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315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i8wp0nvtNmoKbVYDcUhRhcSW3n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DFF"/>
    <a:srgbClr val="5DCDE5"/>
    <a:srgbClr val="DBEAFC"/>
    <a:srgbClr val="59C8E4"/>
    <a:srgbClr val="BB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A954D1-BF41-4BD5-8256-D7C2036C5717}">
  <a:tblStyle styleId="{B8A954D1-BF41-4BD5-8256-D7C2036C571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9938A3-CB9C-45EB-8248-2CE613758D6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6" autoAdjust="0"/>
  </p:normalViewPr>
  <p:slideViewPr>
    <p:cSldViewPr snapToGrid="0">
      <p:cViewPr varScale="1">
        <p:scale>
          <a:sx n="74" d="100"/>
          <a:sy n="74" d="100"/>
        </p:scale>
        <p:origin x="93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6F8FD-C01A-744F-BFDB-2D49C297DD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42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231d9cc2a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g36231d9cc2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D3829C06-35E4-18B9-17F0-60D83F16E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>
            <a:extLst>
              <a:ext uri="{FF2B5EF4-FFF2-40B4-BE49-F238E27FC236}">
                <a16:creationId xmlns:a16="http://schemas.microsoft.com/office/drawing/2014/main" id="{C24ADC89-27B9-8296-AE79-2209D0DE10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>
            <a:extLst>
              <a:ext uri="{FF2B5EF4-FFF2-40B4-BE49-F238E27FC236}">
                <a16:creationId xmlns:a16="http://schemas.microsoft.com/office/drawing/2014/main" id="{5DB85FDD-FC31-D965-5194-9B15B11823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63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231d9cc2a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6231d9cc2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231d9cc2a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6231d9cc2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0757D-04A6-6D3B-5A1D-9CFF4C69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380C30-3EC5-8148-B933-30A97D392615}"/>
              </a:ext>
            </a:extLst>
          </p:cNvPr>
          <p:cNvSpPr txBox="1"/>
          <p:nvPr/>
        </p:nvSpPr>
        <p:spPr>
          <a:xfrm>
            <a:off x="5688670" y="6259441"/>
            <a:ext cx="8146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900" dirty="0">
              <a:solidFill>
                <a:srgbClr val="40476D"/>
              </a:solidFill>
              <a:latin typeface="Circe Light" panose="020B0402020203020203" pitchFamily="34" charset="0"/>
            </a:endParaRPr>
          </a:p>
          <a:p>
            <a:pPr algn="ctr"/>
            <a:r>
              <a:rPr lang="ru-RU" sz="2000" dirty="0">
                <a:solidFill>
                  <a:srgbClr val="40476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endParaRPr lang="ru-RU" sz="900" dirty="0">
              <a:solidFill>
                <a:srgbClr val="40476D"/>
              </a:solidFill>
              <a:latin typeface="Circe Light" panose="020B0402020203020203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30E00A2-1CC9-18CC-A0D2-ACBDCCF53B50}"/>
              </a:ext>
            </a:extLst>
          </p:cNvPr>
          <p:cNvSpPr/>
          <p:nvPr/>
        </p:nvSpPr>
        <p:spPr>
          <a:xfrm>
            <a:off x="9350859" y="8267035"/>
            <a:ext cx="2688223" cy="4364634"/>
          </a:xfrm>
          <a:prstGeom prst="roundRect">
            <a:avLst>
              <a:gd name="adj" fmla="val 5371"/>
            </a:avLst>
          </a:prstGeom>
          <a:gradFill flip="none" rotWithShape="1">
            <a:gsLst>
              <a:gs pos="0">
                <a:srgbClr val="EAE7EB"/>
              </a:gs>
              <a:gs pos="1000">
                <a:schemeClr val="accent3">
                  <a:lumMod val="45000"/>
                  <a:lumOff val="55000"/>
                </a:schemeClr>
              </a:gs>
              <a:gs pos="2000">
                <a:srgbClr val="EAE7EB">
                  <a:alpha val="21000"/>
                </a:srgbClr>
              </a:gs>
              <a:gs pos="0">
                <a:schemeClr val="accent3">
                  <a:lumMod val="30000"/>
                  <a:lumOff val="70000"/>
                  <a:alpha val="44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DB52027-A15C-92C8-B680-A646A74F2431}"/>
              </a:ext>
            </a:extLst>
          </p:cNvPr>
          <p:cNvSpPr/>
          <p:nvPr/>
        </p:nvSpPr>
        <p:spPr>
          <a:xfrm>
            <a:off x="6311251" y="8267035"/>
            <a:ext cx="2688223" cy="4364634"/>
          </a:xfrm>
          <a:prstGeom prst="roundRect">
            <a:avLst>
              <a:gd name="adj" fmla="val 5371"/>
            </a:avLst>
          </a:prstGeom>
          <a:gradFill flip="none" rotWithShape="1">
            <a:gsLst>
              <a:gs pos="0">
                <a:srgbClr val="EAE7EB"/>
              </a:gs>
              <a:gs pos="1000">
                <a:schemeClr val="accent3">
                  <a:lumMod val="45000"/>
                  <a:lumOff val="55000"/>
                </a:schemeClr>
              </a:gs>
              <a:gs pos="2000">
                <a:srgbClr val="EAE7EB">
                  <a:alpha val="21000"/>
                </a:srgbClr>
              </a:gs>
              <a:gs pos="0">
                <a:schemeClr val="accent3">
                  <a:lumMod val="30000"/>
                  <a:lumOff val="70000"/>
                  <a:alpha val="44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B4008F4D-5317-C23B-2368-178F3D1322E8}"/>
              </a:ext>
            </a:extLst>
          </p:cNvPr>
          <p:cNvSpPr/>
          <p:nvPr/>
        </p:nvSpPr>
        <p:spPr>
          <a:xfrm>
            <a:off x="298948" y="8267035"/>
            <a:ext cx="2688223" cy="4364634"/>
          </a:xfrm>
          <a:prstGeom prst="roundRect">
            <a:avLst>
              <a:gd name="adj" fmla="val 5371"/>
            </a:avLst>
          </a:prstGeom>
          <a:gradFill flip="none" rotWithShape="1">
            <a:gsLst>
              <a:gs pos="0">
                <a:srgbClr val="EAE7EB"/>
              </a:gs>
              <a:gs pos="1000">
                <a:schemeClr val="accent3">
                  <a:lumMod val="45000"/>
                  <a:lumOff val="55000"/>
                </a:schemeClr>
              </a:gs>
              <a:gs pos="2000">
                <a:srgbClr val="EAE7EB">
                  <a:alpha val="21000"/>
                </a:srgbClr>
              </a:gs>
              <a:gs pos="0">
                <a:schemeClr val="accent3">
                  <a:lumMod val="30000"/>
                  <a:lumOff val="70000"/>
                  <a:alpha val="44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D7E8628-25F8-5D4A-AF4E-B43624C525D3}"/>
              </a:ext>
            </a:extLst>
          </p:cNvPr>
          <p:cNvSpPr/>
          <p:nvPr/>
        </p:nvSpPr>
        <p:spPr>
          <a:xfrm>
            <a:off x="3309327" y="8267035"/>
            <a:ext cx="2688223" cy="4364634"/>
          </a:xfrm>
          <a:prstGeom prst="roundRect">
            <a:avLst>
              <a:gd name="adj" fmla="val 5371"/>
            </a:avLst>
          </a:prstGeom>
          <a:gradFill flip="none" rotWithShape="1">
            <a:gsLst>
              <a:gs pos="0">
                <a:srgbClr val="EAE7EB"/>
              </a:gs>
              <a:gs pos="1000">
                <a:schemeClr val="accent3">
                  <a:lumMod val="45000"/>
                  <a:lumOff val="55000"/>
                </a:schemeClr>
              </a:gs>
              <a:gs pos="2000">
                <a:srgbClr val="EAE7EB">
                  <a:alpha val="21000"/>
                </a:srgbClr>
              </a:gs>
              <a:gs pos="0">
                <a:schemeClr val="accent3">
                  <a:lumMod val="30000"/>
                  <a:lumOff val="70000"/>
                  <a:alpha val="44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Номер слайда 16">
            <a:extLst>
              <a:ext uri="{FF2B5EF4-FFF2-40B4-BE49-F238E27FC236}">
                <a16:creationId xmlns:a16="http://schemas.microsoft.com/office/drawing/2014/main" id="{609176D5-EACE-4749-70BF-F858E9B445B6}"/>
              </a:ext>
            </a:extLst>
          </p:cNvPr>
          <p:cNvSpPr txBox="1">
            <a:spLocks/>
          </p:cNvSpPr>
          <p:nvPr/>
        </p:nvSpPr>
        <p:spPr>
          <a:xfrm>
            <a:off x="10037613" y="12754113"/>
            <a:ext cx="1543050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EAE7EB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6985FF-85BA-E490-4DC4-8B2E20B08CE5}"/>
              </a:ext>
            </a:extLst>
          </p:cNvPr>
          <p:cNvSpPr txBox="1"/>
          <p:nvPr/>
        </p:nvSpPr>
        <p:spPr>
          <a:xfrm>
            <a:off x="284008" y="10300858"/>
            <a:ext cx="2696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более </a:t>
            </a:r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47 000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студентов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86F869-D0EE-3507-95A4-8125710256A7}"/>
              </a:ext>
            </a:extLst>
          </p:cNvPr>
          <p:cNvSpPr txBox="1"/>
          <p:nvPr/>
        </p:nvSpPr>
        <p:spPr>
          <a:xfrm>
            <a:off x="284009" y="11229992"/>
            <a:ext cx="26960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1654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научно-педагогических работников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68C8B5-2C48-410D-D22A-9D16AECF9F1F}"/>
              </a:ext>
            </a:extLst>
          </p:cNvPr>
          <p:cNvSpPr txBox="1"/>
          <p:nvPr/>
        </p:nvSpPr>
        <p:spPr>
          <a:xfrm>
            <a:off x="9330085" y="9280586"/>
            <a:ext cx="269602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264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студенческих сообщества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в социальных сетях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(84% неофициальные сообщества)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5E559F-55BB-62E3-538E-80D8594C72F2}"/>
              </a:ext>
            </a:extLst>
          </p:cNvPr>
          <p:cNvSpPr txBox="1"/>
          <p:nvPr/>
        </p:nvSpPr>
        <p:spPr>
          <a:xfrm>
            <a:off x="9336571" y="10952993"/>
            <a:ext cx="2696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327 000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подписчиков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F7A623-2EB8-1F3F-4583-631402A6223F}"/>
              </a:ext>
            </a:extLst>
          </p:cNvPr>
          <p:cNvSpPr txBox="1"/>
          <p:nvPr/>
        </p:nvSpPr>
        <p:spPr>
          <a:xfrm>
            <a:off x="3301527" y="10085414"/>
            <a:ext cx="26960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в среднем  </a:t>
            </a:r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20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запросов на комментарии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в день от федеральных СМИ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C3AA4F-E3E1-7987-ADF0-7F79A6F28ADC}"/>
              </a:ext>
            </a:extLst>
          </p:cNvPr>
          <p:cNvSpPr txBox="1"/>
          <p:nvPr/>
        </p:nvSpPr>
        <p:spPr>
          <a:xfrm>
            <a:off x="3301527" y="11337713"/>
            <a:ext cx="26960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в среднем</a:t>
            </a:r>
            <a:r>
              <a:rPr lang="ru-RU" sz="3000" dirty="0">
                <a:solidFill>
                  <a:srgbClr val="40476D"/>
                </a:solidFill>
                <a:latin typeface="Circe Light" panose="020B0402020203020203" pitchFamily="34" charset="0"/>
              </a:rPr>
              <a:t> </a:t>
            </a:r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25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оригинальных материалов 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в СМИ в месяц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43C9AE-0D5E-8049-5E52-C99B617AF154}"/>
              </a:ext>
            </a:extLst>
          </p:cNvPr>
          <p:cNvSpPr txBox="1"/>
          <p:nvPr/>
        </p:nvSpPr>
        <p:spPr>
          <a:xfrm>
            <a:off x="6402578" y="9916137"/>
            <a:ext cx="2696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5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социальных сетей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7C4A12-1CFB-88C7-6258-38A5BDD97F13}"/>
              </a:ext>
            </a:extLst>
          </p:cNvPr>
          <p:cNvSpPr txBox="1"/>
          <p:nvPr/>
        </p:nvSpPr>
        <p:spPr>
          <a:xfrm>
            <a:off x="6319051" y="10766631"/>
            <a:ext cx="2696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свыше</a:t>
            </a:r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 30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публикаций ежедневно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551EB1-1670-5EE3-6DB5-6329A2194478}"/>
              </a:ext>
            </a:extLst>
          </p:cNvPr>
          <p:cNvSpPr txBox="1"/>
          <p:nvPr/>
        </p:nvSpPr>
        <p:spPr>
          <a:xfrm>
            <a:off x="6319051" y="11617125"/>
            <a:ext cx="2696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свыше</a:t>
            </a:r>
            <a:r>
              <a:rPr lang="ru-RU" sz="3000" b="1" dirty="0">
                <a:solidFill>
                  <a:srgbClr val="40476D"/>
                </a:solidFill>
                <a:latin typeface="Circe Bold" panose="020B0502020203020203" pitchFamily="34" charset="0"/>
              </a:rPr>
              <a:t> 155 000</a:t>
            </a:r>
          </a:p>
          <a:p>
            <a:pPr algn="ctr"/>
            <a:r>
              <a:rPr lang="ru-RU" sz="1400" dirty="0">
                <a:solidFill>
                  <a:srgbClr val="40476D"/>
                </a:solidFill>
                <a:latin typeface="Circe Light" panose="020B0402020203020203" pitchFamily="34" charset="0"/>
              </a:rPr>
              <a:t>ежедневный охват публикаций</a:t>
            </a:r>
          </a:p>
        </p:txBody>
      </p:sp>
      <p:pic>
        <p:nvPicPr>
          <p:cNvPr id="6" name="Рисунок 5" descr="Изображение выглядит как Коммерческое здание, небо, окно, фаса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4BFCC4-41BE-9BE9-4553-6AAE17869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saturation sat="147000"/>
                    </a14:imgEffect>
                  </a14:imgLayer>
                </a14:imgProps>
              </a:ext>
            </a:extLst>
          </a:blip>
          <a:srcRect t="10516" b="33312"/>
          <a:stretch/>
        </p:blipFill>
        <p:spPr>
          <a:xfrm>
            <a:off x="-6" y="0"/>
            <a:ext cx="12192000" cy="3695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1152A-3E61-EAE2-C155-CCE0503BA4A7}"/>
              </a:ext>
            </a:extLst>
          </p:cNvPr>
          <p:cNvSpPr txBox="1"/>
          <p:nvPr/>
        </p:nvSpPr>
        <p:spPr>
          <a:xfrm>
            <a:off x="844908" y="3373397"/>
            <a:ext cx="10305284" cy="157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38" b="1" dirty="0">
                <a:solidFill>
                  <a:srgbClr val="40476D"/>
                </a:solidFill>
                <a:latin typeface="Circe Bold" panose="020B0502020203020203" pitchFamily="34" charset="0"/>
              </a:rPr>
              <a:t> </a:t>
            </a:r>
            <a:endParaRPr lang="ru-RU" sz="2813" b="1" dirty="0">
              <a:solidFill>
                <a:srgbClr val="40476D"/>
              </a:solidFill>
              <a:latin typeface="Circe Bold" panose="020B0502020203020203" pitchFamily="34" charset="0"/>
            </a:endParaRPr>
          </a:p>
          <a:p>
            <a:pPr algn="r"/>
            <a:endParaRPr lang="ru-RU" sz="2800" b="1" dirty="0">
              <a:solidFill>
                <a:srgbClr val="40476D"/>
              </a:solidFill>
              <a:latin typeface="Circe Bold" panose="020B0502020203020203" pitchFamily="34" charset="0"/>
            </a:endParaRPr>
          </a:p>
          <a:p>
            <a:pPr algn="ctr"/>
            <a:r>
              <a:rPr lang="ru-RU" sz="2800" b="1" dirty="0">
                <a:solidFill>
                  <a:srgbClr val="40476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ТЕМА: Разработка приложения для оптимизации процесса выбора и продажи подержанных электронных устройств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4C3B2A-C8C6-43B0-8999-00BAFE8AD9F0}"/>
              </a:ext>
            </a:extLst>
          </p:cNvPr>
          <p:cNvSpPr/>
          <p:nvPr/>
        </p:nvSpPr>
        <p:spPr>
          <a:xfrm>
            <a:off x="568984" y="5291831"/>
            <a:ext cx="88857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spcBef>
                <a:spcPct val="20000"/>
              </a:spcBef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Направление подготовки 09.03.03 «Прикладная информатика»</a:t>
            </a:r>
          </a:p>
          <a:p>
            <a:pPr lvl="0" defTabSz="685800">
              <a:spcBef>
                <a:spcPct val="20000"/>
              </a:spcBef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Профиль «Прикладная информатика в экономике» </a:t>
            </a:r>
          </a:p>
          <a:p>
            <a:pPr lvl="0" defTabSz="685800">
              <a:spcBef>
                <a:spcPct val="20000"/>
              </a:spcBef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Ушакова Олеся Вячеславовна</a:t>
            </a:r>
          </a:p>
        </p:txBody>
      </p:sp>
    </p:spTree>
    <p:extLst>
      <p:ext uri="{BB962C8B-B14F-4D97-AF65-F5344CB8AC3E}">
        <p14:creationId xmlns:p14="http://schemas.microsoft.com/office/powerpoint/2010/main" val="497972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C64B624-9557-A42B-0582-1C6FF88757A7}"/>
              </a:ext>
            </a:extLst>
          </p:cNvPr>
          <p:cNvSpPr/>
          <p:nvPr/>
        </p:nvSpPr>
        <p:spPr>
          <a:xfrm>
            <a:off x="8291733" y="3494332"/>
            <a:ext cx="3543701" cy="142572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827CF1C-B6A8-D34E-150E-F3436545F502}"/>
              </a:ext>
            </a:extLst>
          </p:cNvPr>
          <p:cNvSpPr/>
          <p:nvPr/>
        </p:nvSpPr>
        <p:spPr>
          <a:xfrm>
            <a:off x="2117204" y="1222904"/>
            <a:ext cx="7517611" cy="19433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E87D735-A91C-0B3D-E8A6-4DB583C88E97}"/>
              </a:ext>
            </a:extLst>
          </p:cNvPr>
          <p:cNvSpPr/>
          <p:nvPr/>
        </p:nvSpPr>
        <p:spPr>
          <a:xfrm>
            <a:off x="356566" y="3447281"/>
            <a:ext cx="4188980" cy="169842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Google Shape;209;g36231d9cc2a_0_43"/>
          <p:cNvSpPr txBox="1"/>
          <p:nvPr/>
        </p:nvSpPr>
        <p:spPr>
          <a:xfrm>
            <a:off x="658399" y="582725"/>
            <a:ext cx="8275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Каналы привлечения пользователей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6231d9cc2a_0_43"/>
          <p:cNvSpPr txBox="1"/>
          <p:nvPr/>
        </p:nvSpPr>
        <p:spPr>
          <a:xfrm>
            <a:off x="9978555" y="6490611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36231d9cc2a_0_43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86478" t="972" r="936" b="87917"/>
          <a:stretch/>
        </p:blipFill>
        <p:spPr>
          <a:xfrm>
            <a:off x="9217646" y="237488"/>
            <a:ext cx="1199988" cy="5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6231d9cc2a_0_43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559" y="444093"/>
            <a:ext cx="1253412" cy="16702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6231d9cc2a_0_43"/>
          <p:cNvSpPr txBox="1"/>
          <p:nvPr/>
        </p:nvSpPr>
        <p:spPr>
          <a:xfrm>
            <a:off x="529519" y="3547175"/>
            <a:ext cx="3934383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Партнерские площадки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1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Интеграция с </a:t>
            </a:r>
            <a:r>
              <a:rPr lang="ru-RU" sz="19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Avito</a:t>
            </a:r>
            <a:r>
              <a:rPr lang="ru-RU" sz="1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/Юла</a:t>
            </a:r>
            <a:endParaRPr sz="19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1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Продвижение через маркетплейсы</a:t>
            </a:r>
            <a:endParaRPr sz="19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193CF-B086-C336-B6AB-EF1AE653F31F}"/>
              </a:ext>
            </a:extLst>
          </p:cNvPr>
          <p:cNvSpPr txBox="1"/>
          <p:nvPr/>
        </p:nvSpPr>
        <p:spPr>
          <a:xfrm>
            <a:off x="2368932" y="1350260"/>
            <a:ext cx="71713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Целевая реклама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Таргет в соцсетях (ВК, Telegram)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Аудитория: покупатели Б/У техники, продавцы на вторичном рынке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Форматы: кейсы, видео-обзоры, сравнение с конкурентами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56D3C-35B1-7733-C74C-85749E4A949E}"/>
              </a:ext>
            </a:extLst>
          </p:cNvPr>
          <p:cNvSpPr txBox="1"/>
          <p:nvPr/>
        </p:nvSpPr>
        <p:spPr>
          <a:xfrm>
            <a:off x="8375049" y="3683975"/>
            <a:ext cx="346038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Оффлайн-продвижение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Партнерство с магазинами</a:t>
            </a:r>
          </a:p>
        </p:txBody>
      </p:sp>
      <p:pic>
        <p:nvPicPr>
          <p:cNvPr id="10" name="Рисунок 9" descr="Изображение выглядит как мультфильм, очки, нош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2BB9BE-6E94-4562-13CA-C572D66D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234" y="3547175"/>
            <a:ext cx="3278136" cy="32781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Изображение выглядит как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9972BC0-634B-F098-4F5C-DBD350006E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529"/>
          <a:stretch>
            <a:fillRect/>
          </a:stretch>
        </p:blipFill>
        <p:spPr>
          <a:xfrm rot="20617419">
            <a:off x="4705980" y="2774789"/>
            <a:ext cx="1361125" cy="1674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Изображение выглядит как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0169A4D-D2F7-C3D2-0B3F-80B02FDEEB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696" r="24690"/>
          <a:stretch>
            <a:fillRect/>
          </a:stretch>
        </p:blipFill>
        <p:spPr>
          <a:xfrm>
            <a:off x="3979298" y="4466473"/>
            <a:ext cx="1374141" cy="1749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5B4410D-CE6D-5582-054A-90D5DD580A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978" r="69962"/>
          <a:stretch>
            <a:fillRect/>
          </a:stretch>
        </p:blipFill>
        <p:spPr>
          <a:xfrm>
            <a:off x="7017366" y="4101246"/>
            <a:ext cx="1432906" cy="1046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/>
          <p:nvPr/>
        </p:nvSpPr>
        <p:spPr>
          <a:xfrm>
            <a:off x="665615" y="510194"/>
            <a:ext cx="76810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40476D"/>
                </a:solidFill>
                <a:latin typeface="Calibri"/>
                <a:ea typeface="Calibri"/>
                <a:cs typeface="Calibri"/>
                <a:sym typeface="Calibri"/>
              </a:rPr>
              <a:t>Демонстрация работы приложения</a:t>
            </a:r>
            <a:endParaRPr sz="3600" dirty="0">
              <a:solidFill>
                <a:srgbClr val="4047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9"/>
          <p:cNvSpPr txBox="1"/>
          <p:nvPr/>
        </p:nvSpPr>
        <p:spPr>
          <a:xfrm>
            <a:off x="9978555" y="6490611"/>
            <a:ext cx="1543050" cy="20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9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l="86478" t="972" r="936" b="87918"/>
          <a:stretch/>
        </p:blipFill>
        <p:spPr>
          <a:xfrm>
            <a:off x="9217646" y="237488"/>
            <a:ext cx="1199985" cy="5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9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9559" y="444093"/>
            <a:ext cx="1253411" cy="16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G_0087">
            <a:hlinkClick r:id="" action="ppaction://media"/>
            <a:extLst>
              <a:ext uri="{FF2B5EF4-FFF2-40B4-BE49-F238E27FC236}">
                <a16:creationId xmlns:a16="http://schemas.microsoft.com/office/drawing/2014/main" id="{4381615A-857F-54AB-B8ED-3313797C7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3877" y="1287164"/>
            <a:ext cx="8855509" cy="49812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4" name="Рисунок 3" descr="Изображение выглядит как очки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E2F729A-3E5E-864C-CE4E-273D03601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61936" y="2628900"/>
            <a:ext cx="422910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C697256-A7D6-10DF-0041-1ED17070FFD0}"/>
              </a:ext>
            </a:extLst>
          </p:cNvPr>
          <p:cNvSpPr/>
          <p:nvPr/>
        </p:nvSpPr>
        <p:spPr>
          <a:xfrm>
            <a:off x="8884538" y="4863089"/>
            <a:ext cx="2753359" cy="17574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0907C43-DE03-4130-AA3C-B3FBE8F79504}"/>
              </a:ext>
            </a:extLst>
          </p:cNvPr>
          <p:cNvSpPr/>
          <p:nvPr/>
        </p:nvSpPr>
        <p:spPr>
          <a:xfrm>
            <a:off x="5827573" y="3757233"/>
            <a:ext cx="2819452" cy="1138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B55549E-222B-4F67-C9E2-C1F5BEA8D5FF}"/>
              </a:ext>
            </a:extLst>
          </p:cNvPr>
          <p:cNvSpPr/>
          <p:nvPr/>
        </p:nvSpPr>
        <p:spPr>
          <a:xfrm>
            <a:off x="3199242" y="4926192"/>
            <a:ext cx="2753359" cy="17574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A13D13B-6929-1CB5-0369-1D00EAC43126}"/>
              </a:ext>
            </a:extLst>
          </p:cNvPr>
          <p:cNvSpPr/>
          <p:nvPr/>
        </p:nvSpPr>
        <p:spPr>
          <a:xfrm>
            <a:off x="505028" y="3709547"/>
            <a:ext cx="2819452" cy="1138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4DD5666-B643-2283-08F8-8D8D03521281}"/>
              </a:ext>
            </a:extLst>
          </p:cNvPr>
          <p:cNvGrpSpPr/>
          <p:nvPr/>
        </p:nvGrpSpPr>
        <p:grpSpPr>
          <a:xfrm>
            <a:off x="193537" y="-308344"/>
            <a:ext cx="3727476" cy="1936976"/>
            <a:chOff x="193537" y="-308344"/>
            <a:chExt cx="3727476" cy="19369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Рисунок 7" descr="Изображение выглядит как текст, письмо, мультфильм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28B22D5-A3ED-0EE0-76AE-5D95A122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505" t="33195" r="28505" b="37125"/>
            <a:stretch>
              <a:fillRect/>
            </a:stretch>
          </p:blipFill>
          <p:spPr>
            <a:xfrm rot="10800000">
              <a:off x="2057275" y="-308344"/>
              <a:ext cx="1863738" cy="1930853"/>
            </a:xfrm>
            <a:prstGeom prst="rect">
              <a:avLst/>
            </a:prstGeom>
          </p:spPr>
        </p:pic>
        <p:pic>
          <p:nvPicPr>
            <p:cNvPr id="3" name="Рисунок 2" descr="Изображение выглядит как текст, письмо, мультфильм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EB1276E-27A2-E69D-8FA9-038ED49E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801" t="33170" r="9208" b="37150"/>
            <a:stretch>
              <a:fillRect/>
            </a:stretch>
          </p:blipFill>
          <p:spPr>
            <a:xfrm rot="10800000">
              <a:off x="193537" y="-302221"/>
              <a:ext cx="1863738" cy="1930853"/>
            </a:xfrm>
            <a:prstGeom prst="rect">
              <a:avLst/>
            </a:prstGeom>
          </p:spPr>
        </p:pic>
      </p:grpSp>
      <p:sp>
        <p:nvSpPr>
          <p:cNvPr id="127" name="Google Shape;127;p2"/>
          <p:cNvSpPr txBox="1"/>
          <p:nvPr/>
        </p:nvSpPr>
        <p:spPr>
          <a:xfrm>
            <a:off x="681937" y="622054"/>
            <a:ext cx="657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Цель и стратегия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10073916" y="6311215"/>
            <a:ext cx="1543050" cy="20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86478" t="972" r="936" b="87918"/>
          <a:stretch/>
        </p:blipFill>
        <p:spPr>
          <a:xfrm>
            <a:off x="9217646" y="237488"/>
            <a:ext cx="1199985" cy="5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9559" y="444093"/>
            <a:ext cx="1253411" cy="1670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"/>
          <p:cNvSpPr txBox="1"/>
          <p:nvPr/>
        </p:nvSpPr>
        <p:spPr>
          <a:xfrm>
            <a:off x="761595" y="1928453"/>
            <a:ext cx="1066881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Создание универсального приложения, позволяющего пользователям проводить автоматизированное тестирование подержанной техники и получать объективную оценку 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её технического состояния.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35" name="Google Shape;135;p2"/>
          <p:cNvSpPr txBox="1"/>
          <p:nvPr/>
        </p:nvSpPr>
        <p:spPr>
          <a:xfrm>
            <a:off x="2128853" y="3071074"/>
            <a:ext cx="8017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Стратегия</a:t>
            </a:r>
            <a:endParaRPr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38F46E-61C8-C418-C713-B1B1EB9E5982}"/>
              </a:ext>
            </a:extLst>
          </p:cNvPr>
          <p:cNvSpPr txBox="1"/>
          <p:nvPr/>
        </p:nvSpPr>
        <p:spPr>
          <a:xfrm>
            <a:off x="604069" y="3788585"/>
            <a:ext cx="2720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Анализ существующих решений и выявление их недостатков.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71425-D29F-9470-B0C6-1770E3A27E58}"/>
              </a:ext>
            </a:extLst>
          </p:cNvPr>
          <p:cNvSpPr txBox="1"/>
          <p:nvPr/>
        </p:nvSpPr>
        <p:spPr>
          <a:xfrm>
            <a:off x="3373376" y="5022173"/>
            <a:ext cx="24922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Создание удобного интерфейса (UI/UX) для пользователей без технических знаний.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CED9C-259B-DC60-7DA5-6602152AFE6F}"/>
              </a:ext>
            </a:extLst>
          </p:cNvPr>
          <p:cNvSpPr txBox="1"/>
          <p:nvPr/>
        </p:nvSpPr>
        <p:spPr>
          <a:xfrm>
            <a:off x="5865654" y="3832617"/>
            <a:ext cx="3058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Разработка надежной серверной части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и базы данных.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DBEB7-0B08-3DFB-87F8-0864371F5C41}"/>
              </a:ext>
            </a:extLst>
          </p:cNvPr>
          <p:cNvSpPr txBox="1"/>
          <p:nvPr/>
        </p:nvSpPr>
        <p:spPr>
          <a:xfrm>
            <a:off x="8941882" y="5042819"/>
            <a:ext cx="27533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Тестирование и сравнение с аналогами для подтверждения эффективности.</a:t>
            </a:r>
            <a:endParaRPr lang="ru-RU" sz="2000" dirty="0"/>
          </a:p>
        </p:txBody>
      </p:sp>
      <p:pic>
        <p:nvPicPr>
          <p:cNvPr id="13" name="Рисунок 12" descr="Изображение выглядит как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8B529AE-640C-F497-A07D-148830AFF1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070" r="23012"/>
          <a:stretch>
            <a:fillRect/>
          </a:stretch>
        </p:blipFill>
        <p:spPr>
          <a:xfrm rot="10800000">
            <a:off x="7733893" y="4634543"/>
            <a:ext cx="1150645" cy="150713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8E5732C-6A95-EBCE-873A-BDBD38D5D2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750"/>
          <a:stretch>
            <a:fillRect/>
          </a:stretch>
        </p:blipFill>
        <p:spPr>
          <a:xfrm rot="7840619">
            <a:off x="2263055" y="4731789"/>
            <a:ext cx="941253" cy="126828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3F54776-803D-9A1A-B9BF-EF15922CAE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750"/>
          <a:stretch>
            <a:fillRect/>
          </a:stretch>
        </p:blipFill>
        <p:spPr>
          <a:xfrm rot="3158136">
            <a:off x="5998584" y="4821297"/>
            <a:ext cx="941253" cy="126828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2C1A0F-7267-D1F2-197A-C51CF7CF98E0}"/>
              </a:ext>
            </a:extLst>
          </p:cNvPr>
          <p:cNvSpPr/>
          <p:nvPr/>
        </p:nvSpPr>
        <p:spPr>
          <a:xfrm>
            <a:off x="1287780" y="-674650"/>
            <a:ext cx="3390900" cy="963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AE292600-6FD7-B80D-1984-0164EBA4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CB4E0A3-CC7E-5B02-DB85-882115D1DE48}"/>
              </a:ext>
            </a:extLst>
          </p:cNvPr>
          <p:cNvGrpSpPr/>
          <p:nvPr/>
        </p:nvGrpSpPr>
        <p:grpSpPr>
          <a:xfrm>
            <a:off x="-588393" y="-699533"/>
            <a:ext cx="7101077" cy="2507551"/>
            <a:chOff x="-462533" y="-931993"/>
            <a:chExt cx="7306582" cy="266046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Рисунок 8" descr="Изображение выглядит как текст, искусство, творческий подход,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F3D142-E06C-D209-6387-A4DA2B776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610" t="58499" r="30057"/>
            <a:stretch>
              <a:fillRect/>
            </a:stretch>
          </p:blipFill>
          <p:spPr>
            <a:xfrm rot="10800000">
              <a:off x="2521077" y="-931989"/>
              <a:ext cx="1549878" cy="266045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текст, искусство, творческий подход,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BE69C5D-E321-DEA0-5815-80024266D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8499" r="30057"/>
            <a:stretch>
              <a:fillRect/>
            </a:stretch>
          </p:blipFill>
          <p:spPr>
            <a:xfrm rot="10800000">
              <a:off x="3860438" y="-931987"/>
              <a:ext cx="2983611" cy="2660459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, искусство, творческий подход,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E091661-0FB1-0520-A6D7-D41227AE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057" t="58499"/>
            <a:stretch>
              <a:fillRect/>
            </a:stretch>
          </p:blipFill>
          <p:spPr>
            <a:xfrm rot="10800000">
              <a:off x="-462533" y="-931993"/>
              <a:ext cx="2983610" cy="2660459"/>
            </a:xfrm>
            <a:prstGeom prst="rect">
              <a:avLst/>
            </a:prstGeom>
          </p:spPr>
        </p:pic>
      </p:grpSp>
      <p:sp>
        <p:nvSpPr>
          <p:cNvPr id="127" name="Google Shape;127;p2">
            <a:extLst>
              <a:ext uri="{FF2B5EF4-FFF2-40B4-BE49-F238E27FC236}">
                <a16:creationId xmlns:a16="http://schemas.microsoft.com/office/drawing/2014/main" id="{D10757B9-88B3-CB9A-DDC3-37DCAFCC7B6D}"/>
              </a:ext>
            </a:extLst>
          </p:cNvPr>
          <p:cNvSpPr txBox="1"/>
          <p:nvPr/>
        </p:nvSpPr>
        <p:spPr>
          <a:xfrm>
            <a:off x="741619" y="738257"/>
            <a:ext cx="597646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Уникальность продукта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>
            <a:extLst>
              <a:ext uri="{FF2B5EF4-FFF2-40B4-BE49-F238E27FC236}">
                <a16:creationId xmlns:a16="http://schemas.microsoft.com/office/drawing/2014/main" id="{666D1D93-85FA-25FF-8DA1-451D71A0AE57}"/>
              </a:ext>
            </a:extLst>
          </p:cNvPr>
          <p:cNvSpPr txBox="1"/>
          <p:nvPr/>
        </p:nvSpPr>
        <p:spPr>
          <a:xfrm>
            <a:off x="742794" y="1728473"/>
            <a:ext cx="682796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Простота использования, интуитивный интерфейс.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Комплексная диагностика, проверка ключевых компонентов устройств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0" name="Google Shape;130;p2">
            <a:extLst>
              <a:ext uri="{FF2B5EF4-FFF2-40B4-BE49-F238E27FC236}">
                <a16:creationId xmlns:a16="http://schemas.microsoft.com/office/drawing/2014/main" id="{5E20EDC6-AC2E-6AC2-82B9-18DA1139A969}"/>
              </a:ext>
            </a:extLst>
          </p:cNvPr>
          <p:cNvSpPr txBox="1"/>
          <p:nvPr/>
        </p:nvSpPr>
        <p:spPr>
          <a:xfrm>
            <a:off x="9978555" y="6490611"/>
            <a:ext cx="1543050" cy="20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" descr="Изображение выглядит как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4F3F7EC-45C3-DCC8-AD24-9FDB92C4B8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6478" t="972" r="936" b="87918"/>
          <a:stretch/>
        </p:blipFill>
        <p:spPr>
          <a:xfrm>
            <a:off x="9217646" y="237488"/>
            <a:ext cx="1199985" cy="5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 descr="Изображение выглядит как снимок экрана, Шрифт, Графика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E5042D-E838-60F6-331E-0E11EEE303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9559" y="444093"/>
            <a:ext cx="1253411" cy="16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86CD09-7978-0984-DFD4-128C4D8AD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465" y="1443936"/>
            <a:ext cx="4080505" cy="4796186"/>
          </a:xfrm>
          <a:prstGeom prst="rect">
            <a:avLst/>
          </a:prstGeom>
          <a:ln>
            <a:solidFill>
              <a:srgbClr val="DBEAFC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" name="Рисунок 2" descr="Изображение выглядит как мультфильм, очк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4818AEE-FB1A-74BE-8918-D2B9CD3FA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836" y="2698526"/>
            <a:ext cx="4159474" cy="415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0FCC4E-260B-EE67-BB64-DA19DEB7816A}"/>
              </a:ext>
            </a:extLst>
          </p:cNvPr>
          <p:cNvSpPr txBox="1"/>
          <p:nvPr/>
        </p:nvSpPr>
        <p:spPr>
          <a:xfrm>
            <a:off x="742794" y="3509488"/>
            <a:ext cx="54891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Адаптация под российский рынок, учет особенностей локальных площадок (</a:t>
            </a:r>
            <a:r>
              <a:rPr lang="ru-RU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Avito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Юла) и региональных потребностей.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Поддержка вторичного использования техники, снижение электронных отходов.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DDB679-BD79-6683-4F31-791ACCAE577A}"/>
              </a:ext>
            </a:extLst>
          </p:cNvPr>
          <p:cNvSpPr/>
          <p:nvPr/>
        </p:nvSpPr>
        <p:spPr>
          <a:xfrm>
            <a:off x="-278089" y="1326021"/>
            <a:ext cx="556178" cy="963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259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11C66B58-728B-65D1-8793-68488CFD4372}"/>
              </a:ext>
            </a:extLst>
          </p:cNvPr>
          <p:cNvSpPr/>
          <p:nvPr/>
        </p:nvSpPr>
        <p:spPr>
          <a:xfrm rot="10800000">
            <a:off x="1628722" y="1080968"/>
            <a:ext cx="9396031" cy="2458204"/>
          </a:xfrm>
          <a:prstGeom prst="roundRect">
            <a:avLst/>
          </a:prstGeom>
          <a:solidFill>
            <a:srgbClr val="0D6D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02C6FBF-CB84-FC5C-89B3-7FCD16FFA592}"/>
              </a:ext>
            </a:extLst>
          </p:cNvPr>
          <p:cNvGrpSpPr/>
          <p:nvPr/>
        </p:nvGrpSpPr>
        <p:grpSpPr>
          <a:xfrm>
            <a:off x="8595674" y="3243108"/>
            <a:ext cx="3987769" cy="4303571"/>
            <a:chOff x="8899650" y="3117138"/>
            <a:chExt cx="3987769" cy="4303571"/>
          </a:xfrm>
        </p:grpSpPr>
        <p:pic>
          <p:nvPicPr>
            <p:cNvPr id="13" name="Рисунок 12" descr="Изображение выглядит как мультфильм, Детское искусство, творческий подход,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3D9FCBC-EC09-8F50-09C5-617CAD131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6724" t="40860"/>
            <a:stretch>
              <a:fillRect/>
            </a:stretch>
          </p:blipFill>
          <p:spPr>
            <a:xfrm rot="20357904">
              <a:off x="9249558" y="3117138"/>
              <a:ext cx="3637861" cy="4303571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3CA3D9E-EDEF-7883-2AA8-8F78285E5334}"/>
                </a:ext>
              </a:extLst>
            </p:cNvPr>
            <p:cNvSpPr/>
            <p:nvPr/>
          </p:nvSpPr>
          <p:spPr>
            <a:xfrm>
              <a:off x="8899650" y="5438528"/>
              <a:ext cx="556178" cy="963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4B245B8-F7DB-B8D2-7725-7AB156B30149}"/>
              </a:ext>
            </a:extLst>
          </p:cNvPr>
          <p:cNvGrpSpPr/>
          <p:nvPr/>
        </p:nvGrpSpPr>
        <p:grpSpPr>
          <a:xfrm>
            <a:off x="4678249" y="1759069"/>
            <a:ext cx="3778726" cy="6064964"/>
            <a:chOff x="5777517" y="1552382"/>
            <a:chExt cx="3778726" cy="6064964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D5EB777-0CBC-3526-2BFF-3FFD73141082}"/>
                </a:ext>
              </a:extLst>
            </p:cNvPr>
            <p:cNvGrpSpPr/>
            <p:nvPr/>
          </p:nvGrpSpPr>
          <p:grpSpPr>
            <a:xfrm>
              <a:off x="5777517" y="1552382"/>
              <a:ext cx="3778726" cy="6064964"/>
              <a:chOff x="5615007" y="1360380"/>
              <a:chExt cx="3778726" cy="6064964"/>
            </a:xfrm>
          </p:grpSpPr>
          <p:pic>
            <p:nvPicPr>
              <p:cNvPr id="5" name="Рисунок 4" descr="Изображение выглядит как мультфильм, Детское искусство, творческий подход, рисунок&#10;&#10;Содержимое, созданное искусственным интеллектом, может быть неверным.">
                <a:extLst>
                  <a:ext uri="{FF2B5EF4-FFF2-40B4-BE49-F238E27FC236}">
                    <a16:creationId xmlns:a16="http://schemas.microsoft.com/office/drawing/2014/main" id="{6B9E48CA-4C7E-D847-DCAD-9D3A9A18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1830" r="31978"/>
              <a:stretch>
                <a:fillRect/>
              </a:stretch>
            </p:blipFill>
            <p:spPr>
              <a:xfrm rot="931498">
                <a:off x="6096001" y="1360380"/>
                <a:ext cx="3297732" cy="6064964"/>
              </a:xfrm>
              <a:prstGeom prst="rect">
                <a:avLst/>
              </a:prstGeom>
            </p:spPr>
          </p:pic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8DFC4030-AD17-F873-3206-BDA0AA705BD2}"/>
                  </a:ext>
                </a:extLst>
              </p:cNvPr>
              <p:cNvSpPr/>
              <p:nvPr/>
            </p:nvSpPr>
            <p:spPr>
              <a:xfrm>
                <a:off x="5615007" y="4217615"/>
                <a:ext cx="556178" cy="13234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A13C29C-33CD-ED1F-CACC-5DFE60878CE8}"/>
                </a:ext>
              </a:extLst>
            </p:cNvPr>
            <p:cNvSpPr/>
            <p:nvPr/>
          </p:nvSpPr>
          <p:spPr>
            <a:xfrm>
              <a:off x="8912163" y="6328064"/>
              <a:ext cx="556178" cy="1011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D5B56CB-D3B4-B929-6604-FFF9F3DE7ED9}"/>
              </a:ext>
            </a:extLst>
          </p:cNvPr>
          <p:cNvGrpSpPr/>
          <p:nvPr/>
        </p:nvGrpSpPr>
        <p:grpSpPr>
          <a:xfrm>
            <a:off x="825303" y="3972440"/>
            <a:ext cx="3604483" cy="3644906"/>
            <a:chOff x="825303" y="3972440"/>
            <a:chExt cx="3604483" cy="3644906"/>
          </a:xfrm>
        </p:grpSpPr>
        <p:pic>
          <p:nvPicPr>
            <p:cNvPr id="10" name="Рисунок 9" descr="Изображение выглядит как мультфильм, Детское искусство, творческий подход,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4B363F8-7A5A-1A54-3ECC-E14963030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39" t="45560" r="64048"/>
            <a:stretch>
              <a:fillRect/>
            </a:stretch>
          </p:blipFill>
          <p:spPr>
            <a:xfrm>
              <a:off x="825303" y="4223695"/>
              <a:ext cx="3297732" cy="3393651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77AC67A6-B91D-5BCD-FEB5-AE2C7A3F4023}"/>
                </a:ext>
              </a:extLst>
            </p:cNvPr>
            <p:cNvSpPr/>
            <p:nvPr/>
          </p:nvSpPr>
          <p:spPr>
            <a:xfrm rot="20540392">
              <a:off x="3873608" y="3972440"/>
              <a:ext cx="556178" cy="183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40" name="Google Shape;140;p4"/>
          <p:cNvSpPr txBox="1"/>
          <p:nvPr/>
        </p:nvSpPr>
        <p:spPr>
          <a:xfrm>
            <a:off x="838199" y="354280"/>
            <a:ext cx="365433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Целевая аудитория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9978710" y="6517820"/>
            <a:ext cx="1543050" cy="20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4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86478" t="972" r="936" b="87918"/>
          <a:stretch/>
        </p:blipFill>
        <p:spPr>
          <a:xfrm>
            <a:off x="9217646" y="237488"/>
            <a:ext cx="1199985" cy="5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9559" y="444093"/>
            <a:ext cx="1253411" cy="16702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/>
          <p:nvPr/>
        </p:nvSpPr>
        <p:spPr>
          <a:xfrm>
            <a:off x="838200" y="2534077"/>
            <a:ext cx="2712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AFF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F8FA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ru-RU" sz="1200" b="0" i="0" u="none" strike="noStrike" cap="none">
                <a:solidFill>
                  <a:srgbClr val="F8FA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6" name="Google Shape;146;p4"/>
          <p:cNvGraphicFramePr/>
          <p:nvPr>
            <p:extLst>
              <p:ext uri="{D42A27DB-BD31-4B8C-83A1-F6EECF244321}">
                <p14:modId xmlns:p14="http://schemas.microsoft.com/office/powerpoint/2010/main" val="1560627997"/>
              </p:ext>
            </p:extLst>
          </p:nvPr>
        </p:nvGraphicFramePr>
        <p:xfrm>
          <a:off x="1819594" y="1284577"/>
          <a:ext cx="8998527" cy="2041498"/>
        </p:xfrm>
        <a:graphic>
          <a:graphicData uri="http://schemas.openxmlformats.org/drawingml/2006/table">
            <a:tbl>
              <a:tblPr>
                <a:noFill/>
                <a:effectLst/>
                <a:tableStyleId>{B8A954D1-BF41-4BD5-8256-D7C2036C5717}</a:tableStyleId>
              </a:tblPr>
              <a:tblGrid>
                <a:gridCol w="222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1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48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Сегмент</a:t>
                      </a:r>
                      <a:endParaRPr sz="18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Проблема</a:t>
                      </a:r>
                      <a:endParaRPr sz="18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Решение</a:t>
                      </a:r>
                      <a:endParaRPr sz="18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46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Частные продавцы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Низкое доверие со стороны покупателей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Отчёт-подтверждение состояния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46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Онлайн-магазины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Нет объективной системы проверки товаров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API-диагностика и сертификация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46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Мастерские и СЦ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Долгие и дорогие тесты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Быстрый тест, автоматизированный отчёт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7" name="Google Shape;147;p4"/>
          <p:cNvSpPr txBox="1"/>
          <p:nvPr/>
        </p:nvSpPr>
        <p:spPr>
          <a:xfrm>
            <a:off x="838199" y="3694385"/>
            <a:ext cx="4493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Бизнес модель - B2B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F7BAD-74BC-59A3-021D-96E68D51A975}"/>
              </a:ext>
            </a:extLst>
          </p:cNvPr>
          <p:cNvSpPr txBox="1"/>
          <p:nvPr/>
        </p:nvSpPr>
        <p:spPr>
          <a:xfrm>
            <a:off x="1628724" y="5026725"/>
            <a:ext cx="22937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Freemium</a:t>
            </a:r>
            <a:r>
              <a:rPr lang="ru-RU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-модель: базовый функционал – бесплатно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8AAE1-357B-7A6E-7C81-36C7A41FE8D8}"/>
              </a:ext>
            </a:extLst>
          </p:cNvPr>
          <p:cNvSpPr txBox="1"/>
          <p:nvPr/>
        </p:nvSpPr>
        <p:spPr>
          <a:xfrm>
            <a:off x="5234427" y="4526790"/>
            <a:ext cx="2947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Премиум-подписка: экспорт PDF, дополнительные тесты, API-доступ</a:t>
            </a:r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396A0-5F41-EA38-6BF5-6D6F00DCBC18}"/>
              </a:ext>
            </a:extLst>
          </p:cNvPr>
          <p:cNvSpPr txBox="1"/>
          <p:nvPr/>
        </p:nvSpPr>
        <p:spPr>
          <a:xfrm>
            <a:off x="9254977" y="4682539"/>
            <a:ext cx="22937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Партнерские интеграции </a:t>
            </a:r>
          </a:p>
          <a:p>
            <a:pPr algn="ctr"/>
            <a:r>
              <a:rPr lang="ru-RU" sz="2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с маркетплейсами и сервисами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 txBox="1"/>
          <p:nvPr/>
        </p:nvSpPr>
        <p:spPr>
          <a:xfrm>
            <a:off x="9978555" y="6490611"/>
            <a:ext cx="1543050" cy="20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3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86478" t="972" r="936" b="87918"/>
          <a:stretch/>
        </p:blipFill>
        <p:spPr>
          <a:xfrm>
            <a:off x="9217646" y="237488"/>
            <a:ext cx="1199985" cy="5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559" y="444093"/>
            <a:ext cx="1253411" cy="1670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6" name="Google Shape;156;p3"/>
          <p:cNvGraphicFramePr/>
          <p:nvPr>
            <p:extLst>
              <p:ext uri="{D42A27DB-BD31-4B8C-83A1-F6EECF244321}">
                <p14:modId xmlns:p14="http://schemas.microsoft.com/office/powerpoint/2010/main" val="2397713765"/>
              </p:ext>
            </p:extLst>
          </p:nvPr>
        </p:nvGraphicFramePr>
        <p:xfrm>
          <a:off x="238015" y="1045750"/>
          <a:ext cx="11715969" cy="5547553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{689938A3-CB9C-45EB-8248-2CE613758D6B}</a:tableStyleId>
              </a:tblPr>
              <a:tblGrid>
                <a:gridCol w="247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2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2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89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8875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Критерий</a:t>
                      </a:r>
                      <a:endParaRPr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PhoneCheck</a:t>
                      </a:r>
                      <a:endParaRPr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Diagnostics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by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Reebelo</a:t>
                      </a:r>
                      <a:endParaRPr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CEX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Diagnostic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Tool</a:t>
                      </a:r>
                      <a:endParaRPr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Avito/Юла</a:t>
                      </a:r>
                      <a:endParaRPr sz="18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ТехноПодбор</a:t>
                      </a:r>
                      <a:endParaRPr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Поддерживаемые устройства</a:t>
                      </a:r>
                      <a:endParaRPr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Только смартфоны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Смартфоны, планшеты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Смартфоны, ноутбуки, консоли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Любые (без диагностики)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ПК, ноутбуки, смартфоны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Функционал</a:t>
                      </a:r>
                      <a:endParaRPr sz="1600" b="1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60+ параметров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Сертификация устройств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Проверка компонентов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Нет диагностики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Полная диагностика + проверка VIN-номеров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2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Доступность в РФ</a:t>
                      </a:r>
                      <a:endParaRPr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❌ Нет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❌ Нет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❌ Нет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✔️ Да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✔️ Да 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Удобство интерфейса</a:t>
                      </a:r>
                      <a:endParaRPr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Сложный для новичков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Умеренное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Профессиональный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Зависит от продавца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Простой и интуитивный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8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Экологическая миссия</a:t>
                      </a:r>
                      <a:endParaRPr sz="1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❌ Нет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❌ Нет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❌ Нет</a:t>
                      </a:r>
                      <a:endParaRPr sz="160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❌ Нет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✔️ Снижение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электроотходов</a:t>
                      </a:r>
                      <a:endParaRPr sz="16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5250" marR="95250" marT="95250" marB="95250">
                    <a:lnL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7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7" name="Google Shape;157;p3"/>
          <p:cNvSpPr txBox="1"/>
          <p:nvPr/>
        </p:nvSpPr>
        <p:spPr>
          <a:xfrm>
            <a:off x="349030" y="386516"/>
            <a:ext cx="5607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Сравнение с конкурентами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расочность, круг, радуга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2B633B2-EFBC-CDCD-4B58-35A4A67F0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415" y="1999496"/>
            <a:ext cx="8851128" cy="5217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162;g36231d9cc2a_0_13"/>
          <p:cNvSpPr txBox="1"/>
          <p:nvPr/>
        </p:nvSpPr>
        <p:spPr>
          <a:xfrm>
            <a:off x="569027" y="535414"/>
            <a:ext cx="6030600" cy="585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Шкала качества техники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g36231d9cc2a_0_13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86478" t="972" r="936" b="87917"/>
          <a:stretch/>
        </p:blipFill>
        <p:spPr>
          <a:xfrm>
            <a:off x="9217646" y="237488"/>
            <a:ext cx="1199988" cy="5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6231d9cc2a_0_13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9559" y="444093"/>
            <a:ext cx="1253412" cy="1670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6">
            <a:extLst>
              <a:ext uri="{FF2B5EF4-FFF2-40B4-BE49-F238E27FC236}">
                <a16:creationId xmlns:a16="http://schemas.microsoft.com/office/drawing/2014/main" id="{82CD7C8A-D273-69AC-E8D0-C9B6B5A7EB25}"/>
              </a:ext>
            </a:extLst>
          </p:cNvPr>
          <p:cNvSpPr/>
          <p:nvPr/>
        </p:nvSpPr>
        <p:spPr>
          <a:xfrm>
            <a:off x="-1970675" y="1727319"/>
            <a:ext cx="567082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endParaRPr lang="en-US" sz="1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140ECBA8-79C2-A80E-32DA-B989A9594D13}"/>
              </a:ext>
            </a:extLst>
          </p:cNvPr>
          <p:cNvSpPr/>
          <p:nvPr/>
        </p:nvSpPr>
        <p:spPr>
          <a:xfrm>
            <a:off x="-1970675" y="5387181"/>
            <a:ext cx="567082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endParaRPr lang="en-US" sz="1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Рисунок 37" descr="Изображение выглядит как очки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96934B8-5265-86A9-BF83-228BD5685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090" y="3602181"/>
            <a:ext cx="3255819" cy="3255819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рный, темно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4FA8FFF-E20A-EBBA-A489-9BB246FC52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323" b="17303"/>
          <a:stretch>
            <a:fillRect/>
          </a:stretch>
        </p:blipFill>
        <p:spPr>
          <a:xfrm>
            <a:off x="224366" y="1112604"/>
            <a:ext cx="12397225" cy="50414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/>
          <p:nvPr/>
        </p:nvSpPr>
        <p:spPr>
          <a:xfrm>
            <a:off x="726446" y="591935"/>
            <a:ext cx="83192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Результаты</a:t>
            </a:r>
            <a:r>
              <a:rPr lang="ru-RU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общественных опросов</a:t>
            </a:r>
            <a:endParaRPr sz="36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 txBox="1"/>
          <p:nvPr/>
        </p:nvSpPr>
        <p:spPr>
          <a:xfrm>
            <a:off x="9978555" y="6490611"/>
            <a:ext cx="1543050" cy="20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6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86478" t="972" r="936" b="87918"/>
          <a:stretch/>
        </p:blipFill>
        <p:spPr>
          <a:xfrm>
            <a:off x="9217646" y="237488"/>
            <a:ext cx="1199985" cy="5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559" y="444093"/>
            <a:ext cx="1253411" cy="16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Детское искусство, творческий подход, искусство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E1DEB71-FAB6-A41F-7894-11B0A2F4F5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394"/>
          <a:stretch>
            <a:fillRect/>
          </a:stretch>
        </p:blipFill>
        <p:spPr>
          <a:xfrm>
            <a:off x="950490" y="2358736"/>
            <a:ext cx="10291020" cy="4499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876DE-1FC2-B0A4-BA2A-A78D067BCD62}"/>
              </a:ext>
            </a:extLst>
          </p:cNvPr>
          <p:cNvSpPr txBox="1"/>
          <p:nvPr/>
        </p:nvSpPr>
        <p:spPr>
          <a:xfrm>
            <a:off x="4987636" y="2867890"/>
            <a:ext cx="2441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Большинство людей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умеют проверять устройства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D847B-1494-A96F-BA2B-EE99EC521C22}"/>
              </a:ext>
            </a:extLst>
          </p:cNvPr>
          <p:cNvSpPr txBox="1"/>
          <p:nvPr/>
        </p:nvSpPr>
        <p:spPr>
          <a:xfrm rot="20372558">
            <a:off x="1332633" y="3614199"/>
            <a:ext cx="2782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Безопасность – приоритет №1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C773A-6339-4B0F-32D4-9B9C0986BF03}"/>
              </a:ext>
            </a:extLst>
          </p:cNvPr>
          <p:cNvSpPr txBox="1"/>
          <p:nvPr/>
        </p:nvSpPr>
        <p:spPr>
          <a:xfrm rot="844965">
            <a:off x="8365652" y="3327510"/>
            <a:ext cx="2441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Нужен понятный результат диагностики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257A21-E1F2-A21D-8DDD-D38D953E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618" y="1482599"/>
            <a:ext cx="7679840" cy="3093083"/>
          </a:xfrm>
          <a:prstGeom prst="rect">
            <a:avLst/>
          </a:prstGeom>
          <a:ln>
            <a:solidFill>
              <a:srgbClr val="DBEAFC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" name="Рисунок 2" descr="Изображение выглядит как текст, письмо, мультфильм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8269110-D172-EB90-E8FC-9F5473E2DD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45" t="33697"/>
          <a:stretch>
            <a:fillRect/>
          </a:stretch>
        </p:blipFill>
        <p:spPr>
          <a:xfrm>
            <a:off x="304669" y="4833094"/>
            <a:ext cx="4350458" cy="5949360"/>
          </a:xfrm>
          <a:prstGeom prst="rect">
            <a:avLst/>
          </a:prstGeom>
        </p:spPr>
      </p:pic>
      <p:sp>
        <p:nvSpPr>
          <p:cNvPr id="180" name="Google Shape;180;p7"/>
          <p:cNvSpPr txBox="1"/>
          <p:nvPr/>
        </p:nvSpPr>
        <p:spPr>
          <a:xfrm>
            <a:off x="656850" y="505750"/>
            <a:ext cx="7270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Технико-экономические показатели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9978555" y="6490611"/>
            <a:ext cx="1543050" cy="20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7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l="86478" t="972" r="936" b="87918"/>
          <a:stretch/>
        </p:blipFill>
        <p:spPr>
          <a:xfrm>
            <a:off x="9217646" y="237488"/>
            <a:ext cx="1199985" cy="5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9559" y="444093"/>
            <a:ext cx="1253411" cy="1670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" name="Google Shape;184;p7"/>
          <p:cNvGraphicFramePr/>
          <p:nvPr>
            <p:extLst>
              <p:ext uri="{D42A27DB-BD31-4B8C-83A1-F6EECF244321}">
                <p14:modId xmlns:p14="http://schemas.microsoft.com/office/powerpoint/2010/main" val="2352879135"/>
              </p:ext>
            </p:extLst>
          </p:nvPr>
        </p:nvGraphicFramePr>
        <p:xfrm>
          <a:off x="2036618" y="1482600"/>
          <a:ext cx="7679839" cy="3093081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5979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04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</a:rPr>
                        <a:t>Статья расходов</a:t>
                      </a:r>
                      <a:endParaRPr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</a:rPr>
                        <a:t>Сумма (руб.)</a:t>
                      </a:r>
                      <a:endParaRPr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Заработная плата работников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2 176 000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Налоги по ФОТ 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652 800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Амортизация основных фондов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</a:rPr>
                        <a:t>16 350</a:t>
                      </a:r>
                      <a:endParaRPr sz="160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Коммунальные затраты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</a:rPr>
                        <a:t>9 912</a:t>
                      </a:r>
                      <a:endParaRPr sz="160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Прочие расходы (аренда, ремонт)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</a:rPr>
                        <a:t>60 000</a:t>
                      </a:r>
                      <a:endParaRPr sz="160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</a:rPr>
                        <a:t>Маркетинговое продвижение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002060"/>
                          </a:solidFill>
                        </a:rPr>
                        <a:t>150 000</a:t>
                      </a:r>
                      <a:endParaRPr sz="160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</a:rPr>
                        <a:t>Итого на разработку и продвижение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</a:rPr>
                        <a:t>3 065 062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6" name="Google Shape;186;p7"/>
          <p:cNvSpPr txBox="1"/>
          <p:nvPr/>
        </p:nvSpPr>
        <p:spPr>
          <a:xfrm>
            <a:off x="429360" y="4932423"/>
            <a:ext cx="3017070" cy="163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Срок окупаемости: </a:t>
            </a:r>
            <a:r>
              <a:rPr lang="ru-RU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11 месяцев</a:t>
            </a:r>
            <a:endParaRPr sz="2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Месячная прибыль: </a:t>
            </a:r>
            <a:r>
              <a:rPr lang="ru-RU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300 000 руб.</a:t>
            </a:r>
            <a:endParaRPr sz="2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 descr="Изображение выглядит как очки, мультфильм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A46BE65-A63D-9FE2-D2F6-FE8A1D36A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580" y="2187898"/>
            <a:ext cx="4670102" cy="46701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231d9cc2a_0_33"/>
          <p:cNvSpPr txBox="1"/>
          <p:nvPr/>
        </p:nvSpPr>
        <p:spPr>
          <a:xfrm>
            <a:off x="1047574" y="683941"/>
            <a:ext cx="343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Диаграмма </a:t>
            </a:r>
            <a:r>
              <a:rPr lang="ru-RU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Ганта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6231d9cc2a_0_33"/>
          <p:cNvSpPr txBox="1"/>
          <p:nvPr/>
        </p:nvSpPr>
        <p:spPr>
          <a:xfrm>
            <a:off x="9978555" y="6490611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g36231d9cc2a_0_33" descr="Изображение выглядит как белый, дизайн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86478" t="972" r="936" b="87917"/>
          <a:stretch/>
        </p:blipFill>
        <p:spPr>
          <a:xfrm>
            <a:off x="9217646" y="237488"/>
            <a:ext cx="1199988" cy="59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6231d9cc2a_0_33" descr="Изображение выглядит как снимок экрана, Шрифт, Графика, графический дизайн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559" y="444093"/>
            <a:ext cx="1253412" cy="16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текст, снимок экрана, Шрифт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6585CF3-B278-711C-420D-13E6489E6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82" y="1268941"/>
            <a:ext cx="10762036" cy="3773951"/>
          </a:xfrm>
          <a:prstGeom prst="rect">
            <a:avLst/>
          </a:prstGeom>
        </p:spPr>
      </p:pic>
      <p:pic>
        <p:nvPicPr>
          <p:cNvPr id="7" name="Рисунок 6" descr="Изображение выглядит как мультфильм, очк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A266DE-99BD-320F-A78B-2349567CF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873" y="3283527"/>
            <a:ext cx="3574473" cy="35744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493</Words>
  <Application>Microsoft Office PowerPoint</Application>
  <PresentationFormat>Широкоэкранный</PresentationFormat>
  <Paragraphs>154</Paragraphs>
  <Slides>11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Circe Light</vt:lpstr>
      <vt:lpstr>Arial</vt:lpstr>
      <vt:lpstr>Calibri</vt:lpstr>
      <vt:lpstr>Circe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Андрей Сенотрусов</dc:creator>
  <cp:lastModifiedBy>Office</cp:lastModifiedBy>
  <cp:revision>2</cp:revision>
  <dcterms:created xsi:type="dcterms:W3CDTF">2024-04-16T17:35:35Z</dcterms:created>
  <dcterms:modified xsi:type="dcterms:W3CDTF">2025-06-20T09:43:51Z</dcterms:modified>
</cp:coreProperties>
</file>