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38" d="100"/>
          <a:sy n="38" d="100"/>
        </p:scale>
        <p:origin x="-1044" y="-72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831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dirty="0" err="1"/>
              <a:t>SkyFox</a:t>
            </a:r>
            <a:endParaRPr lang="ru-RU" sz="13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dirty="0"/>
              <a:t>сервис доставки малогабаритных отправлений БПЛА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endParaRPr lang="ru-RU" sz="2800" dirty="0" smtClean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953) 191-91-82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elizavetatitushinaa@yandex.ru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057" y="1933408"/>
            <a:ext cx="10535412" cy="7554912"/>
          </a:xfrm>
        </p:spPr>
        <p:txBody>
          <a:bodyPr/>
          <a:lstStyle/>
          <a:p>
            <a:r>
              <a:rPr lang="ru-RU" sz="3200" dirty="0"/>
              <a:t>На ряду с существующими традиционными способами доставки товаров, такими </a:t>
            </a:r>
            <a:r>
              <a:rPr lang="ru-RU" sz="3200" dirty="0" smtClean="0"/>
              <a:t>как: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автомобильная доставка,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курьерская служба,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транспортные компании,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почтовая служба,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самовывоз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smtClean="0"/>
              <a:t>успешно </a:t>
            </a:r>
            <a:r>
              <a:rPr lang="ru-RU" sz="3200" dirty="0"/>
              <a:t>развиваются современные способы доставки, а именно: гибкая доставка, роботы-доставщики, </a:t>
            </a:r>
            <a:r>
              <a:rPr lang="ru-RU" sz="3200" b="1" dirty="0">
                <a:solidFill>
                  <a:srgbClr val="C00000"/>
                </a:solidFill>
              </a:rPr>
              <a:t>доставка БПЛА</a:t>
            </a:r>
            <a:r>
              <a:rPr lang="ru-RU" sz="3200" dirty="0"/>
              <a:t>.</a:t>
            </a:r>
          </a:p>
          <a:p>
            <a:r>
              <a:rPr lang="ru-RU" sz="3200" dirty="0" smtClean="0"/>
              <a:t>На сегодняшний день беспилотная </a:t>
            </a:r>
            <a:r>
              <a:rPr lang="ru-RU" sz="3200" dirty="0" err="1" smtClean="0"/>
              <a:t>аэрологистика</a:t>
            </a:r>
            <a:r>
              <a:rPr lang="ru-RU" sz="3200" dirty="0" smtClean="0"/>
              <a:t> одна из наиболее развивающихся отраслей. Использование </a:t>
            </a:r>
            <a:r>
              <a:rPr lang="ru-RU" sz="3200" dirty="0"/>
              <a:t>современной доставки, а конкретно - доставки БПЛА, </a:t>
            </a:r>
            <a:r>
              <a:rPr lang="ru-RU" sz="3200" b="1" dirty="0">
                <a:solidFill>
                  <a:srgbClr val="C00000"/>
                </a:solidFill>
              </a:rPr>
              <a:t>позволит значительно сократить время ожидания товара </a:t>
            </a:r>
            <a:r>
              <a:rPr lang="ru-RU" sz="3200" dirty="0"/>
              <a:t>для </a:t>
            </a:r>
            <a:r>
              <a:rPr lang="ru-RU" sz="3200" dirty="0" smtClean="0"/>
              <a:t>потребителя, </a:t>
            </a:r>
            <a:r>
              <a:rPr lang="ru-RU" sz="3200" b="1" dirty="0" smtClean="0">
                <a:solidFill>
                  <a:srgbClr val="C00000"/>
                </a:solidFill>
              </a:rPr>
              <a:t>снизить </a:t>
            </a:r>
            <a:r>
              <a:rPr lang="ru-RU" sz="3200" b="1" dirty="0">
                <a:solidFill>
                  <a:srgbClr val="C00000"/>
                </a:solidFill>
              </a:rPr>
              <a:t>расходы на доставку </a:t>
            </a:r>
            <a:r>
              <a:rPr lang="ru-RU" sz="3200" dirty="0"/>
              <a:t>для </a:t>
            </a:r>
            <a:r>
              <a:rPr lang="ru-RU" sz="3200" dirty="0" smtClean="0"/>
              <a:t>поставщика, </a:t>
            </a:r>
            <a:r>
              <a:rPr lang="ru-RU" sz="3200" b="1" dirty="0" smtClean="0">
                <a:solidFill>
                  <a:srgbClr val="C00000"/>
                </a:solidFill>
              </a:rPr>
              <a:t>обеспечить надежность</a:t>
            </a:r>
            <a:r>
              <a:rPr lang="ru-RU" sz="3200" dirty="0" smtClean="0"/>
              <a:t>, </a:t>
            </a:r>
            <a:r>
              <a:rPr lang="ru-RU" sz="3200" b="1" dirty="0" smtClean="0">
                <a:solidFill>
                  <a:srgbClr val="C00000"/>
                </a:solidFill>
              </a:rPr>
              <a:t>безопасность</a:t>
            </a:r>
            <a:r>
              <a:rPr lang="ru-RU" sz="3200" dirty="0" smtClean="0"/>
              <a:t> и </a:t>
            </a:r>
            <a:r>
              <a:rPr lang="ru-RU" sz="3200" b="1" dirty="0" smtClean="0">
                <a:solidFill>
                  <a:srgbClr val="C00000"/>
                </a:solidFill>
              </a:rPr>
              <a:t>гибкость доставки</a:t>
            </a:r>
            <a:r>
              <a:rPr lang="ru-RU" sz="3200" dirty="0" smtClean="0"/>
              <a:t>.</a:t>
            </a:r>
            <a:endParaRPr lang="ru-RU" sz="3200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10" y="1789058"/>
            <a:ext cx="8978790" cy="897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9376" y="2655665"/>
            <a:ext cx="6124743" cy="136591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Длительность</a:t>
            </a:r>
            <a:r>
              <a:rPr lang="ru-RU" sz="2800" dirty="0" smtClean="0"/>
              <a:t> традиционной доставки, в том числе доставки до </a:t>
            </a:r>
            <a:r>
              <a:rPr lang="ru-RU" sz="2800" dirty="0" err="1" smtClean="0"/>
              <a:t>постаматов</a:t>
            </a:r>
            <a:r>
              <a:rPr lang="ru-RU" sz="2800" dirty="0" smtClean="0"/>
              <a:t>, занимающей 2 – 7 дней</a:t>
            </a:r>
            <a:endParaRPr lang="ru-RU" sz="28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702526"/>
            <a:ext cx="8793162" cy="6614894"/>
          </a:xfrm>
        </p:spPr>
        <p:txBody>
          <a:bodyPr/>
          <a:lstStyle/>
          <a:p>
            <a:r>
              <a:rPr lang="ru-RU" sz="3200" dirty="0" smtClean="0"/>
              <a:t>Существующие методы логистики, в большинстве своем, основываются на использовании традиционной транспортной инфраструктуры, а именно курьера, осуществляющего доставку отправлений с помощью автомобильного транспорта. Данный метод приводит к различным издержкам, а также увеличивает срок доставки отправлений. На сегодняшний день в России нет способов, которые могли бы заменить привычные методы доставки. Это связано с медленным развитием беспилотных авиационных технологий, в том числе услуг на их основе.</a:t>
            </a:r>
            <a:endParaRPr lang="ru-RU" sz="3200" dirty="0"/>
          </a:p>
        </p:txBody>
      </p:sp>
      <p:pic>
        <p:nvPicPr>
          <p:cNvPr id="2050" name="Picture 2" descr="C:\Users\ladit\OneDrive\Рабочий стол\delivery-tr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7" y="2481809"/>
            <a:ext cx="1539766" cy="15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 txBox="1">
            <a:spLocks/>
          </p:cNvSpPr>
          <p:nvPr/>
        </p:nvSpPr>
        <p:spPr>
          <a:xfrm>
            <a:off x="3147845" y="8211816"/>
            <a:ext cx="6124743" cy="1248737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b="1" dirty="0" smtClean="0">
                <a:solidFill>
                  <a:srgbClr val="C00000"/>
                </a:solidFill>
              </a:rPr>
              <a:t>Высокие затраты </a:t>
            </a:r>
            <a:r>
              <a:rPr lang="ru-RU" sz="2800" dirty="0" smtClean="0"/>
              <a:t>на осуществление доставки с помощью курьера</a:t>
            </a:r>
            <a:endParaRPr lang="ru-RU" sz="2800" dirty="0"/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 txBox="1">
            <a:spLocks/>
          </p:cNvSpPr>
          <p:nvPr/>
        </p:nvSpPr>
        <p:spPr>
          <a:xfrm>
            <a:off x="3147845" y="5420191"/>
            <a:ext cx="6124743" cy="1718006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b="1" dirty="0" smtClean="0">
                <a:solidFill>
                  <a:srgbClr val="C00000"/>
                </a:solidFill>
              </a:rPr>
              <a:t>Отсутствие</a:t>
            </a:r>
            <a:r>
              <a:rPr lang="ru-RU" sz="2800" dirty="0" smtClean="0"/>
              <a:t> возможности </a:t>
            </a:r>
            <a:r>
              <a:rPr lang="ru-RU" sz="2800" b="1" dirty="0" smtClean="0">
                <a:solidFill>
                  <a:srgbClr val="C00000"/>
                </a:solidFill>
              </a:rPr>
              <a:t>доставки</a:t>
            </a:r>
            <a:r>
              <a:rPr lang="ru-RU" sz="2800" dirty="0" smtClean="0"/>
              <a:t> отправлений </a:t>
            </a:r>
            <a:r>
              <a:rPr lang="ru-RU" sz="2800" b="1" dirty="0" smtClean="0">
                <a:solidFill>
                  <a:srgbClr val="C00000"/>
                </a:solidFill>
              </a:rPr>
              <a:t>в труднодоступные районы</a:t>
            </a:r>
            <a:r>
              <a:rPr lang="ru-RU" sz="2800" dirty="0" smtClean="0"/>
              <a:t> (дальность расположения, отсутствие дорожных условий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7" y="5420191"/>
            <a:ext cx="1539766" cy="153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7" y="7960815"/>
            <a:ext cx="1750741" cy="175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572" y="2075297"/>
            <a:ext cx="18424652" cy="1739958"/>
          </a:xfrm>
        </p:spPr>
        <p:txBody>
          <a:bodyPr/>
          <a:lstStyle/>
          <a:p>
            <a:r>
              <a:rPr lang="ru-RU" sz="3600" b="1" dirty="0"/>
              <a:t>Мы предлагаем экономически выгодную модель </a:t>
            </a:r>
            <a:r>
              <a:rPr lang="ru-RU" sz="3600" b="1" dirty="0" smtClean="0"/>
              <a:t>бизнеса, предоставляющего услугу по доставке малогабаритных отправлений с помощью БПЛА </a:t>
            </a:r>
            <a:r>
              <a:rPr lang="ru-RU" sz="3600" b="1" dirty="0"/>
              <a:t>в уличные </a:t>
            </a:r>
            <a:r>
              <a:rPr lang="ru-RU" sz="3600" b="1" dirty="0" err="1"/>
              <a:t>постаматы</a:t>
            </a:r>
            <a:r>
              <a:rPr lang="ru-RU" sz="3600" b="1" dirty="0"/>
              <a:t> собственной сети или в сеть </a:t>
            </a:r>
            <a:r>
              <a:rPr lang="ru-RU" sz="3600" b="1" dirty="0" err="1"/>
              <a:t>постаматов</a:t>
            </a:r>
            <a:r>
              <a:rPr lang="ru-RU" sz="3600" b="1" dirty="0"/>
              <a:t> </a:t>
            </a:r>
            <a:r>
              <a:rPr lang="ru-RU" sz="3600" b="1" dirty="0" smtClean="0"/>
              <a:t>партнеров.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5572" y="4367048"/>
            <a:ext cx="88602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n-lt"/>
              </a:rPr>
              <a:t>Основой модели выступает конкурентное преимущество за счет использования потенциала сквозных цифровых технологий и обеспечения высокого качества логистического сервиса через интегрированную оптимизацию процессов доставки малогабаритных отправлений: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сокращение времени</a:t>
            </a:r>
            <a:r>
              <a:rPr lang="ru-RU" sz="3200" dirty="0">
                <a:latin typeface="+mn-lt"/>
              </a:rPr>
              <a:t>,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снижение затрат</a:t>
            </a:r>
            <a:r>
              <a:rPr lang="ru-RU" sz="3200" dirty="0">
                <a:latin typeface="+mn-lt"/>
              </a:rPr>
              <a:t>,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надежность</a:t>
            </a:r>
            <a:r>
              <a:rPr lang="ru-RU" sz="3200" dirty="0">
                <a:latin typeface="+mn-lt"/>
              </a:rPr>
              <a:t>,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безопасность</a:t>
            </a:r>
            <a:r>
              <a:rPr lang="ru-RU" sz="3200" dirty="0">
                <a:latin typeface="+mn-lt"/>
              </a:rPr>
              <a:t> и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гибкость поставки</a:t>
            </a:r>
            <a:r>
              <a:rPr lang="ru-RU" sz="3200" dirty="0">
                <a:latin typeface="+mn-lt"/>
              </a:rPr>
              <a:t>, а также удовлетворение потенциального спроса клиентов.</a:t>
            </a:r>
          </a:p>
        </p:txBody>
      </p:sp>
      <p:pic>
        <p:nvPicPr>
          <p:cNvPr id="3074" name="Picture 2" descr="C:\Users\ladit\OneDrive\Рабочий стол\delive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441" y="3275615"/>
            <a:ext cx="8116460" cy="840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573" y="2390608"/>
            <a:ext cx="8355724" cy="279624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B2B рынок</a:t>
            </a:r>
            <a:r>
              <a:rPr lang="ru-RU" sz="2800" dirty="0"/>
              <a:t>: основные российские торговые площадки в Интернете, Интернет-магазины, которые готовы доставлять малогабаритные отправления с помощью БПЛА в уличные </a:t>
            </a:r>
            <a:r>
              <a:rPr lang="ru-RU" sz="2800" dirty="0" err="1"/>
              <a:t>постаматы</a:t>
            </a:r>
            <a:r>
              <a:rPr lang="ru-RU" sz="2800" dirty="0"/>
              <a:t> собственной сети или в сеть </a:t>
            </a:r>
            <a:r>
              <a:rPr lang="ru-RU" sz="2800" dirty="0" err="1"/>
              <a:t>постаматов</a:t>
            </a:r>
            <a:r>
              <a:rPr lang="ru-RU" sz="2800" dirty="0"/>
              <a:t> </a:t>
            </a:r>
            <a:r>
              <a:rPr lang="ru-RU" sz="2800" dirty="0" smtClean="0"/>
              <a:t>партнеров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2749"/>
            <a:ext cx="7409794" cy="74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71637" y="2353820"/>
            <a:ext cx="9957342" cy="279624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Рынок B2С </a:t>
            </a:r>
            <a:r>
              <a:rPr lang="ru-RU" sz="2800" dirty="0"/>
              <a:t>преимущественно: </a:t>
            </a:r>
          </a:p>
          <a:p>
            <a:pPr marL="473075" indent="-457200" algn="ctr">
              <a:buFontTx/>
              <a:buChar char="-"/>
            </a:pPr>
            <a:r>
              <a:rPr lang="ru-RU" sz="2800" dirty="0" smtClean="0"/>
              <a:t>молодая </a:t>
            </a:r>
            <a:r>
              <a:rPr lang="ru-RU" sz="2800" dirty="0"/>
              <a:t>аудитория в возрасте 18-24 </a:t>
            </a:r>
            <a:r>
              <a:rPr lang="ru-RU" sz="2800" dirty="0" smtClean="0"/>
              <a:t>лет</a:t>
            </a:r>
            <a:endParaRPr lang="en-US" sz="2800" dirty="0" smtClean="0"/>
          </a:p>
          <a:p>
            <a:pPr marL="473075" indent="-457200" algn="ctr">
              <a:buFontTx/>
              <a:buChar char="-"/>
            </a:pPr>
            <a:r>
              <a:rPr lang="ru-RU" sz="2800" dirty="0" smtClean="0"/>
              <a:t>мужчины </a:t>
            </a:r>
            <a:r>
              <a:rPr lang="ru-RU" sz="2800" dirty="0"/>
              <a:t>и женщины в возрасте 25-44 </a:t>
            </a:r>
            <a:r>
              <a:rPr lang="ru-RU" sz="2800" dirty="0" smtClean="0"/>
              <a:t>лет</a:t>
            </a:r>
            <a:endParaRPr lang="ru-RU" sz="2800" dirty="0"/>
          </a:p>
          <a:p>
            <a:pPr algn="ctr"/>
            <a:r>
              <a:rPr lang="ru-RU" sz="2800" dirty="0"/>
              <a:t>- потребители с доходом от 21-40 тыс. руб. в </a:t>
            </a:r>
            <a:r>
              <a:rPr lang="ru-RU" sz="2800" dirty="0" smtClean="0"/>
              <a:t>месяц</a:t>
            </a:r>
            <a:endParaRPr lang="ru-RU" sz="2800" dirty="0"/>
          </a:p>
          <a:p>
            <a:pPr algn="ctr"/>
            <a:r>
              <a:rPr lang="ru-RU" sz="2800" dirty="0"/>
              <a:t>- потребители, проживающие в городах 100-500 тыс. </a:t>
            </a:r>
            <a:r>
              <a:rPr lang="ru-RU" sz="2800" dirty="0" smtClean="0"/>
              <a:t>чел</a:t>
            </a:r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4099" name="Picture 3" descr="C:\Users\ladit\OneDrive\Рабочий стол\shopping-big-sa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392" y="4586426"/>
            <a:ext cx="6900095" cy="69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513" l="10000" r="90000">
                        <a14:foregroundMark x1="25897" y1="33974" x2="21410" y2="46859"/>
                        <a14:foregroundMark x1="21325" y1="47949" x2="20598" y2="66026"/>
                        <a14:foregroundMark x1="20513" y1="65769" x2="27735" y2="80256"/>
                        <a14:foregroundMark x1="23376" y1="40641" x2="60000" y2="55897"/>
                        <a14:foregroundMark x1="41752" y1="48974" x2="45641" y2="30321"/>
                        <a14:foregroundMark x1="25897" y1="35064" x2="37521" y2="30769"/>
                        <a14:foregroundMark x1="33120" y1="28333" x2="38162" y2="34295"/>
                        <a14:foregroundMark x1="41795" y1="27628" x2="44316" y2="33974"/>
                        <a14:foregroundMark x1="43034" y1="30641" x2="45128" y2="28205"/>
                        <a14:foregroundMark x1="44103" y1="29551" x2="43846" y2="24103"/>
                        <a14:foregroundMark x1="44316" y1="29551" x2="60085" y2="50641"/>
                        <a14:foregroundMark x1="30513" y1="65128" x2="58889" y2="75385"/>
                        <a14:foregroundMark x1="54231" y1="70256" x2="72778" y2="62372"/>
                        <a14:foregroundMark x1="41752" y1="48462" x2="44829" y2="68910"/>
                        <a14:foregroundMark x1="44573" y1="70641" x2="47350" y2="86603"/>
                        <a14:foregroundMark x1="40043" y1="24295" x2="43675" y2="26410"/>
                        <a14:foregroundMark x1="44017" y1="24808" x2="49701" y2="27756"/>
                        <a14:foregroundMark x1="49701" y1="28846" x2="54231" y2="40064"/>
                        <a14:foregroundMark x1="65641" y1="47244" x2="74487" y2="61410"/>
                        <a14:foregroundMark x1="72521" y1="49551" x2="80684" y2="63077"/>
                        <a14:foregroundMark x1="73761" y1="49808" x2="78889" y2="53462"/>
                        <a14:foregroundMark x1="67479" y1="80897" x2="77650" y2="57500"/>
                        <a14:foregroundMark x1="74487" y1="83205" x2="79274" y2="57949"/>
                        <a14:foregroundMark x1="76667" y1="83077" x2="80598" y2="62372"/>
                        <a14:foregroundMark x1="52137" y1="82692" x2="58803" y2="83462"/>
                        <a14:foregroundMark x1="66197" y1="86346" x2="70085" y2="85513"/>
                        <a14:foregroundMark x1="32949" y1="82692" x2="40684" y2="82500"/>
                        <a14:foregroundMark x1="27906" y1="80256" x2="48462" y2="86026"/>
                        <a14:foregroundMark x1="34274" y1="86346" x2="51239" y2="87821"/>
                        <a14:foregroundMark x1="27692" y1="80128" x2="34487" y2="85897"/>
                        <a14:foregroundMark x1="46282" y1="89295" x2="47650" y2="89679"/>
                        <a14:foregroundMark x1="47094" y1="89423" x2="46923" y2="90513"/>
                        <a14:foregroundMark x1="29701" y1="19167" x2="29872" y2="21282"/>
                        <a14:foregroundMark x1="37521" y1="16026" x2="39701" y2="17372"/>
                        <a14:foregroundMark x1="39060" y1="13462" x2="41410" y2="13013"/>
                        <a14:foregroundMark x1="24915" y1="11538" x2="26282" y2="10897"/>
                        <a14:foregroundMark x1="25983" y1="14423" x2="27436" y2="13462"/>
                        <a14:foregroundMark x1="19231" y1="28718" x2="20513" y2="25769"/>
                        <a14:foregroundMark x1="21667" y1="30385" x2="22863" y2="27372"/>
                        <a14:backgroundMark x1="53205" y1="30513" x2="56197" y2="34551"/>
                        <a14:backgroundMark x1="54744" y1="32885" x2="57179" y2="37756"/>
                        <a14:backgroundMark x1="68376" y1="43205" x2="73333" y2="44038"/>
                        <a14:backgroundMark x1="67479" y1="42756" x2="68803" y2="43077"/>
                        <a14:backgroundMark x1="21410" y1="42372" x2="24103" y2="34808"/>
                        <a14:backgroundMark x1="21667" y1="66731" x2="20769" y2="63590"/>
                        <a14:backgroundMark x1="21325" y1="64167" x2="21026" y2="61026"/>
                        <a14:backgroundMark x1="21581" y1="66603" x2="22735" y2="69551"/>
                        <a14:backgroundMark x1="21239" y1="24423" x2="21239" y2="24423"/>
                        <a14:backgroundMark x1="21111" y1="61026" x2="21026" y2="57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90" y="2238701"/>
            <a:ext cx="12580884" cy="838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525" y="1368722"/>
            <a:ext cx="11591703" cy="8708318"/>
          </a:xfrm>
          <a:effectLst>
            <a:softEdge rad="12700"/>
          </a:effectLst>
        </p:spPr>
        <p:txBody>
          <a:bodyPr/>
          <a:lstStyle/>
          <a:p>
            <a:r>
              <a:rPr lang="ru-RU" sz="2800" dirty="0" smtClean="0"/>
              <a:t>Наша </a:t>
            </a:r>
            <a:r>
              <a:rPr lang="ru-RU" sz="2800" b="1" dirty="0">
                <a:solidFill>
                  <a:srgbClr val="C00000"/>
                </a:solidFill>
              </a:rPr>
              <a:t>услуга</a:t>
            </a:r>
            <a:r>
              <a:rPr lang="ru-RU" sz="2800" dirty="0"/>
              <a:t> будет актуальна </a:t>
            </a:r>
            <a:r>
              <a:rPr lang="ru-RU" sz="2800" b="1" dirty="0">
                <a:solidFill>
                  <a:srgbClr val="C00000"/>
                </a:solidFill>
              </a:rPr>
              <a:t>для</a:t>
            </a:r>
            <a:r>
              <a:rPr lang="ru-RU" sz="2800" dirty="0"/>
              <a:t> </a:t>
            </a:r>
            <a:r>
              <a:rPr lang="ru-RU" sz="2800" b="1" dirty="0">
                <a:solidFill>
                  <a:srgbClr val="C00000"/>
                </a:solidFill>
              </a:rPr>
              <a:t>массового потребителя</a:t>
            </a:r>
            <a:r>
              <a:rPr lang="ru-RU" sz="2800" dirty="0"/>
              <a:t>, пользующегося услугами Интернет-магазинов, а также </a:t>
            </a:r>
            <a:r>
              <a:rPr lang="ru-RU" sz="2800" b="1" dirty="0">
                <a:solidFill>
                  <a:srgbClr val="C00000"/>
                </a:solidFill>
              </a:rPr>
              <a:t>торговых площадок в </a:t>
            </a:r>
            <a:r>
              <a:rPr lang="ru-RU" sz="2800" b="1" dirty="0" smtClean="0">
                <a:solidFill>
                  <a:srgbClr val="C00000"/>
                </a:solidFill>
              </a:rPr>
              <a:t>Интернете</a:t>
            </a:r>
            <a:r>
              <a:rPr lang="ru-RU" sz="2800" dirty="0" smtClean="0"/>
              <a:t>, </a:t>
            </a:r>
            <a:r>
              <a:rPr lang="ru-RU" sz="2800" b="1" dirty="0">
                <a:solidFill>
                  <a:srgbClr val="C00000"/>
                </a:solidFill>
              </a:rPr>
              <a:t>служб доставки посылок</a:t>
            </a:r>
            <a:r>
              <a:rPr lang="ru-RU" sz="2800" dirty="0"/>
              <a:t>.</a:t>
            </a:r>
          </a:p>
          <a:p>
            <a:r>
              <a:rPr lang="ru-RU" sz="2800" dirty="0"/>
              <a:t>Создаваемая потребительская ценность </a:t>
            </a:r>
            <a:r>
              <a:rPr lang="ru-RU" sz="2800" dirty="0" smtClean="0"/>
              <a:t>состоит: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в инновационной </a:t>
            </a:r>
            <a:r>
              <a:rPr lang="ru-RU" sz="2800" dirty="0"/>
              <a:t>услуге по </a:t>
            </a:r>
            <a:r>
              <a:rPr lang="ru-RU" sz="2800" dirty="0" smtClean="0"/>
              <a:t>доставке;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в высоком </a:t>
            </a:r>
            <a:r>
              <a:rPr lang="ru-RU" sz="2800" dirty="0"/>
              <a:t>качестве логистического </a:t>
            </a:r>
            <a:r>
              <a:rPr lang="ru-RU" sz="2800" dirty="0" smtClean="0"/>
              <a:t>сервиса: использование </a:t>
            </a:r>
            <a:r>
              <a:rPr lang="ru-RU" sz="2800" dirty="0"/>
              <a:t>современных аэродинамических БПЛА, высокоточных систем связи, глобальной спутниковой навигации и программ для безопасной и быстрой доставки на основе искусственного интеллекта.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Использование</a:t>
            </a:r>
            <a:r>
              <a:rPr lang="ru-RU" sz="2800" dirty="0" smtClean="0"/>
              <a:t> доставки </a:t>
            </a:r>
            <a:r>
              <a:rPr lang="ru-RU" sz="2800" b="1" dirty="0" smtClean="0">
                <a:solidFill>
                  <a:srgbClr val="C00000"/>
                </a:solidFill>
              </a:rPr>
              <a:t>БПЛА </a:t>
            </a:r>
            <a:r>
              <a:rPr lang="ru-RU" sz="2800" b="1" dirty="0">
                <a:solidFill>
                  <a:srgbClr val="C00000"/>
                </a:solidFill>
              </a:rPr>
              <a:t>позволит </a:t>
            </a:r>
            <a:r>
              <a:rPr lang="ru-RU" sz="2800" dirty="0"/>
              <a:t>значительно </a:t>
            </a:r>
            <a:r>
              <a:rPr lang="ru-RU" sz="2800" b="1" dirty="0">
                <a:solidFill>
                  <a:srgbClr val="C00000"/>
                </a:solidFill>
              </a:rPr>
              <a:t>сократить время ожидания</a:t>
            </a:r>
            <a:r>
              <a:rPr lang="ru-RU" sz="2800" dirty="0"/>
              <a:t> товара для потребителя и </a:t>
            </a:r>
            <a:r>
              <a:rPr lang="ru-RU" sz="2800" b="1" dirty="0">
                <a:solidFill>
                  <a:srgbClr val="C00000"/>
                </a:solidFill>
              </a:rPr>
              <a:t>снизить расходы</a:t>
            </a:r>
            <a:r>
              <a:rPr lang="ru-RU" sz="2800" dirty="0"/>
              <a:t> на доставку для поставщика.</a:t>
            </a:r>
          </a:p>
          <a:p>
            <a:r>
              <a:rPr lang="ru-RU" sz="2800" dirty="0"/>
              <a:t>Способом получения прибыли будет являться предоставление на постоянной основе услуги по доставке малогабаритных отправлений БПЛА в собственные или интегрированные </a:t>
            </a:r>
            <a:r>
              <a:rPr lang="ru-RU" sz="2800" dirty="0" err="1"/>
              <a:t>постаматы</a:t>
            </a:r>
            <a:r>
              <a:rPr lang="ru-RU" sz="2800" dirty="0"/>
              <a:t> установленным партнерам, а также использование потенциальными потребителями Интернет-магазинов способа доставки с помощью БПЛА.</a:t>
            </a:r>
          </a:p>
          <a:p>
            <a:r>
              <a:rPr lang="ru-RU" sz="2800" dirty="0"/>
              <a:t>Способом привлечения финансовых ресурсов будут инвестиционные вложения, банковские кредиты, собственные денежные вложения.</a:t>
            </a:r>
          </a:p>
          <a:p>
            <a:r>
              <a:rPr lang="ru-RU" sz="2800" dirty="0"/>
              <a:t>Канал продвижения - Интернет.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812257" y="9756762"/>
            <a:ext cx="18393103" cy="12608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5572" y="8144092"/>
            <a:ext cx="18393103" cy="12608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5572" y="6596646"/>
            <a:ext cx="18393103" cy="12608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5061" y="5065612"/>
            <a:ext cx="18393103" cy="12608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5060" y="3196841"/>
            <a:ext cx="18393103" cy="16226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1728454"/>
            <a:ext cx="18432491" cy="18187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C00000"/>
                </a:solidFill>
              </a:rPr>
              <a:t>На данный момент проект находится на 5 уровне TRL. </a:t>
            </a:r>
            <a:endParaRPr lang="ru-RU" sz="2800" dirty="0"/>
          </a:p>
          <a:p>
            <a:pPr>
              <a:lnSpc>
                <a:spcPct val="100000"/>
              </a:lnSpc>
            </a:pPr>
            <a:r>
              <a:rPr lang="ru-RU" sz="3600" b="1" dirty="0"/>
              <a:t>Что уже было сделано</a:t>
            </a:r>
            <a:r>
              <a:rPr lang="ru-RU" sz="3600" b="1" dirty="0" smtClean="0"/>
              <a:t>:</a:t>
            </a:r>
          </a:p>
          <a:p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3227" y="3315673"/>
            <a:ext cx="18224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n-lt"/>
              </a:rPr>
              <a:t>Проведены исследования в области анализа существующего уровня развития беспилотных авиационных систем и сегмента рынка перевозок, подтверждающие осуществимость разрабатываемой концепции БПЛА и подтверждающие ее полезность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3227" y="5218979"/>
            <a:ext cx="18224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Определены основные требования к разрабатываемой концепции БПЛА и специализированных уличных </a:t>
            </a:r>
            <a:r>
              <a:rPr lang="ru-RU" sz="2800" dirty="0" err="1"/>
              <a:t>постаматов</a:t>
            </a:r>
            <a:endParaRPr lang="ru-RU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225" y="6750013"/>
            <a:ext cx="18224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Определены основные принципы работы, целевые области применения технологии и ее критические элементы</a:t>
            </a:r>
            <a:endParaRPr lang="ru-RU" sz="2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3225" y="8297458"/>
            <a:ext cx="18224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Описаны технические параметры БПЛА и специализированных </a:t>
            </a:r>
            <a:r>
              <a:rPr lang="ru-RU" sz="2800" dirty="0" err="1"/>
              <a:t>постаматов</a:t>
            </a:r>
            <a:r>
              <a:rPr lang="ru-RU" sz="2800" dirty="0"/>
              <a:t>, основанные применении на уже существующих научно-технических решений, а также собственных разработок</a:t>
            </a:r>
            <a:endParaRPr lang="ru-RU" sz="2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3227" y="9910128"/>
            <a:ext cx="18224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Проанализирован конкурентный рынок, в том числе рынок предоставления услуг по оперативной доставке и рынок БАС, а также целевая </a:t>
            </a:r>
            <a:r>
              <a:rPr lang="ru-RU" sz="2800" dirty="0" smtClean="0"/>
              <a:t>аудитория потенциальных потребителей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7962" y="7029062"/>
            <a:ext cx="4134612" cy="2497323"/>
          </a:xfrm>
        </p:spPr>
        <p:txBody>
          <a:bodyPr/>
          <a:lstStyle/>
          <a:p>
            <a:r>
              <a:rPr lang="en-US" dirty="0" smtClean="0"/>
              <a:t>CEO, </a:t>
            </a:r>
            <a:r>
              <a:rPr lang="ru-RU" dirty="0" smtClean="0"/>
              <a:t>лидер, спикер</a:t>
            </a:r>
          </a:p>
          <a:p>
            <a:r>
              <a:rPr lang="ru-RU" dirty="0"/>
              <a:t>Участник научно-практических конференций, </a:t>
            </a:r>
            <a:r>
              <a:rPr lang="ru-RU" dirty="0" smtClean="0"/>
              <a:t>руководитель </a:t>
            </a:r>
            <a:r>
              <a:rPr lang="ru-RU" dirty="0"/>
              <a:t>СНО, опыт разработки </a:t>
            </a:r>
            <a:r>
              <a:rPr lang="ru-RU" dirty="0" err="1"/>
              <a:t>стартап</a:t>
            </a:r>
            <a:r>
              <a:rPr lang="ru-RU" dirty="0"/>
              <a:t>-проекта в рамках конкурса «</a:t>
            </a:r>
            <a:r>
              <a:rPr lang="ru-RU" dirty="0" err="1"/>
              <a:t>Стартап</a:t>
            </a:r>
            <a:r>
              <a:rPr lang="ru-RU" dirty="0"/>
              <a:t> года», финалист Всероссийской программы развития молодежного предпринимательства «Я в деле»</a:t>
            </a:r>
          </a:p>
          <a:p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712" y="6206274"/>
            <a:ext cx="4134612" cy="438912"/>
          </a:xfrm>
        </p:spPr>
        <p:txBody>
          <a:bodyPr/>
          <a:lstStyle/>
          <a:p>
            <a:r>
              <a:rPr lang="ru-RU" dirty="0" smtClean="0"/>
              <a:t>Титушина Елизавета 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60759" y="7095565"/>
            <a:ext cx="4134612" cy="2763330"/>
          </a:xfrm>
        </p:spPr>
        <p:txBody>
          <a:bodyPr/>
          <a:lstStyle/>
          <a:p>
            <a:r>
              <a:rPr lang="ru-RU" dirty="0"/>
              <a:t>С</a:t>
            </a:r>
            <a:r>
              <a:rPr lang="en" dirty="0" smtClean="0"/>
              <a:t>MO</a:t>
            </a:r>
            <a:r>
              <a:rPr lang="ru-RU" dirty="0" smtClean="0"/>
              <a:t>, администратор, генератор идей</a:t>
            </a:r>
          </a:p>
          <a:p>
            <a:r>
              <a:rPr lang="ru-RU" dirty="0"/>
              <a:t>Участник научно-практических конференций, член СНО, опыт разработки </a:t>
            </a:r>
            <a:r>
              <a:rPr lang="ru-RU" dirty="0" err="1"/>
              <a:t>стартап</a:t>
            </a:r>
            <a:r>
              <a:rPr lang="ru-RU" dirty="0"/>
              <a:t>-проекта в рамках конкурса «</a:t>
            </a:r>
            <a:r>
              <a:rPr lang="ru-RU" dirty="0" err="1"/>
              <a:t>Стартап</a:t>
            </a:r>
            <a:r>
              <a:rPr lang="ru-RU" dirty="0"/>
              <a:t> года</a:t>
            </a:r>
            <a:r>
              <a:rPr lang="ru-RU" dirty="0" smtClean="0"/>
              <a:t>», финалист Всероссийской программы развития молодежного предпринимательства «Я в деле»</a:t>
            </a: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94258" y="6206274"/>
            <a:ext cx="4134612" cy="438912"/>
          </a:xfrm>
        </p:spPr>
        <p:txBody>
          <a:bodyPr/>
          <a:lstStyle/>
          <a:p>
            <a:r>
              <a:rPr lang="ru-RU" dirty="0" smtClean="0"/>
              <a:t>Скуба Дария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410306" y="7095564"/>
            <a:ext cx="4134612" cy="2414196"/>
          </a:xfrm>
        </p:spPr>
        <p:txBody>
          <a:bodyPr/>
          <a:lstStyle/>
          <a:p>
            <a:r>
              <a:rPr lang="en" dirty="0" smtClean="0"/>
              <a:t>CTO</a:t>
            </a:r>
            <a:r>
              <a:rPr lang="ru-RU" dirty="0" smtClean="0"/>
              <a:t>, разработчик (</a:t>
            </a:r>
            <a:r>
              <a:rPr lang="en-US" dirty="0" err="1" smtClean="0"/>
              <a:t>fullstack</a:t>
            </a:r>
            <a:r>
              <a:rPr lang="ru-RU" dirty="0" smtClean="0"/>
              <a:t>), генератор идей</a:t>
            </a:r>
          </a:p>
          <a:p>
            <a:r>
              <a:rPr lang="ru-RU" dirty="0"/>
              <a:t>Победитель Фестиваля технологического предпринимательства «</a:t>
            </a:r>
            <a:r>
              <a:rPr lang="ru-RU" dirty="0" err="1"/>
              <a:t>Технокод</a:t>
            </a:r>
            <a:r>
              <a:rPr lang="ru-RU" dirty="0"/>
              <a:t>» </a:t>
            </a:r>
            <a:r>
              <a:rPr lang="ru-RU" dirty="0" smtClean="0"/>
              <a:t>2023, победитель </a:t>
            </a:r>
            <a:r>
              <a:rPr lang="ru-RU" dirty="0"/>
              <a:t>региональной олимпиады по робототехнике и 3-D моделированию 2019 года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93680" y="6206274"/>
            <a:ext cx="4134612" cy="438912"/>
          </a:xfrm>
        </p:spPr>
        <p:txBody>
          <a:bodyPr/>
          <a:lstStyle/>
          <a:p>
            <a:r>
              <a:rPr lang="ru-RU" dirty="0" smtClean="0"/>
              <a:t>Якунин Дмитрий</a:t>
            </a:r>
            <a:endParaRPr lang="ru-RU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xmlns="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126600" y="7112189"/>
            <a:ext cx="4134612" cy="2314443"/>
          </a:xfrm>
        </p:spPr>
        <p:txBody>
          <a:bodyPr/>
          <a:lstStyle/>
          <a:p>
            <a:r>
              <a:rPr lang="en" dirty="0"/>
              <a:t>CTO</a:t>
            </a:r>
            <a:r>
              <a:rPr lang="ru-RU" dirty="0"/>
              <a:t>, разработчик (</a:t>
            </a:r>
            <a:r>
              <a:rPr lang="en-US" dirty="0" err="1"/>
              <a:t>fullstack</a:t>
            </a:r>
            <a:r>
              <a:rPr lang="ru-RU" dirty="0"/>
              <a:t>), генератор </a:t>
            </a:r>
            <a:r>
              <a:rPr lang="ru-RU" dirty="0" smtClean="0"/>
              <a:t>идей</a:t>
            </a:r>
          </a:p>
          <a:p>
            <a:r>
              <a:rPr lang="ru-RU" dirty="0"/>
              <a:t>Победитель Фестиваля технологического предпринимательства «</a:t>
            </a:r>
            <a:r>
              <a:rPr lang="ru-RU" dirty="0" err="1"/>
              <a:t>Технокод</a:t>
            </a:r>
            <a:r>
              <a:rPr lang="ru-RU" dirty="0"/>
              <a:t>» 2023, участник Всероссийского </a:t>
            </a:r>
            <a:r>
              <a:rPr lang="ru-RU" dirty="0" err="1"/>
              <a:t>Game</a:t>
            </a:r>
            <a:r>
              <a:rPr lang="ru-RU" dirty="0"/>
              <a:t> </a:t>
            </a:r>
            <a:r>
              <a:rPr lang="ru-RU" dirty="0" err="1"/>
              <a:t>Dev</a:t>
            </a:r>
            <a:r>
              <a:rPr lang="ru-RU" dirty="0"/>
              <a:t> </a:t>
            </a:r>
            <a:r>
              <a:rPr lang="ru-RU" dirty="0" err="1"/>
              <a:t>Хакатона</a:t>
            </a:r>
            <a:r>
              <a:rPr lang="ru-RU" dirty="0"/>
              <a:t> «</a:t>
            </a:r>
            <a:r>
              <a:rPr lang="ru-RU" dirty="0" err="1"/>
              <a:t>Синеус</a:t>
            </a:r>
            <a:r>
              <a:rPr lang="ru-RU" dirty="0"/>
              <a:t>», 2023</a:t>
            </a:r>
          </a:p>
          <a:p>
            <a:endParaRPr lang="ru-RU" dirty="0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xmlns="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159851" y="6206274"/>
            <a:ext cx="4134612" cy="438912"/>
          </a:xfrm>
        </p:spPr>
        <p:txBody>
          <a:bodyPr/>
          <a:lstStyle/>
          <a:p>
            <a:r>
              <a:rPr lang="ru-RU" dirty="0" err="1" smtClean="0"/>
              <a:t>Родионичев</a:t>
            </a:r>
            <a:r>
              <a:rPr lang="ru-RU" dirty="0" smtClean="0"/>
              <a:t> Даниил</a:t>
            </a:r>
            <a:endParaRPr lang="ru-RU" dirty="0"/>
          </a:p>
        </p:txBody>
      </p:sp>
      <p:pic>
        <p:nvPicPr>
          <p:cNvPr id="1026" name="Picture 2" descr="https://sun9-61.userapi.com/impg/htQZpCejWgOtPP60zCM5VHMpL2syPQcrUvxyWg/M7JdpAwBSIc.jpg?size=1430x2160&amp;quality=95&amp;sign=ed1fe1873c276a944365e097cc0df37c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4" b="16874"/>
          <a:stretch>
            <a:fillRect/>
          </a:stretch>
        </p:blipFill>
        <p:spPr bwMode="auto">
          <a:xfrm>
            <a:off x="5628268" y="3092336"/>
            <a:ext cx="2658099" cy="26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8.userapi.com/impg/IFuf9u1B-or6_MnXUFpvBCfpNkFWtvxrCB1tMQ/18gRy8fT4wE.jpg?size=1430x2160&amp;quality=95&amp;sign=186293266dd973ff8672e3806282101d&amp;type=album"/>
          <p:cNvPicPr>
            <a:picLocks noGrp="1" noChangeAspect="1" noChangeArrowheads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b="31790"/>
          <a:stretch/>
        </p:blipFill>
        <p:spPr bwMode="auto">
          <a:xfrm>
            <a:off x="10377488" y="3135282"/>
            <a:ext cx="2648410" cy="26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1.userapi.com/impg/KY4Ie2yWYN1PJlGcSgYTinKppig00qKUQUHl9w/HgPqwEI1NZE.jpg?size=1423x2160&amp;quality=95&amp;sign=41db1b00a3b41c90558e45ba63d99b24&amp;type=album"/>
          <p:cNvPicPr>
            <a:picLocks noGrp="1" noChangeAspect="1" noChangeArrowheads="1"/>
          </p:cNvPicPr>
          <p:nvPr>
            <p:ph type="pic" sz="quarter" idx="2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" b="33926"/>
          <a:stretch/>
        </p:blipFill>
        <p:spPr bwMode="auto">
          <a:xfrm>
            <a:off x="15143985" y="3118427"/>
            <a:ext cx="2648641" cy="26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2.userapi.com/impg/qulYagbQEA8UhpoVeTcZLFeXLuyUtrfKwT0pJA/06Hy62KuusU.jpg?size=1430x2160&amp;quality=95&amp;sign=f34cf0b6ed499193d5aa605c4a8b3818&amp;type=album"/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14817"/>
          <a:stretch/>
        </p:blipFill>
        <p:spPr bwMode="auto">
          <a:xfrm>
            <a:off x="896100" y="3055409"/>
            <a:ext cx="2694998" cy="26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821" y="1858305"/>
            <a:ext cx="17819081" cy="8515979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1. </a:t>
            </a:r>
            <a:r>
              <a:rPr lang="ru-RU" sz="3200" dirty="0"/>
              <a:t>Исследование и разработка БПЛА, усовершенствование технологий, работа над оптимизацией, направленных на транспортировку малогабаритных отправлений до специализированных уличных </a:t>
            </a:r>
            <a:r>
              <a:rPr lang="ru-RU" sz="3200" dirty="0" err="1" smtClean="0"/>
              <a:t>постаматов</a:t>
            </a:r>
            <a:r>
              <a:rPr lang="ru-RU" sz="3200" dirty="0" smtClean="0"/>
              <a:t> – </a:t>
            </a:r>
            <a:r>
              <a:rPr lang="ru-RU" sz="3200" b="1" dirty="0" smtClean="0"/>
              <a:t>ноябрь-декабрь 2023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>
                <a:solidFill>
                  <a:srgbClr val="C00000"/>
                </a:solidFill>
              </a:rPr>
              <a:t>2. </a:t>
            </a:r>
            <a:r>
              <a:rPr lang="ru-RU" sz="3200" dirty="0"/>
              <a:t>Тестирование и оптимизация разработанных функций и технологий на </a:t>
            </a:r>
            <a:r>
              <a:rPr lang="ru-RU" sz="3200" dirty="0" smtClean="0"/>
              <a:t>практике – </a:t>
            </a:r>
            <a:r>
              <a:rPr lang="ru-RU" sz="3200" b="1" dirty="0" smtClean="0"/>
              <a:t>декабрь-январь 2023-2024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>
                <a:solidFill>
                  <a:srgbClr val="C00000"/>
                </a:solidFill>
              </a:rPr>
              <a:t>3. </a:t>
            </a:r>
            <a:r>
              <a:rPr lang="ru-RU" sz="3200" dirty="0"/>
              <a:t>Установка и интеграция технического оборудования на БПЛА с целью качественной доставки </a:t>
            </a:r>
            <a:r>
              <a:rPr lang="ru-RU" sz="3200" dirty="0" smtClean="0"/>
              <a:t>отправлений – </a:t>
            </a:r>
            <a:r>
              <a:rPr lang="ru-RU" sz="3200" b="1" dirty="0" smtClean="0"/>
              <a:t>январь 2024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>
                <a:solidFill>
                  <a:srgbClr val="C00000"/>
                </a:solidFill>
              </a:rPr>
              <a:t>4. </a:t>
            </a:r>
            <a:r>
              <a:rPr lang="ru-RU" sz="3200" dirty="0"/>
              <a:t>Создание систем, пунктов управления с координацией БПЛА для эффективного мониторинга свободных БПЛА и их </a:t>
            </a:r>
            <a:r>
              <a:rPr lang="ru-RU" sz="3200" dirty="0" smtClean="0"/>
              <a:t>передвижение – </a:t>
            </a:r>
            <a:r>
              <a:rPr lang="ru-RU" sz="3200" b="1" dirty="0" smtClean="0"/>
              <a:t>январь 2024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>
                <a:solidFill>
                  <a:srgbClr val="C00000"/>
                </a:solidFill>
              </a:rPr>
              <a:t>5. </a:t>
            </a:r>
            <a:r>
              <a:rPr lang="ru-RU" sz="3200" dirty="0"/>
              <a:t>Проведение пилотных проектов с использованием разработанных БПЛА на реальных </a:t>
            </a:r>
            <a:r>
              <a:rPr lang="ru-RU" sz="3200" dirty="0" smtClean="0"/>
              <a:t>заказах – </a:t>
            </a:r>
            <a:r>
              <a:rPr lang="ru-RU" sz="3200" b="1" dirty="0" smtClean="0"/>
              <a:t>февраль 2024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>
                <a:solidFill>
                  <a:srgbClr val="C00000"/>
                </a:solidFill>
              </a:rPr>
              <a:t>6. </a:t>
            </a:r>
            <a:r>
              <a:rPr lang="ru-RU" sz="3200" dirty="0"/>
              <a:t>Масштабирование производства, выпуск разработанных технологий, оборудования в </a:t>
            </a:r>
            <a:r>
              <a:rPr lang="ru-RU" sz="3200" dirty="0" smtClean="0"/>
              <a:t>коммерцию – </a:t>
            </a:r>
            <a:r>
              <a:rPr lang="ru-RU" sz="3200" b="1" dirty="0" smtClean="0"/>
              <a:t>февраль-март 2024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 smtClean="0">
                <a:solidFill>
                  <a:srgbClr val="C00000"/>
                </a:solidFill>
              </a:rPr>
              <a:t>7</a:t>
            </a:r>
            <a:r>
              <a:rPr lang="ru-RU" sz="3200" b="1" dirty="0">
                <a:solidFill>
                  <a:srgbClr val="C00000"/>
                </a:solidFill>
              </a:rPr>
              <a:t>. </a:t>
            </a:r>
            <a:r>
              <a:rPr lang="ru-RU" sz="3200" dirty="0"/>
              <a:t>Расширение партнерских связей, в том числе установление сотрудничества с Интернет-магазинами, сервисами доставки и </a:t>
            </a:r>
            <a:r>
              <a:rPr lang="ru-RU" sz="3200" dirty="0" err="1" smtClean="0"/>
              <a:t>маркетплейсами</a:t>
            </a:r>
            <a:r>
              <a:rPr lang="ru-RU" sz="3200" dirty="0" smtClean="0"/>
              <a:t> – </a:t>
            </a:r>
            <a:r>
              <a:rPr lang="ru-RU" sz="3200" b="1" dirty="0" smtClean="0"/>
              <a:t>март-июнь 2024</a:t>
            </a:r>
            <a:r>
              <a:rPr lang="ru-RU" sz="3200" dirty="0" smtClean="0"/>
              <a:t>;</a:t>
            </a:r>
            <a:endParaRPr lang="ru-RU" sz="3200" dirty="0" smtClean="0"/>
          </a:p>
          <a:p>
            <a:r>
              <a:rPr lang="ru-RU" sz="3200" b="1" dirty="0" smtClean="0">
                <a:solidFill>
                  <a:srgbClr val="C00000"/>
                </a:solidFill>
              </a:rPr>
              <a:t>8</a:t>
            </a:r>
            <a:r>
              <a:rPr lang="ru-RU" sz="3200" b="1" dirty="0">
                <a:solidFill>
                  <a:srgbClr val="C00000"/>
                </a:solidFill>
              </a:rPr>
              <a:t>. </a:t>
            </a:r>
            <a:r>
              <a:rPr lang="ru-RU" sz="3200" dirty="0"/>
              <a:t>Постоянное развитие и усовершенствование разработанных БПЛА и технологий на основе обратной связи от клиентов и </a:t>
            </a:r>
            <a:r>
              <a:rPr lang="ru-RU" sz="3200" dirty="0" smtClean="0"/>
              <a:t>партнеров – </a:t>
            </a:r>
            <a:r>
              <a:rPr lang="ru-RU" sz="3200" b="1" dirty="0" smtClean="0"/>
              <a:t>июнь-август 2024</a:t>
            </a:r>
            <a:r>
              <a:rPr lang="ru-RU" sz="3200" dirty="0" smtClean="0"/>
              <a:t>.</a:t>
            </a:r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schemas.microsoft.com/office/infopath/2007/PartnerControls"/>
    <ds:schemaRef ds:uri="dae585fd-f7dc-4d5a-b1b8-e5742ef77c8f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3f21cfc-4d3e-42b1-8a95-d7209818f9d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918</Words>
  <Application>Microsoft Office PowerPoint</Application>
  <PresentationFormat>Произвольный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SkyFox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ladi.titushina@yandex.ru</cp:lastModifiedBy>
  <cp:revision>245</cp:revision>
  <dcterms:created xsi:type="dcterms:W3CDTF">2021-03-01T12:07:13Z</dcterms:created>
  <dcterms:modified xsi:type="dcterms:W3CDTF">2023-10-20T10:05:03Z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