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howGuides="1">
      <p:cViewPr>
        <p:scale>
          <a:sx n="50" d="100"/>
          <a:sy n="50" d="100"/>
        </p:scale>
        <p:origin x="210" y="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4B8A-BC2E-3368-ED39-A4DF7DBB5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6975D-DE50-73DD-E58E-7132D7871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6847D7-C52F-16E9-AB20-118E4FF3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CAE8-68B4-8534-FF56-3C764A5DD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34321-C2DE-D4D3-058A-7B988641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2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2C0AE-7453-9CF7-B6C2-C0003A61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FF717-0EF4-8899-058D-F7A5B399E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CE054-2449-1FDA-5F6B-63A5834D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CC371-CAE6-FFEA-A23C-CE7064FE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6DC40-9CFD-0182-F60F-483BDC97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5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5DF785-0705-521B-8EFA-68C0672EF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67114F-21CB-5B25-76A5-72D979D12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29D38-4B1D-8D69-347E-2EF2BA67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F4DE6-0193-E4F8-58B3-6B410911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2E91B-DA3F-1D88-8243-2B0928FD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8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A9280-9ACF-670D-771C-38154732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D8700-2FB3-2359-0149-DBB379C84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E90DD-5463-E298-4BEF-F842E429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D0248-C260-1AB3-5D94-87697404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6D8CD0-32FC-3F7C-0B7C-59D8534C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2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518-9BB1-8BC7-A60B-9DF0100A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4692B2-75B6-DD37-7DB3-1445DD94A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90F9D-C475-1EA8-6B88-10D58F82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D2F34-D85E-CA24-0B78-2C7FF799B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36B18-98AD-F479-500C-C32D047F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8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CEED-BCB6-59B7-63F2-EF68D9D7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98B3B-CDA6-B042-2F5F-09ADCEA93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FB02AC-3953-5263-9C00-B4807BD7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30467D-C759-DD13-3BFC-E614C210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8C3C4B-FBED-2DD8-320B-02F1ED1F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20BBB-E851-4BA1-0049-D2507A6C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579FC-B567-3934-5460-DC8C617E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1E6F7-8524-5877-7361-B6ADBD1DD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254DA-00EC-EEB9-0EF4-469DB014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41DACD-8145-400E-2C6A-2F973498A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5F3496-BC25-B864-7ECE-BEB2284DF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49BC8C-EFDE-13D2-F893-D8AC0F5D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04735A-3325-7F80-1037-151454D6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2AEB07-6214-5F39-A7FF-AEC50714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8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6007-AD94-C85E-0FCC-010969CA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8DDCBB-16FE-5E99-5977-9496F8E2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F4FA8B-C98C-7C63-01A3-D868FF9F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BAAD42-9278-7CC8-9E63-D9D69EE8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3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C1D89C-4F6D-D6B6-6B16-F42240C0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A70F1-76DB-3503-2ACE-90B2D462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1ABB3F-7521-7746-DB42-AC4C14D2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7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AECC8-2F94-78FC-9223-10A552D6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6FE71-FFE3-6394-F597-A8EA26D48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C4D24B-B534-6120-AEC5-DFD560CD5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9CB39-9681-2976-F093-D9A46891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C20D6A-F821-7A76-A28B-B21EAAC7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93A0F5-5F42-8C66-436F-DDBADA01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5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BF6B4-D2AC-36EB-D1D1-20F06D15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6D1015-D989-8276-89C2-25B88FE6D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503BD-1F15-BF87-C091-823726E89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87803-E7CD-6063-2F6E-B6E42A6C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FF43B7-2320-FE6F-26ED-918AF366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AF3410-CE68-B74F-921A-FDB531AE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3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705C6-A49E-BED5-6863-0576CE49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1E658-4169-5730-2BCA-9BC61F795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CDE83F-6204-41B8-8949-1A1088F62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C1D5-1CA9-4CF8-ACC5-BE84A1D88D1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AD90E-CC83-E08D-20DF-C020B04AF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B5E24-3F25-5553-33EB-52205E077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53C4-50F5-4F5A-A224-57D2E2BEB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716EFB-5210-6360-FCFD-4E84F3507745}"/>
              </a:ext>
            </a:extLst>
          </p:cNvPr>
          <p:cNvSpPr/>
          <p:nvPr/>
        </p:nvSpPr>
        <p:spPr>
          <a:xfrm>
            <a:off x="7175500" y="0"/>
            <a:ext cx="5016500" cy="5157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E04C8DB-47BB-6718-77EA-1DBAA7540A4F}"/>
              </a:ext>
            </a:extLst>
          </p:cNvPr>
          <p:cNvSpPr/>
          <p:nvPr/>
        </p:nvSpPr>
        <p:spPr>
          <a:xfrm>
            <a:off x="6096000" y="908050"/>
            <a:ext cx="5040313" cy="5041900"/>
          </a:xfrm>
          <a:prstGeom prst="roundRect">
            <a:avLst>
              <a:gd name="adj" fmla="val 610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690B81-EADD-25E6-B8CE-D64CBC511A45}"/>
              </a:ext>
            </a:extLst>
          </p:cNvPr>
          <p:cNvSpPr txBox="1"/>
          <p:nvPr/>
        </p:nvSpPr>
        <p:spPr>
          <a:xfrm>
            <a:off x="1117352" y="1484784"/>
            <a:ext cx="39413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kern="2000" spc="1000" dirty="0">
                <a:latin typeface="Roboto Mono" panose="00000009000000000000" pitchFamily="49" charset="0"/>
                <a:ea typeface="Roboto Mono" panose="00000009000000000000" pitchFamily="49" charset="0"/>
              </a:rPr>
              <a:t>Дроны</a:t>
            </a:r>
            <a:r>
              <a:rPr lang="ru-RU" sz="4400" b="1" spc="600" dirty="0">
                <a:latin typeface="Roboto Mono" panose="00000009000000000000" pitchFamily="49" charset="0"/>
                <a:ea typeface="Roboto Mono" panose="00000009000000000000" pitchFamily="49" charset="0"/>
              </a:rPr>
              <a:t> </a:t>
            </a:r>
          </a:p>
          <a:p>
            <a:r>
              <a:rPr lang="ru-RU" sz="5400" spc="1000" dirty="0">
                <a:latin typeface="Roboto Mono" panose="00000009000000000000" pitchFamily="49" charset="0"/>
                <a:ea typeface="Roboto Mono" panose="00000009000000000000" pitchFamily="49" charset="0"/>
              </a:rPr>
              <a:t>Пчёлы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60282-AD71-7B8F-DA34-618565239A5C}"/>
              </a:ext>
            </a:extLst>
          </p:cNvPr>
          <p:cNvSpPr txBox="1"/>
          <p:nvPr/>
        </p:nvSpPr>
        <p:spPr>
          <a:xfrm>
            <a:off x="1127125" y="3421044"/>
            <a:ext cx="3941349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Научно-техническое решение для будущего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1AFE9-8711-4F54-422D-37E64D5F401D}"/>
              </a:ext>
            </a:extLst>
          </p:cNvPr>
          <p:cNvSpPr txBox="1"/>
          <p:nvPr/>
        </p:nvSpPr>
        <p:spPr>
          <a:xfrm>
            <a:off x="479376" y="284785"/>
            <a:ext cx="394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ПИ(ф) 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РЭУ</a:t>
            </a: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 им Г.В. ПЛЕХАНОВА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A50B8-62D7-ACB1-95A4-34E820405139}"/>
              </a:ext>
            </a:extLst>
          </p:cNvPr>
          <p:cNvSpPr txBox="1"/>
          <p:nvPr/>
        </p:nvSpPr>
        <p:spPr>
          <a:xfrm>
            <a:off x="479376" y="5867956"/>
            <a:ext cx="23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 err="1">
                <a:latin typeface="Roboto Mono" panose="00000009000000000000" pitchFamily="49" charset="0"/>
                <a:ea typeface="Roboto Mono" panose="00000009000000000000" pitchFamily="49" charset="0"/>
              </a:rPr>
              <a:t>Габсалямов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 Эдуард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5546B-0348-C202-63E8-A16E69F29303}"/>
              </a:ext>
            </a:extLst>
          </p:cNvPr>
          <p:cNvSpPr txBox="1"/>
          <p:nvPr/>
        </p:nvSpPr>
        <p:spPr>
          <a:xfrm>
            <a:off x="479376" y="6185008"/>
            <a:ext cx="23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Беляева Александра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5EBB6-E802-E899-1480-3485FEBA6539}"/>
              </a:ext>
            </a:extLst>
          </p:cNvPr>
          <p:cNvSpPr txBox="1"/>
          <p:nvPr/>
        </p:nvSpPr>
        <p:spPr>
          <a:xfrm>
            <a:off x="2875120" y="5867956"/>
            <a:ext cx="23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Ильиных Татьяна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417009-DF96-9436-E195-B695ED0C4D36}"/>
              </a:ext>
            </a:extLst>
          </p:cNvPr>
          <p:cNvSpPr txBox="1"/>
          <p:nvPr/>
        </p:nvSpPr>
        <p:spPr>
          <a:xfrm>
            <a:off x="2875120" y="6185008"/>
            <a:ext cx="23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Денисова Екатерина</a:t>
            </a:r>
          </a:p>
        </p:txBody>
      </p:sp>
    </p:spTree>
    <p:extLst>
      <p:ext uri="{BB962C8B-B14F-4D97-AF65-F5344CB8AC3E}">
        <p14:creationId xmlns:p14="http://schemas.microsoft.com/office/powerpoint/2010/main" val="217930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11AFE9-8711-4F54-422D-37E64D5F401D}"/>
              </a:ext>
            </a:extLst>
          </p:cNvPr>
          <p:cNvSpPr txBox="1"/>
          <p:nvPr/>
        </p:nvSpPr>
        <p:spPr>
          <a:xfrm>
            <a:off x="479376" y="28478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ПИ(ф) 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РЭУ</a:t>
            </a: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 им Г.В. ПЛЕХАНОВА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B5D67-4411-D924-8CE5-ECAF44748D02}"/>
              </a:ext>
            </a:extLst>
          </p:cNvPr>
          <p:cNvSpPr txBox="1"/>
          <p:nvPr/>
        </p:nvSpPr>
        <p:spPr>
          <a:xfrm>
            <a:off x="11352584" y="6256683"/>
            <a:ext cx="360040" cy="307777"/>
          </a:xfrm>
          <a:prstGeom prst="rect">
            <a:avLst/>
          </a:prstGeom>
          <a:noFill/>
          <a:ln w="53975" cap="flat">
            <a:solidFill>
              <a:schemeClr val="accent4"/>
            </a:solidFill>
            <a:round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9728FF-E89B-D27F-A07C-601CFCB6640A}"/>
              </a:ext>
            </a:extLst>
          </p:cNvPr>
          <p:cNvSpPr txBox="1"/>
          <p:nvPr/>
        </p:nvSpPr>
        <p:spPr>
          <a:xfrm>
            <a:off x="-8486250" y="1805841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spc="-300" dirty="0">
                <a:latin typeface="Roboto Mono" panose="00000009000000000000" pitchFamily="49" charset="0"/>
                <a:ea typeface="Roboto Mono" panose="00000009000000000000" pitchFamily="49" charset="0"/>
              </a:rPr>
              <a:t>и её решение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B92CD0-DDC6-EC1A-E2CF-31797B501B63}"/>
              </a:ext>
            </a:extLst>
          </p:cNvPr>
          <p:cNvSpPr txBox="1"/>
          <p:nvPr/>
        </p:nvSpPr>
        <p:spPr>
          <a:xfrm>
            <a:off x="15165862" y="2769394"/>
            <a:ext cx="7738312" cy="18533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92075" defTabSz="179388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заключается в убыли населения пчёл и других опылителей, что приводит к снижению урожаев в сельском хозяйстве и ухудшению экологической ситуации. Сокращение численности пчёл вызвано различными факторами, включая пестициды, изменения в климате и потерю местообитаний</a:t>
            </a:r>
            <a:endParaRPr lang="ru-RU" sz="1800" dirty="0"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1BB081-CFBF-12AD-05EC-8663150B0F34}"/>
              </a:ext>
            </a:extLst>
          </p:cNvPr>
          <p:cNvSpPr/>
          <p:nvPr/>
        </p:nvSpPr>
        <p:spPr>
          <a:xfrm>
            <a:off x="-5785320" y="1805841"/>
            <a:ext cx="5042129" cy="3207335"/>
          </a:xfrm>
          <a:prstGeom prst="roundRect">
            <a:avLst>
              <a:gd name="adj" fmla="val 7639"/>
            </a:avLst>
          </a:prstGeom>
          <a:blipFill dpi="0" rotWithShape="1">
            <a:blip r:embed="rId2"/>
            <a:srcRect/>
            <a:tile tx="6350" ty="-323850" sx="50000" sy="50000" flip="xy" algn="t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57BDFAE-3438-7BA6-2860-C7750AC6B9F8}"/>
              </a:ext>
            </a:extLst>
          </p:cNvPr>
          <p:cNvSpPr/>
          <p:nvPr/>
        </p:nvSpPr>
        <p:spPr>
          <a:xfrm>
            <a:off x="12576720" y="3429000"/>
            <a:ext cx="6050243" cy="2160240"/>
          </a:xfrm>
          <a:prstGeom prst="roundRect">
            <a:avLst>
              <a:gd name="adj" fmla="val 76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1CB35C-4011-C0F2-5BDF-60B70D4B33FC}"/>
              </a:ext>
            </a:extLst>
          </p:cNvPr>
          <p:cNvSpPr txBox="1"/>
          <p:nvPr/>
        </p:nvSpPr>
        <p:spPr>
          <a:xfrm>
            <a:off x="5447929" y="-1539552"/>
            <a:ext cx="5904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spc="-300" dirty="0">
                <a:latin typeface="Roboto Mono" panose="00000009000000000000" pitchFamily="49" charset="0"/>
                <a:ea typeface="Roboto Mono" panose="00000009000000000000" pitchFamily="49" charset="0"/>
              </a:rPr>
              <a:t>Оценка потенциала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1B6BD3-E142-ED61-7F29-D7B5B28A14B5}"/>
              </a:ext>
            </a:extLst>
          </p:cNvPr>
          <p:cNvSpPr txBox="1"/>
          <p:nvPr/>
        </p:nvSpPr>
        <p:spPr>
          <a:xfrm>
            <a:off x="12691539" y="3486436"/>
            <a:ext cx="5820604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92075" defTabSz="179388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Безграничные возможности для роста в сельском хозяйстве, экологии, и других областях, обеспечивая высокую рентабельность бизнеса</a:t>
            </a:r>
            <a:endParaRPr lang="ru-RU" sz="2400" dirty="0"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A841F-CBF3-8EFD-AD50-5986E5C7A383}"/>
              </a:ext>
            </a:extLst>
          </p:cNvPr>
          <p:cNvSpPr txBox="1"/>
          <p:nvPr/>
        </p:nvSpPr>
        <p:spPr>
          <a:xfrm>
            <a:off x="1110254" y="2263805"/>
            <a:ext cx="4320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>
                <a:latin typeface="Roboto Mono" panose="00000009000000000000" pitchFamily="49" charset="0"/>
                <a:ea typeface="Roboto Mono" panose="00000009000000000000" pitchFamily="49" charset="0"/>
              </a:rPr>
              <a:t>Спасибо за внимание</a:t>
            </a:r>
            <a:endParaRPr lang="ru-RU" sz="4800" b="1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7B7E15C-01A0-36B7-F1A3-B68BA8598D2E}"/>
              </a:ext>
            </a:extLst>
          </p:cNvPr>
          <p:cNvSpPr/>
          <p:nvPr/>
        </p:nvSpPr>
        <p:spPr>
          <a:xfrm>
            <a:off x="6315312" y="1268760"/>
            <a:ext cx="1104904" cy="4608512"/>
          </a:xfrm>
          <a:prstGeom prst="roundRect">
            <a:avLst/>
          </a:prstGeom>
          <a:blipFill dpi="0" rotWithShape="1">
            <a:blip r:embed="rId3"/>
            <a:srcRect/>
            <a:tile tx="-419100" ty="101600" sx="100000" sy="100000" flip="xy" algn="ctr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013E6D3-E4E4-A69E-708A-23CC126A3CB3}"/>
              </a:ext>
            </a:extLst>
          </p:cNvPr>
          <p:cNvSpPr/>
          <p:nvPr/>
        </p:nvSpPr>
        <p:spPr>
          <a:xfrm>
            <a:off x="8724335" y="1554808"/>
            <a:ext cx="1104904" cy="4608512"/>
          </a:xfrm>
          <a:prstGeom prst="roundRect">
            <a:avLst/>
          </a:prstGeom>
          <a:blipFill dpi="0" rotWithShape="1">
            <a:blip r:embed="rId4"/>
            <a:srcRect/>
            <a:tile tx="482600" ty="-311150" sx="100000" sy="100000" flip="xy" algn="ctr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2FD5EF5-988B-6358-34E9-59EF920E97B1}"/>
              </a:ext>
            </a:extLst>
          </p:cNvPr>
          <p:cNvSpPr/>
          <p:nvPr/>
        </p:nvSpPr>
        <p:spPr>
          <a:xfrm>
            <a:off x="9920399" y="1105252"/>
            <a:ext cx="1104904" cy="4608512"/>
          </a:xfrm>
          <a:prstGeom prst="roundRect">
            <a:avLst/>
          </a:prstGeom>
          <a:blipFill dpi="0" rotWithShape="1">
            <a:blip r:embed="rId5"/>
            <a:srcRect/>
            <a:tile tx="425450" ty="-482600" sx="100000" sy="100000" flip="xy" algn="ctr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13E28FC-9685-635B-171C-FC2106027BA0}"/>
              </a:ext>
            </a:extLst>
          </p:cNvPr>
          <p:cNvSpPr/>
          <p:nvPr/>
        </p:nvSpPr>
        <p:spPr>
          <a:xfrm>
            <a:off x="7511376" y="836712"/>
            <a:ext cx="1104904" cy="4608512"/>
          </a:xfrm>
          <a:prstGeom prst="roundRect">
            <a:avLst/>
          </a:prstGeom>
          <a:blipFill dpi="0" rotWithShape="1">
            <a:blip r:embed="rId6"/>
            <a:srcRect/>
            <a:tile tx="107950" ty="-165100" sx="100000" sy="100000" flip="xy" algn="ctr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B95E42-3BFD-1AE5-0851-EEC8D6304683}"/>
              </a:ext>
            </a:extLst>
          </p:cNvPr>
          <p:cNvSpPr txBox="1"/>
          <p:nvPr/>
        </p:nvSpPr>
        <p:spPr>
          <a:xfrm>
            <a:off x="479376" y="5927183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Лидер стартап-проекта: </a:t>
            </a:r>
            <a:r>
              <a:rPr lang="ru-RU" spc="-150" dirty="0" err="1">
                <a:latin typeface="Roboto Mono" panose="00000009000000000000" pitchFamily="49" charset="0"/>
                <a:ea typeface="Roboto Mono" panose="00000009000000000000" pitchFamily="49" charset="0"/>
              </a:rPr>
              <a:t>Габсалямов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 Эдуард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90AA93-AECE-86CE-72BC-FFAAB61CCE70}"/>
              </a:ext>
            </a:extLst>
          </p:cNvPr>
          <p:cNvSpPr txBox="1"/>
          <p:nvPr/>
        </p:nvSpPr>
        <p:spPr>
          <a:xfrm>
            <a:off x="479376" y="6244235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Куратор проекта: </a:t>
            </a:r>
            <a:r>
              <a:rPr lang="ru-RU" spc="-150" dirty="0" err="1">
                <a:latin typeface="Roboto Mono" panose="00000009000000000000" pitchFamily="49" charset="0"/>
                <a:ea typeface="Roboto Mono" panose="00000009000000000000" pitchFamily="49" charset="0"/>
              </a:rPr>
              <a:t>Тарутин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 Анатолий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62431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B811C1-1A19-1D29-AD23-6D20A238DA58}"/>
              </a:ext>
            </a:extLst>
          </p:cNvPr>
          <p:cNvSpPr/>
          <p:nvPr/>
        </p:nvSpPr>
        <p:spPr>
          <a:xfrm>
            <a:off x="0" y="0"/>
            <a:ext cx="4583832" cy="4869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716EFB-5210-6360-FCFD-4E84F3507745}"/>
              </a:ext>
            </a:extLst>
          </p:cNvPr>
          <p:cNvSpPr/>
          <p:nvPr/>
        </p:nvSpPr>
        <p:spPr>
          <a:xfrm>
            <a:off x="13674875" y="0"/>
            <a:ext cx="5016500" cy="5157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E04C8DB-47BB-6718-77EA-1DBAA7540A4F}"/>
              </a:ext>
            </a:extLst>
          </p:cNvPr>
          <p:cNvSpPr/>
          <p:nvPr/>
        </p:nvSpPr>
        <p:spPr>
          <a:xfrm>
            <a:off x="12595375" y="908050"/>
            <a:ext cx="5040313" cy="5041900"/>
          </a:xfrm>
          <a:prstGeom prst="roundRect">
            <a:avLst>
              <a:gd name="adj" fmla="val 610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690B81-EADD-25E6-B8CE-D64CBC511A45}"/>
              </a:ext>
            </a:extLst>
          </p:cNvPr>
          <p:cNvSpPr txBox="1"/>
          <p:nvPr/>
        </p:nvSpPr>
        <p:spPr>
          <a:xfrm>
            <a:off x="-4372885" y="1484784"/>
            <a:ext cx="39413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kern="2000" spc="1000" dirty="0">
                <a:latin typeface="Roboto Mono" panose="00000009000000000000" pitchFamily="49" charset="0"/>
                <a:ea typeface="Roboto Mono" panose="00000009000000000000" pitchFamily="49" charset="0"/>
              </a:rPr>
              <a:t>Дроны</a:t>
            </a:r>
            <a:r>
              <a:rPr lang="ru-RU" sz="4400" b="1" spc="600" dirty="0">
                <a:latin typeface="Roboto Mono" panose="00000009000000000000" pitchFamily="49" charset="0"/>
                <a:ea typeface="Roboto Mono" panose="00000009000000000000" pitchFamily="49" charset="0"/>
              </a:rPr>
              <a:t> </a:t>
            </a:r>
          </a:p>
          <a:p>
            <a:r>
              <a:rPr lang="ru-RU" sz="5400" spc="1000" dirty="0">
                <a:latin typeface="Roboto Mono" panose="00000009000000000000" pitchFamily="49" charset="0"/>
                <a:ea typeface="Roboto Mono" panose="00000009000000000000" pitchFamily="49" charset="0"/>
              </a:rPr>
              <a:t>Пчёлы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60282-AD71-7B8F-DA34-618565239A5C}"/>
              </a:ext>
            </a:extLst>
          </p:cNvPr>
          <p:cNvSpPr txBox="1"/>
          <p:nvPr/>
        </p:nvSpPr>
        <p:spPr>
          <a:xfrm>
            <a:off x="-4363112" y="3421044"/>
            <a:ext cx="3941349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Научно-техническое решение для будущего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1AFE9-8711-4F54-422D-37E64D5F401D}"/>
              </a:ext>
            </a:extLst>
          </p:cNvPr>
          <p:cNvSpPr txBox="1"/>
          <p:nvPr/>
        </p:nvSpPr>
        <p:spPr>
          <a:xfrm>
            <a:off x="479376" y="28478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ПИ(ф) 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РЭУ</a:t>
            </a: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 им Г.В. ПЛЕХАНОВА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A50B8-62D7-ACB1-95A4-34E820405139}"/>
              </a:ext>
            </a:extLst>
          </p:cNvPr>
          <p:cNvSpPr txBox="1"/>
          <p:nvPr/>
        </p:nvSpPr>
        <p:spPr>
          <a:xfrm>
            <a:off x="-4965013" y="5867956"/>
            <a:ext cx="23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 err="1">
                <a:latin typeface="Roboto Mono" panose="00000009000000000000" pitchFamily="49" charset="0"/>
                <a:ea typeface="Roboto Mono" panose="00000009000000000000" pitchFamily="49" charset="0"/>
              </a:rPr>
              <a:t>Габсалямов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 Эдуард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5546B-0348-C202-63E8-A16E69F29303}"/>
              </a:ext>
            </a:extLst>
          </p:cNvPr>
          <p:cNvSpPr txBox="1"/>
          <p:nvPr/>
        </p:nvSpPr>
        <p:spPr>
          <a:xfrm>
            <a:off x="-4965013" y="6185008"/>
            <a:ext cx="23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Беляева Александра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5EBB6-E802-E899-1480-3485FEBA6539}"/>
              </a:ext>
            </a:extLst>
          </p:cNvPr>
          <p:cNvSpPr txBox="1"/>
          <p:nvPr/>
        </p:nvSpPr>
        <p:spPr>
          <a:xfrm>
            <a:off x="-2569269" y="5867956"/>
            <a:ext cx="23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Ильиных Татьяна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417009-DF96-9436-E195-B695ED0C4D36}"/>
              </a:ext>
            </a:extLst>
          </p:cNvPr>
          <p:cNvSpPr txBox="1"/>
          <p:nvPr/>
        </p:nvSpPr>
        <p:spPr>
          <a:xfrm>
            <a:off x="-2569269" y="6185008"/>
            <a:ext cx="23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Денисова Екатерина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43C91EB-5F2D-34AE-B885-3C8842EA3EA5}"/>
              </a:ext>
            </a:extLst>
          </p:cNvPr>
          <p:cNvSpPr/>
          <p:nvPr/>
        </p:nvSpPr>
        <p:spPr>
          <a:xfrm>
            <a:off x="1576254" y="1052736"/>
            <a:ext cx="4507210" cy="6480720"/>
          </a:xfrm>
          <a:prstGeom prst="roundRect">
            <a:avLst>
              <a:gd name="adj" fmla="val 8552"/>
            </a:avLst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C292A0-230E-F11E-F2FC-3AEE6439521D}"/>
              </a:ext>
            </a:extLst>
          </p:cNvPr>
          <p:cNvSpPr txBox="1"/>
          <p:nvPr/>
        </p:nvSpPr>
        <p:spPr>
          <a:xfrm>
            <a:off x="6907325" y="1484784"/>
            <a:ext cx="494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Основная идея</a:t>
            </a:r>
            <a:endParaRPr lang="ru-RU" sz="44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FB2F6-F400-8C13-CC5B-C14799B0D5C7}"/>
              </a:ext>
            </a:extLst>
          </p:cNvPr>
          <p:cNvSpPr txBox="1"/>
          <p:nvPr/>
        </p:nvSpPr>
        <p:spPr>
          <a:xfrm>
            <a:off x="6907325" y="2596262"/>
            <a:ext cx="4949315" cy="120032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2400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Создание беспилотных дронов, инспирированных поведением пчёл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B5D67-4411-D924-8CE5-ECAF44748D02}"/>
              </a:ext>
            </a:extLst>
          </p:cNvPr>
          <p:cNvSpPr txBox="1"/>
          <p:nvPr/>
        </p:nvSpPr>
        <p:spPr>
          <a:xfrm>
            <a:off x="11352584" y="6256683"/>
            <a:ext cx="360040" cy="307777"/>
          </a:xfrm>
          <a:prstGeom prst="rect">
            <a:avLst/>
          </a:prstGeom>
          <a:noFill/>
          <a:ln w="53975" cap="flat">
            <a:solidFill>
              <a:schemeClr val="accent4"/>
            </a:solidFill>
            <a:round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934189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B811C1-1A19-1D29-AD23-6D20A238DA58}"/>
              </a:ext>
            </a:extLst>
          </p:cNvPr>
          <p:cNvSpPr/>
          <p:nvPr/>
        </p:nvSpPr>
        <p:spPr>
          <a:xfrm>
            <a:off x="-7145550" y="0"/>
            <a:ext cx="4583832" cy="4869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1AFE9-8711-4F54-422D-37E64D5F401D}"/>
              </a:ext>
            </a:extLst>
          </p:cNvPr>
          <p:cNvSpPr txBox="1"/>
          <p:nvPr/>
        </p:nvSpPr>
        <p:spPr>
          <a:xfrm>
            <a:off x="479376" y="28478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ПИ(ф) 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РЭУ</a:t>
            </a: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 им Г.В. ПЛЕХАНОВА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43C91EB-5F2D-34AE-B885-3C8842EA3EA5}"/>
              </a:ext>
            </a:extLst>
          </p:cNvPr>
          <p:cNvSpPr/>
          <p:nvPr/>
        </p:nvSpPr>
        <p:spPr>
          <a:xfrm>
            <a:off x="-5569296" y="1052736"/>
            <a:ext cx="4507210" cy="6480720"/>
          </a:xfrm>
          <a:prstGeom prst="roundRect">
            <a:avLst>
              <a:gd name="adj" fmla="val 8552"/>
            </a:avLst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C292A0-230E-F11E-F2FC-3AEE6439521D}"/>
              </a:ext>
            </a:extLst>
          </p:cNvPr>
          <p:cNvSpPr txBox="1"/>
          <p:nvPr/>
        </p:nvSpPr>
        <p:spPr>
          <a:xfrm>
            <a:off x="1146685" y="1717357"/>
            <a:ext cx="494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Экологическая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FB2F6-F400-8C13-CC5B-C14799B0D5C7}"/>
              </a:ext>
            </a:extLst>
          </p:cNvPr>
          <p:cNvSpPr txBox="1"/>
          <p:nvPr/>
        </p:nvSpPr>
        <p:spPr>
          <a:xfrm>
            <a:off x="1146685" y="3299500"/>
            <a:ext cx="4949315" cy="156966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2400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Решение проблемы убыли пчёл для сохранения природы и увеличения урожаев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B5D67-4411-D924-8CE5-ECAF44748D02}"/>
              </a:ext>
            </a:extLst>
          </p:cNvPr>
          <p:cNvSpPr txBox="1"/>
          <p:nvPr/>
        </p:nvSpPr>
        <p:spPr>
          <a:xfrm>
            <a:off x="11352584" y="6256683"/>
            <a:ext cx="360040" cy="307777"/>
          </a:xfrm>
          <a:prstGeom prst="rect">
            <a:avLst/>
          </a:prstGeom>
          <a:noFill/>
          <a:ln w="53975" cap="flat">
            <a:solidFill>
              <a:schemeClr val="accent4"/>
            </a:solidFill>
            <a:round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530D4-195E-0108-1BF2-3C73B109FCD4}"/>
              </a:ext>
            </a:extLst>
          </p:cNvPr>
          <p:cNvSpPr txBox="1"/>
          <p:nvPr/>
        </p:nvSpPr>
        <p:spPr>
          <a:xfrm>
            <a:off x="12991371" y="1484784"/>
            <a:ext cx="494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Основная идея</a:t>
            </a:r>
            <a:endParaRPr lang="ru-RU" sz="44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0CC33-57F3-D429-A31F-7E7CC26D6327}"/>
              </a:ext>
            </a:extLst>
          </p:cNvPr>
          <p:cNvSpPr txBox="1"/>
          <p:nvPr/>
        </p:nvSpPr>
        <p:spPr>
          <a:xfrm>
            <a:off x="12991371" y="2596262"/>
            <a:ext cx="4949315" cy="120032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2400" b="1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Создание беспилотных дронов, инспирированных поведением пчёл.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09BCB44-6029-4F9B-C613-C3642D028A2F}"/>
              </a:ext>
            </a:extLst>
          </p:cNvPr>
          <p:cNvSpPr/>
          <p:nvPr/>
        </p:nvSpPr>
        <p:spPr>
          <a:xfrm>
            <a:off x="5944814" y="1628775"/>
            <a:ext cx="2672136" cy="4087907"/>
          </a:xfrm>
          <a:prstGeom prst="roundRect">
            <a:avLst>
              <a:gd name="adj" fmla="val 8552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0FC51F3-F8DC-8F4B-3C4F-F97F9A6CD4FE}"/>
              </a:ext>
            </a:extLst>
          </p:cNvPr>
          <p:cNvSpPr/>
          <p:nvPr/>
        </p:nvSpPr>
        <p:spPr>
          <a:xfrm>
            <a:off x="8761498" y="1084388"/>
            <a:ext cx="2672136" cy="4087907"/>
          </a:xfrm>
          <a:prstGeom prst="roundRect">
            <a:avLst>
              <a:gd name="adj" fmla="val 855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CB0836-54CC-BE22-37F4-A74CDA00D5A3}"/>
              </a:ext>
            </a:extLst>
          </p:cNvPr>
          <p:cNvSpPr txBox="1"/>
          <p:nvPr/>
        </p:nvSpPr>
        <p:spPr>
          <a:xfrm>
            <a:off x="1146685" y="2221437"/>
            <a:ext cx="494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полезность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11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11AFE9-8711-4F54-422D-37E64D5F401D}"/>
              </a:ext>
            </a:extLst>
          </p:cNvPr>
          <p:cNvSpPr txBox="1"/>
          <p:nvPr/>
        </p:nvSpPr>
        <p:spPr>
          <a:xfrm>
            <a:off x="479376" y="28478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ПИ(ф) 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РЭУ</a:t>
            </a: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 им Г.В. ПЛЕХАНОВА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C292A0-230E-F11E-F2FC-3AEE6439521D}"/>
              </a:ext>
            </a:extLst>
          </p:cNvPr>
          <p:cNvSpPr txBox="1"/>
          <p:nvPr/>
        </p:nvSpPr>
        <p:spPr>
          <a:xfrm>
            <a:off x="-5209256" y="1717357"/>
            <a:ext cx="494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Экологическая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FB2F6-F400-8C13-CC5B-C14799B0D5C7}"/>
              </a:ext>
            </a:extLst>
          </p:cNvPr>
          <p:cNvSpPr txBox="1"/>
          <p:nvPr/>
        </p:nvSpPr>
        <p:spPr>
          <a:xfrm>
            <a:off x="-5209256" y="3299500"/>
            <a:ext cx="4949315" cy="156966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2400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Решение проблемы убыли пчёл для сохранения природы и увеличения урожаев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B5D67-4411-D924-8CE5-ECAF44748D02}"/>
              </a:ext>
            </a:extLst>
          </p:cNvPr>
          <p:cNvSpPr txBox="1"/>
          <p:nvPr/>
        </p:nvSpPr>
        <p:spPr>
          <a:xfrm>
            <a:off x="11352584" y="6256683"/>
            <a:ext cx="360040" cy="307777"/>
          </a:xfrm>
          <a:prstGeom prst="rect">
            <a:avLst/>
          </a:prstGeom>
          <a:noFill/>
          <a:ln w="53975" cap="flat">
            <a:solidFill>
              <a:schemeClr val="accent4"/>
            </a:solidFill>
            <a:round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04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09BCB44-6029-4F9B-C613-C3642D028A2F}"/>
              </a:ext>
            </a:extLst>
          </p:cNvPr>
          <p:cNvSpPr/>
          <p:nvPr/>
        </p:nvSpPr>
        <p:spPr>
          <a:xfrm>
            <a:off x="12720736" y="1628775"/>
            <a:ext cx="2672136" cy="4087907"/>
          </a:xfrm>
          <a:prstGeom prst="roundRect">
            <a:avLst>
              <a:gd name="adj" fmla="val 8552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0FC51F3-F8DC-8F4B-3C4F-F97F9A6CD4FE}"/>
              </a:ext>
            </a:extLst>
          </p:cNvPr>
          <p:cNvSpPr/>
          <p:nvPr/>
        </p:nvSpPr>
        <p:spPr>
          <a:xfrm>
            <a:off x="15537420" y="1084388"/>
            <a:ext cx="2672136" cy="4087907"/>
          </a:xfrm>
          <a:prstGeom prst="roundRect">
            <a:avLst>
              <a:gd name="adj" fmla="val 8552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CB0836-54CC-BE22-37F4-A74CDA00D5A3}"/>
              </a:ext>
            </a:extLst>
          </p:cNvPr>
          <p:cNvSpPr txBox="1"/>
          <p:nvPr/>
        </p:nvSpPr>
        <p:spPr>
          <a:xfrm>
            <a:off x="-5209256" y="2221437"/>
            <a:ext cx="494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полезность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DF03F-8C07-9306-2986-1D7EB77E5EFE}"/>
              </a:ext>
            </a:extLst>
          </p:cNvPr>
          <p:cNvSpPr txBox="1"/>
          <p:nvPr/>
        </p:nvSpPr>
        <p:spPr>
          <a:xfrm>
            <a:off x="6583289" y="1213276"/>
            <a:ext cx="494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Инновация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EC028A-CD09-4E40-CEC4-C1299EBFC355}"/>
              </a:ext>
            </a:extLst>
          </p:cNvPr>
          <p:cNvSpPr txBox="1"/>
          <p:nvPr/>
        </p:nvSpPr>
        <p:spPr>
          <a:xfrm>
            <a:off x="6583289" y="2522786"/>
            <a:ext cx="4949315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2400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Гибкая модель и стратегия для устойчивого роста.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DD08AE-C8AD-9600-0D11-53219EDA8848}"/>
              </a:ext>
            </a:extLst>
          </p:cNvPr>
          <p:cNvSpPr txBox="1"/>
          <p:nvPr/>
        </p:nvSpPr>
        <p:spPr>
          <a:xfrm>
            <a:off x="1576332" y="4084330"/>
            <a:ext cx="293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Научно-техническое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8B1B3-F59E-0ACC-FE9C-7B5899DB1BA1}"/>
              </a:ext>
            </a:extLst>
          </p:cNvPr>
          <p:cNvSpPr txBox="1"/>
          <p:nvPr/>
        </p:nvSpPr>
        <p:spPr>
          <a:xfrm>
            <a:off x="5248899" y="4084330"/>
            <a:ext cx="266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Бизнес-модель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3EA8F9-AEC4-B2CD-7F21-F6D3664A832F}"/>
              </a:ext>
            </a:extLst>
          </p:cNvPr>
          <p:cNvSpPr txBox="1"/>
          <p:nvPr/>
        </p:nvSpPr>
        <p:spPr>
          <a:xfrm>
            <a:off x="4727848" y="4712686"/>
            <a:ext cx="3049074" cy="156966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effectLst/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родавать дроны-пчёлы и предоставлять услуги в сфере опыления, мониторинга окружающей среды и спасательных операций. </a:t>
            </a:r>
            <a:endParaRPr lang="ru-RU" sz="2000" kern="20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176A02-10D9-F877-684F-06D85A2F88AD}"/>
              </a:ext>
            </a:extLst>
          </p:cNvPr>
          <p:cNvSpPr txBox="1"/>
          <p:nvPr/>
        </p:nvSpPr>
        <p:spPr>
          <a:xfrm>
            <a:off x="1051489" y="4712686"/>
            <a:ext cx="3049074" cy="156966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effectLst/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овременны</a:t>
            </a:r>
            <a:r>
              <a:rPr lang="ru-RU" sz="16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effectLst/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 разработки в области беспилотных систем, ИИ и робототехники, а также на знании поведения и функций пчёл в природе.</a:t>
            </a:r>
            <a:endParaRPr lang="ru-RU" sz="2000" kern="2000" spc="-15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647BC8-5592-9EAA-9BE1-E0EE93A552BF}"/>
              </a:ext>
            </a:extLst>
          </p:cNvPr>
          <p:cNvSpPr txBox="1"/>
          <p:nvPr/>
        </p:nvSpPr>
        <p:spPr>
          <a:xfrm>
            <a:off x="1576332" y="4284385"/>
            <a:ext cx="293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решение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5F652CA-1C6F-60CC-A357-F24789C72E81}"/>
              </a:ext>
            </a:extLst>
          </p:cNvPr>
          <p:cNvSpPr/>
          <p:nvPr/>
        </p:nvSpPr>
        <p:spPr>
          <a:xfrm>
            <a:off x="-144548" y="1084388"/>
            <a:ext cx="6024524" cy="2215112"/>
          </a:xfrm>
          <a:prstGeom prst="roundRect">
            <a:avLst>
              <a:gd name="adj" fmla="val 10427"/>
            </a:avLst>
          </a:prstGeom>
          <a:blipFill dpi="0" rotWithShape="1">
            <a:blip r:embed="rId4"/>
            <a:srcRect/>
            <a:tile tx="171450" ty="-349250" sx="50000" sy="5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0B3E9A9-DADD-2A00-3C96-138C44B5201E}"/>
              </a:ext>
            </a:extLst>
          </p:cNvPr>
          <p:cNvSpPr>
            <a:spLocks/>
          </p:cNvSpPr>
          <p:nvPr/>
        </p:nvSpPr>
        <p:spPr>
          <a:xfrm>
            <a:off x="8404207" y="3539228"/>
            <a:ext cx="4067524" cy="2215112"/>
          </a:xfrm>
          <a:prstGeom prst="roundRect">
            <a:avLst>
              <a:gd name="adj" fmla="val 10427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711C39A-3D24-7169-6A8B-FA665BBE6069}"/>
              </a:ext>
            </a:extLst>
          </p:cNvPr>
          <p:cNvSpPr/>
          <p:nvPr/>
        </p:nvSpPr>
        <p:spPr>
          <a:xfrm>
            <a:off x="4859239" y="4160259"/>
            <a:ext cx="240939" cy="2357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0B55DE37-3F98-EDF9-BB94-77A2B4178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3674" y="4099869"/>
            <a:ext cx="302989" cy="302989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42F6CFE-83AC-8870-D3C1-82618038EB47}"/>
              </a:ext>
            </a:extLst>
          </p:cNvPr>
          <p:cNvSpPr/>
          <p:nvPr/>
        </p:nvSpPr>
        <p:spPr>
          <a:xfrm>
            <a:off x="1211060" y="4160259"/>
            <a:ext cx="240939" cy="2357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2FAECDF3-2C45-E8CD-717D-3235D2B1F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5495" y="4099869"/>
            <a:ext cx="302989" cy="3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1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11AFE9-8711-4F54-422D-37E64D5F401D}"/>
              </a:ext>
            </a:extLst>
          </p:cNvPr>
          <p:cNvSpPr txBox="1"/>
          <p:nvPr/>
        </p:nvSpPr>
        <p:spPr>
          <a:xfrm>
            <a:off x="479376" y="284785"/>
            <a:ext cx="4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ПИ(ф) 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РЭУ</a:t>
            </a: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 им Г.В. ПЛЕХАНОВА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6A28B6F-77CF-4B9E-F059-51F6C5A4150F}"/>
              </a:ext>
            </a:extLst>
          </p:cNvPr>
          <p:cNvSpPr/>
          <p:nvPr/>
        </p:nvSpPr>
        <p:spPr>
          <a:xfrm>
            <a:off x="8616950" y="-690777"/>
            <a:ext cx="83593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DF03F-8C07-9306-2986-1D7EB77E5EFE}"/>
              </a:ext>
            </a:extLst>
          </p:cNvPr>
          <p:cNvSpPr txBox="1"/>
          <p:nvPr/>
        </p:nvSpPr>
        <p:spPr>
          <a:xfrm>
            <a:off x="12629153" y="1213276"/>
            <a:ext cx="494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Инновация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EC028A-CD09-4E40-CEC4-C1299EBFC355}"/>
              </a:ext>
            </a:extLst>
          </p:cNvPr>
          <p:cNvSpPr txBox="1"/>
          <p:nvPr/>
        </p:nvSpPr>
        <p:spPr>
          <a:xfrm>
            <a:off x="12629153" y="2522786"/>
            <a:ext cx="4949315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2400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Гибкая модель и стратегия для устойчивого роста.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DD08AE-C8AD-9600-0D11-53219EDA8848}"/>
              </a:ext>
            </a:extLst>
          </p:cNvPr>
          <p:cNvSpPr txBox="1"/>
          <p:nvPr/>
        </p:nvSpPr>
        <p:spPr>
          <a:xfrm>
            <a:off x="1559496" y="7693441"/>
            <a:ext cx="293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Научно-техническое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8B1B3-F59E-0ACC-FE9C-7B5899DB1BA1}"/>
              </a:ext>
            </a:extLst>
          </p:cNvPr>
          <p:cNvSpPr txBox="1"/>
          <p:nvPr/>
        </p:nvSpPr>
        <p:spPr>
          <a:xfrm>
            <a:off x="5232063" y="7708980"/>
            <a:ext cx="266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Бизнес-модель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3EA8F9-AEC4-B2CD-7F21-F6D3664A832F}"/>
              </a:ext>
            </a:extLst>
          </p:cNvPr>
          <p:cNvSpPr txBox="1"/>
          <p:nvPr/>
        </p:nvSpPr>
        <p:spPr>
          <a:xfrm>
            <a:off x="4711012" y="8706667"/>
            <a:ext cx="3049074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effectLst/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родавать дроны-пчёлы и предоставлять услуги в сфере опыления, </a:t>
            </a:r>
            <a:endParaRPr lang="ru-RU" sz="2000" kern="20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176A02-10D9-F877-684F-06D85A2F88AD}"/>
              </a:ext>
            </a:extLst>
          </p:cNvPr>
          <p:cNvSpPr txBox="1"/>
          <p:nvPr/>
        </p:nvSpPr>
        <p:spPr>
          <a:xfrm>
            <a:off x="1034653" y="8321797"/>
            <a:ext cx="3049074" cy="156966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effectLst/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овременны</a:t>
            </a:r>
            <a:r>
              <a:rPr lang="ru-RU" sz="16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effectLst/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 разработки в области беспилотных систем, ИИ и робототехники, а также на знании поведения и функций пчёл в природе.</a:t>
            </a:r>
            <a:endParaRPr lang="ru-RU" sz="2000" kern="2000" spc="-15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647BC8-5592-9EAA-9BE1-E0EE93A552BF}"/>
              </a:ext>
            </a:extLst>
          </p:cNvPr>
          <p:cNvSpPr txBox="1"/>
          <p:nvPr/>
        </p:nvSpPr>
        <p:spPr>
          <a:xfrm>
            <a:off x="1559496" y="7893496"/>
            <a:ext cx="293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решение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5F652CA-1C6F-60CC-A357-F24789C72E81}"/>
              </a:ext>
            </a:extLst>
          </p:cNvPr>
          <p:cNvSpPr/>
          <p:nvPr/>
        </p:nvSpPr>
        <p:spPr>
          <a:xfrm>
            <a:off x="-6433392" y="1084388"/>
            <a:ext cx="6024524" cy="2215112"/>
          </a:xfrm>
          <a:prstGeom prst="roundRect">
            <a:avLst>
              <a:gd name="adj" fmla="val 10427"/>
            </a:avLst>
          </a:prstGeom>
          <a:blipFill dpi="0" rotWithShape="1">
            <a:blip r:embed="rId2"/>
            <a:srcRect/>
            <a:tile tx="171450" ty="-349250" sx="50000" sy="5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0B3E9A9-DADD-2A00-3C96-138C44B5201E}"/>
              </a:ext>
            </a:extLst>
          </p:cNvPr>
          <p:cNvSpPr>
            <a:spLocks/>
          </p:cNvSpPr>
          <p:nvPr/>
        </p:nvSpPr>
        <p:spPr>
          <a:xfrm>
            <a:off x="12847570" y="3539228"/>
            <a:ext cx="4067524" cy="2215112"/>
          </a:xfrm>
          <a:prstGeom prst="roundRect">
            <a:avLst>
              <a:gd name="adj" fmla="val 1042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711C39A-3D24-7169-6A8B-FA665BBE6069}"/>
              </a:ext>
            </a:extLst>
          </p:cNvPr>
          <p:cNvSpPr/>
          <p:nvPr/>
        </p:nvSpPr>
        <p:spPr>
          <a:xfrm>
            <a:off x="4842403" y="7784909"/>
            <a:ext cx="240939" cy="2357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0B55DE37-3F98-EDF9-BB94-77A2B4178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6838" y="7724519"/>
            <a:ext cx="302989" cy="302989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42F6CFE-83AC-8870-D3C1-82618038EB47}"/>
              </a:ext>
            </a:extLst>
          </p:cNvPr>
          <p:cNvSpPr/>
          <p:nvPr/>
        </p:nvSpPr>
        <p:spPr>
          <a:xfrm>
            <a:off x="1194224" y="7769370"/>
            <a:ext cx="240939" cy="2357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2FAECDF3-2C45-E8CD-717D-3235D2B1F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8659" y="7708980"/>
            <a:ext cx="302989" cy="30298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F702A0-244F-4E46-72F1-0B9F34C1915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blipFill dpi="0"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tile tx="2400300" ty="69850" sx="70000" sy="7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B5D67-4411-D924-8CE5-ECAF44748D02}"/>
              </a:ext>
            </a:extLst>
          </p:cNvPr>
          <p:cNvSpPr txBox="1"/>
          <p:nvPr/>
        </p:nvSpPr>
        <p:spPr>
          <a:xfrm>
            <a:off x="11352584" y="6256683"/>
            <a:ext cx="360040" cy="307777"/>
          </a:xfrm>
          <a:prstGeom prst="rect">
            <a:avLst/>
          </a:prstGeom>
          <a:noFill/>
          <a:ln w="53975" cap="flat">
            <a:solidFill>
              <a:schemeClr val="accent4"/>
            </a:solidFill>
            <a:round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spc="-150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930824-1E8A-9FC8-F07B-9E315930E1BD}"/>
              </a:ext>
            </a:extLst>
          </p:cNvPr>
          <p:cNvSpPr txBox="1"/>
          <p:nvPr/>
        </p:nvSpPr>
        <p:spPr>
          <a:xfrm>
            <a:off x="1533480" y="1805841"/>
            <a:ext cx="415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Устойчивость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F8D788-A215-81CE-1C9D-3E048EE56914}"/>
              </a:ext>
            </a:extLst>
          </p:cNvPr>
          <p:cNvSpPr txBox="1"/>
          <p:nvPr/>
        </p:nvSpPr>
        <p:spPr>
          <a:xfrm>
            <a:off x="1550288" y="3126480"/>
            <a:ext cx="4118992" cy="230832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2400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Обоснование устойчивости бизнеса через уникальные РИД, партнерства и доступ к ограниченным ресурсам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AE1C2CA-B07F-5996-132B-66AEA74D9E6C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7322055" y="873643"/>
            <a:ext cx="12809" cy="3886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504316B5-1E30-2492-B593-63381ED9771A}"/>
              </a:ext>
            </a:extLst>
          </p:cNvPr>
          <p:cNvSpPr/>
          <p:nvPr/>
        </p:nvSpPr>
        <p:spPr>
          <a:xfrm>
            <a:off x="7204567" y="2818473"/>
            <a:ext cx="259585" cy="2595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7B2D5AE-CBD2-BAB7-6AB7-10B02D379D18}"/>
              </a:ext>
            </a:extLst>
          </p:cNvPr>
          <p:cNvSpPr/>
          <p:nvPr/>
        </p:nvSpPr>
        <p:spPr>
          <a:xfrm>
            <a:off x="7192262" y="4760354"/>
            <a:ext cx="259585" cy="2595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983E54-6134-ACDE-BA58-D954EE13AF59}"/>
              </a:ext>
            </a:extLst>
          </p:cNvPr>
          <p:cNvSpPr txBox="1"/>
          <p:nvPr/>
        </p:nvSpPr>
        <p:spPr>
          <a:xfrm>
            <a:off x="7606390" y="732735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Универсальность</a:t>
            </a:r>
            <a:endParaRPr lang="ru-RU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4737A7-E3B8-97FD-13C8-2A61B5CFBCC3}"/>
              </a:ext>
            </a:extLst>
          </p:cNvPr>
          <p:cNvSpPr txBox="1"/>
          <p:nvPr/>
        </p:nvSpPr>
        <p:spPr>
          <a:xfrm>
            <a:off x="7607713" y="2763082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Экологичность</a:t>
            </a:r>
            <a:endParaRPr lang="ru-RU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4CC76C-4268-A13E-0703-30697C070A88}"/>
              </a:ext>
            </a:extLst>
          </p:cNvPr>
          <p:cNvSpPr txBox="1"/>
          <p:nvPr/>
        </p:nvSpPr>
        <p:spPr>
          <a:xfrm>
            <a:off x="7568128" y="4656689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Бизнес-модель</a:t>
            </a:r>
            <a:endParaRPr lang="ru-RU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54F608-DA0A-D492-55B4-5EFE190B8001}"/>
              </a:ext>
            </a:extLst>
          </p:cNvPr>
          <p:cNvSpPr txBox="1"/>
          <p:nvPr/>
        </p:nvSpPr>
        <p:spPr>
          <a:xfrm>
            <a:off x="7606390" y="1175983"/>
            <a:ext cx="41767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Технология применима в нескольких областях, включая сельское хозяйство, мониторинг окружающей среды, спасательные операции и медицинскую помощь.</a:t>
            </a:r>
            <a:endParaRPr lang="ru-RU" sz="2000" kern="2000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9166D4-D8C8-12D3-EC8C-005C957220E5}"/>
              </a:ext>
            </a:extLst>
          </p:cNvPr>
          <p:cNvSpPr txBox="1"/>
          <p:nvPr/>
        </p:nvSpPr>
        <p:spPr>
          <a:xfrm>
            <a:off x="7568128" y="3185421"/>
            <a:ext cx="38188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Наши дроны-пчёлы предлагают экологически безопасный способ опыления, что может привести к увеличению урожаев и сохранению природы</a:t>
            </a:r>
            <a:endParaRPr lang="ru-RU" sz="2000" kern="2000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C92FEE-8607-7605-FF76-A7DA7F43C688}"/>
              </a:ext>
            </a:extLst>
          </p:cNvPr>
          <p:cNvSpPr txBox="1"/>
          <p:nvPr/>
        </p:nvSpPr>
        <p:spPr>
          <a:xfrm>
            <a:off x="7558647" y="5096712"/>
            <a:ext cx="38188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solidFill>
                  <a:schemeClr val="bg1"/>
                </a:solidFill>
                <a:effectLst/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родавать дроны-пчёлы и предоставлять услуги в сфере опыления, </a:t>
            </a:r>
            <a:endParaRPr lang="ru-RU" sz="2000" kern="2000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3EFF8A8-EC79-CA85-B51D-FA5B1505C7B7}"/>
              </a:ext>
            </a:extLst>
          </p:cNvPr>
          <p:cNvSpPr/>
          <p:nvPr/>
        </p:nvSpPr>
        <p:spPr>
          <a:xfrm>
            <a:off x="7205071" y="824803"/>
            <a:ext cx="259585" cy="2595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09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11AFE9-8711-4F54-422D-37E64D5F401D}"/>
              </a:ext>
            </a:extLst>
          </p:cNvPr>
          <p:cNvSpPr txBox="1"/>
          <p:nvPr/>
        </p:nvSpPr>
        <p:spPr>
          <a:xfrm>
            <a:off x="479375" y="284785"/>
            <a:ext cx="392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ПИ(ф) 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РЭУ</a:t>
            </a: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 им Г.В. ПЛЕХАНОВА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F702A0-244F-4E46-72F1-0B9F34C19154}"/>
              </a:ext>
            </a:extLst>
          </p:cNvPr>
          <p:cNvSpPr/>
          <p:nvPr/>
        </p:nvSpPr>
        <p:spPr>
          <a:xfrm>
            <a:off x="12840142" y="0"/>
            <a:ext cx="6096000" cy="6858000"/>
          </a:xfrm>
          <a:prstGeom prst="rect">
            <a:avLst/>
          </a:prstGeom>
          <a:blipFill dpi="0"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tile tx="2400300" ty="69850" sx="70000" sy="70000" flip="xy" algn="ct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B5D67-4411-D924-8CE5-ECAF44748D02}"/>
              </a:ext>
            </a:extLst>
          </p:cNvPr>
          <p:cNvSpPr txBox="1"/>
          <p:nvPr/>
        </p:nvSpPr>
        <p:spPr>
          <a:xfrm>
            <a:off x="11352584" y="6256683"/>
            <a:ext cx="360040" cy="307777"/>
          </a:xfrm>
          <a:prstGeom prst="rect">
            <a:avLst/>
          </a:prstGeom>
          <a:noFill/>
          <a:ln w="53975" cap="flat">
            <a:solidFill>
              <a:schemeClr val="accent4"/>
            </a:solidFill>
            <a:round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06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930824-1E8A-9FC8-F07B-9E315930E1BD}"/>
              </a:ext>
            </a:extLst>
          </p:cNvPr>
          <p:cNvSpPr txBox="1"/>
          <p:nvPr/>
        </p:nvSpPr>
        <p:spPr>
          <a:xfrm>
            <a:off x="-4940824" y="1805841"/>
            <a:ext cx="415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Устойчивость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F8D788-A215-81CE-1C9D-3E048EE56914}"/>
              </a:ext>
            </a:extLst>
          </p:cNvPr>
          <p:cNvSpPr txBox="1"/>
          <p:nvPr/>
        </p:nvSpPr>
        <p:spPr>
          <a:xfrm>
            <a:off x="-4924016" y="3126480"/>
            <a:ext cx="4118992" cy="230832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2400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Обоснование устойчивости бизнеса через уникальные РИД, партнерства и доступ к ограниченным ресурсам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AE1C2CA-B07F-5996-132B-66AEA74D9E6C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14066197" y="873643"/>
            <a:ext cx="12809" cy="3886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504316B5-1E30-2492-B593-63381ED9771A}"/>
              </a:ext>
            </a:extLst>
          </p:cNvPr>
          <p:cNvSpPr/>
          <p:nvPr/>
        </p:nvSpPr>
        <p:spPr>
          <a:xfrm>
            <a:off x="13923563" y="2808491"/>
            <a:ext cx="259585" cy="259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7B2D5AE-CBD2-BAB7-6AB7-10B02D379D18}"/>
              </a:ext>
            </a:extLst>
          </p:cNvPr>
          <p:cNvSpPr/>
          <p:nvPr/>
        </p:nvSpPr>
        <p:spPr>
          <a:xfrm>
            <a:off x="13936404" y="4760354"/>
            <a:ext cx="259585" cy="259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983E54-6134-ACDE-BA58-D954EE13AF59}"/>
              </a:ext>
            </a:extLst>
          </p:cNvPr>
          <p:cNvSpPr txBox="1"/>
          <p:nvPr/>
        </p:nvSpPr>
        <p:spPr>
          <a:xfrm>
            <a:off x="14350532" y="732735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Универсальность</a:t>
            </a:r>
            <a:endParaRPr lang="ru-RU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4737A7-E3B8-97FD-13C8-2A61B5CFBCC3}"/>
              </a:ext>
            </a:extLst>
          </p:cNvPr>
          <p:cNvSpPr txBox="1"/>
          <p:nvPr/>
        </p:nvSpPr>
        <p:spPr>
          <a:xfrm>
            <a:off x="14351855" y="2763082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Экологичность</a:t>
            </a:r>
            <a:endParaRPr lang="ru-RU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4CC76C-4268-A13E-0703-30697C070A88}"/>
              </a:ext>
            </a:extLst>
          </p:cNvPr>
          <p:cNvSpPr txBox="1"/>
          <p:nvPr/>
        </p:nvSpPr>
        <p:spPr>
          <a:xfrm>
            <a:off x="14312270" y="4656689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Бизнес-модель</a:t>
            </a:r>
            <a:endParaRPr lang="ru-RU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54F608-DA0A-D492-55B4-5EFE190B8001}"/>
              </a:ext>
            </a:extLst>
          </p:cNvPr>
          <p:cNvSpPr txBox="1"/>
          <p:nvPr/>
        </p:nvSpPr>
        <p:spPr>
          <a:xfrm>
            <a:off x="14350532" y="1175983"/>
            <a:ext cx="41767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Технология применима в нескольких областях, включая сельское хозяйство, мониторинг окружающей среды, спасательные операции и медицинскую помощь.</a:t>
            </a:r>
            <a:endParaRPr lang="ru-RU" sz="2000" kern="2000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9166D4-D8C8-12D3-EC8C-005C957220E5}"/>
              </a:ext>
            </a:extLst>
          </p:cNvPr>
          <p:cNvSpPr txBox="1"/>
          <p:nvPr/>
        </p:nvSpPr>
        <p:spPr>
          <a:xfrm>
            <a:off x="14312270" y="3185421"/>
            <a:ext cx="38188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Наши дроны-пчёлы предлагают экологически безопасный способ опыления, что может привести к увеличению урожаев и сохранению природы</a:t>
            </a:r>
            <a:endParaRPr lang="ru-RU" sz="2000" kern="2000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C92FEE-8607-7605-FF76-A7DA7F43C688}"/>
              </a:ext>
            </a:extLst>
          </p:cNvPr>
          <p:cNvSpPr txBox="1"/>
          <p:nvPr/>
        </p:nvSpPr>
        <p:spPr>
          <a:xfrm>
            <a:off x="14312270" y="5096712"/>
            <a:ext cx="38188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solidFill>
                  <a:schemeClr val="bg1"/>
                </a:solidFill>
                <a:effectLst/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родавать дроны-пчёлы и предоставлять услуги в сфере опыления, </a:t>
            </a:r>
            <a:endParaRPr lang="ru-RU" sz="2000" kern="2000" dirty="0">
              <a:solidFill>
                <a:schemeClr val="bg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3EFF8A8-EC79-CA85-B51D-FA5B1505C7B7}"/>
              </a:ext>
            </a:extLst>
          </p:cNvPr>
          <p:cNvSpPr/>
          <p:nvPr/>
        </p:nvSpPr>
        <p:spPr>
          <a:xfrm>
            <a:off x="13936404" y="814821"/>
            <a:ext cx="259585" cy="259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D9ADD0-F57C-C124-11D4-432933F27DF4}"/>
              </a:ext>
            </a:extLst>
          </p:cNvPr>
          <p:cNvSpPr txBox="1"/>
          <p:nvPr/>
        </p:nvSpPr>
        <p:spPr>
          <a:xfrm>
            <a:off x="1127448" y="1710945"/>
            <a:ext cx="4153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Технические параметры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99623C-A659-B3DA-ED03-179CAD153FCE}"/>
              </a:ext>
            </a:extLst>
          </p:cNvPr>
          <p:cNvSpPr txBox="1"/>
          <p:nvPr/>
        </p:nvSpPr>
        <p:spPr>
          <a:xfrm>
            <a:off x="1127448" y="4362225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Система опыления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FFC372-F1CB-80A4-9E84-8CCEF4AAD188}"/>
              </a:ext>
            </a:extLst>
          </p:cNvPr>
          <p:cNvSpPr txBox="1"/>
          <p:nvPr/>
        </p:nvSpPr>
        <p:spPr>
          <a:xfrm>
            <a:off x="1091407" y="4890146"/>
            <a:ext cx="3312440" cy="15595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снащены опылительными устройствами и программным обеспечением, обеспечивающим эффективное опыление цветущих культур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7AEC6A-1E4B-5A25-3F88-8B288C774694}"/>
              </a:ext>
            </a:extLst>
          </p:cNvPr>
          <p:cNvSpPr txBox="1"/>
          <p:nvPr/>
        </p:nvSpPr>
        <p:spPr>
          <a:xfrm>
            <a:off x="4601251" y="4365810"/>
            <a:ext cx="36004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Беспилотная навигация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36E99C-353A-7F73-A295-35C0402F161F}"/>
              </a:ext>
            </a:extLst>
          </p:cNvPr>
          <p:cNvSpPr txBox="1"/>
          <p:nvPr/>
        </p:nvSpPr>
        <p:spPr>
          <a:xfrm>
            <a:off x="4601251" y="4893958"/>
            <a:ext cx="29523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Продвинутые системы навигации, включая GPS и датчики, для точного выполнения задач в различных средах</a:t>
            </a:r>
            <a:endParaRPr lang="ru-RU" sz="2000" kern="20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4689DD-2BBB-F773-0220-5DAE36DD3E5F}"/>
              </a:ext>
            </a:extLst>
          </p:cNvPr>
          <p:cNvSpPr txBox="1"/>
          <p:nvPr/>
        </p:nvSpPr>
        <p:spPr>
          <a:xfrm>
            <a:off x="8112226" y="4362225"/>
            <a:ext cx="38690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Долгий автономный полет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8A772F-C0EA-1042-7307-EC1F8C4ACFE9}"/>
              </a:ext>
            </a:extLst>
          </p:cNvPr>
          <p:cNvSpPr txBox="1"/>
          <p:nvPr/>
        </p:nvSpPr>
        <p:spPr>
          <a:xfrm>
            <a:off x="8097690" y="4893957"/>
            <a:ext cx="312407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работать продолжительное время без подзарядки или смены батарей, что обеспечивает непрерывность операций</a:t>
            </a:r>
            <a:endParaRPr lang="ru-RU" sz="2000" kern="20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A36006A4-4FFE-9515-07B8-68E9AFA19709}"/>
              </a:ext>
            </a:extLst>
          </p:cNvPr>
          <p:cNvSpPr/>
          <p:nvPr/>
        </p:nvSpPr>
        <p:spPr>
          <a:xfrm>
            <a:off x="5879293" y="1210283"/>
            <a:ext cx="6688000" cy="2636857"/>
          </a:xfrm>
          <a:prstGeom prst="roundRect">
            <a:avLst>
              <a:gd name="adj" fmla="val 10427"/>
            </a:avLst>
          </a:prstGeom>
          <a:blipFill dpi="0" rotWithShape="1">
            <a:blip r:embed="rId4"/>
            <a:srcRect/>
            <a:tile tx="6350" ty="-323850" sx="50000" sy="5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49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55A6A0B0-675F-50E2-B009-DC34477AE6E0}"/>
              </a:ext>
            </a:extLst>
          </p:cNvPr>
          <p:cNvSpPr/>
          <p:nvPr/>
        </p:nvSpPr>
        <p:spPr>
          <a:xfrm>
            <a:off x="10920536" y="-132558"/>
            <a:ext cx="1258456" cy="7119530"/>
          </a:xfrm>
          <a:prstGeom prst="roundRect">
            <a:avLst>
              <a:gd name="adj" fmla="val 10427"/>
            </a:avLst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1AFE9-8711-4F54-422D-37E64D5F401D}"/>
              </a:ext>
            </a:extLst>
          </p:cNvPr>
          <p:cNvSpPr txBox="1"/>
          <p:nvPr/>
        </p:nvSpPr>
        <p:spPr>
          <a:xfrm>
            <a:off x="479375" y="284785"/>
            <a:ext cx="412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ПИ(ф) 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РЭУ</a:t>
            </a: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 им Г.В. ПЛЕХАНОВА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B5D67-4411-D924-8CE5-ECAF44748D02}"/>
              </a:ext>
            </a:extLst>
          </p:cNvPr>
          <p:cNvSpPr txBox="1"/>
          <p:nvPr/>
        </p:nvSpPr>
        <p:spPr>
          <a:xfrm>
            <a:off x="11352584" y="6256683"/>
            <a:ext cx="360040" cy="307777"/>
          </a:xfrm>
          <a:prstGeom prst="rect">
            <a:avLst/>
          </a:prstGeom>
          <a:noFill/>
          <a:ln w="53975" cap="flat">
            <a:solidFill>
              <a:schemeClr val="bg1"/>
            </a:solidFill>
            <a:round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spc="-150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07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D9ADD0-F57C-C124-11D4-432933F27DF4}"/>
              </a:ext>
            </a:extLst>
          </p:cNvPr>
          <p:cNvSpPr txBox="1"/>
          <p:nvPr/>
        </p:nvSpPr>
        <p:spPr>
          <a:xfrm>
            <a:off x="-4554848" y="1710945"/>
            <a:ext cx="4153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Технические параметры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99623C-A659-B3DA-ED03-179CAD153FCE}"/>
              </a:ext>
            </a:extLst>
          </p:cNvPr>
          <p:cNvSpPr txBox="1"/>
          <p:nvPr/>
        </p:nvSpPr>
        <p:spPr>
          <a:xfrm>
            <a:off x="1127448" y="7600790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Система опыления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FFC372-F1CB-80A4-9E84-8CCEF4AAD188}"/>
              </a:ext>
            </a:extLst>
          </p:cNvPr>
          <p:cNvSpPr txBox="1"/>
          <p:nvPr/>
        </p:nvSpPr>
        <p:spPr>
          <a:xfrm>
            <a:off x="1091407" y="8128711"/>
            <a:ext cx="3312440" cy="15595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снащены опылительными устройствами и программным обеспечением, обеспечивающим эффективное опыление цветущих культур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7AEC6A-1E4B-5A25-3F88-8B288C774694}"/>
              </a:ext>
            </a:extLst>
          </p:cNvPr>
          <p:cNvSpPr txBox="1"/>
          <p:nvPr/>
        </p:nvSpPr>
        <p:spPr>
          <a:xfrm>
            <a:off x="4601251" y="7604375"/>
            <a:ext cx="36004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Беспилотная навигация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36E99C-353A-7F73-A295-35C0402F161F}"/>
              </a:ext>
            </a:extLst>
          </p:cNvPr>
          <p:cNvSpPr txBox="1"/>
          <p:nvPr/>
        </p:nvSpPr>
        <p:spPr>
          <a:xfrm>
            <a:off x="4601251" y="8132523"/>
            <a:ext cx="29523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Продвинутые системы навигации, включая GPS и датчики, для точного выполнения задач в различных средах</a:t>
            </a:r>
            <a:endParaRPr lang="ru-RU" sz="2000" kern="20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4689DD-2BBB-F773-0220-5DAE36DD3E5F}"/>
              </a:ext>
            </a:extLst>
          </p:cNvPr>
          <p:cNvSpPr txBox="1"/>
          <p:nvPr/>
        </p:nvSpPr>
        <p:spPr>
          <a:xfrm>
            <a:off x="8112226" y="7600790"/>
            <a:ext cx="38690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Долгий автономный полет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8A772F-C0EA-1042-7307-EC1F8C4ACFE9}"/>
              </a:ext>
            </a:extLst>
          </p:cNvPr>
          <p:cNvSpPr txBox="1"/>
          <p:nvPr/>
        </p:nvSpPr>
        <p:spPr>
          <a:xfrm>
            <a:off x="8097690" y="8132522"/>
            <a:ext cx="312407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работать продолжительное время без подзарядки или смены батарей, что обеспечивает непрерывность операций</a:t>
            </a:r>
            <a:endParaRPr lang="ru-RU" sz="2000" kern="20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A36006A4-4FFE-9515-07B8-68E9AFA19709}"/>
              </a:ext>
            </a:extLst>
          </p:cNvPr>
          <p:cNvSpPr/>
          <p:nvPr/>
        </p:nvSpPr>
        <p:spPr>
          <a:xfrm>
            <a:off x="12576720" y="1210283"/>
            <a:ext cx="6688000" cy="2636857"/>
          </a:xfrm>
          <a:prstGeom prst="roundRect">
            <a:avLst>
              <a:gd name="adj" fmla="val 10427"/>
            </a:avLst>
          </a:prstGeom>
          <a:blipFill dpi="0" rotWithShape="1">
            <a:blip r:embed="rId2"/>
            <a:srcRect/>
            <a:tile tx="6350" ty="-323850" sx="50000" sy="5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16A102-3D19-765C-385D-381E9EA3AD1D}"/>
              </a:ext>
            </a:extLst>
          </p:cNvPr>
          <p:cNvSpPr txBox="1"/>
          <p:nvPr/>
        </p:nvSpPr>
        <p:spPr>
          <a:xfrm>
            <a:off x="939279" y="1025329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spc="-300" dirty="0">
                <a:latin typeface="Roboto Mono" panose="00000009000000000000" pitchFamily="49" charset="0"/>
                <a:ea typeface="Roboto Mono" panose="00000009000000000000" pitchFamily="49" charset="0"/>
              </a:rPr>
              <a:t>К</a:t>
            </a:r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онкурентные преимущества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472E68-4F3C-FCB0-E226-D4CCB97A1039}"/>
              </a:ext>
            </a:extLst>
          </p:cNvPr>
          <p:cNvSpPr txBox="1"/>
          <p:nvPr/>
        </p:nvSpPr>
        <p:spPr>
          <a:xfrm>
            <a:off x="911423" y="1922137"/>
            <a:ext cx="9289033" cy="120032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2400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Инновационная технология, высокая эффективность, и экологическая устойчивость для широкого спектра применения и масштабирования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C42B3D4-4B95-40B3-1315-9932FD73CA48}"/>
              </a:ext>
            </a:extLst>
          </p:cNvPr>
          <p:cNvSpPr/>
          <p:nvPr/>
        </p:nvSpPr>
        <p:spPr>
          <a:xfrm>
            <a:off x="1059847" y="3528533"/>
            <a:ext cx="2736380" cy="1844684"/>
          </a:xfrm>
          <a:prstGeom prst="roundRect">
            <a:avLst>
              <a:gd name="adj" fmla="val 10427"/>
            </a:avLst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AC3ABB0F-201C-5A33-6BC2-A34E8F9AB4BD}"/>
              </a:ext>
            </a:extLst>
          </p:cNvPr>
          <p:cNvSpPr/>
          <p:nvPr/>
        </p:nvSpPr>
        <p:spPr>
          <a:xfrm>
            <a:off x="4295724" y="3528533"/>
            <a:ext cx="2736380" cy="1844684"/>
          </a:xfrm>
          <a:prstGeom prst="roundRect">
            <a:avLst>
              <a:gd name="adj" fmla="val 1042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773A20B-6EA1-4562-4D6C-BE8EF511665D}"/>
              </a:ext>
            </a:extLst>
          </p:cNvPr>
          <p:cNvSpPr/>
          <p:nvPr/>
        </p:nvSpPr>
        <p:spPr>
          <a:xfrm>
            <a:off x="7416823" y="3528533"/>
            <a:ext cx="2736380" cy="1844684"/>
          </a:xfrm>
          <a:prstGeom prst="roundRect">
            <a:avLst>
              <a:gd name="adj" fmla="val 10427"/>
            </a:avLst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669D52-6700-BDE0-0450-1DBBD6D47F87}"/>
              </a:ext>
            </a:extLst>
          </p:cNvPr>
          <p:cNvSpPr txBox="1"/>
          <p:nvPr/>
        </p:nvSpPr>
        <p:spPr>
          <a:xfrm>
            <a:off x="1169147" y="3809393"/>
            <a:ext cx="2517779" cy="12631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Уникальная технология моделирования поведения пчёл</a:t>
            </a:r>
            <a:endParaRPr lang="ru-RU" sz="1800" b="1" dirty="0">
              <a:solidFill>
                <a:schemeClr val="bg1"/>
              </a:solidFill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07E914-D2AF-FE9D-1AD9-DCD1715C41F7}"/>
              </a:ext>
            </a:extLst>
          </p:cNvPr>
          <p:cNvSpPr txBox="1"/>
          <p:nvPr/>
        </p:nvSpPr>
        <p:spPr>
          <a:xfrm>
            <a:off x="4349785" y="3662461"/>
            <a:ext cx="2669310" cy="15570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92075" defTabSz="179388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Высокая эффективность опыления и многозадачность в разных областях</a:t>
            </a:r>
            <a:endParaRPr lang="ru-RU" sz="1800" b="1" dirty="0"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38A45A-9DF5-99D6-3F6B-01B01FD4482F}"/>
              </a:ext>
            </a:extLst>
          </p:cNvPr>
          <p:cNvSpPr txBox="1"/>
          <p:nvPr/>
        </p:nvSpPr>
        <p:spPr>
          <a:xfrm>
            <a:off x="7528990" y="3702312"/>
            <a:ext cx="245544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Экологическая полезность и устойчивость к изменениям в популяции пчёл</a:t>
            </a:r>
            <a:endParaRPr lang="ru-RU" sz="1800" b="1" dirty="0">
              <a:solidFill>
                <a:schemeClr val="bg1"/>
              </a:solidFill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1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55A6A0B0-675F-50E2-B009-DC34477AE6E0}"/>
              </a:ext>
            </a:extLst>
          </p:cNvPr>
          <p:cNvSpPr/>
          <p:nvPr/>
        </p:nvSpPr>
        <p:spPr>
          <a:xfrm>
            <a:off x="13152784" y="-132558"/>
            <a:ext cx="1258456" cy="7119530"/>
          </a:xfrm>
          <a:prstGeom prst="roundRect">
            <a:avLst>
              <a:gd name="adj" fmla="val 10427"/>
            </a:avLst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1AFE9-8711-4F54-422D-37E64D5F401D}"/>
              </a:ext>
            </a:extLst>
          </p:cNvPr>
          <p:cNvSpPr txBox="1"/>
          <p:nvPr/>
        </p:nvSpPr>
        <p:spPr>
          <a:xfrm>
            <a:off x="479376" y="28478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ПИ(ф) 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РЭУ</a:t>
            </a: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 им Г.В. ПЛЕХАНОВА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B5D67-4411-D924-8CE5-ECAF44748D02}"/>
              </a:ext>
            </a:extLst>
          </p:cNvPr>
          <p:cNvSpPr txBox="1"/>
          <p:nvPr/>
        </p:nvSpPr>
        <p:spPr>
          <a:xfrm>
            <a:off x="11352584" y="6256683"/>
            <a:ext cx="360040" cy="307777"/>
          </a:xfrm>
          <a:prstGeom prst="rect">
            <a:avLst/>
          </a:prstGeom>
          <a:noFill/>
          <a:ln w="53975" cap="flat">
            <a:solidFill>
              <a:schemeClr val="accent4"/>
            </a:solidFill>
            <a:round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08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16A102-3D19-765C-385D-381E9EA3AD1D}"/>
              </a:ext>
            </a:extLst>
          </p:cNvPr>
          <p:cNvSpPr txBox="1"/>
          <p:nvPr/>
        </p:nvSpPr>
        <p:spPr>
          <a:xfrm>
            <a:off x="-9817768" y="1025329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spc="-300" dirty="0">
                <a:latin typeface="Roboto Mono" panose="00000009000000000000" pitchFamily="49" charset="0"/>
                <a:ea typeface="Roboto Mono" panose="00000009000000000000" pitchFamily="49" charset="0"/>
              </a:rPr>
              <a:t>К</a:t>
            </a:r>
            <a:r>
              <a:rPr lang="ru-RU" sz="4800" b="1" i="0" spc="-300" dirty="0">
                <a:effectLst/>
                <a:latin typeface="Roboto Mono" panose="00000009000000000000" pitchFamily="49" charset="0"/>
                <a:ea typeface="Roboto Mono" panose="00000009000000000000" pitchFamily="49" charset="0"/>
              </a:rPr>
              <a:t>онкурентные преимущества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472E68-4F3C-FCB0-E226-D4CCB97A1039}"/>
              </a:ext>
            </a:extLst>
          </p:cNvPr>
          <p:cNvSpPr txBox="1"/>
          <p:nvPr/>
        </p:nvSpPr>
        <p:spPr>
          <a:xfrm>
            <a:off x="-9845624" y="1922137"/>
            <a:ext cx="9289033" cy="120032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ru-RU" sz="2400" kern="2000" dirty="0">
                <a:latin typeface="Roboto Mono" panose="00000009000000000000" pitchFamily="49" charset="0"/>
                <a:ea typeface="Roboto Mono" panose="00000009000000000000" pitchFamily="49" charset="0"/>
              </a:rPr>
              <a:t>Инновационная технология, высокая эффективность, и экологическая устойчивость для широкого спектра применения и масштабирования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C42B3D4-4B95-40B3-1315-9932FD73CA48}"/>
              </a:ext>
            </a:extLst>
          </p:cNvPr>
          <p:cNvSpPr/>
          <p:nvPr/>
        </p:nvSpPr>
        <p:spPr>
          <a:xfrm>
            <a:off x="1059847" y="7533456"/>
            <a:ext cx="2736380" cy="1844684"/>
          </a:xfrm>
          <a:prstGeom prst="roundRect">
            <a:avLst>
              <a:gd name="adj" fmla="val 10427"/>
            </a:avLst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AC3ABB0F-201C-5A33-6BC2-A34E8F9AB4BD}"/>
              </a:ext>
            </a:extLst>
          </p:cNvPr>
          <p:cNvSpPr/>
          <p:nvPr/>
        </p:nvSpPr>
        <p:spPr>
          <a:xfrm>
            <a:off x="4295724" y="7533456"/>
            <a:ext cx="2736380" cy="1844684"/>
          </a:xfrm>
          <a:prstGeom prst="roundRect">
            <a:avLst>
              <a:gd name="adj" fmla="val 1042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773A20B-6EA1-4562-4D6C-BE8EF511665D}"/>
              </a:ext>
            </a:extLst>
          </p:cNvPr>
          <p:cNvSpPr/>
          <p:nvPr/>
        </p:nvSpPr>
        <p:spPr>
          <a:xfrm>
            <a:off x="7416823" y="7533456"/>
            <a:ext cx="2736380" cy="1844684"/>
          </a:xfrm>
          <a:prstGeom prst="roundRect">
            <a:avLst>
              <a:gd name="adj" fmla="val 10427"/>
            </a:avLst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669D52-6700-BDE0-0450-1DBBD6D47F87}"/>
              </a:ext>
            </a:extLst>
          </p:cNvPr>
          <p:cNvSpPr txBox="1"/>
          <p:nvPr/>
        </p:nvSpPr>
        <p:spPr>
          <a:xfrm>
            <a:off x="1169147" y="7814316"/>
            <a:ext cx="2517779" cy="12631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Уникальная технология моделирования поведения пчёл</a:t>
            </a:r>
            <a:endParaRPr lang="ru-RU" sz="1800" b="1" dirty="0">
              <a:solidFill>
                <a:schemeClr val="bg1"/>
              </a:solidFill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07E914-D2AF-FE9D-1AD9-DCD1715C41F7}"/>
              </a:ext>
            </a:extLst>
          </p:cNvPr>
          <p:cNvSpPr txBox="1"/>
          <p:nvPr/>
        </p:nvSpPr>
        <p:spPr>
          <a:xfrm>
            <a:off x="4349785" y="7667384"/>
            <a:ext cx="2669310" cy="15570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92075" defTabSz="179388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Высокая эффективность опыления и многозадачность в разных областях</a:t>
            </a:r>
            <a:endParaRPr lang="ru-RU" sz="1800" b="1" dirty="0"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38A45A-9DF5-99D6-3F6B-01B01FD4482F}"/>
              </a:ext>
            </a:extLst>
          </p:cNvPr>
          <p:cNvSpPr txBox="1"/>
          <p:nvPr/>
        </p:nvSpPr>
        <p:spPr>
          <a:xfrm>
            <a:off x="7528990" y="7707235"/>
            <a:ext cx="245544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Экологическая полезность и устойчивость к изменениям в популяции пчёл</a:t>
            </a:r>
            <a:endParaRPr lang="ru-RU" sz="1800" b="1" dirty="0">
              <a:solidFill>
                <a:schemeClr val="bg1"/>
              </a:solidFill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54B5E9-4535-8551-8E5E-139211F40924}"/>
              </a:ext>
            </a:extLst>
          </p:cNvPr>
          <p:cNvSpPr txBox="1"/>
          <p:nvPr/>
        </p:nvSpPr>
        <p:spPr>
          <a:xfrm>
            <a:off x="1169147" y="1301213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spc="-300" dirty="0">
                <a:latin typeface="Roboto Mono" panose="00000009000000000000" pitchFamily="49" charset="0"/>
                <a:ea typeface="Roboto Mono" panose="00000009000000000000" pitchFamily="49" charset="0"/>
              </a:rPr>
              <a:t>Характеристика проблемы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9728FF-E89B-D27F-A07C-601CFCB6640A}"/>
              </a:ext>
            </a:extLst>
          </p:cNvPr>
          <p:cNvSpPr txBox="1"/>
          <p:nvPr/>
        </p:nvSpPr>
        <p:spPr>
          <a:xfrm>
            <a:off x="1169146" y="1805841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spc="-300" dirty="0">
                <a:latin typeface="Roboto Mono" panose="00000009000000000000" pitchFamily="49" charset="0"/>
                <a:ea typeface="Roboto Mono" panose="00000009000000000000" pitchFamily="49" charset="0"/>
              </a:rPr>
              <a:t>и её решение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3DB21F-3AAE-B750-98A1-3491BF125D58}"/>
              </a:ext>
            </a:extLst>
          </p:cNvPr>
          <p:cNvSpPr txBox="1"/>
          <p:nvPr/>
        </p:nvSpPr>
        <p:spPr>
          <a:xfrm>
            <a:off x="3614272" y="4795078"/>
            <a:ext cx="7665658" cy="15570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92075" defTabSz="179388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путем предоставления дронов-пчёл, которые будут выполнять эффективное опыление сельскохозяйственных культур. Эти дроны оборудованы специализированными опылительными устройствами и могут работать автономно, предоставляя надежное опыление</a:t>
            </a:r>
            <a:endParaRPr lang="ru-RU" sz="1800" dirty="0"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B92CD0-DDC6-EC1A-E2CF-31797B501B63}"/>
              </a:ext>
            </a:extLst>
          </p:cNvPr>
          <p:cNvSpPr txBox="1"/>
          <p:nvPr/>
        </p:nvSpPr>
        <p:spPr>
          <a:xfrm>
            <a:off x="3614272" y="2769394"/>
            <a:ext cx="7738312" cy="18533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92075" defTabSz="179388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заключается в убыли населения пчёл и других опылителей, что приводит к снижению урожаев в сельском хозяйстве и ухудшению экологической ситуации. Сокращение численности пчёл вызвано различными факторами, включая пестициды, изменения в климате и потерю местообитаний</a:t>
            </a:r>
            <a:endParaRPr lang="ru-RU" sz="1800" dirty="0"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C6CD59-9FC4-54F6-2891-9897D4DF717F}"/>
              </a:ext>
            </a:extLst>
          </p:cNvPr>
          <p:cNvSpPr txBox="1"/>
          <p:nvPr/>
        </p:nvSpPr>
        <p:spPr>
          <a:xfrm>
            <a:off x="1169146" y="4862042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Решение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8C7F58-65A3-1C06-7849-E7F88532A217}"/>
              </a:ext>
            </a:extLst>
          </p:cNvPr>
          <p:cNvSpPr txBox="1"/>
          <p:nvPr/>
        </p:nvSpPr>
        <p:spPr>
          <a:xfrm>
            <a:off x="1169146" y="2770766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Проблема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84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11AFE9-8711-4F54-422D-37E64D5F401D}"/>
              </a:ext>
            </a:extLst>
          </p:cNvPr>
          <p:cNvSpPr txBox="1"/>
          <p:nvPr/>
        </p:nvSpPr>
        <p:spPr>
          <a:xfrm>
            <a:off x="479376" y="28478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ПИ(ф) </a:t>
            </a:r>
            <a:r>
              <a:rPr lang="ru-RU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РЭУ</a:t>
            </a: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</a:rPr>
              <a:t> им Г.В. ПЛЕХАНОВА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B5D67-4411-D924-8CE5-ECAF44748D02}"/>
              </a:ext>
            </a:extLst>
          </p:cNvPr>
          <p:cNvSpPr txBox="1"/>
          <p:nvPr/>
        </p:nvSpPr>
        <p:spPr>
          <a:xfrm>
            <a:off x="11352584" y="6256683"/>
            <a:ext cx="360040" cy="307777"/>
          </a:xfrm>
          <a:prstGeom prst="rect">
            <a:avLst/>
          </a:prstGeom>
          <a:noFill/>
          <a:ln w="53975" cap="flat">
            <a:solidFill>
              <a:schemeClr val="accent4"/>
            </a:solidFill>
            <a:round/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spc="-150" dirty="0">
                <a:latin typeface="Roboto Mono" panose="00000009000000000000" pitchFamily="49" charset="0"/>
                <a:ea typeface="Roboto Mono" panose="00000009000000000000" pitchFamily="49" charset="0"/>
              </a:rPr>
              <a:t>09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54B5E9-4535-8551-8E5E-139211F40924}"/>
              </a:ext>
            </a:extLst>
          </p:cNvPr>
          <p:cNvSpPr txBox="1"/>
          <p:nvPr/>
        </p:nvSpPr>
        <p:spPr>
          <a:xfrm>
            <a:off x="-8486249" y="1301213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spc="-300" dirty="0">
                <a:latin typeface="Roboto Mono" panose="00000009000000000000" pitchFamily="49" charset="0"/>
                <a:ea typeface="Roboto Mono" panose="00000009000000000000" pitchFamily="49" charset="0"/>
              </a:rPr>
              <a:t>Характеристика проблемы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9728FF-E89B-D27F-A07C-601CFCB6640A}"/>
              </a:ext>
            </a:extLst>
          </p:cNvPr>
          <p:cNvSpPr txBox="1"/>
          <p:nvPr/>
        </p:nvSpPr>
        <p:spPr>
          <a:xfrm>
            <a:off x="-8486250" y="1805841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spc="-300" dirty="0">
                <a:latin typeface="Roboto Mono" panose="00000009000000000000" pitchFamily="49" charset="0"/>
                <a:ea typeface="Roboto Mono" panose="00000009000000000000" pitchFamily="49" charset="0"/>
              </a:rPr>
              <a:t>и её решение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3DB21F-3AAE-B750-98A1-3491BF125D58}"/>
              </a:ext>
            </a:extLst>
          </p:cNvPr>
          <p:cNvSpPr txBox="1"/>
          <p:nvPr/>
        </p:nvSpPr>
        <p:spPr>
          <a:xfrm>
            <a:off x="3614272" y="7533456"/>
            <a:ext cx="7665658" cy="15570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92075" defTabSz="179388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путем предоставления дронов-пчёл, которые будут выполнять эффективное опыление сельскохозяйственных культур. Эти дроны оборудованы специализированными опылительными устройствами и могут работать автономно, предоставляя надежное опыление</a:t>
            </a:r>
            <a:endParaRPr lang="ru-RU" sz="1800" dirty="0"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B92CD0-DDC6-EC1A-E2CF-31797B501B63}"/>
              </a:ext>
            </a:extLst>
          </p:cNvPr>
          <p:cNvSpPr txBox="1"/>
          <p:nvPr/>
        </p:nvSpPr>
        <p:spPr>
          <a:xfrm>
            <a:off x="15165862" y="2769394"/>
            <a:ext cx="7738312" cy="18533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92075" defTabSz="179388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заключается в убыли населения пчёл и других опылителей, что приводит к снижению урожаев в сельском хозяйстве и ухудшению экологической ситуации. Сокращение численности пчёл вызвано различными факторами, включая пестициды, изменения в климате и потерю местообитаний</a:t>
            </a:r>
            <a:endParaRPr lang="ru-RU" sz="1800" dirty="0"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C6CD59-9FC4-54F6-2891-9897D4DF717F}"/>
              </a:ext>
            </a:extLst>
          </p:cNvPr>
          <p:cNvSpPr txBox="1"/>
          <p:nvPr/>
        </p:nvSpPr>
        <p:spPr>
          <a:xfrm>
            <a:off x="1169146" y="7600420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Решение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8C7F58-65A3-1C06-7849-E7F88532A217}"/>
              </a:ext>
            </a:extLst>
          </p:cNvPr>
          <p:cNvSpPr txBox="1"/>
          <p:nvPr/>
        </p:nvSpPr>
        <p:spPr>
          <a:xfrm>
            <a:off x="12720736" y="2770766"/>
            <a:ext cx="2668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Проблема</a:t>
            </a:r>
            <a:endParaRPr lang="ru-RU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1BB081-CFBF-12AD-05EC-8663150B0F34}"/>
              </a:ext>
            </a:extLst>
          </p:cNvPr>
          <p:cNvSpPr/>
          <p:nvPr/>
        </p:nvSpPr>
        <p:spPr>
          <a:xfrm>
            <a:off x="839416" y="1805841"/>
            <a:ext cx="5042129" cy="3207335"/>
          </a:xfrm>
          <a:prstGeom prst="roundRect">
            <a:avLst>
              <a:gd name="adj" fmla="val 7639"/>
            </a:avLst>
          </a:prstGeom>
          <a:blipFill dpi="0" rotWithShape="1">
            <a:blip r:embed="rId2"/>
            <a:srcRect/>
            <a:tile tx="6350" ty="-323850" sx="50000" sy="5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57BDFAE-3438-7BA6-2860-C7750AC6B9F8}"/>
              </a:ext>
            </a:extLst>
          </p:cNvPr>
          <p:cNvSpPr/>
          <p:nvPr/>
        </p:nvSpPr>
        <p:spPr>
          <a:xfrm>
            <a:off x="5086317" y="3429000"/>
            <a:ext cx="6050243" cy="2160240"/>
          </a:xfrm>
          <a:prstGeom prst="roundRect">
            <a:avLst>
              <a:gd name="adj" fmla="val 76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1CB35C-4011-C0F2-5BDF-60B70D4B33FC}"/>
              </a:ext>
            </a:extLst>
          </p:cNvPr>
          <p:cNvSpPr txBox="1"/>
          <p:nvPr/>
        </p:nvSpPr>
        <p:spPr>
          <a:xfrm>
            <a:off x="5447929" y="806002"/>
            <a:ext cx="5904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spc="-300" dirty="0">
                <a:latin typeface="Roboto Mono" panose="00000009000000000000" pitchFamily="49" charset="0"/>
                <a:ea typeface="Roboto Mono" panose="00000009000000000000" pitchFamily="49" charset="0"/>
              </a:rPr>
              <a:t>Оценка потенциала</a:t>
            </a:r>
            <a:endParaRPr lang="ru-RU" sz="4400" spc="-3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1B6BD3-E142-ED61-7F29-D7B5B28A14B5}"/>
              </a:ext>
            </a:extLst>
          </p:cNvPr>
          <p:cNvSpPr txBox="1"/>
          <p:nvPr/>
        </p:nvSpPr>
        <p:spPr>
          <a:xfrm>
            <a:off x="5201136" y="3486436"/>
            <a:ext cx="5820604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92075" defTabSz="179388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Безграничные возможности для роста в сельском хозяйстве, экологии, и других областях, обеспечивая высокую рентабельность бизнеса</a:t>
            </a:r>
            <a:endParaRPr lang="ru-RU" sz="2400" dirty="0">
              <a:effectLst/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824</Words>
  <Application>Microsoft Office PowerPoint</Application>
  <PresentationFormat>Широкоэкранный</PresentationFormat>
  <Paragraphs>118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 Mono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Беляева</dc:creator>
  <cp:lastModifiedBy>Беляева Александра Михайловна</cp:lastModifiedBy>
  <cp:revision>5</cp:revision>
  <dcterms:created xsi:type="dcterms:W3CDTF">2023-10-16T20:34:22Z</dcterms:created>
  <dcterms:modified xsi:type="dcterms:W3CDTF">2023-10-17T06:20:34Z</dcterms:modified>
</cp:coreProperties>
</file>