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y="6858000" cx="12192000"/>
  <p:notesSz cx="6858000" cy="9144000"/>
  <p:embeddedFontLst>
    <p:embeddedFont>
      <p:font typeface="Oswald"/>
      <p:bold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7" roundtripDataSignature="AMtx7mjChWWJirNDemyShdo2ByHOfkdJI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customschemas.google.com/relationships/presentationmetadata" Target="metadata"/><Relationship Id="rId16" Type="http://schemas.openxmlformats.org/officeDocument/2006/relationships/font" Target="fonts/Oswald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7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7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7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/>
          <p:nvPr>
            <p:ph type="ctrTitle"/>
          </p:nvPr>
        </p:nvSpPr>
        <p:spPr>
          <a:xfrm>
            <a:off x="890338" y="640080"/>
            <a:ext cx="3734014" cy="35661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Oswald"/>
              <a:buNone/>
            </a:pPr>
            <a:r>
              <a:rPr b="0" i="0" lang="ru-RU" sz="4200" u="none" strike="noStrike">
                <a:latin typeface="Oswald"/>
                <a:ea typeface="Oswald"/>
                <a:cs typeface="Oswald"/>
                <a:sym typeface="Oswald"/>
              </a:rPr>
              <a:t>BrainRest</a:t>
            </a:r>
            <a:r>
              <a:rPr b="0" i="0" lang="ru-RU" sz="4200" u="none" strike="noStrike">
                <a:latin typeface="Times New Roman"/>
                <a:ea typeface="Times New Roman"/>
                <a:cs typeface="Times New Roman"/>
                <a:sym typeface="Times New Roman"/>
              </a:rPr>
              <a:t> - Виртуальный помощник для предприятий общественного питания</a:t>
            </a:r>
            <a:endParaRPr sz="4200"/>
          </a:p>
        </p:txBody>
      </p:sp>
      <p:sp>
        <p:nvSpPr>
          <p:cNvPr id="86" name="Google Shape;86;p1"/>
          <p:cNvSpPr txBox="1"/>
          <p:nvPr>
            <p:ph idx="1" type="subTitle"/>
          </p:nvPr>
        </p:nvSpPr>
        <p:spPr>
          <a:xfrm>
            <a:off x="890339" y="4636008"/>
            <a:ext cx="3734014" cy="15727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Подготовили: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Коняшкина Екатерина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Красильникова Дарина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Никулина Анна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</a:pPr>
            <a:r>
              <a:rPr lang="ru-RU" sz="1300">
                <a:latin typeface="Arial"/>
                <a:ea typeface="Arial"/>
                <a:cs typeface="Arial"/>
                <a:sym typeface="Arial"/>
              </a:rPr>
              <a:t>Бодрова Екатерина</a:t>
            </a:r>
            <a:endParaRPr/>
          </a:p>
        </p:txBody>
      </p:sp>
      <p:sp>
        <p:nvSpPr>
          <p:cNvPr id="87" name="Google Shape;87;p1"/>
          <p:cNvSpPr/>
          <p:nvPr/>
        </p:nvSpPr>
        <p:spPr>
          <a:xfrm>
            <a:off x="890338" y="4409267"/>
            <a:ext cx="3474720" cy="18288"/>
          </a:xfrm>
          <a:custGeom>
            <a:rect b="b" l="l" r="r" t="t"/>
            <a:pathLst>
              <a:path extrusionOk="0" fill="none" h="18288" w="347472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47472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b="-1" l="0" r="-1" t="3044"/>
          <a:stretch/>
        </p:blipFill>
        <p:spPr>
          <a:xfrm>
            <a:off x="5311702" y="10"/>
            <a:ext cx="6878775" cy="6857990"/>
          </a:xfrm>
          <a:custGeom>
            <a:rect b="b" l="l" r="r" t="t"/>
            <a:pathLst>
              <a:path extrusionOk="0" h="6858000" w="6878775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0CECE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 txBox="1"/>
          <p:nvPr>
            <p:ph type="title"/>
          </p:nvPr>
        </p:nvSpPr>
        <p:spPr>
          <a:xfrm>
            <a:off x="838200" y="-11395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/>
              <a:t>Наша команда</a:t>
            </a:r>
            <a:endParaRPr b="1"/>
          </a:p>
        </p:txBody>
      </p:sp>
      <p:pic>
        <p:nvPicPr>
          <p:cNvPr id="200" name="Google Shape;200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58346" l="29342" r="36818" t="24744"/>
          <a:stretch/>
        </p:blipFill>
        <p:spPr>
          <a:xfrm>
            <a:off x="2345765" y="1211609"/>
            <a:ext cx="3478161" cy="25398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1" name="Google Shape;201;p10"/>
          <p:cNvPicPr preferRelativeResize="0"/>
          <p:nvPr/>
        </p:nvPicPr>
        <p:blipFill rotWithShape="1">
          <a:blip r:embed="rId4">
            <a:alphaModFix/>
          </a:blip>
          <a:srcRect b="40278" l="4101" r="-579" t="5978"/>
          <a:stretch/>
        </p:blipFill>
        <p:spPr>
          <a:xfrm>
            <a:off x="6245045" y="1148525"/>
            <a:ext cx="3416706" cy="25398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2" name="Google Shape;202;p10"/>
          <p:cNvPicPr preferRelativeResize="0"/>
          <p:nvPr/>
        </p:nvPicPr>
        <p:blipFill rotWithShape="1">
          <a:blip r:embed="rId5">
            <a:alphaModFix/>
          </a:blip>
          <a:srcRect b="43877" l="0" r="0" t="1355"/>
          <a:stretch/>
        </p:blipFill>
        <p:spPr>
          <a:xfrm flipH="1">
            <a:off x="1571730" y="4008436"/>
            <a:ext cx="3478161" cy="25398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6">
            <a:alphaModFix/>
          </a:blip>
          <a:srcRect b="38161" l="31535" r="19954" t="35360"/>
          <a:stretch/>
        </p:blipFill>
        <p:spPr>
          <a:xfrm>
            <a:off x="6977567" y="4008435"/>
            <a:ext cx="3478161" cy="2539847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4" name="Google Shape;204;p10"/>
          <p:cNvSpPr txBox="1"/>
          <p:nvPr/>
        </p:nvSpPr>
        <p:spPr>
          <a:xfrm>
            <a:off x="761236" y="2281478"/>
            <a:ext cx="133305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Екатерина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10687271" y="5078305"/>
            <a:ext cx="133305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Екатерина</a:t>
            </a:r>
            <a:endParaRPr/>
          </a:p>
        </p:txBody>
      </p:sp>
      <p:sp>
        <p:nvSpPr>
          <p:cNvPr id="206" name="Google Shape;206;p10"/>
          <p:cNvSpPr txBox="1"/>
          <p:nvPr/>
        </p:nvSpPr>
        <p:spPr>
          <a:xfrm>
            <a:off x="10082870" y="2218394"/>
            <a:ext cx="745717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Анна</a:t>
            </a:r>
            <a:endParaRPr/>
          </a:p>
        </p:txBody>
      </p:sp>
      <p:sp>
        <p:nvSpPr>
          <p:cNvPr id="207" name="Google Shape;207;p10"/>
          <p:cNvSpPr txBox="1"/>
          <p:nvPr/>
        </p:nvSpPr>
        <p:spPr>
          <a:xfrm>
            <a:off x="171672" y="5078304"/>
            <a:ext cx="1031051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Дарина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3" name="Google Shape;213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ru-RU"/>
              <a:t>Спасибо за внимание!</a:t>
            </a:r>
            <a:endParaRPr/>
          </a:p>
        </p:txBody>
      </p: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 b="4228" l="8335" r="13703" t="20788"/>
          <a:stretch/>
        </p:blipFill>
        <p:spPr>
          <a:xfrm>
            <a:off x="0" y="29036"/>
            <a:ext cx="12192000" cy="6828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>
            <p:ph type="title"/>
          </p:nvPr>
        </p:nvSpPr>
        <p:spPr>
          <a:xfrm>
            <a:off x="838200" y="459863"/>
            <a:ext cx="10515600" cy="10045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b="1" lang="ru-RU">
                <a:solidFill>
                  <a:srgbClr val="FFFFFF"/>
                </a:solidFill>
              </a:rPr>
              <a:t>Аннотация проекта</a:t>
            </a:r>
            <a:endParaRPr/>
          </a:p>
        </p:txBody>
      </p:sp>
      <p:sp>
        <p:nvSpPr>
          <p:cNvPr id="95" name="Google Shape;95;p2"/>
          <p:cNvSpPr/>
          <p:nvPr/>
        </p:nvSpPr>
        <p:spPr>
          <a:xfrm>
            <a:off x="579496" y="1587970"/>
            <a:ext cx="11033008" cy="4768380"/>
          </a:xfrm>
          <a:prstGeom prst="roundRect">
            <a:avLst>
              <a:gd fmla="val 3174" name="adj"/>
            </a:avLst>
          </a:prstGeom>
          <a:solidFill>
            <a:schemeClr val="lt1">
              <a:alpha val="9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96;p2"/>
          <p:cNvGrpSpPr/>
          <p:nvPr/>
        </p:nvGrpSpPr>
        <p:grpSpPr>
          <a:xfrm>
            <a:off x="913968" y="2226831"/>
            <a:ext cx="10364063" cy="3499497"/>
            <a:chOff x="75768" y="425920"/>
            <a:chExt cx="10364063" cy="3499497"/>
          </a:xfrm>
        </p:grpSpPr>
        <p:sp>
          <p:nvSpPr>
            <p:cNvPr id="97" name="Google Shape;97;p2"/>
            <p:cNvSpPr/>
            <p:nvPr/>
          </p:nvSpPr>
          <p:spPr>
            <a:xfrm>
              <a:off x="679050" y="425920"/>
              <a:ext cx="1887187" cy="18871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081237" y="828107"/>
              <a:ext cx="1082812" cy="1082812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5768" y="2900920"/>
              <a:ext cx="3093750" cy="1024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 txBox="1"/>
            <p:nvPr/>
          </p:nvSpPr>
          <p:spPr>
            <a:xfrm>
              <a:off x="75768" y="2900920"/>
              <a:ext cx="3093750" cy="1024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ru-RU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СМОЖЕТ ПРОИНФОРМИРОВАТЬ ГОСТЯ ПО МЕНЮ (СОСТАВ БЛЮДА, АЛЛЕРГЕНЫ, ЭТАПЫ И ВРЕМЯ ПРИГОТОВЛЕНИЯ, ОБЪЕМ ПОРЦИИ, СТРАНУ ПРОИСХОЖДЕНИЯ БЛЮДА, ПОЛЕЗНЫЕ ВЕЩЕСТВА).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314206" y="425920"/>
              <a:ext cx="1887187" cy="1887187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716393" y="828107"/>
              <a:ext cx="1082812" cy="1082812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710925" y="2900920"/>
              <a:ext cx="3093750" cy="1024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3710925" y="2900920"/>
              <a:ext cx="3093750" cy="1024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ru-RU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ПОМОГАЕТ ОБУЧЕНИЮ ПЕРСОНАЛА, КОНСУЛЬТИРУЕТ ЕГО ПО СОСТАВУ БЛЮД, ЭТАПАМ ПРИГОТОВЛЕНИЯ, ОТВЕЧАЕТ НА БАЗОВЫЕ ВОПРОСЫ ПО ОРГАНИЗАЦИИ РАБОЧЕГО ПРОЦЕССА.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949362" y="425920"/>
              <a:ext cx="1887187" cy="188718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351550" y="828107"/>
              <a:ext cx="1082812" cy="1082812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346081" y="2900920"/>
              <a:ext cx="3093750" cy="1024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 txBox="1"/>
            <p:nvPr/>
          </p:nvSpPr>
          <p:spPr>
            <a:xfrm>
              <a:off x="7346081" y="2900920"/>
              <a:ext cx="3093750" cy="102449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Calibri"/>
                <a:buNone/>
              </a:pPr>
              <a:r>
                <a:rPr b="0" i="0" lang="ru-RU" sz="1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РЕЗУЛЬТАТОМ ИСПОЛЬЗОВАНИЯ ДАННОГО ПОМОЩНИКА ЯВЛЯЕТСЯ УВЕЛИЧЕНИЕ ПРОИЗВОДИТЕЛЬНОСТИ ЗАВЕДЕНИЯ, СОКРАЩЕНИЯ ВРЕМЕНИ ОБСЛУЖИВАНИЯ ПОТРЕБИТЕЛЯ, УВЕЛИЧЕНИЕ ЕГО ИНФОРМИРОВАННОСТИ.</a:t>
              </a:r>
              <a:endPara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/>
          <p:nvPr/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>
            <p:ph type="title"/>
          </p:nvPr>
        </p:nvSpPr>
        <p:spPr>
          <a:xfrm>
            <a:off x="1285240" y="1006724"/>
            <a:ext cx="8074815" cy="16184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b="1" lang="ru-RU" sz="6000"/>
              <a:t>Бизнес - модель</a:t>
            </a:r>
            <a:endParaRPr/>
          </a:p>
        </p:txBody>
      </p:sp>
      <p:sp>
        <p:nvSpPr>
          <p:cNvPr id="117" name="Google Shape;117;p3"/>
          <p:cNvSpPr txBox="1"/>
          <p:nvPr>
            <p:ph idx="1" type="body"/>
          </p:nvPr>
        </p:nvSpPr>
        <p:spPr>
          <a:xfrm>
            <a:off x="1285240" y="2625213"/>
            <a:ext cx="8871483" cy="3144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ru-RU" sz="1400"/>
              <a:t>Ценностное предложение: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/>
              <a:t>- Возможность для потребителя получать информацию по меню;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/>
              <a:t>- Возможность для потребителей получать своевременную информацию о стадии приготовления его заказа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/>
              <a:t>- Предоставление сотрудникам возможности онлайн-обучения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ru-RU" sz="1400"/>
              <a:t>Потребительские сегменты: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/>
              <a:t>Предприятия общественного питания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b="1" lang="ru-RU" sz="1400"/>
              <a:t>Каналы сбыта: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/>
              <a:t>- Интернет (сайт компании,  блоги в социальных сетях с возможностью связаться с производителем (нами)),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ru-RU" sz="1400"/>
              <a:t>- Мероприятия в среде ресторанного бизнеса и IT-среде.</a:t>
            </a:r>
            <a:endParaRPr/>
          </a:p>
          <a:p>
            <a:pPr indent="-152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 sz="1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641774" y="623275"/>
            <a:ext cx="10905000" cy="5607900"/>
          </a:xfrm>
          <a:prstGeom prst="rect">
            <a:avLst/>
          </a:prstGeom>
          <a:noFill/>
          <a:ln cap="flat" cmpd="sng" w="19050">
            <a:solidFill>
              <a:srgbClr val="3F3F3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 txBox="1"/>
          <p:nvPr>
            <p:ph type="title"/>
          </p:nvPr>
        </p:nvSpPr>
        <p:spPr>
          <a:xfrm>
            <a:off x="1285240" y="393940"/>
            <a:ext cx="8074800" cy="161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Calibri"/>
              <a:buNone/>
            </a:pPr>
            <a:r>
              <a:rPr b="1" lang="ru-RU" sz="6600"/>
              <a:t>Бизнес-модель</a:t>
            </a:r>
            <a:endParaRPr/>
          </a:p>
        </p:txBody>
      </p:sp>
      <p:sp>
        <p:nvSpPr>
          <p:cNvPr id="126" name="Google Shape;126;p4"/>
          <p:cNvSpPr txBox="1"/>
          <p:nvPr>
            <p:ph idx="1" type="body"/>
          </p:nvPr>
        </p:nvSpPr>
        <p:spPr>
          <a:xfrm>
            <a:off x="1204325" y="1800050"/>
            <a:ext cx="10417800" cy="4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47500" lnSpcReduction="10000"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517"/>
              <a:buNone/>
            </a:pPr>
            <a:r>
              <a:rPr b="1" lang="ru-RU" sz="2442"/>
              <a:t>Взаимоотношения с клиентами: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Продажа программного обеспечения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Техническая поддержка</a:t>
            </a:r>
            <a:endParaRPr sz="3642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5517"/>
              <a:buNone/>
            </a:pPr>
            <a:r>
              <a:rPr b="1" lang="ru-RU" sz="2442"/>
              <a:t>Потоки поступления доходов:</a:t>
            </a:r>
            <a:endParaRPr sz="3642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5517"/>
              <a:buNone/>
            </a:pPr>
            <a:r>
              <a:rPr lang="ru-RU" sz="2442"/>
              <a:t>Продажа программного обеспечения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Платная подписка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Привлечение спонсоров</a:t>
            </a:r>
            <a:endParaRPr b="1" sz="2442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5517"/>
              <a:buNone/>
            </a:pPr>
            <a:r>
              <a:rPr b="1" lang="ru-RU" sz="2442"/>
              <a:t>Ключевые ресурсы: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Финансовые (оборотные средства, кредиты, инвестиции)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Интеллектуальные (технологии, знания)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Персонал (программисты, маркетологи, дизайнеры, аниматоры)</a:t>
            </a:r>
            <a:endParaRPr sz="3642"/>
          </a:p>
          <a:p>
            <a:pPr indent="0" lvl="0" marL="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65517"/>
              <a:buNone/>
            </a:pPr>
            <a:r>
              <a:rPr b="1" lang="ru-RU" sz="2442"/>
              <a:t>Структура издержек: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Деньги на разработку ПО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На содержание команды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На маркетинг </a:t>
            </a:r>
            <a:endParaRPr sz="3642"/>
          </a:p>
          <a:p>
            <a:pPr indent="-20828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2442"/>
              <a:t>На инновационные разработки</a:t>
            </a:r>
            <a:endParaRPr sz="3642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 txBox="1"/>
          <p:nvPr>
            <p:ph type="title"/>
          </p:nvPr>
        </p:nvSpPr>
        <p:spPr>
          <a:xfrm>
            <a:off x="6384683" y="355625"/>
            <a:ext cx="539336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/>
              <a:t>Основные конкуренты</a:t>
            </a:r>
            <a:endParaRPr/>
          </a:p>
        </p:txBody>
      </p:sp>
      <p:sp>
        <p:nvSpPr>
          <p:cNvPr id="133" name="Google Shape;133;p5"/>
          <p:cNvSpPr/>
          <p:nvPr/>
        </p:nvSpPr>
        <p:spPr>
          <a:xfrm flipH="1">
            <a:off x="784038" y="0"/>
            <a:ext cx="842502" cy="354793"/>
          </a:xfrm>
          <a:custGeom>
            <a:rect b="b" l="l" r="r" t="t"/>
            <a:pathLst>
              <a:path extrusionOk="0" h="477997" w="1135066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4802" y="558913"/>
            <a:ext cx="2533422" cy="2533422"/>
          </a:xfrm>
          <a:custGeom>
            <a:rect b="b" l="l" r="r" t="t"/>
            <a:pathLst>
              <a:path extrusionOk="0" h="2247255" w="1999274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 flipH="1">
            <a:off x="3731108" y="1327365"/>
            <a:ext cx="610857" cy="610857"/>
          </a:xfrm>
          <a:prstGeom prst="ellipse">
            <a:avLst/>
          </a:prstGeom>
          <a:noFill/>
          <a:ln cap="flat" cmpd="sng" w="127000">
            <a:solidFill>
              <a:schemeClr val="accent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5"/>
          <p:cNvSpPr/>
          <p:nvPr/>
        </p:nvSpPr>
        <p:spPr>
          <a:xfrm flipH="1">
            <a:off x="3628176" y="0"/>
            <a:ext cx="2093996" cy="1402773"/>
          </a:xfrm>
          <a:custGeom>
            <a:rect b="b" l="l" r="r" t="t"/>
            <a:pathLst>
              <a:path extrusionOk="0" h="1550992" w="2315251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4801" y="4602475"/>
            <a:ext cx="2533423" cy="652356"/>
          </a:xfrm>
          <a:custGeom>
            <a:rect b="b" l="l" r="r" t="t"/>
            <a:pathLst>
              <a:path extrusionOk="0" h="3064284" w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138" name="Google Shape;138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88750" y="3124302"/>
            <a:ext cx="2533422" cy="1070370"/>
          </a:xfrm>
          <a:custGeom>
            <a:rect b="b" l="l" r="r" t="t"/>
            <a:pathLst>
              <a:path extrusionOk="0" h="2247255" w="1999274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39" name="Google Shape;139;p5"/>
          <p:cNvSpPr txBox="1"/>
          <p:nvPr>
            <p:ph idx="1" type="body"/>
          </p:nvPr>
        </p:nvSpPr>
        <p:spPr>
          <a:xfrm>
            <a:off x="6258881" y="1632793"/>
            <a:ext cx="5393361" cy="4584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600"/>
              <a:t>Роботизированная кухонная система для приготовления пищи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600"/>
              <a:t>RIIVA.Виртуальный ассистент для ресторанов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600"/>
              <a:t>ServeU: виртуальный официант с искусственным интеллектом для ресторанов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600"/>
              <a:t>Система IIko: охватывает основные бизнес процессы: продажи, маркетинг, управление персоналом, закупки и склад, учет и финансовое планирование, помогает контролировать важные операции и вовремя принимать решения.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600"/>
              <a:t>R_keeper — торговая марка компании UCS, под которой продаются программное обеспечение и программно-аппаратные комплексы, предназначенные преимущественно для комплексной автоматизации ресторанов.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ru-RU" sz="1600"/>
              <a:t>Quick resto - Программа простая в установке, ее можно использовать в зале, при работе по предзаказу или в службе доставки ресторана. Есть возможность вести складской учёт, контролировать остатки и вовремя пополнять запасы.</a:t>
            </a:r>
            <a:endParaRPr/>
          </a:p>
          <a:p>
            <a:pPr indent="-152273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300"/>
          </a:p>
          <a:p>
            <a:pPr indent="-152273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300"/>
          </a:p>
        </p:txBody>
      </p:sp>
      <p:sp>
        <p:nvSpPr>
          <p:cNvPr id="140" name="Google Shape;140;p5"/>
          <p:cNvSpPr/>
          <p:nvPr/>
        </p:nvSpPr>
        <p:spPr>
          <a:xfrm flipH="1">
            <a:off x="2899690" y="5509119"/>
            <a:ext cx="3939038" cy="3939038"/>
          </a:xfrm>
          <a:prstGeom prst="arc">
            <a:avLst>
              <a:gd fmla="val 16200000" name="adj1"/>
              <a:gd fmla="val 20354996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/>
          <p:nvPr/>
        </p:nvSpPr>
        <p:spPr>
          <a:xfrm flipH="1">
            <a:off x="3724986" y="6033795"/>
            <a:ext cx="1991064" cy="824205"/>
          </a:xfrm>
          <a:custGeom>
            <a:rect b="b" l="l" r="r" t="t"/>
            <a:pathLst>
              <a:path extrusionOk="0" h="824205" w="1991064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"/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/>
          <p:nvPr/>
        </p:nvSpPr>
        <p:spPr>
          <a:xfrm>
            <a:off x="10208695" y="1"/>
            <a:ext cx="1135066" cy="477997"/>
          </a:xfrm>
          <a:custGeom>
            <a:rect b="b" l="l" r="r" t="t"/>
            <a:pathLst>
              <a:path extrusionOk="0" h="477997" w="1135066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 txBox="1"/>
          <p:nvPr>
            <p:ph type="title"/>
          </p:nvPr>
        </p:nvSpPr>
        <p:spPr>
          <a:xfrm>
            <a:off x="838200" y="55099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ru-RU"/>
              <a:t>Устойчивость бизнеса</a:t>
            </a:r>
            <a:endParaRPr/>
          </a:p>
        </p:txBody>
      </p:sp>
      <p:sp>
        <p:nvSpPr>
          <p:cNvPr id="149" name="Google Shape;149;p6"/>
          <p:cNvSpPr/>
          <p:nvPr/>
        </p:nvSpPr>
        <p:spPr>
          <a:xfrm flipH="1" rot="-5400000">
            <a:off x="555710" y="2183223"/>
            <a:ext cx="4083433" cy="4083433"/>
          </a:xfrm>
          <a:prstGeom prst="arc">
            <a:avLst>
              <a:gd fmla="val 16200000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 txBox="1"/>
          <p:nvPr>
            <p:ph idx="1" type="body"/>
          </p:nvPr>
        </p:nvSpPr>
        <p:spPr>
          <a:xfrm>
            <a:off x="1120690" y="218322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ru-RU"/>
              <a:t>BrainRest станет своеобразной базой информации с приятным интерфейсом для удобного использования потребителем. Обо всем этом можно будет узнать как из уст анимированного помощника, так и в текстовой форме. Потенциальная прибыльность бизнеса-продажа виртуального помощника.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7"/>
          <p:cNvSpPr txBox="1"/>
          <p:nvPr>
            <p:ph type="title"/>
          </p:nvPr>
        </p:nvSpPr>
        <p:spPr>
          <a:xfrm>
            <a:off x="5297762" y="329184"/>
            <a:ext cx="6251110" cy="17830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1" lang="ru-RU" sz="5400"/>
              <a:t>Конкурентные преимущества</a:t>
            </a:r>
            <a:endParaRPr/>
          </a:p>
        </p:txBody>
      </p:sp>
      <p:pic>
        <p:nvPicPr>
          <p:cNvPr descr="Лампочка на желтом фоне с нарисованными световыми лучами и шнуром" id="157" name="Google Shape;157;p7"/>
          <p:cNvPicPr preferRelativeResize="0"/>
          <p:nvPr/>
        </p:nvPicPr>
        <p:blipFill rotWithShape="1">
          <a:blip r:embed="rId3">
            <a:alphaModFix/>
          </a:blip>
          <a:srcRect b="0" l="51246" r="6988" t="0"/>
          <a:stretch/>
        </p:blipFill>
        <p:spPr>
          <a:xfrm>
            <a:off x="1" y="10"/>
            <a:ext cx="4657344" cy="6857990"/>
          </a:xfrm>
          <a:custGeom>
            <a:rect b="b" l="l" r="r" t="t"/>
            <a:pathLst>
              <a:path extrusionOk="0" h="6858000" w="4657344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58" name="Google Shape;158;p7"/>
          <p:cNvSpPr/>
          <p:nvPr/>
        </p:nvSpPr>
        <p:spPr>
          <a:xfrm>
            <a:off x="5297762" y="2374947"/>
            <a:ext cx="4243589" cy="18288"/>
          </a:xfrm>
          <a:custGeom>
            <a:rect b="b" l="l" r="r" t="t"/>
            <a:pathLst>
              <a:path extrusionOk="0" fill="none" h="18288" w="4243589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extrusionOk="0" h="18288" w="4243589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445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>
            <p:ph idx="1" type="body"/>
          </p:nvPr>
        </p:nvSpPr>
        <p:spPr>
          <a:xfrm>
            <a:off x="5297762" y="2706624"/>
            <a:ext cx="6251110" cy="34838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/>
              <a:t>Наша разработка является единственным помощником как для потребителя, так и персонала.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ru-RU" sz="2400"/>
              <a:t>В корпоративной сфере виртуальный помощник будет дополнительной (к «ручному» обучению) обучающей единицей. Это сборник обучающих видео и интерактивных способов обучения персонала (тестов, игр, теоретических материалов и т.д.). Также у сотрудника есть возможность задавать интересующие вопросы нейросети (анимированному помощнику), и получать ответы в реальном времени.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"/>
          <p:cNvSpPr txBox="1"/>
          <p:nvPr>
            <p:ph type="title"/>
          </p:nvPr>
        </p:nvSpPr>
        <p:spPr>
          <a:xfrm>
            <a:off x="4725382" y="643260"/>
            <a:ext cx="6195081" cy="157605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libri"/>
              <a:buNone/>
            </a:pPr>
            <a:r>
              <a:rPr b="1" lang="ru-RU" sz="3600">
                <a:solidFill>
                  <a:schemeClr val="dk2"/>
                </a:solidFill>
              </a:rPr>
              <a:t>Научно-техническое решение необходимое для создания продукции</a:t>
            </a:r>
            <a:endParaRPr/>
          </a:p>
        </p:txBody>
      </p:sp>
      <p:sp>
        <p:nvSpPr>
          <p:cNvPr id="165" name="Google Shape;165;p8"/>
          <p:cNvSpPr/>
          <p:nvPr/>
        </p:nvSpPr>
        <p:spPr>
          <a:xfrm rot="742313">
            <a:off x="-122271" y="844079"/>
            <a:ext cx="1274987" cy="1053765"/>
          </a:xfrm>
          <a:custGeom>
            <a:rect b="b" l="l" r="r" t="t"/>
            <a:pathLst>
              <a:path extrusionOk="0" h="1053765" w="1274987">
                <a:moveTo>
                  <a:pt x="28155" y="17133"/>
                </a:moveTo>
                <a:cubicBezTo>
                  <a:pt x="225435" y="-25943"/>
                  <a:pt x="445581" y="18661"/>
                  <a:pt x="613218" y="79473"/>
                </a:cubicBezTo>
                <a:cubicBezTo>
                  <a:pt x="804803" y="148973"/>
                  <a:pt x="986821" y="325508"/>
                  <a:pt x="1094738" y="458170"/>
                </a:cubicBezTo>
                <a:cubicBezTo>
                  <a:pt x="1202654" y="590832"/>
                  <a:pt x="1243206" y="757481"/>
                  <a:pt x="1260715" y="875444"/>
                </a:cubicBezTo>
                <a:cubicBezTo>
                  <a:pt x="1264163" y="908176"/>
                  <a:pt x="1277505" y="1021069"/>
                  <a:pt x="1274569" y="1044480"/>
                </a:cubicBezTo>
                <a:cubicBezTo>
                  <a:pt x="1263505" y="1058303"/>
                  <a:pt x="1246986" y="1055191"/>
                  <a:pt x="1195790" y="1044946"/>
                </a:cubicBezTo>
                <a:cubicBezTo>
                  <a:pt x="912975" y="1003179"/>
                  <a:pt x="633455" y="932979"/>
                  <a:pt x="349940" y="859242"/>
                </a:cubicBezTo>
                <a:lnTo>
                  <a:pt x="172845" y="813281"/>
                </a:lnTo>
                <a:lnTo>
                  <a:pt x="0" y="25294"/>
                </a:ln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6" name="Google Shape;166;p8"/>
          <p:cNvGrpSpPr/>
          <p:nvPr/>
        </p:nvGrpSpPr>
        <p:grpSpPr>
          <a:xfrm>
            <a:off x="1230065" y="323294"/>
            <a:ext cx="446414" cy="453181"/>
            <a:chOff x="9506187" y="5902523"/>
            <a:chExt cx="446414" cy="453181"/>
          </a:xfrm>
        </p:grpSpPr>
        <p:sp>
          <p:nvSpPr>
            <p:cNvPr id="167" name="Google Shape;167;p8"/>
            <p:cNvSpPr/>
            <p:nvPr/>
          </p:nvSpPr>
          <p:spPr>
            <a:xfrm rot="-1121023">
              <a:off x="9553738" y="5949448"/>
              <a:ext cx="351312" cy="354664"/>
            </a:xfrm>
            <a:custGeom>
              <a:rect b="b" l="l" r="r" t="t"/>
              <a:pathLst>
                <a:path extrusionOk="0" h="5416782" w="3964997">
                  <a:moveTo>
                    <a:pt x="1967294" y="-3"/>
                  </a:moveTo>
                  <a:cubicBezTo>
                    <a:pt x="2657922" y="183339"/>
                    <a:pt x="3353760" y="861649"/>
                    <a:pt x="3668011" y="1478862"/>
                  </a:cubicBezTo>
                  <a:cubicBezTo>
                    <a:pt x="3982262" y="2096075"/>
                    <a:pt x="4052598" y="3052222"/>
                    <a:pt x="3852803" y="3703277"/>
                  </a:cubicBezTo>
                  <a:cubicBezTo>
                    <a:pt x="3653008" y="4354332"/>
                    <a:pt x="2782065" y="5270224"/>
                    <a:pt x="2469239" y="5385193"/>
                  </a:cubicBezTo>
                  <a:cubicBezTo>
                    <a:pt x="1758393" y="5606258"/>
                    <a:pt x="630952" y="4617717"/>
                    <a:pt x="258547" y="3955645"/>
                  </a:cubicBezTo>
                  <a:cubicBezTo>
                    <a:pt x="-113858" y="3293573"/>
                    <a:pt x="-49980" y="2072034"/>
                    <a:pt x="234811" y="1412759"/>
                  </a:cubicBezTo>
                  <a:cubicBezTo>
                    <a:pt x="519602" y="753484"/>
                    <a:pt x="1314621" y="30745"/>
                    <a:pt x="1967294" y="-3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 rot="-1121023">
              <a:off x="9553737" y="5954115"/>
              <a:ext cx="351312" cy="354664"/>
            </a:xfrm>
            <a:custGeom>
              <a:rect b="b" l="l" r="r" t="t"/>
              <a:pathLst>
                <a:path extrusionOk="0" h="5416782" w="3964997">
                  <a:moveTo>
                    <a:pt x="1967294" y="-3"/>
                  </a:moveTo>
                  <a:cubicBezTo>
                    <a:pt x="2657922" y="183339"/>
                    <a:pt x="3353760" y="861649"/>
                    <a:pt x="3668011" y="1478862"/>
                  </a:cubicBezTo>
                  <a:cubicBezTo>
                    <a:pt x="3982262" y="2096075"/>
                    <a:pt x="4052598" y="3052222"/>
                    <a:pt x="3852803" y="3703277"/>
                  </a:cubicBezTo>
                  <a:cubicBezTo>
                    <a:pt x="3653008" y="4354332"/>
                    <a:pt x="2782065" y="5270224"/>
                    <a:pt x="2469239" y="5385193"/>
                  </a:cubicBezTo>
                  <a:cubicBezTo>
                    <a:pt x="1758393" y="5606258"/>
                    <a:pt x="630952" y="4617717"/>
                    <a:pt x="258547" y="3955645"/>
                  </a:cubicBezTo>
                  <a:cubicBezTo>
                    <a:pt x="-113858" y="3293573"/>
                    <a:pt x="-49980" y="2072034"/>
                    <a:pt x="234811" y="1412759"/>
                  </a:cubicBezTo>
                  <a:cubicBezTo>
                    <a:pt x="519602" y="753484"/>
                    <a:pt x="1314621" y="30745"/>
                    <a:pt x="1967294" y="-3"/>
                  </a:cubicBezTo>
                  <a:close/>
                </a:path>
              </a:pathLst>
            </a:custGeom>
            <a:solidFill>
              <a:srgbClr val="FEE599">
                <a:alpha val="3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8"/>
          <p:cNvSpPr/>
          <p:nvPr/>
        </p:nvSpPr>
        <p:spPr>
          <a:xfrm rot="8378026">
            <a:off x="76741" y="2855226"/>
            <a:ext cx="1279679" cy="1147201"/>
          </a:xfrm>
          <a:custGeom>
            <a:rect b="b" l="l" r="r" t="t"/>
            <a:pathLst>
              <a:path extrusionOk="0" h="1451706" w="1619348">
                <a:moveTo>
                  <a:pt x="283148" y="1132238"/>
                </a:moveTo>
                <a:cubicBezTo>
                  <a:pt x="147387" y="1050547"/>
                  <a:pt x="41739" y="969217"/>
                  <a:pt x="0" y="912693"/>
                </a:cubicBezTo>
                <a:cubicBezTo>
                  <a:pt x="126820" y="747535"/>
                  <a:pt x="242915" y="592015"/>
                  <a:pt x="392066" y="437499"/>
                </a:cubicBezTo>
                <a:cubicBezTo>
                  <a:pt x="540766" y="283450"/>
                  <a:pt x="703157" y="117894"/>
                  <a:pt x="907704" y="48664"/>
                </a:cubicBezTo>
                <a:cubicBezTo>
                  <a:pt x="1112251" y="-20566"/>
                  <a:pt x="1574254" y="-2821"/>
                  <a:pt x="1619348" y="22120"/>
                </a:cubicBezTo>
                <a:cubicBezTo>
                  <a:pt x="1576729" y="164256"/>
                  <a:pt x="1500114" y="264780"/>
                  <a:pt x="1336246" y="432689"/>
                </a:cubicBezTo>
                <a:cubicBezTo>
                  <a:pt x="1221147" y="544616"/>
                  <a:pt x="1094608" y="638068"/>
                  <a:pt x="1004984" y="701048"/>
                </a:cubicBezTo>
                <a:cubicBezTo>
                  <a:pt x="915359" y="764029"/>
                  <a:pt x="832598" y="786323"/>
                  <a:pt x="798499" y="810573"/>
                </a:cubicBezTo>
                <a:cubicBezTo>
                  <a:pt x="764400" y="834823"/>
                  <a:pt x="757668" y="827208"/>
                  <a:pt x="800389" y="846546"/>
                </a:cubicBezTo>
                <a:cubicBezTo>
                  <a:pt x="843110" y="865885"/>
                  <a:pt x="935744" y="877072"/>
                  <a:pt x="1054824" y="926604"/>
                </a:cubicBezTo>
                <a:cubicBezTo>
                  <a:pt x="1173903" y="976135"/>
                  <a:pt x="1375763" y="1066029"/>
                  <a:pt x="1514867" y="1143737"/>
                </a:cubicBezTo>
                <a:lnTo>
                  <a:pt x="1589766" y="1189945"/>
                </a:lnTo>
                <a:lnTo>
                  <a:pt x="1370811" y="1447524"/>
                </a:lnTo>
                <a:lnTo>
                  <a:pt x="1323182" y="1450246"/>
                </a:lnTo>
                <a:cubicBezTo>
                  <a:pt x="1168686" y="1458623"/>
                  <a:pt x="954594" y="1429397"/>
                  <a:pt x="814568" y="1402838"/>
                </a:cubicBezTo>
                <a:cubicBezTo>
                  <a:pt x="621474" y="1341780"/>
                  <a:pt x="418909" y="1213929"/>
                  <a:pt x="283148" y="1132238"/>
                </a:cubicBezTo>
                <a:close/>
              </a:path>
            </a:pathLst>
          </a:custGeom>
          <a:solidFill>
            <a:srgbClr val="DBDBD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/>
          <p:nvPr/>
        </p:nvSpPr>
        <p:spPr>
          <a:xfrm rot="-1121023">
            <a:off x="1552182" y="2219465"/>
            <a:ext cx="442769" cy="445803"/>
          </a:xfrm>
          <a:custGeom>
            <a:rect b="b" l="l" r="r" t="t"/>
            <a:pathLst>
              <a:path extrusionOk="0" h="4345138" w="4265664">
                <a:moveTo>
                  <a:pt x="1308676" y="673"/>
                </a:moveTo>
                <a:cubicBezTo>
                  <a:pt x="1850442" y="-12337"/>
                  <a:pt x="3307336" y="165670"/>
                  <a:pt x="3640339" y="390444"/>
                </a:cubicBezTo>
                <a:cubicBezTo>
                  <a:pt x="3940677" y="1025292"/>
                  <a:pt x="4449179" y="2737210"/>
                  <a:pt x="4198221" y="3396325"/>
                </a:cubicBezTo>
                <a:cubicBezTo>
                  <a:pt x="3947263" y="4055440"/>
                  <a:pt x="2447418" y="4230167"/>
                  <a:pt x="2134592" y="4345136"/>
                </a:cubicBezTo>
                <a:cubicBezTo>
                  <a:pt x="1398314" y="4209566"/>
                  <a:pt x="471290" y="3411035"/>
                  <a:pt x="2" y="2737868"/>
                </a:cubicBezTo>
                <a:cubicBezTo>
                  <a:pt x="8589" y="1972354"/>
                  <a:pt x="653546" y="401483"/>
                  <a:pt x="1308676" y="673"/>
                </a:cubicBezTo>
                <a:close/>
              </a:path>
            </a:pathLst>
          </a:cu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1" name="Google Shape;171;p8"/>
          <p:cNvGrpSpPr/>
          <p:nvPr/>
        </p:nvGrpSpPr>
        <p:grpSpPr>
          <a:xfrm flipH="1" rot="524119">
            <a:off x="1949739" y="120666"/>
            <a:ext cx="2250149" cy="2299542"/>
            <a:chOff x="11265185" y="2932992"/>
            <a:chExt cx="2250149" cy="2299542"/>
          </a:xfrm>
        </p:grpSpPr>
        <p:sp>
          <p:nvSpPr>
            <p:cNvPr id="172" name="Google Shape;172;p8"/>
            <p:cNvSpPr/>
            <p:nvPr/>
          </p:nvSpPr>
          <p:spPr>
            <a:xfrm flipH="1" rot="2516067">
              <a:off x="11748101" y="3114058"/>
              <a:ext cx="1284318" cy="1937410"/>
            </a:xfrm>
            <a:custGeom>
              <a:rect b="b" l="l" r="r" t="t"/>
              <a:pathLst>
                <a:path extrusionOk="0" h="2991507" w="1983085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 flipH="1" rot="2516067">
              <a:off x="11748101" y="3114058"/>
              <a:ext cx="1284318" cy="1937410"/>
            </a:xfrm>
            <a:custGeom>
              <a:rect b="b" l="l" r="r" t="t"/>
              <a:pathLst>
                <a:path extrusionOk="0" h="2991507" w="1983085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rgbClr val="EDEDED">
                <a:alpha val="4588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p8"/>
          <p:cNvSpPr/>
          <p:nvPr/>
        </p:nvSpPr>
        <p:spPr>
          <a:xfrm rot="8378026">
            <a:off x="76742" y="2855226"/>
            <a:ext cx="1279679" cy="1147201"/>
          </a:xfrm>
          <a:custGeom>
            <a:rect b="b" l="l" r="r" t="t"/>
            <a:pathLst>
              <a:path extrusionOk="0" h="1451706" w="1619348">
                <a:moveTo>
                  <a:pt x="283148" y="1132238"/>
                </a:moveTo>
                <a:cubicBezTo>
                  <a:pt x="147387" y="1050547"/>
                  <a:pt x="41739" y="969217"/>
                  <a:pt x="0" y="912693"/>
                </a:cubicBezTo>
                <a:cubicBezTo>
                  <a:pt x="126820" y="747535"/>
                  <a:pt x="242915" y="592015"/>
                  <a:pt x="392066" y="437499"/>
                </a:cubicBezTo>
                <a:cubicBezTo>
                  <a:pt x="540766" y="283450"/>
                  <a:pt x="703157" y="117894"/>
                  <a:pt x="907704" y="48664"/>
                </a:cubicBezTo>
                <a:cubicBezTo>
                  <a:pt x="1112251" y="-20566"/>
                  <a:pt x="1574254" y="-2821"/>
                  <a:pt x="1619348" y="22120"/>
                </a:cubicBezTo>
                <a:cubicBezTo>
                  <a:pt x="1576729" y="164256"/>
                  <a:pt x="1500114" y="264780"/>
                  <a:pt x="1336246" y="432689"/>
                </a:cubicBezTo>
                <a:cubicBezTo>
                  <a:pt x="1221147" y="544616"/>
                  <a:pt x="1094608" y="638068"/>
                  <a:pt x="1004984" y="701048"/>
                </a:cubicBezTo>
                <a:cubicBezTo>
                  <a:pt x="915359" y="764029"/>
                  <a:pt x="832598" y="786323"/>
                  <a:pt x="798499" y="810573"/>
                </a:cubicBezTo>
                <a:cubicBezTo>
                  <a:pt x="764400" y="834823"/>
                  <a:pt x="757668" y="827208"/>
                  <a:pt x="800389" y="846546"/>
                </a:cubicBezTo>
                <a:cubicBezTo>
                  <a:pt x="843110" y="865885"/>
                  <a:pt x="935744" y="877072"/>
                  <a:pt x="1054824" y="926604"/>
                </a:cubicBezTo>
                <a:cubicBezTo>
                  <a:pt x="1173903" y="976135"/>
                  <a:pt x="1375763" y="1066029"/>
                  <a:pt x="1514867" y="1143737"/>
                </a:cubicBezTo>
                <a:lnTo>
                  <a:pt x="1589766" y="1189945"/>
                </a:lnTo>
                <a:lnTo>
                  <a:pt x="1370811" y="1447524"/>
                </a:lnTo>
                <a:lnTo>
                  <a:pt x="1323182" y="1450246"/>
                </a:lnTo>
                <a:cubicBezTo>
                  <a:pt x="1168686" y="1458623"/>
                  <a:pt x="954594" y="1429397"/>
                  <a:pt x="814568" y="1402838"/>
                </a:cubicBezTo>
                <a:cubicBezTo>
                  <a:pt x="621474" y="1341780"/>
                  <a:pt x="418909" y="1213929"/>
                  <a:pt x="283148" y="1132238"/>
                </a:cubicBezTo>
                <a:close/>
              </a:path>
            </a:pathLst>
          </a:custGeom>
          <a:solidFill>
            <a:srgbClr val="FEE599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/>
          <p:nvPr/>
        </p:nvSpPr>
        <p:spPr>
          <a:xfrm rot="-2432132">
            <a:off x="1881899" y="3363262"/>
            <a:ext cx="1493750" cy="1040697"/>
          </a:xfrm>
          <a:custGeom>
            <a:rect b="b" l="l" r="r" t="t"/>
            <a:pathLst>
              <a:path extrusionOk="0" h="1367146" w="1716034">
                <a:moveTo>
                  <a:pt x="1001434" y="207"/>
                </a:moveTo>
                <a:cubicBezTo>
                  <a:pt x="1142566" y="3048"/>
                  <a:pt x="1241419" y="79016"/>
                  <a:pt x="1345357" y="165452"/>
                </a:cubicBezTo>
                <a:cubicBezTo>
                  <a:pt x="1449295" y="251888"/>
                  <a:pt x="1563834" y="341590"/>
                  <a:pt x="1625063" y="518821"/>
                </a:cubicBezTo>
                <a:cubicBezTo>
                  <a:pt x="1686292" y="696052"/>
                  <a:pt x="1694421" y="1046017"/>
                  <a:pt x="1712731" y="1228837"/>
                </a:cubicBezTo>
                <a:cubicBezTo>
                  <a:pt x="1712770" y="1229172"/>
                  <a:pt x="1712808" y="1229508"/>
                  <a:pt x="1712847" y="1229843"/>
                </a:cubicBezTo>
                <a:cubicBezTo>
                  <a:pt x="1735132" y="1271585"/>
                  <a:pt x="1637162" y="1255628"/>
                  <a:pt x="1524680" y="1264400"/>
                </a:cubicBezTo>
                <a:cubicBezTo>
                  <a:pt x="1490559" y="1264190"/>
                  <a:pt x="1355198" y="1277444"/>
                  <a:pt x="1321077" y="1277234"/>
                </a:cubicBezTo>
                <a:cubicBezTo>
                  <a:pt x="1279421" y="1160758"/>
                  <a:pt x="1321432" y="806263"/>
                  <a:pt x="1257889" y="668589"/>
                </a:cubicBezTo>
                <a:cubicBezTo>
                  <a:pt x="1194346" y="530915"/>
                  <a:pt x="1044818" y="481024"/>
                  <a:pt x="939819" y="451192"/>
                </a:cubicBezTo>
                <a:cubicBezTo>
                  <a:pt x="834820" y="421360"/>
                  <a:pt x="707799" y="446048"/>
                  <a:pt x="627894" y="489596"/>
                </a:cubicBezTo>
                <a:cubicBezTo>
                  <a:pt x="547989" y="533144"/>
                  <a:pt x="497240" y="593514"/>
                  <a:pt x="460390" y="712482"/>
                </a:cubicBezTo>
                <a:cubicBezTo>
                  <a:pt x="423540" y="831450"/>
                  <a:pt x="405984" y="1061127"/>
                  <a:pt x="406796" y="1203407"/>
                </a:cubicBezTo>
                <a:cubicBezTo>
                  <a:pt x="406618" y="1206813"/>
                  <a:pt x="388573" y="1363732"/>
                  <a:pt x="388395" y="1367138"/>
                </a:cubicBezTo>
                <a:cubicBezTo>
                  <a:pt x="272683" y="1367431"/>
                  <a:pt x="80538" y="1360066"/>
                  <a:pt x="6238" y="1362927"/>
                </a:cubicBezTo>
                <a:cubicBezTo>
                  <a:pt x="-16153" y="1286751"/>
                  <a:pt x="28102" y="956312"/>
                  <a:pt x="39034" y="753004"/>
                </a:cubicBezTo>
                <a:cubicBezTo>
                  <a:pt x="85825" y="561770"/>
                  <a:pt x="135360" y="336149"/>
                  <a:pt x="284296" y="205685"/>
                </a:cubicBezTo>
                <a:cubicBezTo>
                  <a:pt x="450225" y="77929"/>
                  <a:pt x="598826" y="-4693"/>
                  <a:pt x="1001434" y="207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 rot="6639487">
            <a:off x="518663" y="5512879"/>
            <a:ext cx="1684664" cy="621628"/>
          </a:xfrm>
          <a:custGeom>
            <a:rect b="b" l="l" r="r" t="t"/>
            <a:pathLst>
              <a:path extrusionOk="0" h="850493" w="2304909">
                <a:moveTo>
                  <a:pt x="2304909" y="555815"/>
                </a:moveTo>
                <a:cubicBezTo>
                  <a:pt x="2298928" y="606720"/>
                  <a:pt x="2248798" y="857925"/>
                  <a:pt x="2228000" y="850311"/>
                </a:cubicBezTo>
                <a:cubicBezTo>
                  <a:pt x="1952683" y="857908"/>
                  <a:pt x="941935" y="625484"/>
                  <a:pt x="641465" y="571246"/>
                </a:cubicBezTo>
                <a:lnTo>
                  <a:pt x="0" y="419052"/>
                </a:lnTo>
                <a:lnTo>
                  <a:pt x="173837" y="0"/>
                </a:lnTo>
                <a:lnTo>
                  <a:pt x="477507" y="82318"/>
                </a:lnTo>
                <a:cubicBezTo>
                  <a:pt x="1087774" y="228044"/>
                  <a:pt x="2246425" y="522632"/>
                  <a:pt x="2304909" y="555815"/>
                </a:cubicBezTo>
                <a:close/>
              </a:path>
            </a:pathLst>
          </a:custGeom>
          <a:solidFill>
            <a:srgbClr val="FEE59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/>
          <p:nvPr/>
        </p:nvSpPr>
        <p:spPr>
          <a:xfrm rot="-1121023">
            <a:off x="426118" y="4816522"/>
            <a:ext cx="358028" cy="366860"/>
          </a:xfrm>
          <a:custGeom>
            <a:rect b="b" l="l" r="r" t="t"/>
            <a:pathLst>
              <a:path extrusionOk="0" h="4924017" w="4668341">
                <a:moveTo>
                  <a:pt x="2567003" y="-4"/>
                </a:moveTo>
                <a:cubicBezTo>
                  <a:pt x="3257631" y="183338"/>
                  <a:pt x="4232685" y="1023761"/>
                  <a:pt x="4533023" y="1658609"/>
                </a:cubicBezTo>
                <a:cubicBezTo>
                  <a:pt x="4833361" y="2293457"/>
                  <a:pt x="4568226" y="3278043"/>
                  <a:pt x="4369033" y="3809083"/>
                </a:cubicBezTo>
                <a:cubicBezTo>
                  <a:pt x="4169841" y="4340123"/>
                  <a:pt x="3650694" y="4729882"/>
                  <a:pt x="3337868" y="4844851"/>
                </a:cubicBezTo>
                <a:cubicBezTo>
                  <a:pt x="2627022" y="5065916"/>
                  <a:pt x="1075350" y="4812328"/>
                  <a:pt x="547212" y="4230304"/>
                </a:cubicBezTo>
                <a:cubicBezTo>
                  <a:pt x="19074" y="3648280"/>
                  <a:pt x="-167589" y="2057757"/>
                  <a:pt x="169043" y="1352706"/>
                </a:cubicBezTo>
                <a:cubicBezTo>
                  <a:pt x="505675" y="647655"/>
                  <a:pt x="1914330" y="30744"/>
                  <a:pt x="2567003" y="-4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8" name="Google Shape;178;p8"/>
          <p:cNvGrpSpPr/>
          <p:nvPr/>
        </p:nvGrpSpPr>
        <p:grpSpPr>
          <a:xfrm rot="909175">
            <a:off x="2379924" y="5104982"/>
            <a:ext cx="1389779" cy="1439196"/>
            <a:chOff x="2000889" y="6220289"/>
            <a:chExt cx="1566147" cy="1621836"/>
          </a:xfrm>
        </p:grpSpPr>
        <p:sp>
          <p:nvSpPr>
            <p:cNvPr id="179" name="Google Shape;179;p8"/>
            <p:cNvSpPr/>
            <p:nvPr/>
          </p:nvSpPr>
          <p:spPr>
            <a:xfrm rot="-957388">
              <a:off x="2159619" y="6366309"/>
              <a:ext cx="1248686" cy="1329798"/>
            </a:xfrm>
            <a:custGeom>
              <a:rect b="b" l="l" r="r" t="t"/>
              <a:pathLst>
                <a:path extrusionOk="0" h="3364304" w="2828818">
                  <a:moveTo>
                    <a:pt x="1861016" y="3331389"/>
                  </a:moveTo>
                  <a:cubicBezTo>
                    <a:pt x="1579282" y="3373818"/>
                    <a:pt x="1086252" y="3406076"/>
                    <a:pt x="832092" y="3222938"/>
                  </a:cubicBezTo>
                  <a:cubicBezTo>
                    <a:pt x="577932" y="3039800"/>
                    <a:pt x="383616" y="2460381"/>
                    <a:pt x="336057" y="2232559"/>
                  </a:cubicBezTo>
                  <a:cubicBezTo>
                    <a:pt x="245031" y="1853480"/>
                    <a:pt x="73233" y="1027264"/>
                    <a:pt x="0" y="485329"/>
                  </a:cubicBezTo>
                  <a:cubicBezTo>
                    <a:pt x="397968" y="401539"/>
                    <a:pt x="1119633" y="1591204"/>
                    <a:pt x="1620462" y="2212399"/>
                  </a:cubicBezTo>
                  <a:cubicBezTo>
                    <a:pt x="1902930" y="1476058"/>
                    <a:pt x="2431930" y="-50801"/>
                    <a:pt x="2467865" y="3375"/>
                  </a:cubicBezTo>
                  <a:cubicBezTo>
                    <a:pt x="2486982" y="-62202"/>
                    <a:pt x="2689582" y="843324"/>
                    <a:pt x="2744478" y="1380707"/>
                  </a:cubicBezTo>
                  <a:lnTo>
                    <a:pt x="2828769" y="2094858"/>
                  </a:lnTo>
                  <a:cubicBezTo>
                    <a:pt x="2830893" y="2570497"/>
                    <a:pt x="2765339" y="2691167"/>
                    <a:pt x="2522497" y="2968364"/>
                  </a:cubicBezTo>
                  <a:cubicBezTo>
                    <a:pt x="2375158" y="3156329"/>
                    <a:pt x="2142750" y="3288960"/>
                    <a:pt x="1861016" y="3331389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 rot="-957388">
              <a:off x="2159620" y="6366307"/>
              <a:ext cx="1248686" cy="1329798"/>
            </a:xfrm>
            <a:custGeom>
              <a:rect b="b" l="l" r="r" t="t"/>
              <a:pathLst>
                <a:path extrusionOk="0" h="3364304" w="2828818">
                  <a:moveTo>
                    <a:pt x="1861016" y="3331389"/>
                  </a:moveTo>
                  <a:cubicBezTo>
                    <a:pt x="1579282" y="3373818"/>
                    <a:pt x="1086252" y="3406076"/>
                    <a:pt x="832092" y="3222938"/>
                  </a:cubicBezTo>
                  <a:cubicBezTo>
                    <a:pt x="577932" y="3039800"/>
                    <a:pt x="383616" y="2460381"/>
                    <a:pt x="336057" y="2232559"/>
                  </a:cubicBezTo>
                  <a:cubicBezTo>
                    <a:pt x="245031" y="1853480"/>
                    <a:pt x="73233" y="1027264"/>
                    <a:pt x="0" y="485329"/>
                  </a:cubicBezTo>
                  <a:cubicBezTo>
                    <a:pt x="397968" y="401539"/>
                    <a:pt x="1119633" y="1591204"/>
                    <a:pt x="1620462" y="2212399"/>
                  </a:cubicBezTo>
                  <a:cubicBezTo>
                    <a:pt x="1902930" y="1476058"/>
                    <a:pt x="2431930" y="-50801"/>
                    <a:pt x="2467865" y="3375"/>
                  </a:cubicBezTo>
                  <a:cubicBezTo>
                    <a:pt x="2486982" y="-62202"/>
                    <a:pt x="2689582" y="843324"/>
                    <a:pt x="2744478" y="1380707"/>
                  </a:cubicBezTo>
                  <a:lnTo>
                    <a:pt x="2828769" y="2094858"/>
                  </a:lnTo>
                  <a:cubicBezTo>
                    <a:pt x="2830893" y="2570497"/>
                    <a:pt x="2765339" y="2691167"/>
                    <a:pt x="2522497" y="2968364"/>
                  </a:cubicBezTo>
                  <a:cubicBezTo>
                    <a:pt x="2375158" y="3156329"/>
                    <a:pt x="2142750" y="3288960"/>
                    <a:pt x="1861016" y="3331389"/>
                  </a:cubicBezTo>
                  <a:close/>
                </a:path>
              </a:pathLst>
            </a:custGeom>
            <a:solidFill>
              <a:srgbClr val="FEE599">
                <a:alpha val="3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1" name="Google Shape;181;p8"/>
          <p:cNvSpPr txBox="1"/>
          <p:nvPr>
            <p:ph idx="1" type="body"/>
          </p:nvPr>
        </p:nvSpPr>
        <p:spPr>
          <a:xfrm>
            <a:off x="4725382" y="2562583"/>
            <a:ext cx="6195081" cy="36521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ru-RU" sz="2000">
                <a:solidFill>
                  <a:schemeClr val="dk2"/>
                </a:solidFill>
              </a:rPr>
              <a:t>Патент RU 2 743 044 C1, роботизированная кухонная система для приготовления пищи путем перевода процесса приготовления пищи, осуществляемого профессиональными и непрофессиональными поварами, в цифровой вид и последующего воспроизведения движений, методик и техник повара с возможностью выполнения электронных настроек в режиме реального времени.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ru-RU" sz="2000">
                <a:solidFill>
                  <a:schemeClr val="dk2"/>
                </a:solidFill>
              </a:rPr>
              <a:t>Язык программирования и ПО: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ru-RU" sz="2000">
                <a:solidFill>
                  <a:schemeClr val="dk2"/>
                </a:solidFill>
              </a:rPr>
              <a:t>С и C++ подходят для разработки высоконагруженного программного обеспечения,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</a:pPr>
            <a:r>
              <a:rPr lang="ru-RU" sz="2000">
                <a:solidFill>
                  <a:schemeClr val="dk2"/>
                </a:solidFill>
              </a:rPr>
              <a:t>Eclipse — это бесплатная и открытая среда для разработки приложений на разных языках.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9"/>
          <p:cNvSpPr txBox="1"/>
          <p:nvPr>
            <p:ph type="title"/>
          </p:nvPr>
        </p:nvSpPr>
        <p:spPr>
          <a:xfrm>
            <a:off x="6810991" y="189111"/>
            <a:ext cx="4472630" cy="16372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b="1" lang="ru-RU">
                <a:solidFill>
                  <a:schemeClr val="dk2"/>
                </a:solidFill>
              </a:rPr>
              <a:t>Каналы сбыта</a:t>
            </a:r>
            <a:endParaRPr/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3">
            <a:alphaModFix/>
          </a:blip>
          <a:srcRect b="7967" l="0" r="2" t="0"/>
          <a:stretch/>
        </p:blipFill>
        <p:spPr>
          <a:xfrm>
            <a:off x="596813" y="801575"/>
            <a:ext cx="5499187" cy="5471535"/>
          </a:xfrm>
          <a:custGeom>
            <a:rect b="b" l="l" r="r" t="t"/>
            <a:pathLst>
              <a:path extrusionOk="0" h="4901874" w="4926647">
                <a:moveTo>
                  <a:pt x="2827942" y="2033"/>
                </a:moveTo>
                <a:cubicBezTo>
                  <a:pt x="2901705" y="5050"/>
                  <a:pt x="2973640" y="11422"/>
                  <a:pt x="3043325" y="21136"/>
                </a:cubicBezTo>
                <a:cubicBezTo>
                  <a:pt x="3600804" y="98849"/>
                  <a:pt x="4185553" y="476257"/>
                  <a:pt x="4498894" y="902802"/>
                </a:cubicBezTo>
                <a:cubicBezTo>
                  <a:pt x="4812235" y="1329346"/>
                  <a:pt x="4950223" y="2037621"/>
                  <a:pt x="4923373" y="2580407"/>
                </a:cubicBezTo>
                <a:cubicBezTo>
                  <a:pt x="4896522" y="3123192"/>
                  <a:pt x="4745612" y="3772883"/>
                  <a:pt x="4337788" y="4159516"/>
                </a:cubicBezTo>
                <a:cubicBezTo>
                  <a:pt x="3929963" y="4546150"/>
                  <a:pt x="3081282" y="4930377"/>
                  <a:pt x="2476425" y="4900207"/>
                </a:cubicBezTo>
                <a:cubicBezTo>
                  <a:pt x="1871566" y="4870038"/>
                  <a:pt x="1119757" y="4406651"/>
                  <a:pt x="708641" y="3978500"/>
                </a:cubicBezTo>
                <a:cubicBezTo>
                  <a:pt x="297525" y="3550349"/>
                  <a:pt x="-64504" y="2921632"/>
                  <a:pt x="9726" y="2331303"/>
                </a:cubicBezTo>
                <a:cubicBezTo>
                  <a:pt x="83957" y="1740973"/>
                  <a:pt x="273797" y="1052469"/>
                  <a:pt x="1154021" y="436525"/>
                </a:cubicBezTo>
                <a:cubicBezTo>
                  <a:pt x="1705608" y="124217"/>
                  <a:pt x="2311596" y="-19083"/>
                  <a:pt x="2827942" y="2033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88" name="Google Shape;188;p9"/>
          <p:cNvGrpSpPr/>
          <p:nvPr/>
        </p:nvGrpSpPr>
        <p:grpSpPr>
          <a:xfrm>
            <a:off x="-173230" y="4733789"/>
            <a:ext cx="2249569" cy="2489814"/>
            <a:chOff x="-183916" y="4530903"/>
            <a:chExt cx="2462416" cy="2725395"/>
          </a:xfrm>
        </p:grpSpPr>
        <p:sp>
          <p:nvSpPr>
            <p:cNvPr id="189" name="Google Shape;189;p9"/>
            <p:cNvSpPr/>
            <p:nvPr/>
          </p:nvSpPr>
          <p:spPr>
            <a:xfrm rot="-199868">
              <a:off x="1054559" y="5611570"/>
              <a:ext cx="374890" cy="373361"/>
            </a:xfrm>
            <a:custGeom>
              <a:rect b="b" l="l" r="r" t="t"/>
              <a:pathLst>
                <a:path extrusionOk="0" h="4842789" w="4806392">
                  <a:moveTo>
                    <a:pt x="2649000" y="2"/>
                  </a:moveTo>
                  <a:cubicBezTo>
                    <a:pt x="3339628" y="183344"/>
                    <a:pt x="4435570" y="1271060"/>
                    <a:pt x="4735908" y="1905908"/>
                  </a:cubicBezTo>
                  <a:cubicBezTo>
                    <a:pt x="5036246" y="2540756"/>
                    <a:pt x="4316853" y="4034873"/>
                    <a:pt x="3706624" y="4493428"/>
                  </a:cubicBezTo>
                  <a:cubicBezTo>
                    <a:pt x="3096395" y="4951983"/>
                    <a:pt x="1686746" y="4906865"/>
                    <a:pt x="1074535" y="4657238"/>
                  </a:cubicBezTo>
                  <a:cubicBezTo>
                    <a:pt x="462324" y="4407611"/>
                    <a:pt x="145196" y="3624902"/>
                    <a:pt x="33359" y="2995667"/>
                  </a:cubicBezTo>
                  <a:cubicBezTo>
                    <a:pt x="-94426" y="2318585"/>
                    <a:pt x="156197" y="1305135"/>
                    <a:pt x="592137" y="805858"/>
                  </a:cubicBezTo>
                  <a:cubicBezTo>
                    <a:pt x="1028077" y="306581"/>
                    <a:pt x="1996327" y="30750"/>
                    <a:pt x="2649000" y="2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9"/>
            <p:cNvSpPr/>
            <p:nvPr/>
          </p:nvSpPr>
          <p:spPr>
            <a:xfrm rot="-2670924">
              <a:off x="962723" y="6319494"/>
              <a:ext cx="1307564" cy="558574"/>
            </a:xfrm>
            <a:custGeom>
              <a:rect b="b" l="l" r="r" t="t"/>
              <a:pathLst>
                <a:path extrusionOk="0" h="558574" w="130756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9"/>
            <p:cNvSpPr/>
            <p:nvPr/>
          </p:nvSpPr>
          <p:spPr>
            <a:xfrm rot="-2670924">
              <a:off x="962723" y="6319494"/>
              <a:ext cx="1307564" cy="558574"/>
            </a:xfrm>
            <a:custGeom>
              <a:rect b="b" l="l" r="r" t="t"/>
              <a:pathLst>
                <a:path extrusionOk="0" h="558574" w="1307564">
                  <a:moveTo>
                    <a:pt x="1307564" y="360848"/>
                  </a:moveTo>
                  <a:cubicBezTo>
                    <a:pt x="1303188" y="403876"/>
                    <a:pt x="1279827" y="564823"/>
                    <a:pt x="1264610" y="558387"/>
                  </a:cubicBezTo>
                  <a:cubicBezTo>
                    <a:pt x="1237694" y="559849"/>
                    <a:pt x="802592" y="520038"/>
                    <a:pt x="496925" y="469382"/>
                  </a:cubicBezTo>
                  <a:lnTo>
                    <a:pt x="472802" y="464872"/>
                  </a:lnTo>
                  <a:lnTo>
                    <a:pt x="0" y="0"/>
                  </a:lnTo>
                  <a:lnTo>
                    <a:pt x="152076" y="41404"/>
                  </a:lnTo>
                  <a:cubicBezTo>
                    <a:pt x="614511" y="166095"/>
                    <a:pt x="1270124" y="336305"/>
                    <a:pt x="1307564" y="360848"/>
                  </a:cubicBezTo>
                  <a:close/>
                </a:path>
              </a:pathLst>
            </a:custGeom>
            <a:solidFill>
              <a:srgbClr val="EDEDED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9"/>
            <p:cNvSpPr/>
            <p:nvPr/>
          </p:nvSpPr>
          <p:spPr>
            <a:xfrm flipH="1" rot="-5861993">
              <a:off x="-570599" y="5091873"/>
              <a:ext cx="1904974" cy="884345"/>
            </a:xfrm>
            <a:custGeom>
              <a:rect b="b" l="l" r="r" t="t"/>
              <a:pathLst>
                <a:path extrusionOk="0" h="884345" w="1904974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rgbClr val="DBDB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9"/>
            <p:cNvSpPr/>
            <p:nvPr/>
          </p:nvSpPr>
          <p:spPr>
            <a:xfrm flipH="1" rot="-5861993">
              <a:off x="-570599" y="5091873"/>
              <a:ext cx="1904974" cy="884345"/>
            </a:xfrm>
            <a:custGeom>
              <a:rect b="b" l="l" r="r" t="t"/>
              <a:pathLst>
                <a:path extrusionOk="0" h="884345" w="1904974">
                  <a:moveTo>
                    <a:pt x="0" y="421557"/>
                  </a:moveTo>
                  <a:cubicBezTo>
                    <a:pt x="3634" y="427260"/>
                    <a:pt x="235761" y="473169"/>
                    <a:pt x="416370" y="530740"/>
                  </a:cubicBezTo>
                  <a:lnTo>
                    <a:pt x="1800731" y="866036"/>
                  </a:lnTo>
                  <a:cubicBezTo>
                    <a:pt x="1847450" y="875071"/>
                    <a:pt x="1894389" y="892323"/>
                    <a:pt x="1904485" y="880134"/>
                  </a:cubicBezTo>
                  <a:cubicBezTo>
                    <a:pt x="1907165" y="859490"/>
                    <a:pt x="1898113" y="808332"/>
                    <a:pt x="1894966" y="779469"/>
                  </a:cubicBezTo>
                  <a:cubicBezTo>
                    <a:pt x="1878988" y="675447"/>
                    <a:pt x="1847255" y="520751"/>
                    <a:pt x="1761844" y="402374"/>
                  </a:cubicBezTo>
                  <a:cubicBezTo>
                    <a:pt x="1676433" y="283997"/>
                    <a:pt x="1531056" y="114087"/>
                    <a:pt x="1377785" y="3317"/>
                  </a:cubicBezTo>
                  <a:lnTo>
                    <a:pt x="1372668" y="0"/>
                  </a:lnTo>
                  <a:lnTo>
                    <a:pt x="337869" y="139908"/>
                  </a:lnTo>
                  <a:lnTo>
                    <a:pt x="188081" y="203651"/>
                  </a:lnTo>
                  <a:lnTo>
                    <a:pt x="125663" y="268413"/>
                  </a:lnTo>
                  <a:cubicBezTo>
                    <a:pt x="56438" y="343137"/>
                    <a:pt x="7361" y="404648"/>
                    <a:pt x="0" y="421557"/>
                  </a:cubicBezTo>
                  <a:close/>
                </a:path>
              </a:pathLst>
            </a:custGeom>
            <a:solidFill>
              <a:srgbClr val="FEE599">
                <a:alpha val="34901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" name="Google Shape;194;p9"/>
          <p:cNvSpPr txBox="1"/>
          <p:nvPr>
            <p:ph idx="1" type="body"/>
          </p:nvPr>
        </p:nvSpPr>
        <p:spPr>
          <a:xfrm>
            <a:off x="6810991" y="2074265"/>
            <a:ext cx="4461253" cy="35759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ru-RU">
                <a:solidFill>
                  <a:schemeClr val="dk2"/>
                </a:solidFill>
              </a:rPr>
              <a:t>Интернет (сайт компании,  блоги в социальных сетях с возможностью связаться с производителем (нами)),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ru-RU">
                <a:solidFill>
                  <a:schemeClr val="dk2"/>
                </a:solidFill>
              </a:rPr>
              <a:t>Мероприятия в среде ресторанного бизнеса и IT-среде.</a:t>
            </a:r>
            <a:endParaRPr/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  <a:p>
            <a:pPr indent="-127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2023-10-14T11:11:21Z</dcterms:created>
  <dc:creator>Дарина Красильникова</dc:creator>
</cp:coreProperties>
</file>