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614" r:id="rId4"/>
    <p:sldId id="566" r:id="rId5"/>
    <p:sldId id="613" r:id="rId6"/>
    <p:sldId id="568" r:id="rId7"/>
    <p:sldId id="594" r:id="rId8"/>
    <p:sldId id="616" r:id="rId9"/>
    <p:sldId id="597" r:id="rId10"/>
    <p:sldId id="598" r:id="rId11"/>
    <p:sldId id="579" r:id="rId12"/>
    <p:sldId id="599" r:id="rId13"/>
    <p:sldId id="600" r:id="rId14"/>
    <p:sldId id="601" r:id="rId15"/>
    <p:sldId id="604" r:id="rId16"/>
    <p:sldId id="605" r:id="rId17"/>
    <p:sldId id="606" r:id="rId18"/>
    <p:sldId id="617" r:id="rId19"/>
    <p:sldId id="609" r:id="rId20"/>
    <p:sldId id="610" r:id="rId21"/>
    <p:sldId id="611" r:id="rId22"/>
    <p:sldId id="612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4A644D-016B-419B-8503-F934094BEAC5}" type="doc">
      <dgm:prSet loTypeId="urn:microsoft.com/office/officeart/2008/layout/VerticalCurvedList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D333EE2-CD0D-41CE-8D50-5708DD50BC07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Экологическая</a:t>
          </a:r>
          <a:r>
            <a:rPr lang="ru-RU" dirty="0"/>
            <a:t> устойчивость</a:t>
          </a:r>
        </a:p>
      </dgm:t>
    </dgm:pt>
    <dgm:pt modelId="{29353CE2-DACD-4253-907F-7E2F7C021888}" type="parTrans" cxnId="{BDB20850-B7F5-449C-9D5B-DD6C93755E96}">
      <dgm:prSet/>
      <dgm:spPr/>
      <dgm:t>
        <a:bodyPr/>
        <a:lstStyle/>
        <a:p>
          <a:endParaRPr lang="ru-RU"/>
        </a:p>
      </dgm:t>
    </dgm:pt>
    <dgm:pt modelId="{E3E5B267-8ED1-48CC-9578-B8C075E2A82A}" type="sibTrans" cxnId="{BDB20850-B7F5-449C-9D5B-DD6C93755E96}">
      <dgm:prSet/>
      <dgm:spPr/>
      <dgm:t>
        <a:bodyPr/>
        <a:lstStyle/>
        <a:p>
          <a:endParaRPr lang="ru-RU"/>
        </a:p>
      </dgm:t>
    </dgm:pt>
    <dgm:pt modelId="{7369A5CF-6825-4591-BB31-3B83FC75C5C5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Удобство</a:t>
          </a:r>
        </a:p>
      </dgm:t>
    </dgm:pt>
    <dgm:pt modelId="{B384CB90-29FC-4695-9032-6DAC266F5E94}" type="parTrans" cxnId="{D9B70433-7EF6-4D1E-897C-22F6E3B712A5}">
      <dgm:prSet/>
      <dgm:spPr/>
      <dgm:t>
        <a:bodyPr/>
        <a:lstStyle/>
        <a:p>
          <a:endParaRPr lang="ru-RU"/>
        </a:p>
      </dgm:t>
    </dgm:pt>
    <dgm:pt modelId="{F67F5CED-7E0F-4E44-82DE-44485A7C1263}" type="sibTrans" cxnId="{D9B70433-7EF6-4D1E-897C-22F6E3B712A5}">
      <dgm:prSet/>
      <dgm:spPr/>
      <dgm:t>
        <a:bodyPr/>
        <a:lstStyle/>
        <a:p>
          <a:endParaRPr lang="ru-RU"/>
        </a:p>
      </dgm:t>
    </dgm:pt>
    <dgm:pt modelId="{1F268124-EEE0-45F1-87DB-27729108BB2D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Эксклюзивное товарное предложение</a:t>
          </a:r>
        </a:p>
      </dgm:t>
    </dgm:pt>
    <dgm:pt modelId="{26A8E23A-EED3-4E27-95DC-F3A6F4BBFA29}" type="parTrans" cxnId="{064228DD-BF49-462E-AB29-164B87A01FDB}">
      <dgm:prSet/>
      <dgm:spPr/>
      <dgm:t>
        <a:bodyPr/>
        <a:lstStyle/>
        <a:p>
          <a:endParaRPr lang="ru-RU"/>
        </a:p>
      </dgm:t>
    </dgm:pt>
    <dgm:pt modelId="{19C70E91-7A79-4B4C-AA4B-3B122E34E631}" type="sibTrans" cxnId="{064228DD-BF49-462E-AB29-164B87A01FDB}">
      <dgm:prSet/>
      <dgm:spPr/>
      <dgm:t>
        <a:bodyPr/>
        <a:lstStyle/>
        <a:p>
          <a:endParaRPr lang="ru-RU"/>
        </a:p>
      </dgm:t>
    </dgm:pt>
    <dgm:pt modelId="{29014FFC-1766-4432-9DE4-44C474EDFC23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Возможности маркетинга и брендинга</a:t>
          </a:r>
        </a:p>
      </dgm:t>
    </dgm:pt>
    <dgm:pt modelId="{63979A5F-9590-4115-AC14-235350F975B3}" type="parTrans" cxnId="{033A2B7E-07F1-4B7A-BA6A-B0DAC6BD6320}">
      <dgm:prSet/>
      <dgm:spPr/>
      <dgm:t>
        <a:bodyPr/>
        <a:lstStyle/>
        <a:p>
          <a:endParaRPr lang="ru-RU"/>
        </a:p>
      </dgm:t>
    </dgm:pt>
    <dgm:pt modelId="{D3B22704-3BA4-44F3-8CE7-AA4CC3C68DD6}" type="sibTrans" cxnId="{033A2B7E-07F1-4B7A-BA6A-B0DAC6BD6320}">
      <dgm:prSet/>
      <dgm:spPr/>
      <dgm:t>
        <a:bodyPr/>
        <a:lstStyle/>
        <a:p>
          <a:endParaRPr lang="ru-RU"/>
        </a:p>
      </dgm:t>
    </dgm:pt>
    <dgm:pt modelId="{5F578D43-DCF0-4FDB-A034-23ECD06C496C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Здоровье и гигиена</a:t>
          </a:r>
        </a:p>
      </dgm:t>
    </dgm:pt>
    <dgm:pt modelId="{F948D223-6A56-4378-BBE6-9BB1ED919014}" type="parTrans" cxnId="{E0C97CD3-5C8D-4034-BEC4-DFEE3A38C4BF}">
      <dgm:prSet/>
      <dgm:spPr/>
      <dgm:t>
        <a:bodyPr/>
        <a:lstStyle/>
        <a:p>
          <a:endParaRPr lang="ru-RU"/>
        </a:p>
      </dgm:t>
    </dgm:pt>
    <dgm:pt modelId="{C522B92B-9EEF-4063-95AC-EA43055226AF}" type="sibTrans" cxnId="{E0C97CD3-5C8D-4034-BEC4-DFEE3A38C4BF}">
      <dgm:prSet/>
      <dgm:spPr/>
      <dgm:t>
        <a:bodyPr/>
        <a:lstStyle/>
        <a:p>
          <a:endParaRPr lang="ru-RU"/>
        </a:p>
      </dgm:t>
    </dgm:pt>
    <dgm:pt modelId="{F29DE981-6096-43AA-971F-7A4432802DFA}" type="pres">
      <dgm:prSet presAssocID="{EC4A644D-016B-419B-8503-F934094BEAC5}" presName="Name0" presStyleCnt="0">
        <dgm:presLayoutVars>
          <dgm:chMax val="7"/>
          <dgm:chPref val="7"/>
          <dgm:dir/>
        </dgm:presLayoutVars>
      </dgm:prSet>
      <dgm:spPr/>
    </dgm:pt>
    <dgm:pt modelId="{AA97E266-BF5D-4E99-93AA-D05119DE2DA1}" type="pres">
      <dgm:prSet presAssocID="{EC4A644D-016B-419B-8503-F934094BEAC5}" presName="Name1" presStyleCnt="0"/>
      <dgm:spPr/>
    </dgm:pt>
    <dgm:pt modelId="{86335EC8-1AD4-4A0C-85AC-97049DCC6BA0}" type="pres">
      <dgm:prSet presAssocID="{EC4A644D-016B-419B-8503-F934094BEAC5}" presName="cycle" presStyleCnt="0"/>
      <dgm:spPr/>
    </dgm:pt>
    <dgm:pt modelId="{8F9A996A-EAEC-44F1-A805-B57EBAF6AB4F}" type="pres">
      <dgm:prSet presAssocID="{EC4A644D-016B-419B-8503-F934094BEAC5}" presName="srcNode" presStyleLbl="node1" presStyleIdx="0" presStyleCnt="5"/>
      <dgm:spPr/>
    </dgm:pt>
    <dgm:pt modelId="{CAB5657E-1C5A-4C0B-8CB5-0A89217478E7}" type="pres">
      <dgm:prSet presAssocID="{EC4A644D-016B-419B-8503-F934094BEAC5}" presName="conn" presStyleLbl="parChTrans1D2" presStyleIdx="0" presStyleCnt="1"/>
      <dgm:spPr/>
    </dgm:pt>
    <dgm:pt modelId="{69C3666E-A50E-4BE7-9F7A-0FA78C9220FB}" type="pres">
      <dgm:prSet presAssocID="{EC4A644D-016B-419B-8503-F934094BEAC5}" presName="extraNode" presStyleLbl="node1" presStyleIdx="0" presStyleCnt="5"/>
      <dgm:spPr/>
    </dgm:pt>
    <dgm:pt modelId="{452E81BA-2A8A-4ED6-8B37-FF39B2B1B7B9}" type="pres">
      <dgm:prSet presAssocID="{EC4A644D-016B-419B-8503-F934094BEAC5}" presName="dstNode" presStyleLbl="node1" presStyleIdx="0" presStyleCnt="5"/>
      <dgm:spPr/>
    </dgm:pt>
    <dgm:pt modelId="{FD8D0449-C5C1-48EF-A527-10D7D5744B06}" type="pres">
      <dgm:prSet presAssocID="{4D333EE2-CD0D-41CE-8D50-5708DD50BC07}" presName="text_1" presStyleLbl="node1" presStyleIdx="0" presStyleCnt="5">
        <dgm:presLayoutVars>
          <dgm:bulletEnabled val="1"/>
        </dgm:presLayoutVars>
      </dgm:prSet>
      <dgm:spPr/>
    </dgm:pt>
    <dgm:pt modelId="{BA5E3A66-25B3-4DC0-B8BB-85CFA86C6D09}" type="pres">
      <dgm:prSet presAssocID="{4D333EE2-CD0D-41CE-8D50-5708DD50BC07}" presName="accent_1" presStyleCnt="0"/>
      <dgm:spPr/>
    </dgm:pt>
    <dgm:pt modelId="{DCB46E89-7485-411E-84B6-A770E3068C1E}" type="pres">
      <dgm:prSet presAssocID="{4D333EE2-CD0D-41CE-8D50-5708DD50BC07}" presName="accentRepeatNode" presStyleLbl="solidFgAcc1" presStyleIdx="0" presStyleCnt="5"/>
      <dgm:spPr/>
    </dgm:pt>
    <dgm:pt modelId="{DE4F6B90-BFB4-4063-88BA-83641AABD2BA}" type="pres">
      <dgm:prSet presAssocID="{7369A5CF-6825-4591-BB31-3B83FC75C5C5}" presName="text_2" presStyleLbl="node1" presStyleIdx="1" presStyleCnt="5">
        <dgm:presLayoutVars>
          <dgm:bulletEnabled val="1"/>
        </dgm:presLayoutVars>
      </dgm:prSet>
      <dgm:spPr/>
    </dgm:pt>
    <dgm:pt modelId="{C3C77080-FD76-4983-B092-6E1FB18CE68F}" type="pres">
      <dgm:prSet presAssocID="{7369A5CF-6825-4591-BB31-3B83FC75C5C5}" presName="accent_2" presStyleCnt="0"/>
      <dgm:spPr/>
    </dgm:pt>
    <dgm:pt modelId="{B695ABB8-0D2A-4F89-8DF7-F6A93E916C1E}" type="pres">
      <dgm:prSet presAssocID="{7369A5CF-6825-4591-BB31-3B83FC75C5C5}" presName="accentRepeatNode" presStyleLbl="solidFgAcc1" presStyleIdx="1" presStyleCnt="5"/>
      <dgm:spPr/>
    </dgm:pt>
    <dgm:pt modelId="{3D5C12BA-F7E1-4364-BCEB-116FAEDE6310}" type="pres">
      <dgm:prSet presAssocID="{1F268124-EEE0-45F1-87DB-27729108BB2D}" presName="text_3" presStyleLbl="node1" presStyleIdx="2" presStyleCnt="5">
        <dgm:presLayoutVars>
          <dgm:bulletEnabled val="1"/>
        </dgm:presLayoutVars>
      </dgm:prSet>
      <dgm:spPr/>
    </dgm:pt>
    <dgm:pt modelId="{1B0CD7B4-63C6-4029-8518-5BEF463A4CAC}" type="pres">
      <dgm:prSet presAssocID="{1F268124-EEE0-45F1-87DB-27729108BB2D}" presName="accent_3" presStyleCnt="0"/>
      <dgm:spPr/>
    </dgm:pt>
    <dgm:pt modelId="{A46FB6D9-16A2-44BD-91C5-E68C458FD827}" type="pres">
      <dgm:prSet presAssocID="{1F268124-EEE0-45F1-87DB-27729108BB2D}" presName="accentRepeatNode" presStyleLbl="solidFgAcc1" presStyleIdx="2" presStyleCnt="5"/>
      <dgm:spPr/>
    </dgm:pt>
    <dgm:pt modelId="{15579CBF-1E79-4231-A079-691A97F85558}" type="pres">
      <dgm:prSet presAssocID="{29014FFC-1766-4432-9DE4-44C474EDFC23}" presName="text_4" presStyleLbl="node1" presStyleIdx="3" presStyleCnt="5">
        <dgm:presLayoutVars>
          <dgm:bulletEnabled val="1"/>
        </dgm:presLayoutVars>
      </dgm:prSet>
      <dgm:spPr/>
    </dgm:pt>
    <dgm:pt modelId="{DBC7BFA3-C1DA-469E-8705-9C244EF30295}" type="pres">
      <dgm:prSet presAssocID="{29014FFC-1766-4432-9DE4-44C474EDFC23}" presName="accent_4" presStyleCnt="0"/>
      <dgm:spPr/>
    </dgm:pt>
    <dgm:pt modelId="{4C0567E6-A5F8-4989-BDFC-5CCD2DD3735E}" type="pres">
      <dgm:prSet presAssocID="{29014FFC-1766-4432-9DE4-44C474EDFC23}" presName="accentRepeatNode" presStyleLbl="solidFgAcc1" presStyleIdx="3" presStyleCnt="5"/>
      <dgm:spPr/>
    </dgm:pt>
    <dgm:pt modelId="{C241C9A1-CD06-4BA6-98B3-C5F8D483A87B}" type="pres">
      <dgm:prSet presAssocID="{5F578D43-DCF0-4FDB-A034-23ECD06C496C}" presName="text_5" presStyleLbl="node1" presStyleIdx="4" presStyleCnt="5">
        <dgm:presLayoutVars>
          <dgm:bulletEnabled val="1"/>
        </dgm:presLayoutVars>
      </dgm:prSet>
      <dgm:spPr/>
    </dgm:pt>
    <dgm:pt modelId="{6D35E551-E0C3-4FF9-B5D8-4DC502B365E0}" type="pres">
      <dgm:prSet presAssocID="{5F578D43-DCF0-4FDB-A034-23ECD06C496C}" presName="accent_5" presStyleCnt="0"/>
      <dgm:spPr/>
    </dgm:pt>
    <dgm:pt modelId="{AF9B35BE-2E8A-46E4-A9B4-1B9B1A6DA1B8}" type="pres">
      <dgm:prSet presAssocID="{5F578D43-DCF0-4FDB-A034-23ECD06C496C}" presName="accentRepeatNode" presStyleLbl="solidFgAcc1" presStyleIdx="4" presStyleCnt="5"/>
      <dgm:spPr/>
    </dgm:pt>
  </dgm:ptLst>
  <dgm:cxnLst>
    <dgm:cxn modelId="{8D0F611A-A86D-464B-ADDF-F4E9AF789025}" type="presOf" srcId="{29014FFC-1766-4432-9DE4-44C474EDFC23}" destId="{15579CBF-1E79-4231-A079-691A97F85558}" srcOrd="0" destOrd="0" presId="urn:microsoft.com/office/officeart/2008/layout/VerticalCurvedList"/>
    <dgm:cxn modelId="{175D442C-40A9-40B3-954F-5CCAE88B93F4}" type="presOf" srcId="{4D333EE2-CD0D-41CE-8D50-5708DD50BC07}" destId="{FD8D0449-C5C1-48EF-A527-10D7D5744B06}" srcOrd="0" destOrd="0" presId="urn:microsoft.com/office/officeart/2008/layout/VerticalCurvedList"/>
    <dgm:cxn modelId="{D9B70433-7EF6-4D1E-897C-22F6E3B712A5}" srcId="{EC4A644D-016B-419B-8503-F934094BEAC5}" destId="{7369A5CF-6825-4591-BB31-3B83FC75C5C5}" srcOrd="1" destOrd="0" parTransId="{B384CB90-29FC-4695-9032-6DAC266F5E94}" sibTransId="{F67F5CED-7E0F-4E44-82DE-44485A7C1263}"/>
    <dgm:cxn modelId="{1AEB8838-6061-4CFC-ADF7-C8BD82C8C54F}" type="presOf" srcId="{E3E5B267-8ED1-48CC-9578-B8C075E2A82A}" destId="{CAB5657E-1C5A-4C0B-8CB5-0A89217478E7}" srcOrd="0" destOrd="0" presId="urn:microsoft.com/office/officeart/2008/layout/VerticalCurvedList"/>
    <dgm:cxn modelId="{BDB20850-B7F5-449C-9D5B-DD6C93755E96}" srcId="{EC4A644D-016B-419B-8503-F934094BEAC5}" destId="{4D333EE2-CD0D-41CE-8D50-5708DD50BC07}" srcOrd="0" destOrd="0" parTransId="{29353CE2-DACD-4253-907F-7E2F7C021888}" sibTransId="{E3E5B267-8ED1-48CC-9578-B8C075E2A82A}"/>
    <dgm:cxn modelId="{FF411650-8294-420B-A4D3-1C9897972F38}" type="presOf" srcId="{5F578D43-DCF0-4FDB-A034-23ECD06C496C}" destId="{C241C9A1-CD06-4BA6-98B3-C5F8D483A87B}" srcOrd="0" destOrd="0" presId="urn:microsoft.com/office/officeart/2008/layout/VerticalCurvedList"/>
    <dgm:cxn modelId="{815CCD77-3948-4C02-B88D-2523C0C09626}" type="presOf" srcId="{7369A5CF-6825-4591-BB31-3B83FC75C5C5}" destId="{DE4F6B90-BFB4-4063-88BA-83641AABD2BA}" srcOrd="0" destOrd="0" presId="urn:microsoft.com/office/officeart/2008/layout/VerticalCurvedList"/>
    <dgm:cxn modelId="{033A2B7E-07F1-4B7A-BA6A-B0DAC6BD6320}" srcId="{EC4A644D-016B-419B-8503-F934094BEAC5}" destId="{29014FFC-1766-4432-9DE4-44C474EDFC23}" srcOrd="3" destOrd="0" parTransId="{63979A5F-9590-4115-AC14-235350F975B3}" sibTransId="{D3B22704-3BA4-44F3-8CE7-AA4CC3C68DD6}"/>
    <dgm:cxn modelId="{914938A6-C14F-4FEA-A319-623D0CE3EED0}" type="presOf" srcId="{1F268124-EEE0-45F1-87DB-27729108BB2D}" destId="{3D5C12BA-F7E1-4364-BCEB-116FAEDE6310}" srcOrd="0" destOrd="0" presId="urn:microsoft.com/office/officeart/2008/layout/VerticalCurvedList"/>
    <dgm:cxn modelId="{E0C97CD3-5C8D-4034-BEC4-DFEE3A38C4BF}" srcId="{EC4A644D-016B-419B-8503-F934094BEAC5}" destId="{5F578D43-DCF0-4FDB-A034-23ECD06C496C}" srcOrd="4" destOrd="0" parTransId="{F948D223-6A56-4378-BBE6-9BB1ED919014}" sibTransId="{C522B92B-9EEF-4063-95AC-EA43055226AF}"/>
    <dgm:cxn modelId="{064228DD-BF49-462E-AB29-164B87A01FDB}" srcId="{EC4A644D-016B-419B-8503-F934094BEAC5}" destId="{1F268124-EEE0-45F1-87DB-27729108BB2D}" srcOrd="2" destOrd="0" parTransId="{26A8E23A-EED3-4E27-95DC-F3A6F4BBFA29}" sibTransId="{19C70E91-7A79-4B4C-AA4B-3B122E34E631}"/>
    <dgm:cxn modelId="{4BFAA4FA-53D8-46BE-9E5E-FB1807809814}" type="presOf" srcId="{EC4A644D-016B-419B-8503-F934094BEAC5}" destId="{F29DE981-6096-43AA-971F-7A4432802DFA}" srcOrd="0" destOrd="0" presId="urn:microsoft.com/office/officeart/2008/layout/VerticalCurvedList"/>
    <dgm:cxn modelId="{0A959380-5463-4DB4-BA3D-71286DBBCCB6}" type="presParOf" srcId="{F29DE981-6096-43AA-971F-7A4432802DFA}" destId="{AA97E266-BF5D-4E99-93AA-D05119DE2DA1}" srcOrd="0" destOrd="0" presId="urn:microsoft.com/office/officeart/2008/layout/VerticalCurvedList"/>
    <dgm:cxn modelId="{9B4EE58B-DB77-40F5-9895-24257C2E0659}" type="presParOf" srcId="{AA97E266-BF5D-4E99-93AA-D05119DE2DA1}" destId="{86335EC8-1AD4-4A0C-85AC-97049DCC6BA0}" srcOrd="0" destOrd="0" presId="urn:microsoft.com/office/officeart/2008/layout/VerticalCurvedList"/>
    <dgm:cxn modelId="{C444905F-827E-42DD-92C0-FC0A042EC655}" type="presParOf" srcId="{86335EC8-1AD4-4A0C-85AC-97049DCC6BA0}" destId="{8F9A996A-EAEC-44F1-A805-B57EBAF6AB4F}" srcOrd="0" destOrd="0" presId="urn:microsoft.com/office/officeart/2008/layout/VerticalCurvedList"/>
    <dgm:cxn modelId="{130912A3-DC33-47B4-91A1-01E52355FC83}" type="presParOf" srcId="{86335EC8-1AD4-4A0C-85AC-97049DCC6BA0}" destId="{CAB5657E-1C5A-4C0B-8CB5-0A89217478E7}" srcOrd="1" destOrd="0" presId="urn:microsoft.com/office/officeart/2008/layout/VerticalCurvedList"/>
    <dgm:cxn modelId="{93D314F0-1257-4E4B-ADBA-8712E2C964B9}" type="presParOf" srcId="{86335EC8-1AD4-4A0C-85AC-97049DCC6BA0}" destId="{69C3666E-A50E-4BE7-9F7A-0FA78C9220FB}" srcOrd="2" destOrd="0" presId="urn:microsoft.com/office/officeart/2008/layout/VerticalCurvedList"/>
    <dgm:cxn modelId="{3FFF39AB-9247-471F-A004-F5B5A0A0E9DE}" type="presParOf" srcId="{86335EC8-1AD4-4A0C-85AC-97049DCC6BA0}" destId="{452E81BA-2A8A-4ED6-8B37-FF39B2B1B7B9}" srcOrd="3" destOrd="0" presId="urn:microsoft.com/office/officeart/2008/layout/VerticalCurvedList"/>
    <dgm:cxn modelId="{B209405C-51F5-4940-A847-BB8BC5055EFB}" type="presParOf" srcId="{AA97E266-BF5D-4E99-93AA-D05119DE2DA1}" destId="{FD8D0449-C5C1-48EF-A527-10D7D5744B06}" srcOrd="1" destOrd="0" presId="urn:microsoft.com/office/officeart/2008/layout/VerticalCurvedList"/>
    <dgm:cxn modelId="{56CDD360-609D-4B49-8B8C-D6B04581E2CB}" type="presParOf" srcId="{AA97E266-BF5D-4E99-93AA-D05119DE2DA1}" destId="{BA5E3A66-25B3-4DC0-B8BB-85CFA86C6D09}" srcOrd="2" destOrd="0" presId="urn:microsoft.com/office/officeart/2008/layout/VerticalCurvedList"/>
    <dgm:cxn modelId="{3673B882-8EE8-430A-9CCD-A38F2C8029FF}" type="presParOf" srcId="{BA5E3A66-25B3-4DC0-B8BB-85CFA86C6D09}" destId="{DCB46E89-7485-411E-84B6-A770E3068C1E}" srcOrd="0" destOrd="0" presId="urn:microsoft.com/office/officeart/2008/layout/VerticalCurvedList"/>
    <dgm:cxn modelId="{52162297-0316-4109-B2C3-C3CF51E731A5}" type="presParOf" srcId="{AA97E266-BF5D-4E99-93AA-D05119DE2DA1}" destId="{DE4F6B90-BFB4-4063-88BA-83641AABD2BA}" srcOrd="3" destOrd="0" presId="urn:microsoft.com/office/officeart/2008/layout/VerticalCurvedList"/>
    <dgm:cxn modelId="{E25D548D-84BA-405C-AEB3-743EEC597802}" type="presParOf" srcId="{AA97E266-BF5D-4E99-93AA-D05119DE2DA1}" destId="{C3C77080-FD76-4983-B092-6E1FB18CE68F}" srcOrd="4" destOrd="0" presId="urn:microsoft.com/office/officeart/2008/layout/VerticalCurvedList"/>
    <dgm:cxn modelId="{7D15482D-12BA-4769-9633-49B9B720BEF1}" type="presParOf" srcId="{C3C77080-FD76-4983-B092-6E1FB18CE68F}" destId="{B695ABB8-0D2A-4F89-8DF7-F6A93E916C1E}" srcOrd="0" destOrd="0" presId="urn:microsoft.com/office/officeart/2008/layout/VerticalCurvedList"/>
    <dgm:cxn modelId="{2309F703-C537-45C9-A328-0228B608716A}" type="presParOf" srcId="{AA97E266-BF5D-4E99-93AA-D05119DE2DA1}" destId="{3D5C12BA-F7E1-4364-BCEB-116FAEDE6310}" srcOrd="5" destOrd="0" presId="urn:microsoft.com/office/officeart/2008/layout/VerticalCurvedList"/>
    <dgm:cxn modelId="{172E3DBF-25BA-4A1E-973B-3E5BCBDD1D20}" type="presParOf" srcId="{AA97E266-BF5D-4E99-93AA-D05119DE2DA1}" destId="{1B0CD7B4-63C6-4029-8518-5BEF463A4CAC}" srcOrd="6" destOrd="0" presId="urn:microsoft.com/office/officeart/2008/layout/VerticalCurvedList"/>
    <dgm:cxn modelId="{F8613F7D-11AE-4416-B408-84CE262A49D7}" type="presParOf" srcId="{1B0CD7B4-63C6-4029-8518-5BEF463A4CAC}" destId="{A46FB6D9-16A2-44BD-91C5-E68C458FD827}" srcOrd="0" destOrd="0" presId="urn:microsoft.com/office/officeart/2008/layout/VerticalCurvedList"/>
    <dgm:cxn modelId="{0574E0A7-BF2A-41E5-B80E-D786086129BD}" type="presParOf" srcId="{AA97E266-BF5D-4E99-93AA-D05119DE2DA1}" destId="{15579CBF-1E79-4231-A079-691A97F85558}" srcOrd="7" destOrd="0" presId="urn:microsoft.com/office/officeart/2008/layout/VerticalCurvedList"/>
    <dgm:cxn modelId="{6223A3C8-9F67-4D02-B651-1906E0849A9C}" type="presParOf" srcId="{AA97E266-BF5D-4E99-93AA-D05119DE2DA1}" destId="{DBC7BFA3-C1DA-469E-8705-9C244EF30295}" srcOrd="8" destOrd="0" presId="urn:microsoft.com/office/officeart/2008/layout/VerticalCurvedList"/>
    <dgm:cxn modelId="{E0382853-D05D-4056-B413-542138863380}" type="presParOf" srcId="{DBC7BFA3-C1DA-469E-8705-9C244EF30295}" destId="{4C0567E6-A5F8-4989-BDFC-5CCD2DD3735E}" srcOrd="0" destOrd="0" presId="urn:microsoft.com/office/officeart/2008/layout/VerticalCurvedList"/>
    <dgm:cxn modelId="{093C17D4-AB73-456E-A616-461D25566ACA}" type="presParOf" srcId="{AA97E266-BF5D-4E99-93AA-D05119DE2DA1}" destId="{C241C9A1-CD06-4BA6-98B3-C5F8D483A87B}" srcOrd="9" destOrd="0" presId="urn:microsoft.com/office/officeart/2008/layout/VerticalCurvedList"/>
    <dgm:cxn modelId="{0C7A7B32-9282-42BA-B494-C0B96F815095}" type="presParOf" srcId="{AA97E266-BF5D-4E99-93AA-D05119DE2DA1}" destId="{6D35E551-E0C3-4FF9-B5D8-4DC502B365E0}" srcOrd="10" destOrd="0" presId="urn:microsoft.com/office/officeart/2008/layout/VerticalCurvedList"/>
    <dgm:cxn modelId="{CD90D82D-AB9F-41C6-928D-A3696969A1DD}" type="presParOf" srcId="{6D35E551-E0C3-4FF9-B5D8-4DC502B365E0}" destId="{AF9B35BE-2E8A-46E4-A9B4-1B9B1A6DA1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5657E-1C5A-4C0B-8CB5-0A89217478E7}">
      <dsp:nvSpPr>
        <dsp:cNvPr id="0" name=""/>
        <dsp:cNvSpPr/>
      </dsp:nvSpPr>
      <dsp:spPr>
        <a:xfrm>
          <a:off x="-5909595" y="-904362"/>
          <a:ext cx="7035249" cy="7035249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D0449-C5C1-48EF-A527-10D7D5744B06}">
      <dsp:nvSpPr>
        <dsp:cNvPr id="0" name=""/>
        <dsp:cNvSpPr/>
      </dsp:nvSpPr>
      <dsp:spPr>
        <a:xfrm>
          <a:off x="491962" y="326553"/>
          <a:ext cx="9356702" cy="6535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3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Экологическая</a:t>
          </a:r>
          <a:r>
            <a:rPr lang="ru-RU" sz="3100" kern="1200" dirty="0"/>
            <a:t> устойчивость</a:t>
          </a:r>
        </a:p>
      </dsp:txBody>
      <dsp:txXfrm>
        <a:off x="491962" y="326553"/>
        <a:ext cx="9356702" cy="653524"/>
      </dsp:txXfrm>
    </dsp:sp>
    <dsp:sp modelId="{DCB46E89-7485-411E-84B6-A770E3068C1E}">
      <dsp:nvSpPr>
        <dsp:cNvPr id="0" name=""/>
        <dsp:cNvSpPr/>
      </dsp:nvSpPr>
      <dsp:spPr>
        <a:xfrm>
          <a:off x="83509" y="244862"/>
          <a:ext cx="816905" cy="816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F6B90-BFB4-4063-88BA-83641AABD2BA}">
      <dsp:nvSpPr>
        <dsp:cNvPr id="0" name=""/>
        <dsp:cNvSpPr/>
      </dsp:nvSpPr>
      <dsp:spPr>
        <a:xfrm>
          <a:off x="960259" y="1306526"/>
          <a:ext cx="8888406" cy="653524"/>
        </a:xfrm>
        <a:prstGeom prst="rect">
          <a:avLst/>
        </a:prstGeom>
        <a:solidFill>
          <a:schemeClr val="accent5">
            <a:hueOff val="15"/>
            <a:satOff val="7"/>
            <a:lumOff val="333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3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Удобство</a:t>
          </a:r>
        </a:p>
      </dsp:txBody>
      <dsp:txXfrm>
        <a:off x="960259" y="1306526"/>
        <a:ext cx="8888406" cy="653524"/>
      </dsp:txXfrm>
    </dsp:sp>
    <dsp:sp modelId="{B695ABB8-0D2A-4F89-8DF7-F6A93E916C1E}">
      <dsp:nvSpPr>
        <dsp:cNvPr id="0" name=""/>
        <dsp:cNvSpPr/>
      </dsp:nvSpPr>
      <dsp:spPr>
        <a:xfrm>
          <a:off x="551806" y="1224836"/>
          <a:ext cx="816905" cy="816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"/>
              <a:satOff val="7"/>
              <a:lumOff val="333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C12BA-F7E1-4364-BCEB-116FAEDE6310}">
      <dsp:nvSpPr>
        <dsp:cNvPr id="0" name=""/>
        <dsp:cNvSpPr/>
      </dsp:nvSpPr>
      <dsp:spPr>
        <a:xfrm>
          <a:off x="1103988" y="2286500"/>
          <a:ext cx="8744676" cy="653524"/>
        </a:xfrm>
        <a:prstGeom prst="rect">
          <a:avLst/>
        </a:prstGeom>
        <a:solidFill>
          <a:schemeClr val="accent5">
            <a:hueOff val="29"/>
            <a:satOff val="14"/>
            <a:lumOff val="666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3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Эксклюзивное товарное предложение</a:t>
          </a:r>
        </a:p>
      </dsp:txBody>
      <dsp:txXfrm>
        <a:off x="1103988" y="2286500"/>
        <a:ext cx="8744676" cy="653524"/>
      </dsp:txXfrm>
    </dsp:sp>
    <dsp:sp modelId="{A46FB6D9-16A2-44BD-91C5-E68C458FD827}">
      <dsp:nvSpPr>
        <dsp:cNvPr id="0" name=""/>
        <dsp:cNvSpPr/>
      </dsp:nvSpPr>
      <dsp:spPr>
        <a:xfrm>
          <a:off x="695535" y="2204809"/>
          <a:ext cx="816905" cy="816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29"/>
              <a:satOff val="14"/>
              <a:lumOff val="666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79CBF-1E79-4231-A079-691A97F85558}">
      <dsp:nvSpPr>
        <dsp:cNvPr id="0" name=""/>
        <dsp:cNvSpPr/>
      </dsp:nvSpPr>
      <dsp:spPr>
        <a:xfrm>
          <a:off x="960259" y="3266473"/>
          <a:ext cx="8888406" cy="653524"/>
        </a:xfrm>
        <a:prstGeom prst="rect">
          <a:avLst/>
        </a:prstGeom>
        <a:solidFill>
          <a:schemeClr val="accent5">
            <a:hueOff val="44"/>
            <a:satOff val="20"/>
            <a:lumOff val="100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3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Возможности маркетинга и брендинга</a:t>
          </a:r>
        </a:p>
      </dsp:txBody>
      <dsp:txXfrm>
        <a:off x="960259" y="3266473"/>
        <a:ext cx="8888406" cy="653524"/>
      </dsp:txXfrm>
    </dsp:sp>
    <dsp:sp modelId="{4C0567E6-A5F8-4989-BDFC-5CCD2DD3735E}">
      <dsp:nvSpPr>
        <dsp:cNvPr id="0" name=""/>
        <dsp:cNvSpPr/>
      </dsp:nvSpPr>
      <dsp:spPr>
        <a:xfrm>
          <a:off x="551806" y="3184783"/>
          <a:ext cx="816905" cy="816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44"/>
              <a:satOff val="20"/>
              <a:lumOff val="1000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1C9A1-CD06-4BA6-98B3-C5F8D483A87B}">
      <dsp:nvSpPr>
        <dsp:cNvPr id="0" name=""/>
        <dsp:cNvSpPr/>
      </dsp:nvSpPr>
      <dsp:spPr>
        <a:xfrm>
          <a:off x="491962" y="4246447"/>
          <a:ext cx="9356702" cy="653524"/>
        </a:xfrm>
        <a:prstGeom prst="rect">
          <a:avLst/>
        </a:prstGeom>
        <a:solidFill>
          <a:schemeClr val="accent5">
            <a:hueOff val="59"/>
            <a:satOff val="27"/>
            <a:lumOff val="1333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35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>
              <a:latin typeface="Times New Roman" panose="02020603050405020304" pitchFamily="18" charset="0"/>
              <a:cs typeface="Times New Roman" panose="02020603050405020304" pitchFamily="18" charset="0"/>
            </a:rPr>
            <a:t>Здоровье и гигиена</a:t>
          </a:r>
        </a:p>
      </dsp:txBody>
      <dsp:txXfrm>
        <a:off x="491962" y="4246447"/>
        <a:ext cx="9356702" cy="653524"/>
      </dsp:txXfrm>
    </dsp:sp>
    <dsp:sp modelId="{AF9B35BE-2E8A-46E4-A9B4-1B9B1A6DA1B8}">
      <dsp:nvSpPr>
        <dsp:cNvPr id="0" name=""/>
        <dsp:cNvSpPr/>
      </dsp:nvSpPr>
      <dsp:spPr>
        <a:xfrm>
          <a:off x="83509" y="4164756"/>
          <a:ext cx="816905" cy="8169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59"/>
              <a:satOff val="27"/>
              <a:lumOff val="1333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3061-9593-44D4-A63C-E5B85802C73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4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3061-9593-44D4-A63C-E5B85802C73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7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3061-9593-44D4-A63C-E5B85802C73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8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5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-1" y="3240768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141872" y="3611700"/>
            <a:ext cx="1205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ВЫПУСКНАЯ КВАЛИФИКАЦИОННАЯ РАБОТА В ФОРМАТЕ СТАРТАПА</a:t>
            </a:r>
          </a:p>
          <a:p>
            <a:endParaRPr lang="ru-RU" sz="32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ТЕМА Кофейня «</a:t>
            </a:r>
            <a:r>
              <a:rPr lang="en-US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Edi Cup</a:t>
            </a:r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id="{0562C439-6C50-4CD4-B70B-E66918DCA807}"/>
              </a:ext>
            </a:extLst>
          </p:cNvPr>
          <p:cNvSpPr/>
          <p:nvPr/>
        </p:nvSpPr>
        <p:spPr>
          <a:xfrm>
            <a:off x="0" y="5592826"/>
            <a:ext cx="12192000" cy="795528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4831394" y="5628077"/>
            <a:ext cx="28403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Шилина Наталья Николаевна</a:t>
            </a: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id="{8D84D0A7-7D75-4A85-928D-33DA1C5E41FA}"/>
              </a:ext>
            </a:extLst>
          </p:cNvPr>
          <p:cNvSpPr txBox="1"/>
          <p:nvPr/>
        </p:nvSpPr>
        <p:spPr>
          <a:xfrm>
            <a:off x="3475690" y="5908188"/>
            <a:ext cx="503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/ 4 курс, Направленность (профиль) программы «Менеджмент организации»</a:t>
            </a: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id="{38CC3F05-C484-4357-8EE2-EA1028CEEE77}"/>
              </a:ext>
            </a:extLst>
          </p:cNvPr>
          <p:cNvSpPr txBox="1"/>
          <p:nvPr/>
        </p:nvSpPr>
        <p:spPr>
          <a:xfrm>
            <a:off x="5347496" y="6419906"/>
            <a:ext cx="14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Оренбург, 2024</a:t>
            </a:r>
          </a:p>
        </p:txBody>
      </p:sp>
      <p:pic>
        <p:nvPicPr>
          <p:cNvPr id="16" name="Рисунок 15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EEC4318-6A31-4D53-519B-7B9C2FF1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D91D6402-B319-7E73-A60B-99ECBBFC9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2" y="540701"/>
            <a:ext cx="6444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 – Производственный план стартапа «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 Cup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E1C1C1B-3797-2E7E-B582-3BB345935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EDA111-CAB7-3F9E-6A49-46F76AA2F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9BE5192-07C2-7D69-A40D-5376E983E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60114"/>
              </p:ext>
            </p:extLst>
          </p:nvPr>
        </p:nvGraphicFramePr>
        <p:xfrm>
          <a:off x="729573" y="940811"/>
          <a:ext cx="10901465" cy="4769325"/>
        </p:xfrm>
        <a:graphic>
          <a:graphicData uri="http://schemas.openxmlformats.org/drawingml/2006/table">
            <a:tbl>
              <a:tblPr firstRow="1" firstCol="1" bandRow="1"/>
              <a:tblGrid>
                <a:gridCol w="5512158">
                  <a:extLst>
                    <a:ext uri="{9D8B030D-6E8A-4147-A177-3AD203B41FA5}">
                      <a16:colId xmlns:a16="http://schemas.microsoft.com/office/drawing/2014/main" val="2854892611"/>
                    </a:ext>
                  </a:extLst>
                </a:gridCol>
                <a:gridCol w="465542">
                  <a:extLst>
                    <a:ext uri="{9D8B030D-6E8A-4147-A177-3AD203B41FA5}">
                      <a16:colId xmlns:a16="http://schemas.microsoft.com/office/drawing/2014/main" val="1459564113"/>
                    </a:ext>
                  </a:extLst>
                </a:gridCol>
                <a:gridCol w="407351">
                  <a:extLst>
                    <a:ext uri="{9D8B030D-6E8A-4147-A177-3AD203B41FA5}">
                      <a16:colId xmlns:a16="http://schemas.microsoft.com/office/drawing/2014/main" val="2177310914"/>
                    </a:ext>
                  </a:extLst>
                </a:gridCol>
                <a:gridCol w="426748">
                  <a:extLst>
                    <a:ext uri="{9D8B030D-6E8A-4147-A177-3AD203B41FA5}">
                      <a16:colId xmlns:a16="http://schemas.microsoft.com/office/drawing/2014/main" val="2472834864"/>
                    </a:ext>
                  </a:extLst>
                </a:gridCol>
                <a:gridCol w="349158">
                  <a:extLst>
                    <a:ext uri="{9D8B030D-6E8A-4147-A177-3AD203B41FA5}">
                      <a16:colId xmlns:a16="http://schemas.microsoft.com/office/drawing/2014/main" val="300161027"/>
                    </a:ext>
                  </a:extLst>
                </a:gridCol>
                <a:gridCol w="368555">
                  <a:extLst>
                    <a:ext uri="{9D8B030D-6E8A-4147-A177-3AD203B41FA5}">
                      <a16:colId xmlns:a16="http://schemas.microsoft.com/office/drawing/2014/main" val="2740440996"/>
                    </a:ext>
                  </a:extLst>
                </a:gridCol>
                <a:gridCol w="446145">
                  <a:extLst>
                    <a:ext uri="{9D8B030D-6E8A-4147-A177-3AD203B41FA5}">
                      <a16:colId xmlns:a16="http://schemas.microsoft.com/office/drawing/2014/main" val="2719037056"/>
                    </a:ext>
                  </a:extLst>
                </a:gridCol>
                <a:gridCol w="407351">
                  <a:extLst>
                    <a:ext uri="{9D8B030D-6E8A-4147-A177-3AD203B41FA5}">
                      <a16:colId xmlns:a16="http://schemas.microsoft.com/office/drawing/2014/main" val="4251627819"/>
                    </a:ext>
                  </a:extLst>
                </a:gridCol>
                <a:gridCol w="436446">
                  <a:extLst>
                    <a:ext uri="{9D8B030D-6E8A-4147-A177-3AD203B41FA5}">
                      <a16:colId xmlns:a16="http://schemas.microsoft.com/office/drawing/2014/main" val="917023555"/>
                    </a:ext>
                  </a:extLst>
                </a:gridCol>
                <a:gridCol w="436447">
                  <a:extLst>
                    <a:ext uri="{9D8B030D-6E8A-4147-A177-3AD203B41FA5}">
                      <a16:colId xmlns:a16="http://schemas.microsoft.com/office/drawing/2014/main" val="719387256"/>
                    </a:ext>
                  </a:extLst>
                </a:gridCol>
                <a:gridCol w="436447">
                  <a:extLst>
                    <a:ext uri="{9D8B030D-6E8A-4147-A177-3AD203B41FA5}">
                      <a16:colId xmlns:a16="http://schemas.microsoft.com/office/drawing/2014/main" val="164509973"/>
                    </a:ext>
                  </a:extLst>
                </a:gridCol>
                <a:gridCol w="397651">
                  <a:extLst>
                    <a:ext uri="{9D8B030D-6E8A-4147-A177-3AD203B41FA5}">
                      <a16:colId xmlns:a16="http://schemas.microsoft.com/office/drawing/2014/main" val="4159535653"/>
                    </a:ext>
                  </a:extLst>
                </a:gridCol>
                <a:gridCol w="446145">
                  <a:extLst>
                    <a:ext uri="{9D8B030D-6E8A-4147-A177-3AD203B41FA5}">
                      <a16:colId xmlns:a16="http://schemas.microsoft.com/office/drawing/2014/main" val="2863445127"/>
                    </a:ext>
                  </a:extLst>
                </a:gridCol>
                <a:gridCol w="365321">
                  <a:extLst>
                    <a:ext uri="{9D8B030D-6E8A-4147-A177-3AD203B41FA5}">
                      <a16:colId xmlns:a16="http://schemas.microsoft.com/office/drawing/2014/main" val="1666482692"/>
                    </a:ext>
                  </a:extLst>
                </a:gridCol>
              </a:tblGrid>
              <a:tr h="267133">
                <a:tc rowSpan="2"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этапа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3">
                  <a:txBody>
                    <a:bodyPr/>
                    <a:lstStyle/>
                    <a:p>
                      <a:pPr marL="0" indent="0"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11016"/>
                  </a:ext>
                </a:extLst>
              </a:tr>
              <a:tr h="296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583072"/>
                  </a:ext>
                </a:extLst>
              </a:tr>
              <a:tr h="429515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AutoNum type="arabicPeriod"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Исследование рынка и разработка концепции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380897"/>
                  </a:ext>
                </a:extLst>
              </a:tr>
              <a:tr h="403536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2.Разработка бизнес-плана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69069"/>
                  </a:ext>
                </a:extLst>
              </a:tr>
              <a:tr h="425057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3.Поиск сотрудников 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38305"/>
                  </a:ext>
                </a:extLst>
              </a:tr>
              <a:tr h="426275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4.Разработка технологического процесса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284308"/>
                  </a:ext>
                </a:extLst>
              </a:tr>
              <a:tr h="420031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5.Поиск поставщиков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630866"/>
                  </a:ext>
                </a:extLst>
              </a:tr>
              <a:tr h="421878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6.Закупка сырья и материалов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258055"/>
                  </a:ext>
                </a:extLst>
              </a:tr>
              <a:tr h="481053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7.Запуск производства и реализации продукции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826526"/>
                  </a:ext>
                </a:extLst>
              </a:tr>
              <a:tr h="505838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8.Мониторинг и анализ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highlight>
                            <a:srgbClr val="7F7F7F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highlight>
                          <a:srgbClr val="7F7F7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176231"/>
                  </a:ext>
                </a:extLst>
              </a:tr>
              <a:tr h="677022">
                <a:tc>
                  <a:txBody>
                    <a:bodyPr/>
                    <a:lstStyle/>
                    <a:p>
                      <a:pPr marL="0" lvl="0" indent="0" algn="just">
                        <a:buFont typeface="+mj-lt"/>
                        <a:buNone/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9.Масштабирование производства (при наступлении срока окупаемости)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156" marR="16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18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8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8A9D7C-2BFA-C71B-54A1-659CA47793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9574" y="854075"/>
            <a:ext cx="10925175" cy="55832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источникам финансирования 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«Edi Cup» можно отнести следующее: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sz="24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Заемные средства: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ru-RU" sz="24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914400" algn="l"/>
              </a:tabLst>
            </a:pPr>
            <a:r>
              <a:rPr lang="ru-RU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Банковский кредит</a:t>
            </a:r>
            <a:endParaRPr lang="ru-RU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914400" algn="l"/>
              </a:tabLst>
            </a:pPr>
            <a:endParaRPr lang="ru-RU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914400" algn="l"/>
              </a:tabLst>
            </a:pPr>
            <a:r>
              <a:rPr lang="ru-RU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Гранты и субсидии</a:t>
            </a: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914400" algn="l"/>
              </a:tabLst>
            </a:pPr>
            <a:endParaRPr lang="ru-RU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914400" algn="l"/>
              </a:tabLst>
            </a:pPr>
            <a:r>
              <a:rPr lang="ru-RU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акселерационных программах</a:t>
            </a:r>
            <a:endParaRPr lang="ru-RU" dirty="0"/>
          </a:p>
        </p:txBody>
      </p:sp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44F5C5-C0BD-07A9-E0D9-045E3FC04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E5277D-1421-EE69-2F56-DDEE15A5F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963021C-7526-08D0-493D-930986FE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773E2B-8FAC-7D58-AB2E-A54A87A91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E373614B-5DA6-59D2-07E5-09E2C12D57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9031" y="285614"/>
            <a:ext cx="10515600" cy="561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 – Затраты на начало проекта 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 Cup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руб.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F8B30E8-B905-374A-677D-7532E7DE1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68487"/>
              </p:ext>
            </p:extLst>
          </p:nvPr>
        </p:nvGraphicFramePr>
        <p:xfrm>
          <a:off x="749033" y="754145"/>
          <a:ext cx="10914432" cy="5619130"/>
        </p:xfrm>
        <a:graphic>
          <a:graphicData uri="http://schemas.openxmlformats.org/drawingml/2006/table">
            <a:tbl>
              <a:tblPr firstRow="1" firstCol="1" bandRow="1"/>
              <a:tblGrid>
                <a:gridCol w="1762403">
                  <a:extLst>
                    <a:ext uri="{9D8B030D-6E8A-4147-A177-3AD203B41FA5}">
                      <a16:colId xmlns:a16="http://schemas.microsoft.com/office/drawing/2014/main" val="2698184587"/>
                    </a:ext>
                  </a:extLst>
                </a:gridCol>
                <a:gridCol w="1067643">
                  <a:extLst>
                    <a:ext uri="{9D8B030D-6E8A-4147-A177-3AD203B41FA5}">
                      <a16:colId xmlns:a16="http://schemas.microsoft.com/office/drawing/2014/main" val="1268781429"/>
                    </a:ext>
                  </a:extLst>
                </a:gridCol>
                <a:gridCol w="1067643">
                  <a:extLst>
                    <a:ext uri="{9D8B030D-6E8A-4147-A177-3AD203B41FA5}">
                      <a16:colId xmlns:a16="http://schemas.microsoft.com/office/drawing/2014/main" val="1973802389"/>
                    </a:ext>
                  </a:extLst>
                </a:gridCol>
                <a:gridCol w="916902">
                  <a:extLst>
                    <a:ext uri="{9D8B030D-6E8A-4147-A177-3AD203B41FA5}">
                      <a16:colId xmlns:a16="http://schemas.microsoft.com/office/drawing/2014/main" val="4247211354"/>
                    </a:ext>
                  </a:extLst>
                </a:gridCol>
                <a:gridCol w="916902">
                  <a:extLst>
                    <a:ext uri="{9D8B030D-6E8A-4147-A177-3AD203B41FA5}">
                      <a16:colId xmlns:a16="http://schemas.microsoft.com/office/drawing/2014/main" val="606614909"/>
                    </a:ext>
                  </a:extLst>
                </a:gridCol>
                <a:gridCol w="916902">
                  <a:extLst>
                    <a:ext uri="{9D8B030D-6E8A-4147-A177-3AD203B41FA5}">
                      <a16:colId xmlns:a16="http://schemas.microsoft.com/office/drawing/2014/main" val="4027998034"/>
                    </a:ext>
                  </a:extLst>
                </a:gridCol>
                <a:gridCol w="1067643">
                  <a:extLst>
                    <a:ext uri="{9D8B030D-6E8A-4147-A177-3AD203B41FA5}">
                      <a16:colId xmlns:a16="http://schemas.microsoft.com/office/drawing/2014/main" val="3560627253"/>
                    </a:ext>
                  </a:extLst>
                </a:gridCol>
                <a:gridCol w="1068776">
                  <a:extLst>
                    <a:ext uri="{9D8B030D-6E8A-4147-A177-3AD203B41FA5}">
                      <a16:colId xmlns:a16="http://schemas.microsoft.com/office/drawing/2014/main" val="3353266384"/>
                    </a:ext>
                  </a:extLst>
                </a:gridCol>
                <a:gridCol w="1068776">
                  <a:extLst>
                    <a:ext uri="{9D8B030D-6E8A-4147-A177-3AD203B41FA5}">
                      <a16:colId xmlns:a16="http://schemas.microsoft.com/office/drawing/2014/main" val="3264366876"/>
                    </a:ext>
                  </a:extLst>
                </a:gridCol>
                <a:gridCol w="1060842">
                  <a:extLst>
                    <a:ext uri="{9D8B030D-6E8A-4147-A177-3AD203B41FA5}">
                      <a16:colId xmlns:a16="http://schemas.microsoft.com/office/drawing/2014/main" val="3854407778"/>
                    </a:ext>
                  </a:extLst>
                </a:gridCol>
              </a:tblGrid>
              <a:tr h="266372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796315"/>
                  </a:ext>
                </a:extLst>
              </a:tr>
              <a:tr h="266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281152"/>
                  </a:ext>
                </a:extLst>
              </a:tr>
              <a:tr h="532745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Зарплата бухгалтера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870745"/>
                  </a:ext>
                </a:extLst>
              </a:tr>
              <a:tr h="616271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Зарплата барист-продавцов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76 000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79 200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79 200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81 600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81 600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85 200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85 200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021565"/>
                  </a:ext>
                </a:extLst>
              </a:tr>
              <a:tr h="532745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Зарплата технологов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41 600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41 600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43 400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43 400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44 600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44 600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67392"/>
                  </a:ext>
                </a:extLst>
              </a:tr>
              <a:tr h="532745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Зарплата менеджера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21 000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21 800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21 800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22 700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22 700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23 300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23 300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424787"/>
                  </a:ext>
                </a:extLst>
              </a:tr>
              <a:tr h="410847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Реклама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959698"/>
                  </a:ext>
                </a:extLst>
              </a:tr>
              <a:tr h="410847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Оплата аренды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20 250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165545"/>
                  </a:ext>
                </a:extLst>
              </a:tr>
              <a:tr h="532745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Страховые взносы 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47 100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47 100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47 100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48 780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48 780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50 310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50 310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51 930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51 930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033311"/>
                  </a:ext>
                </a:extLst>
              </a:tr>
              <a:tr h="616271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Затраты на сырье и материалы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311 512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373 814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404 965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498 418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591 872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685 325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778 779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841 081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996 837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25418"/>
                  </a:ext>
                </a:extLst>
              </a:tr>
              <a:tr h="410847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Амортизация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7 808,3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016795"/>
                  </a:ext>
                </a:extLst>
              </a:tr>
              <a:tr h="410847"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553 670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615 972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647 123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747 857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841 310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941 394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1 034 847</a:t>
                      </a:r>
                      <a:endParaRPr lang="ru-RU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1 104 169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1 259 925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345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6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478F3FD-BDF5-08A0-395E-3BCD1D394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447" y="5856840"/>
            <a:ext cx="98240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3 – Постоянные и переменные издержки для стартап-проекта «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 Cup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рассчитанные на 1 год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20A44D9-A6BD-B0EA-F55D-5FD75269E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5" y="683346"/>
            <a:ext cx="10885250" cy="51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FB90E-AFEB-A8D5-C83B-4DD424ABF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99094B41-C605-FB2C-4298-D190893DA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CB174D-C39D-7CF4-8CA3-DC9F774FC6C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49238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2891ED-2FC4-5194-72CB-A0EE38F58D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7FFDC8-2F4F-FA6B-3C60-574BE6FFB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343" y="6123414"/>
            <a:ext cx="6951390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588963" algn="l"/>
              </a:tabLs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Прототип логотипа стартапа «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 Cup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FFAAAB15-3936-03A0-A5D2-407C8E1C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81" y="249238"/>
            <a:ext cx="5816015" cy="57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2170543-C6CB-4F20-1543-2BD83ACDE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04473-C8F6-E0AD-CF5A-994B050D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66E67E2-3AB9-F8D3-4E8B-F15C194FFC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8281" y="2012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DEC045-8296-58D3-37B2-3B9BD87D9B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08447C-BE62-8F20-193C-982391E5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102" y="6156295"/>
            <a:ext cx="8588698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5889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Прототип флаера для стартапа «Edi Cup» с прототипом логотипа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A131117C-054E-06BA-D134-60C586B1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24" y="623299"/>
            <a:ext cx="3923015" cy="56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31EDA3B-3A27-CFB6-6C38-DE3045B83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AFCD76-ABC8-20F6-AAC5-B6F741530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AFEA45-A9E9-67B6-07D5-D99C1EEF6F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5515" y="10382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D6553-0DF4-1337-263C-679B2E5EA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7103" y="6354062"/>
            <a:ext cx="6913047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588963" algn="l"/>
              </a:tabLs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Обложка сайта для стартапа «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 Cup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DE1B31E6-08ED-A9F1-1FF3-C9D98389D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2" y="728866"/>
            <a:ext cx="10706046" cy="5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0F81439-991B-9C75-F1D5-57D7D7811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21000-79A9-1E76-46D8-B15D21B28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65F150-0617-2322-A561-C558E4783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320" y="4363151"/>
            <a:ext cx="3344966" cy="22159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588963" algn="l"/>
              </a:tabLs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Лицевая сторона карточки клиента с прототипом логотипа стартапа «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 Cup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588963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139CD-9E80-E108-BDC9-D09A14C7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" y="1116250"/>
            <a:ext cx="6012452" cy="32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E2D35F2-A343-A2A9-F252-2E7C2D7E5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3652" y="4363151"/>
            <a:ext cx="334496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  <a:tab pos="588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  <a:tab pos="588963" algn="l"/>
              </a:tabLst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Оборотная сторона карточки клиента с прототипом логотипа стартапа «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 Cup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6A042ADB-6C8F-42FD-FAE2-86945F0B6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71" y="1116250"/>
            <a:ext cx="6011729" cy="32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265D294-66F8-D113-B20F-340EA6661DA3}"/>
              </a:ext>
            </a:extLst>
          </p:cNvPr>
          <p:cNvSpPr txBox="1">
            <a:spLocks/>
          </p:cNvSpPr>
          <p:nvPr/>
        </p:nvSpPr>
        <p:spPr>
          <a:xfrm>
            <a:off x="248056" y="278858"/>
            <a:ext cx="9875520" cy="13563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2D50"/>
                </a:solidFill>
                <a:latin typeface="Playfair Display Black" pitchFamily="2" charset="0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продвижению</a:t>
            </a:r>
          </a:p>
        </p:txBody>
      </p:sp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CA4D362-0515-63D9-8315-D269F1542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235ACE-FFDB-DF79-C5F8-6E3FE783E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734F164-8028-E4E9-E68C-F8EAD4BCA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25" y="220632"/>
            <a:ext cx="408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3 – Оценка рисков проекта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8656570-EEE8-5ADB-CC01-CDE579385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4CAD3C-06B7-A415-0CC2-3CFF24B89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8C81E15-B6BE-4A5D-4172-BB2416183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379623"/>
              </p:ext>
            </p:extLst>
          </p:nvPr>
        </p:nvGraphicFramePr>
        <p:xfrm>
          <a:off x="184826" y="737985"/>
          <a:ext cx="11571220" cy="5852160"/>
        </p:xfrm>
        <a:graphic>
          <a:graphicData uri="http://schemas.openxmlformats.org/drawingml/2006/table">
            <a:tbl>
              <a:tblPr firstRow="1" firstCol="1" bandRow="1"/>
              <a:tblGrid>
                <a:gridCol w="3589359">
                  <a:extLst>
                    <a:ext uri="{9D8B030D-6E8A-4147-A177-3AD203B41FA5}">
                      <a16:colId xmlns:a16="http://schemas.microsoft.com/office/drawing/2014/main" val="218154364"/>
                    </a:ext>
                  </a:extLst>
                </a:gridCol>
                <a:gridCol w="4280182">
                  <a:extLst>
                    <a:ext uri="{9D8B030D-6E8A-4147-A177-3AD203B41FA5}">
                      <a16:colId xmlns:a16="http://schemas.microsoft.com/office/drawing/2014/main" val="228665238"/>
                    </a:ext>
                  </a:extLst>
                </a:gridCol>
                <a:gridCol w="3701679">
                  <a:extLst>
                    <a:ext uri="{9D8B030D-6E8A-4147-A177-3AD203B41FA5}">
                      <a16:colId xmlns:a16="http://schemas.microsoft.com/office/drawing/2014/main" val="2311643759"/>
                    </a:ext>
                  </a:extLst>
                </a:gridCol>
              </a:tblGrid>
              <a:tr h="22662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Причины риска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Рекомендуемые меры компенсации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99677"/>
                  </a:ext>
                </a:extLst>
              </a:tr>
              <a:tr h="67988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Несвоевременность поставки материалов 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Нарушение графика поставок, проблемы с транспортировкой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резервного фонда материалов, разработка стратегии поиска новых поставщиков.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929451"/>
                  </a:ext>
                </a:extLst>
              </a:tr>
              <a:tr h="67988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Трудности с выбором квалифицированной силы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Недостаточное количество специалистов на рынке, высокая конкуренция за квалифицированных кадров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системы обучения сотрудников, инвестиции в развитие кадрового резерва.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147931"/>
                  </a:ext>
                </a:extLst>
              </a:tr>
              <a:tr h="113314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Неустойчивость спроса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Изменения в предпочтениях потребителей, недостаточная проработка маркетинговой стратегии, снижение покупательной способности населения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гибкой маркетинговой стратегии, проведение маркетинговых исследований, взаимодействие с клиентами для выявления их потребностей и предпочтений.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560143"/>
                  </a:ext>
                </a:extLst>
              </a:tr>
              <a:tr h="453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Рост цен на представленные материалы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Нестабильность рынка, недостаточная диверсификация поставщиков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Диверсификация поставщиков, поиск альтернативных материалов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921185"/>
                  </a:ext>
                </a:extLst>
              </a:tr>
              <a:tr h="113314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Стихийные бедствия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Землетрясения, наводнения, пожары, которые могут привести к повреждению оборудования и производственных объектов, а также к остановке производства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аварийно-спасательных учений, создание плана действий на случай стихийных бедствий, подготовка сотрудников к действиям в экстремальных ситуациях.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99638"/>
                  </a:ext>
                </a:extLst>
              </a:tr>
              <a:tr h="113314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Законодательство в области общественного питания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Изменение законодательства в области общественного питания, необходимость адаптации производства к новым требованиям, рост затрат на соответствие стандартам качества и безопасности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 за соблюдением законодательства, проведение обучающих семинаров для сотрудников, внедрение стандартов качества и безопасности.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26" marR="453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994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67272D2-02F1-12B3-9026-D1A08433D1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616" y="316002"/>
            <a:ext cx="8659278" cy="4294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4 - Совокупные постоянные и переменные издержки на 1 съедобный стаканчик «Edi Cup» и напиток в нем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285DEBA-77C4-48FE-9054-13752E6C3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666123"/>
              </p:ext>
            </p:extLst>
          </p:nvPr>
        </p:nvGraphicFramePr>
        <p:xfrm>
          <a:off x="457199" y="911751"/>
          <a:ext cx="11399157" cy="54363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9716">
                  <a:extLst>
                    <a:ext uri="{9D8B030D-6E8A-4147-A177-3AD203B41FA5}">
                      <a16:colId xmlns:a16="http://schemas.microsoft.com/office/drawing/2014/main" val="1766155845"/>
                    </a:ext>
                  </a:extLst>
                </a:gridCol>
                <a:gridCol w="1784697">
                  <a:extLst>
                    <a:ext uri="{9D8B030D-6E8A-4147-A177-3AD203B41FA5}">
                      <a16:colId xmlns:a16="http://schemas.microsoft.com/office/drawing/2014/main" val="2119905075"/>
                    </a:ext>
                  </a:extLst>
                </a:gridCol>
                <a:gridCol w="1784697">
                  <a:extLst>
                    <a:ext uri="{9D8B030D-6E8A-4147-A177-3AD203B41FA5}">
                      <a16:colId xmlns:a16="http://schemas.microsoft.com/office/drawing/2014/main" val="2119355636"/>
                    </a:ext>
                  </a:extLst>
                </a:gridCol>
                <a:gridCol w="2304380">
                  <a:extLst>
                    <a:ext uri="{9D8B030D-6E8A-4147-A177-3AD203B41FA5}">
                      <a16:colId xmlns:a16="http://schemas.microsoft.com/office/drawing/2014/main" val="3915419532"/>
                    </a:ext>
                  </a:extLst>
                </a:gridCol>
                <a:gridCol w="1426898">
                  <a:extLst>
                    <a:ext uri="{9D8B030D-6E8A-4147-A177-3AD203B41FA5}">
                      <a16:colId xmlns:a16="http://schemas.microsoft.com/office/drawing/2014/main" val="2806801590"/>
                    </a:ext>
                  </a:extLst>
                </a:gridCol>
                <a:gridCol w="1139784">
                  <a:extLst>
                    <a:ext uri="{9D8B030D-6E8A-4147-A177-3AD203B41FA5}">
                      <a16:colId xmlns:a16="http://schemas.microsoft.com/office/drawing/2014/main" val="111430342"/>
                    </a:ext>
                  </a:extLst>
                </a:gridCol>
                <a:gridCol w="1098985">
                  <a:extLst>
                    <a:ext uri="{9D8B030D-6E8A-4147-A177-3AD203B41FA5}">
                      <a16:colId xmlns:a16="http://schemas.microsoft.com/office/drawing/2014/main" val="2837918082"/>
                    </a:ext>
                  </a:extLst>
                </a:gridCol>
              </a:tblGrid>
              <a:tr h="1339154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Совокупные постоянные издержки, руб.</a:t>
                      </a:r>
                      <a:endParaRPr lang="ru-RU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Совокупные переменные издержки, руб.</a:t>
                      </a:r>
                      <a:endParaRPr lang="ru-RU" sz="1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Себестоимость, руб.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Цена,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Т/б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Т/б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16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endParaRPr lang="ru-RU" sz="1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217562838"/>
                  </a:ext>
                </a:extLst>
              </a:tr>
              <a:tr h="608705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Стакан+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Эспрессо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74,89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73,86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148,75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2 695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3599077562"/>
                  </a:ext>
                </a:extLst>
              </a:tr>
              <a:tr h="608705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Стакан+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Капучино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74,89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89,99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164,88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2 579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283106218"/>
                  </a:ext>
                </a:extLst>
              </a:tr>
              <a:tr h="506256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Стакан+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Латте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74,89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95,36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170,25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2 743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1679982675"/>
                  </a:ext>
                </a:extLst>
              </a:tr>
              <a:tr h="649287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Стакан+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Американо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74,89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149,65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2 724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1197006341"/>
                  </a:ext>
                </a:extLst>
              </a:tr>
              <a:tr h="506256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Стакан+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Какао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74,89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99,01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173,90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2 551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3887979464"/>
                  </a:ext>
                </a:extLst>
              </a:tr>
              <a:tr h="852189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Стакан+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Горячий шоколад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74,89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92,21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167,10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2 644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1157940919"/>
                  </a:ext>
                </a:extLst>
              </a:tr>
              <a:tr h="253128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449,34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525,18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874,52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15 937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ru-RU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660" marR="19660" marT="0" marB="0"/>
                </a:tc>
                <a:extLst>
                  <a:ext uri="{0D108BD9-81ED-4DB2-BD59-A6C34878D82A}">
                    <a16:rowId xmlns:a16="http://schemas.microsoft.com/office/drawing/2014/main" val="3744522956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D52E1FE-68B6-BEBB-F539-257E2C2E8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307C6-1DC5-4517-DE63-731A948CF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6852" y="0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82834" y="1890494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550068" y="637965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" panose="02000000000000000000" pitchFamily="2" charset="0"/>
              </a:rPr>
              <a:t>Цели и задачи проекта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898631" y="1578776"/>
            <a:ext cx="11004800" cy="486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- определить, может ли этот новый подход к посуде способствовать сокращению отходов за счет замены традиционных одноразовых предметов съедобными альтернативами и создания ниши на рынке для безотходного производства.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200" b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достижения цели необходимо выполнить следующие </a:t>
            </a:r>
            <a:r>
              <a:rPr lang="ru-RU" sz="2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существующей практики обращения с отходами в Оренбургской области;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потенциального рыночного спроса и потребительских предпочтений на съедобную посуду;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воздействия одноразовой посуды на окружающую среду;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экономической целесообразность проекта;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2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стратегии по внедрению и реализации проекта.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351" y="2017018"/>
            <a:ext cx="571500" cy="55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E39E90-EEE9-4AC4-B439-00E2F2294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7AC9B25-412C-414E-B54B-9E942E187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873F68-FD84-8653-DDC2-159A3C03F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2" y="190904"/>
            <a:ext cx="886189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5 - План доходов и расходов на первые два года деятельности стартапа «Edi Cup»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EDF6CC56-0A53-BB5C-1693-7AD7DF4B10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886924"/>
              </p:ext>
            </p:extLst>
          </p:nvPr>
        </p:nvGraphicFramePr>
        <p:xfrm>
          <a:off x="340467" y="1145011"/>
          <a:ext cx="11515889" cy="51232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96834">
                  <a:extLst>
                    <a:ext uri="{9D8B030D-6E8A-4147-A177-3AD203B41FA5}">
                      <a16:colId xmlns:a16="http://schemas.microsoft.com/office/drawing/2014/main" val="1530503332"/>
                    </a:ext>
                  </a:extLst>
                </a:gridCol>
                <a:gridCol w="3345690">
                  <a:extLst>
                    <a:ext uri="{9D8B030D-6E8A-4147-A177-3AD203B41FA5}">
                      <a16:colId xmlns:a16="http://schemas.microsoft.com/office/drawing/2014/main" val="868380558"/>
                    </a:ext>
                  </a:extLst>
                </a:gridCol>
                <a:gridCol w="2973365">
                  <a:extLst>
                    <a:ext uri="{9D8B030D-6E8A-4147-A177-3AD203B41FA5}">
                      <a16:colId xmlns:a16="http://schemas.microsoft.com/office/drawing/2014/main" val="3901587481"/>
                    </a:ext>
                  </a:extLst>
                </a:gridCol>
              </a:tblGrid>
              <a:tr h="152114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в первый год деятельности, руб.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во второй год деятельности, руб.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7313528"/>
                  </a:ext>
                </a:extLst>
              </a:tr>
              <a:tr h="760571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 от реализации продукции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11 353 440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40 893 030</a:t>
                      </a:r>
                      <a:endParaRPr lang="ru-RU" sz="3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957421"/>
                  </a:ext>
                </a:extLst>
              </a:tr>
              <a:tr h="89084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 на производство и реализацию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12 335 973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31 784 969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733354"/>
                  </a:ext>
                </a:extLst>
              </a:tr>
              <a:tr h="4454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Страховые взносы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599 130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623 160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5325353"/>
                  </a:ext>
                </a:extLst>
              </a:tr>
              <a:tr h="4454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-982 533</a:t>
                      </a:r>
                      <a:endParaRPr lang="ru-RU" sz="3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9 108 061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5236202"/>
                  </a:ext>
                </a:extLst>
              </a:tr>
              <a:tr h="4454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платежи</a:t>
                      </a:r>
                      <a:endParaRPr lang="ru-RU" sz="24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102 539</a:t>
                      </a:r>
                      <a:endParaRPr lang="ru-RU" sz="3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910 806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0665965"/>
                  </a:ext>
                </a:extLst>
              </a:tr>
              <a:tr h="44541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Чистая прибыль</a:t>
                      </a:r>
                      <a:endParaRPr lang="ru-RU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-1 085 073</a:t>
                      </a:r>
                      <a:endParaRPr lang="ru-RU" sz="36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3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8 197 255</a:t>
                      </a:r>
                      <a:endParaRPr lang="ru-RU" sz="36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063145"/>
                  </a:ext>
                </a:extLst>
              </a:tr>
            </a:tbl>
          </a:graphicData>
        </a:graphic>
      </p:graphicFrame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583D129-1E06-8AEB-9C2A-38F683B0F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E083C-CF4E-858B-BC3D-93A79C18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3E7A0A-43B9-764B-8E9F-3F548D9D6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417" y="206925"/>
            <a:ext cx="660533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6 - Оценка эффективности проекта «Edi Cup»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85563FBC-2FE9-C5E0-549B-E4F789AF14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524626"/>
              </p:ext>
            </p:extLst>
          </p:nvPr>
        </p:nvGraphicFramePr>
        <p:xfrm>
          <a:off x="496113" y="683346"/>
          <a:ext cx="11274357" cy="56676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9908">
                  <a:extLst>
                    <a:ext uri="{9D8B030D-6E8A-4147-A177-3AD203B41FA5}">
                      <a16:colId xmlns:a16="http://schemas.microsoft.com/office/drawing/2014/main" val="2821623497"/>
                    </a:ext>
                  </a:extLst>
                </a:gridCol>
                <a:gridCol w="1816734">
                  <a:extLst>
                    <a:ext uri="{9D8B030D-6E8A-4147-A177-3AD203B41FA5}">
                      <a16:colId xmlns:a16="http://schemas.microsoft.com/office/drawing/2014/main" val="252927535"/>
                    </a:ext>
                  </a:extLst>
                </a:gridCol>
                <a:gridCol w="1629784">
                  <a:extLst>
                    <a:ext uri="{9D8B030D-6E8A-4147-A177-3AD203B41FA5}">
                      <a16:colId xmlns:a16="http://schemas.microsoft.com/office/drawing/2014/main" val="2274098758"/>
                    </a:ext>
                  </a:extLst>
                </a:gridCol>
                <a:gridCol w="1525351">
                  <a:extLst>
                    <a:ext uri="{9D8B030D-6E8A-4147-A177-3AD203B41FA5}">
                      <a16:colId xmlns:a16="http://schemas.microsoft.com/office/drawing/2014/main" val="2212122182"/>
                    </a:ext>
                  </a:extLst>
                </a:gridCol>
                <a:gridCol w="1506042">
                  <a:extLst>
                    <a:ext uri="{9D8B030D-6E8A-4147-A177-3AD203B41FA5}">
                      <a16:colId xmlns:a16="http://schemas.microsoft.com/office/drawing/2014/main" val="2643474622"/>
                    </a:ext>
                  </a:extLst>
                </a:gridCol>
                <a:gridCol w="1967089">
                  <a:extLst>
                    <a:ext uri="{9D8B030D-6E8A-4147-A177-3AD203B41FA5}">
                      <a16:colId xmlns:a16="http://schemas.microsoft.com/office/drawing/2014/main" val="2844565731"/>
                    </a:ext>
                  </a:extLst>
                </a:gridCol>
                <a:gridCol w="1989449">
                  <a:extLst>
                    <a:ext uri="{9D8B030D-6E8A-4147-A177-3AD203B41FA5}">
                      <a16:colId xmlns:a16="http://schemas.microsoft.com/office/drawing/2014/main" val="442339611"/>
                    </a:ext>
                  </a:extLst>
                </a:gridCol>
              </a:tblGrid>
              <a:tr h="923361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месяца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 (доход), руб.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затраты, руб.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Валовая прибыль (убыток), руб.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УСН (10%), руб.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Чистая прибыль (убыток) после уплаты налогов, руб.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Чистая прибыль нарастающим итогом, руб.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3143371613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344 100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553 670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-209 570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-213 011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-213 011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1113093961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412 920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615 972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-203 052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4 129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-207 181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-420 192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736316940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447 330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647 123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-199 793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4 473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-204 267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-624 459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929499446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580 320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747 857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-167 537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5 803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-173 340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-797 799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232901943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689 130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841 310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-152 180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6 891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-159 072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-956 870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323653026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797 940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941 394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-143 454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7 979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-151 433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-1 108 303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921337186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953 250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1 034 847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-81 597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9 533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-91 130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-1 199 433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1828361926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1 029 510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1 104 169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-74 659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10 295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-84 955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-1 284 387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751424818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1 220 160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1 259 925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-39 765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12 202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-51 967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-1 336 354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807417595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1 439 640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1 384 530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55 110</a:t>
                      </a:r>
                      <a:endParaRPr lang="ru-RU" sz="18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14 396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40 714</a:t>
                      </a:r>
                      <a:endParaRPr lang="ru-RU" sz="18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-1 295 640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669563235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1 639 590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1 540 286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99 304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9 930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89 374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-1 206 267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828588234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1 799 550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1 664 890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134 660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13 466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121 194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-1 085 073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4286418741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1 966 950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1 727 193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239 757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23 976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215 782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-869 291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1113612663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2 218 050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1 914 099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303 951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30 395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273 556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-595 735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1082272669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2 469 150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2 101 006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368 144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36 814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331 329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-264 406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3915273433"/>
                  </a:ext>
                </a:extLst>
              </a:tr>
              <a:tr h="285647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2 841 150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2 287 913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553 237</a:t>
                      </a:r>
                      <a:endParaRPr lang="ru-RU" sz="1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55 324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497 913</a:t>
                      </a:r>
                      <a:endParaRPr lang="ru-RU" sz="18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233 507</a:t>
                      </a:r>
                      <a:endParaRPr lang="ru-RU" sz="18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47" marR="65847" marT="0" marB="0"/>
                </a:tc>
                <a:extLst>
                  <a:ext uri="{0D108BD9-81ED-4DB2-BD59-A6C34878D82A}">
                    <a16:rowId xmlns:a16="http://schemas.microsoft.com/office/drawing/2014/main" val="2180244012"/>
                  </a:ext>
                </a:extLst>
              </a:tr>
            </a:tbl>
          </a:graphicData>
        </a:graphic>
      </p:graphicFrame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8F587F1-800C-C1C2-6B9A-015FFA609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9E2CF-22AD-415F-00E4-5DB024B26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FA4FF6-DC1F-B615-64F0-EE18D7E9BA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9029" y="693751"/>
            <a:ext cx="10544783" cy="601814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571500" algn="l"/>
                <a:tab pos="589280" algn="l"/>
              </a:tabLst>
            </a:pPr>
            <a:r>
              <a:rPr lang="ru-RU" sz="2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России ежегодно используется </a:t>
            </a:r>
            <a:r>
              <a:rPr lang="ru-RU" sz="2800" b="1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 6 миллиардов</a:t>
            </a:r>
            <a:r>
              <a:rPr lang="ru-RU" sz="2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штук одноразовой бумажной посуды. Чтобы произвести такое количество стаканчиков тратятся следующие ресурсы: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571500" algn="l"/>
                <a:tab pos="589280" algn="l"/>
              </a:tabLst>
            </a:pPr>
            <a:endParaRPr lang="ru-RU" sz="2800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tabLst>
                <a:tab pos="571500" algn="l"/>
                <a:tab pos="589280" algn="l"/>
              </a:tabLst>
            </a:pPr>
            <a:r>
              <a:rPr lang="ru-RU" sz="2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5,8 миллиарда литров воды;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tabLst>
                <a:tab pos="571500" algn="l"/>
                <a:tab pos="589280" algn="l"/>
              </a:tabLst>
            </a:pPr>
            <a:r>
              <a:rPr lang="ru-RU" sz="2800" kern="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367 тыс. тонн древесины.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571500" algn="l"/>
                <a:tab pos="589280" algn="l"/>
              </a:tabLst>
            </a:pPr>
            <a:endParaRPr lang="ru-RU" sz="2800" kern="100" dirty="0">
              <a:solidFill>
                <a:schemeClr val="tx1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0A98D-7DD4-1AA0-9C94-4C249B6B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652" y="3136917"/>
            <a:ext cx="5024636" cy="3351432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070DD36-1AFE-0EB0-0682-F9A990D44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49A761-7BA6-EEF2-4BF3-EFB2A8564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B8EBFD-AA75-E723-C2D7-25F1F0827A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0462" y="97911"/>
            <a:ext cx="7077723" cy="6858000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предмет выявления конкурентов был проведен анализ как в рамках города Оренбурга, так и в рамках Российской Федерации, и были получены следующие результаты: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8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Оренбурге </a:t>
            </a: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аналогичных проектов</a:t>
            </a:r>
            <a:r>
              <a:rPr lang="ru-RU" sz="8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однако кофейни, которые используют одноразовые пластиковые и бумажные стаканчики, считаются потенциальными конкурентами. Такими можно считать следующие кофейни: </a:t>
            </a: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Coffee </a:t>
            </a:r>
            <a:r>
              <a:rPr lang="ru-RU" sz="8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Центральную кофейню</a:t>
            </a:r>
            <a:r>
              <a:rPr lang="ru-RU" sz="8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так как они более известны в нашем городе. 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8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Российской Федерации </a:t>
            </a:r>
            <a:r>
              <a:rPr lang="ru-RU" sz="8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выявлены следующие аналогичные проекты: </a:t>
            </a:r>
            <a:r>
              <a:rPr lang="ru-RU" sz="8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Nyam</a:t>
            </a: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Cup </a:t>
            </a:r>
            <a:r>
              <a:rPr lang="ru-RU" sz="8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(Санкт-Петербург) и </a:t>
            </a:r>
            <a:r>
              <a:rPr lang="ru-RU" sz="8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DRINK&amp;EAT </a:t>
            </a:r>
            <a:r>
              <a:rPr lang="ru-RU" sz="8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(Великий Новгород).</a:t>
            </a:r>
          </a:p>
          <a:p>
            <a:endParaRPr lang="ru-RU" dirty="0"/>
          </a:p>
        </p:txBody>
      </p:sp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61F31FE-F946-EF99-E60E-9E6DD2CA0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606D4-287F-628C-01D1-CD885BA2D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85035AF2-14D9-BB80-B8D6-9007CF69064E}"/>
              </a:ext>
            </a:extLst>
          </p:cNvPr>
          <p:cNvSpPr txBox="1">
            <a:spLocks/>
          </p:cNvSpPr>
          <p:nvPr/>
        </p:nvSpPr>
        <p:spPr>
          <a:xfrm>
            <a:off x="7058566" y="1445660"/>
            <a:ext cx="2516670" cy="463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 ОЦЕНИЛИ ИДЕЮ ДАННОГО ПРОЕКТА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A1EB9E3-50E9-2333-1E6D-FB2250F834CC}"/>
              </a:ext>
            </a:extLst>
          </p:cNvPr>
          <p:cNvSpPr txBox="1">
            <a:spLocks/>
          </p:cNvSpPr>
          <p:nvPr/>
        </p:nvSpPr>
        <p:spPr>
          <a:xfrm>
            <a:off x="9622886" y="2329168"/>
            <a:ext cx="2659517" cy="6926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ПРИОБРЕСТИ ДАННЫЙ ПРОДУКТ </a:t>
            </a:r>
          </a:p>
        </p:txBody>
      </p:sp>
      <p:pic>
        <p:nvPicPr>
          <p:cNvPr id="8" name="Рисунок 7" descr="Кофе со сплошной заливкой">
            <a:extLst>
              <a:ext uri="{FF2B5EF4-FFF2-40B4-BE49-F238E27FC236}">
                <a16:creationId xmlns:a16="http://schemas.microsoft.com/office/drawing/2014/main" id="{0F266BFB-FCF1-D7E9-F216-728FCC450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8729" y="1016421"/>
            <a:ext cx="1388357" cy="1388357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79A5608D-A7F8-EE68-0032-C27BF7A102B5}"/>
              </a:ext>
            </a:extLst>
          </p:cNvPr>
          <p:cNvSpPr txBox="1">
            <a:spLocks/>
          </p:cNvSpPr>
          <p:nvPr/>
        </p:nvSpPr>
        <p:spPr>
          <a:xfrm>
            <a:off x="9067072" y="800197"/>
            <a:ext cx="6639089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</a:t>
            </a:r>
          </a:p>
        </p:txBody>
      </p:sp>
      <p:pic>
        <p:nvPicPr>
          <p:cNvPr id="16" name="Рисунок 15" descr="Кофе со сплошной заливкой">
            <a:extLst>
              <a:ext uri="{FF2B5EF4-FFF2-40B4-BE49-F238E27FC236}">
                <a16:creationId xmlns:a16="http://schemas.microsoft.com/office/drawing/2014/main" id="{8159A404-AF4E-3FB5-D904-E76EC18F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833" y="1016420"/>
            <a:ext cx="1388357" cy="1388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BF3558-965A-237E-AADB-9A81A2188512}"/>
              </a:ext>
            </a:extLst>
          </p:cNvPr>
          <p:cNvSpPr txBox="1"/>
          <p:nvPr/>
        </p:nvSpPr>
        <p:spPr>
          <a:xfrm>
            <a:off x="8048325" y="1670811"/>
            <a:ext cx="102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F2F548-F769-0757-420F-A8CC20F4696D}"/>
              </a:ext>
            </a:extLst>
          </p:cNvPr>
          <p:cNvSpPr txBox="1"/>
          <p:nvPr/>
        </p:nvSpPr>
        <p:spPr>
          <a:xfrm>
            <a:off x="10477768" y="1709232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325E8D99-EFB7-4A6A-A3EA-517F03BDD977}"/>
              </a:ext>
            </a:extLst>
          </p:cNvPr>
          <p:cNvSpPr txBox="1">
            <a:spLocks/>
          </p:cNvSpPr>
          <p:nvPr/>
        </p:nvSpPr>
        <p:spPr>
          <a:xfrm>
            <a:off x="7633099" y="3441589"/>
            <a:ext cx="6639089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111F877B-8DC0-964D-BCC3-E63ABF4C0563}"/>
              </a:ext>
            </a:extLst>
          </p:cNvPr>
          <p:cNvSpPr txBox="1">
            <a:spLocks/>
          </p:cNvSpPr>
          <p:nvPr/>
        </p:nvSpPr>
        <p:spPr>
          <a:xfrm>
            <a:off x="7790130" y="5266008"/>
            <a:ext cx="6639089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0096D885-FA0D-77F1-57F1-4A791BDDBDD0}"/>
              </a:ext>
            </a:extLst>
          </p:cNvPr>
          <p:cNvSpPr txBox="1">
            <a:spLocks/>
          </p:cNvSpPr>
          <p:nvPr/>
        </p:nvSpPr>
        <p:spPr>
          <a:xfrm>
            <a:off x="9898081" y="5296855"/>
            <a:ext cx="1866772" cy="658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В ВОЗРАСТЕ ОТ 18 ДО 25 ЛЕТ</a:t>
            </a:r>
          </a:p>
          <a:p>
            <a:pPr algn="ctr"/>
            <a:endParaRPr lang="ru-RU" dirty="0"/>
          </a:p>
        </p:txBody>
      </p:sp>
      <p:pic>
        <p:nvPicPr>
          <p:cNvPr id="23" name="Рисунок 22" descr="Кофе со сплошной заливкой">
            <a:extLst>
              <a:ext uri="{FF2B5EF4-FFF2-40B4-BE49-F238E27FC236}">
                <a16:creationId xmlns:a16="http://schemas.microsoft.com/office/drawing/2014/main" id="{F48A28E8-94AE-64A1-42DA-1B5BB8BB4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7894" y="3908498"/>
            <a:ext cx="1388357" cy="1388357"/>
          </a:xfrm>
          <a:prstGeom prst="rect">
            <a:avLst/>
          </a:prstGeom>
        </p:spPr>
      </p:pic>
      <p:pic>
        <p:nvPicPr>
          <p:cNvPr id="24" name="Рисунок 23" descr="Кофе со сплошной заливкой">
            <a:extLst>
              <a:ext uri="{FF2B5EF4-FFF2-40B4-BE49-F238E27FC236}">
                <a16:creationId xmlns:a16="http://schemas.microsoft.com/office/drawing/2014/main" id="{E0E7C7A7-3043-0C95-E6C4-5A2FDE1A4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5385" y="3970198"/>
            <a:ext cx="1388357" cy="13883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4DF7BF1-AF75-40D1-F30D-ADEC3EDD6F6A}"/>
              </a:ext>
            </a:extLst>
          </p:cNvPr>
          <p:cNvSpPr txBox="1"/>
          <p:nvPr/>
        </p:nvSpPr>
        <p:spPr>
          <a:xfrm>
            <a:off x="8048325" y="4573813"/>
            <a:ext cx="102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309E1A-E621-35CC-D519-7C949B0266B9}"/>
              </a:ext>
            </a:extLst>
          </p:cNvPr>
          <p:cNvSpPr txBox="1"/>
          <p:nvPr/>
        </p:nvSpPr>
        <p:spPr>
          <a:xfrm>
            <a:off x="10357215" y="4602676"/>
            <a:ext cx="102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86%</a:t>
            </a:r>
          </a:p>
        </p:txBody>
      </p:sp>
    </p:spTree>
    <p:extLst>
      <p:ext uri="{BB962C8B-B14F-4D97-AF65-F5344CB8AC3E}">
        <p14:creationId xmlns:p14="http://schemas.microsoft.com/office/powerpoint/2010/main" val="19021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6" grpId="0"/>
      <p:bldP spid="14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AA4FD3-4FD8-4D7A-6F12-A2CC5D6D1D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0CA1D28-3501-05AE-4803-15845B305CD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910980" y="5778888"/>
            <a:ext cx="5792788" cy="5319713"/>
          </a:xfrm>
        </p:spPr>
        <p:txBody>
          <a:bodyPr>
            <a:normAutofit/>
          </a:bodyPr>
          <a:lstStyle/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571500" algn="l"/>
                <a:tab pos="588963" algn="l"/>
              </a:tabLs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1 – Прототип флаера для информирования потребителей о стартапе «</a:t>
            </a:r>
            <a:r>
              <a:rPr lang="en-US" altLang="ru-RU" sz="2000" dirty="0" bmk="_Hlk162717798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 Cup</a:t>
            </a:r>
            <a:r>
              <a:rPr lang="ru-RU" altLang="ru-RU" sz="2000" dirty="0" bmk="_Hlk162717798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1CCB8040-C1E2-F7C2-3119-DF1E9715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145" y="121326"/>
            <a:ext cx="3897549" cy="560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1441B9A-5F00-C642-91E6-8D6533AF8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70654-2A94-B39C-B53D-12F54015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836DC6-CEB8-D13F-4613-2D274A7D70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204" y="1060214"/>
            <a:ext cx="10887075" cy="5029200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«Edi Cup» предполагает внедрение инновационной концепции съедобной посуды на рынке общественного питания в Оренбургской области, особенно в городе Оренбурге. </a:t>
            </a:r>
          </a:p>
          <a:p>
            <a:pPr marL="45720" indent="0" algn="just"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Необходимый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стартовый капитал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7 843 968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45720" indent="0" algn="just"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окупаемости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16 месяцев, или 1 год и 4 месяца.</a:t>
            </a:r>
          </a:p>
          <a:p>
            <a:pPr marL="45720" indent="0" algn="just"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внедрения новой ниши для рынка общественного питания в городе Оренбурге ожидаются следующие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Улучшение экологии региона. 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Дополнительный вид деятельности. 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Экологическая грамотность населения.</a:t>
            </a:r>
          </a:p>
        </p:txBody>
      </p:sp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12D39D6-E1FE-BF2F-2789-BC1EC423A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12D6F0-A44B-B333-F96E-ADBE0C627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ood-edi cup">
            <a:extLst>
              <a:ext uri="{FF2B5EF4-FFF2-40B4-BE49-F238E27FC236}">
                <a16:creationId xmlns:a16="http://schemas.microsoft.com/office/drawing/2014/main" id="{4756ED00-362B-6739-FFA5-2D4E2905D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18" y="93290"/>
            <a:ext cx="5726901" cy="56721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3570051" y="5833236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2 – Прототип съедобной чашки для кофе «Edi Cup»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7A7F1C4-6678-2B11-8D9F-E18E5A8C339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3005" y="192282"/>
            <a:ext cx="10280650" cy="74852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 Cup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9C1712-F69F-57FA-8C72-FE6924DE85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735F7A7-6E26-C478-429D-61B752A58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528236"/>
              </p:ext>
            </p:extLst>
          </p:nvPr>
        </p:nvGraphicFramePr>
        <p:xfrm>
          <a:off x="885217" y="940811"/>
          <a:ext cx="9922213" cy="522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30040BB-D706-FB44-1719-0E9644FDA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C0D0F4-CC4B-1DFB-0BB5-B50BDA479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75FD5D-D65D-F1A9-C6FA-787A5EA8F9D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895827"/>
            <a:ext cx="8300835" cy="82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69D77BA-ED16-B5CF-8129-4D67A324A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610D0-ACE8-1645-7890-4C221A2BC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1668</Words>
  <Application>Microsoft Office PowerPoint</Application>
  <PresentationFormat>Широкоэкранный</PresentationFormat>
  <Paragraphs>563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Open Sans</vt:lpstr>
      <vt:lpstr>Playfair Display</vt:lpstr>
      <vt:lpstr>Playfair Display Black</vt:lpstr>
      <vt:lpstr>Times New Roman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modified xsi:type="dcterms:W3CDTF">2024-06-25T10:30:03Z</dcterms:modified>
</cp:coreProperties>
</file>