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1" r:id="rId9"/>
    <p:sldId id="265" r:id="rId10"/>
    <p:sldId id="263" r:id="rId11"/>
    <p:sldId id="267" r:id="rId12"/>
    <p:sldId id="269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8F6184-AB3F-4138-9094-918F1655F895}">
          <p14:sldIdLst>
            <p14:sldId id="256"/>
            <p14:sldId id="257"/>
            <p14:sldId id="258"/>
            <p14:sldId id="259"/>
            <p14:sldId id="260"/>
            <p14:sldId id="262"/>
            <p14:sldId id="266"/>
            <p14:sldId id="261"/>
            <p14:sldId id="265"/>
            <p14:sldId id="263"/>
            <p14:sldId id="267"/>
            <p14:sldId id="269"/>
            <p14:sldId id="268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6858B-A452-4529-B428-A36993E80F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14CBCD-796A-4111-B97D-D9D8E7D87319}">
      <dgm:prSet custT="1"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Платформа для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прямого инвестирования в образование.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D8971-87D7-44FD-8B9E-9944BCEEC52A}" type="parTrans" cxnId="{6F9FD6F4-E4BE-4F7E-8DFF-2308F91CA9DA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5CA7D4-7AD4-4E85-A632-0279EC41326A}" type="sibTrans" cxnId="{6F9FD6F4-E4BE-4F7E-8DFF-2308F91CA9DA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405322-C732-4456-802D-BB57898B06C2}">
      <dgm:prSet custT="1"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Альтернатива банковским кредитам и рассрочкам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CFC20-8929-4B36-8C4E-AE09FF124A3A}" type="parTrans" cxnId="{A961CF49-5F3F-42FD-B920-259A142C8C9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932C7-7887-4C7F-BBA9-6F2FB64D274A}" type="sibTrans" cxnId="{A961CF49-5F3F-42FD-B920-259A142C8C9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AAC01-B247-4847-B0F7-809085665A36}">
      <dgm:prSet custT="1"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 ориентированная модель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E01C8-6F52-4FD6-8863-04B1D8431389}" type="parTrans" cxnId="{3BDFC5F4-DE64-424C-9F01-EC19E490AC1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479FA-DD22-471A-AEFF-EEF950B00D41}" type="sibTrans" cxnId="{3BDFC5F4-DE64-424C-9F01-EC19E490AC1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83276-30D2-4706-B9B9-B0BA7B6EB166}">
      <dgm:prSet custT="1"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инвестиционного портфеля в человеческий капитал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732F5-EA15-44DE-96F4-773AC9CD60AA}" type="parTrans" cxnId="{C7A6591D-328A-44FA-935F-A1BA3DB455FD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FE4560-41D8-4586-B55E-A31927680CE4}" type="sibTrans" cxnId="{C7A6591D-328A-44FA-935F-A1BA3DB455FD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4FC3A9-1047-48B9-98B5-8073589AAC8B}">
      <dgm:prSet custT="1"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Прозрачность, персонализация и мотивация студентов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EAA9A9-73E9-4C0C-992B-BD68A240A21A}" type="parTrans" cxnId="{E69BC60F-9461-4C8F-87A3-069D2EECE8C5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FA0D79-6226-420C-8C63-E1361895ED0B}" type="sibTrans" cxnId="{E69BC60F-9461-4C8F-87A3-069D2EECE8C5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91572-E6BE-46E6-848B-DA776F625318}">
      <dgm:prSet custT="1"/>
      <dgm:spPr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Привлечение частных и корпоративных инвесторов для финансирования обучения студентов и слушателей программ ДПО / переквалификации.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1EA2C-5CDF-4EA3-BE00-8A430EE147D6}" type="parTrans" cxnId="{D1B6A807-0DFF-44BC-9E28-6A3535EEFBB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082F9-FF1F-40CD-BAE8-6A0F27A947D7}" type="sibTrans" cxnId="{D1B6A807-0DFF-44BC-9E28-6A3535EEFBB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504A5-9141-42E3-8BDB-A343FAD7ADD0}">
      <dgm:prSet custT="1"/>
      <dgm:spPr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прозрачных условий для всех участников платформы и формирование дополнительной мотивации студентов успешно завершить обучение.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A6F4E-CB07-43EE-B126-8979EB59CB90}" type="parTrans" cxnId="{4E090808-F4C7-4737-9CC3-AEB82D1F9445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2319A-5AC8-4D11-96A5-69C74FFD270A}" type="sibTrans" cxnId="{4E090808-F4C7-4737-9CC3-AEB82D1F9445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31BFC-60A1-404E-987A-03E0B798D596}">
      <dgm:prSet custT="1"/>
      <dgm:spPr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Новый инструмент для инвесторов, позволяющий поддерживать развитие профессионального потенциала и получать доходность.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75D61-6E19-4A25-B631-1892E907DE70}" type="parTrans" cxnId="{F420057A-0047-4B1E-AD9C-1CB28E93D9E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FEA58-3E92-4C3F-9969-0F642DC57AE4}" type="sibTrans" cxnId="{F420057A-0047-4B1E-AD9C-1CB28E93D9E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1127C-2580-4155-BFCD-E6C9FD2E8BF8}">
      <dgm:prSet custT="1"/>
      <dgm:spPr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доступности качественного образования для широких групп населения за счёт снижения финансовых барьеров.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94E39-C2E8-49F5-9087-E3D57EE50ACF}" type="parTrans" cxnId="{B5753B08-013B-46A2-AC95-E2CD0A50C8FD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CA507-0CA7-47DC-9700-A7F510210738}" type="sibTrans" cxnId="{B5753B08-013B-46A2-AC95-E2CD0A50C8FD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F87D7-412F-41F9-A40C-D37AD45272FE}">
      <dgm:prSet custT="1"/>
      <dgm:spPr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Гибкие условия финансирования с минимальной финансовой нагрузкой на этапе обучения.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DA1FB-0DBE-46F0-9061-7AE1CC38E370}" type="parTrans" cxnId="{F54BB82F-4510-4811-8B20-10E7D4F02DC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4C382-93AF-49C0-953F-763BF339A8D0}" type="sibTrans" cxnId="{F54BB82F-4510-4811-8B20-10E7D4F02DC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2ED13-13AD-4EE5-8080-1FEED22873D4}" type="pres">
      <dgm:prSet presAssocID="{FEA6858B-A452-4529-B428-A36993E80F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153144-C2E7-4600-B870-8F4837ABCD1D}" type="pres">
      <dgm:prSet presAssocID="{1914CBCD-796A-4111-B97D-D9D8E7D87319}" presName="parentLin" presStyleCnt="0"/>
      <dgm:spPr/>
    </dgm:pt>
    <dgm:pt modelId="{BA181949-D7B7-4D39-9F46-79D9C695D2E0}" type="pres">
      <dgm:prSet presAssocID="{1914CBCD-796A-4111-B97D-D9D8E7D8731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A87311E-108E-4F78-900B-CDA77C04451A}" type="pres">
      <dgm:prSet presAssocID="{1914CBCD-796A-4111-B97D-D9D8E7D8731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B3FB5-1D8A-4E34-9471-67AC08C1FC79}" type="pres">
      <dgm:prSet presAssocID="{1914CBCD-796A-4111-B97D-D9D8E7D87319}" presName="negativeSpace" presStyleCnt="0"/>
      <dgm:spPr/>
    </dgm:pt>
    <dgm:pt modelId="{50D44881-3BE0-478E-B3FE-C85C1049DB6B}" type="pres">
      <dgm:prSet presAssocID="{1914CBCD-796A-4111-B97D-D9D8E7D8731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ED07B-A706-4894-A42E-ED79502E84C5}" type="pres">
      <dgm:prSet presAssocID="{055CA7D4-7AD4-4E85-A632-0279EC41326A}" presName="spaceBetweenRectangles" presStyleCnt="0"/>
      <dgm:spPr/>
    </dgm:pt>
    <dgm:pt modelId="{40E5345D-1673-4C07-9DA6-47BB1AA7C598}" type="pres">
      <dgm:prSet presAssocID="{5C405322-C732-4456-802D-BB57898B06C2}" presName="parentLin" presStyleCnt="0"/>
      <dgm:spPr/>
    </dgm:pt>
    <dgm:pt modelId="{0C5F7EAC-50D0-4601-8681-97D4E7B99DF6}" type="pres">
      <dgm:prSet presAssocID="{5C405322-C732-4456-802D-BB57898B06C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299C27B-DB27-4029-89E1-B70D3A3C6B9F}" type="pres">
      <dgm:prSet presAssocID="{5C405322-C732-4456-802D-BB57898B06C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74753-A606-4795-B19F-C57ED780563F}" type="pres">
      <dgm:prSet presAssocID="{5C405322-C732-4456-802D-BB57898B06C2}" presName="negativeSpace" presStyleCnt="0"/>
      <dgm:spPr/>
    </dgm:pt>
    <dgm:pt modelId="{85D46E8A-5F41-45F5-BC67-9B26B201036F}" type="pres">
      <dgm:prSet presAssocID="{5C405322-C732-4456-802D-BB57898B06C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D594C-6A66-4625-B3EE-59050A4B446E}" type="pres">
      <dgm:prSet presAssocID="{B32932C7-7887-4C7F-BBA9-6F2FB64D274A}" presName="spaceBetweenRectangles" presStyleCnt="0"/>
      <dgm:spPr/>
    </dgm:pt>
    <dgm:pt modelId="{77244FD2-C7AD-4F2A-BC0E-BC068AD11646}" type="pres">
      <dgm:prSet presAssocID="{46FAAC01-B247-4847-B0F7-809085665A36}" presName="parentLin" presStyleCnt="0"/>
      <dgm:spPr/>
    </dgm:pt>
    <dgm:pt modelId="{B2A81A5D-FF4D-41AE-97DE-5D45EBB80EB0}" type="pres">
      <dgm:prSet presAssocID="{46FAAC01-B247-4847-B0F7-809085665A3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C686289-8593-4D6E-9473-405D4D725C2F}" type="pres">
      <dgm:prSet presAssocID="{46FAAC01-B247-4847-B0F7-809085665A3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DD721-236D-4F48-A112-40B716BB9BD0}" type="pres">
      <dgm:prSet presAssocID="{46FAAC01-B247-4847-B0F7-809085665A36}" presName="negativeSpace" presStyleCnt="0"/>
      <dgm:spPr/>
    </dgm:pt>
    <dgm:pt modelId="{BBE9E6F8-4FA0-404C-B79A-3444F31FE265}" type="pres">
      <dgm:prSet presAssocID="{46FAAC01-B247-4847-B0F7-809085665A3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7527F-9FCF-4E8D-9862-344A4D1F8749}" type="pres">
      <dgm:prSet presAssocID="{EE9479FA-DD22-471A-AEFF-EEF950B00D41}" presName="spaceBetweenRectangles" presStyleCnt="0"/>
      <dgm:spPr/>
    </dgm:pt>
    <dgm:pt modelId="{F376D616-02D4-495B-B4B3-66C985063C96}" type="pres">
      <dgm:prSet presAssocID="{71483276-30D2-4706-B9B9-B0BA7B6EB166}" presName="parentLin" presStyleCnt="0"/>
      <dgm:spPr/>
    </dgm:pt>
    <dgm:pt modelId="{10F19DB9-E826-4EBC-85CE-21D2A7E5C8A5}" type="pres">
      <dgm:prSet presAssocID="{71483276-30D2-4706-B9B9-B0BA7B6EB16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3E53CED-62C7-4AF6-95CB-B5856140B426}" type="pres">
      <dgm:prSet presAssocID="{71483276-30D2-4706-B9B9-B0BA7B6EB16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5C41F-BF82-4E89-869A-758C88442395}" type="pres">
      <dgm:prSet presAssocID="{71483276-30D2-4706-B9B9-B0BA7B6EB166}" presName="negativeSpace" presStyleCnt="0"/>
      <dgm:spPr/>
    </dgm:pt>
    <dgm:pt modelId="{F2936235-980A-4148-A030-78E05AD304A5}" type="pres">
      <dgm:prSet presAssocID="{71483276-30D2-4706-B9B9-B0BA7B6EB16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878C0-68D0-4E83-91A9-C321108248BE}" type="pres">
      <dgm:prSet presAssocID="{CEFE4560-41D8-4586-B55E-A31927680CE4}" presName="spaceBetweenRectangles" presStyleCnt="0"/>
      <dgm:spPr/>
    </dgm:pt>
    <dgm:pt modelId="{24296116-488F-487D-8A1D-BC4BBF9BD240}" type="pres">
      <dgm:prSet presAssocID="{A44FC3A9-1047-48B9-98B5-8073589AAC8B}" presName="parentLin" presStyleCnt="0"/>
      <dgm:spPr/>
    </dgm:pt>
    <dgm:pt modelId="{6C29130D-29B4-4170-B094-769369B5682A}" type="pres">
      <dgm:prSet presAssocID="{A44FC3A9-1047-48B9-98B5-8073589AAC8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4995E71-4331-4591-AD0A-FD215022AC97}" type="pres">
      <dgm:prSet presAssocID="{A44FC3A9-1047-48B9-98B5-8073589AAC8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08DF5-EA2C-447E-8D71-C40A46C9475E}" type="pres">
      <dgm:prSet presAssocID="{A44FC3A9-1047-48B9-98B5-8073589AAC8B}" presName="negativeSpace" presStyleCnt="0"/>
      <dgm:spPr/>
    </dgm:pt>
    <dgm:pt modelId="{2EA01CD9-C20D-4EF1-8A29-040924019FC4}" type="pres">
      <dgm:prSet presAssocID="{A44FC3A9-1047-48B9-98B5-8073589AAC8B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50CEAE-429E-4056-9998-B16421675B15}" type="presOf" srcId="{22091572-E6BE-46E6-848B-DA776F625318}" destId="{50D44881-3BE0-478E-B3FE-C85C1049DB6B}" srcOrd="0" destOrd="0" presId="urn:microsoft.com/office/officeart/2005/8/layout/list1"/>
    <dgm:cxn modelId="{2FDE9AD4-190F-4583-934D-0E04A57B9EFF}" type="presOf" srcId="{30B504A5-9141-42E3-8BDB-A343FAD7ADD0}" destId="{2EA01CD9-C20D-4EF1-8A29-040924019FC4}" srcOrd="0" destOrd="0" presId="urn:microsoft.com/office/officeart/2005/8/layout/list1"/>
    <dgm:cxn modelId="{4E090808-F4C7-4737-9CC3-AEB82D1F9445}" srcId="{A44FC3A9-1047-48B9-98B5-8073589AAC8B}" destId="{30B504A5-9141-42E3-8BDB-A343FAD7ADD0}" srcOrd="0" destOrd="0" parTransId="{E85A6F4E-CB07-43EE-B126-8979EB59CB90}" sibTransId="{CF32319A-5AC8-4D11-96A5-69C74FFD270A}"/>
    <dgm:cxn modelId="{3B9F3C42-0A36-4A76-9A0F-CE9D1D0A695F}" type="presOf" srcId="{FEA6858B-A452-4529-B428-A36993E80FE7}" destId="{24F2ED13-13AD-4EE5-8080-1FEED22873D4}" srcOrd="0" destOrd="0" presId="urn:microsoft.com/office/officeart/2005/8/layout/list1"/>
    <dgm:cxn modelId="{68A156A8-896C-471A-9F7F-64A701737F90}" type="presOf" srcId="{D181127C-2580-4155-BFCD-E6C9FD2E8BF8}" destId="{BBE9E6F8-4FA0-404C-B79A-3444F31FE265}" srcOrd="0" destOrd="0" presId="urn:microsoft.com/office/officeart/2005/8/layout/list1"/>
    <dgm:cxn modelId="{D1B6A807-0DFF-44BC-9E28-6A3535EEFBB6}" srcId="{1914CBCD-796A-4111-B97D-D9D8E7D87319}" destId="{22091572-E6BE-46E6-848B-DA776F625318}" srcOrd="0" destOrd="0" parTransId="{A741EA2C-5CDF-4EA3-BE00-8A430EE147D6}" sibTransId="{0ED082F9-FF1F-40CD-BAE8-6A0F27A947D7}"/>
    <dgm:cxn modelId="{3BDFC5F4-DE64-424C-9F01-EC19E490AC19}" srcId="{FEA6858B-A452-4529-B428-A36993E80FE7}" destId="{46FAAC01-B247-4847-B0F7-809085665A36}" srcOrd="2" destOrd="0" parTransId="{913E01C8-6F52-4FD6-8863-04B1D8431389}" sibTransId="{EE9479FA-DD22-471A-AEFF-EEF950B00D41}"/>
    <dgm:cxn modelId="{F54BB82F-4510-4811-8B20-10E7D4F02DCF}" srcId="{5C405322-C732-4456-802D-BB57898B06C2}" destId="{13CF87D7-412F-41F9-A40C-D37AD45272FE}" srcOrd="0" destOrd="0" parTransId="{4C3DA1FB-0DBE-46F0-9061-7AE1CC38E370}" sibTransId="{3934C382-93AF-49C0-953F-763BF339A8D0}"/>
    <dgm:cxn modelId="{F420057A-0047-4B1E-AD9C-1CB28E93D9EB}" srcId="{71483276-30D2-4706-B9B9-B0BA7B6EB166}" destId="{A8131BFC-60A1-404E-987A-03E0B798D596}" srcOrd="0" destOrd="0" parTransId="{A5B75D61-6E19-4A25-B631-1892E907DE70}" sibTransId="{536FEA58-3E92-4C3F-9969-0F642DC57AE4}"/>
    <dgm:cxn modelId="{77CC3B85-7CC2-4854-979B-83751B9065A0}" type="presOf" srcId="{46FAAC01-B247-4847-B0F7-809085665A36}" destId="{3C686289-8593-4D6E-9473-405D4D725C2F}" srcOrd="1" destOrd="0" presId="urn:microsoft.com/office/officeart/2005/8/layout/list1"/>
    <dgm:cxn modelId="{6F9FD6F4-E4BE-4F7E-8DFF-2308F91CA9DA}" srcId="{FEA6858B-A452-4529-B428-A36993E80FE7}" destId="{1914CBCD-796A-4111-B97D-D9D8E7D87319}" srcOrd="0" destOrd="0" parTransId="{8C4D8971-87D7-44FD-8B9E-9944BCEEC52A}" sibTransId="{055CA7D4-7AD4-4E85-A632-0279EC41326A}"/>
    <dgm:cxn modelId="{C293C377-9C10-4DCD-8F98-EF58F1405300}" type="presOf" srcId="{5C405322-C732-4456-802D-BB57898B06C2}" destId="{0C5F7EAC-50D0-4601-8681-97D4E7B99DF6}" srcOrd="0" destOrd="0" presId="urn:microsoft.com/office/officeart/2005/8/layout/list1"/>
    <dgm:cxn modelId="{3F11CFD0-0800-4EF4-B19C-11830EFBD08A}" type="presOf" srcId="{A44FC3A9-1047-48B9-98B5-8073589AAC8B}" destId="{A4995E71-4331-4591-AD0A-FD215022AC97}" srcOrd="1" destOrd="0" presId="urn:microsoft.com/office/officeart/2005/8/layout/list1"/>
    <dgm:cxn modelId="{F79BE0F9-D689-48D4-8804-18F757238C85}" type="presOf" srcId="{A8131BFC-60A1-404E-987A-03E0B798D596}" destId="{F2936235-980A-4148-A030-78E05AD304A5}" srcOrd="0" destOrd="0" presId="urn:microsoft.com/office/officeart/2005/8/layout/list1"/>
    <dgm:cxn modelId="{247B30CB-384F-465D-946F-F3FA4EEE9A8A}" type="presOf" srcId="{1914CBCD-796A-4111-B97D-D9D8E7D87319}" destId="{BA181949-D7B7-4D39-9F46-79D9C695D2E0}" srcOrd="0" destOrd="0" presId="urn:microsoft.com/office/officeart/2005/8/layout/list1"/>
    <dgm:cxn modelId="{A961CF49-5F3F-42FD-B920-259A142C8C99}" srcId="{FEA6858B-A452-4529-B428-A36993E80FE7}" destId="{5C405322-C732-4456-802D-BB57898B06C2}" srcOrd="1" destOrd="0" parTransId="{435CFC20-8929-4B36-8C4E-AE09FF124A3A}" sibTransId="{B32932C7-7887-4C7F-BBA9-6F2FB64D274A}"/>
    <dgm:cxn modelId="{E69BC60F-9461-4C8F-87A3-069D2EECE8C5}" srcId="{FEA6858B-A452-4529-B428-A36993E80FE7}" destId="{A44FC3A9-1047-48B9-98B5-8073589AAC8B}" srcOrd="4" destOrd="0" parTransId="{E1EAA9A9-73E9-4C0C-992B-BD68A240A21A}" sibTransId="{5AFA0D79-6226-420C-8C63-E1361895ED0B}"/>
    <dgm:cxn modelId="{B5753B08-013B-46A2-AC95-E2CD0A50C8FD}" srcId="{46FAAC01-B247-4847-B0F7-809085665A36}" destId="{D181127C-2580-4155-BFCD-E6C9FD2E8BF8}" srcOrd="0" destOrd="0" parTransId="{56194E39-C2E8-49F5-9087-E3D57EE50ACF}" sibTransId="{B24CA507-0CA7-47DC-9700-A7F510210738}"/>
    <dgm:cxn modelId="{EA61CDA6-0E6D-4861-B373-49648A698F9E}" type="presOf" srcId="{A44FC3A9-1047-48B9-98B5-8073589AAC8B}" destId="{6C29130D-29B4-4170-B094-769369B5682A}" srcOrd="0" destOrd="0" presId="urn:microsoft.com/office/officeart/2005/8/layout/list1"/>
    <dgm:cxn modelId="{7226FFFF-D38C-45D7-8332-FF3A70ADC172}" type="presOf" srcId="{46FAAC01-B247-4847-B0F7-809085665A36}" destId="{B2A81A5D-FF4D-41AE-97DE-5D45EBB80EB0}" srcOrd="0" destOrd="0" presId="urn:microsoft.com/office/officeart/2005/8/layout/list1"/>
    <dgm:cxn modelId="{04CC8CDC-2549-4E21-94B5-DE0086F6A1E1}" type="presOf" srcId="{5C405322-C732-4456-802D-BB57898B06C2}" destId="{5299C27B-DB27-4029-89E1-B70D3A3C6B9F}" srcOrd="1" destOrd="0" presId="urn:microsoft.com/office/officeart/2005/8/layout/list1"/>
    <dgm:cxn modelId="{422BA54F-2949-482C-B6D1-3E32CA77F81F}" type="presOf" srcId="{1914CBCD-796A-4111-B97D-D9D8E7D87319}" destId="{3A87311E-108E-4F78-900B-CDA77C04451A}" srcOrd="1" destOrd="0" presId="urn:microsoft.com/office/officeart/2005/8/layout/list1"/>
    <dgm:cxn modelId="{E882855A-3A5B-4428-A809-22F3BA02D0BE}" type="presOf" srcId="{71483276-30D2-4706-B9B9-B0BA7B6EB166}" destId="{10F19DB9-E826-4EBC-85CE-21D2A7E5C8A5}" srcOrd="0" destOrd="0" presId="urn:microsoft.com/office/officeart/2005/8/layout/list1"/>
    <dgm:cxn modelId="{2BD4BBB4-E68D-45A0-8FCE-4E8BA118488C}" type="presOf" srcId="{71483276-30D2-4706-B9B9-B0BA7B6EB166}" destId="{F3E53CED-62C7-4AF6-95CB-B5856140B426}" srcOrd="1" destOrd="0" presId="urn:microsoft.com/office/officeart/2005/8/layout/list1"/>
    <dgm:cxn modelId="{C7A6591D-328A-44FA-935F-A1BA3DB455FD}" srcId="{FEA6858B-A452-4529-B428-A36993E80FE7}" destId="{71483276-30D2-4706-B9B9-B0BA7B6EB166}" srcOrd="3" destOrd="0" parTransId="{36B732F5-EA15-44DE-96F4-773AC9CD60AA}" sibTransId="{CEFE4560-41D8-4586-B55E-A31927680CE4}"/>
    <dgm:cxn modelId="{45040373-0DF7-469D-B052-6FB837D3E749}" type="presOf" srcId="{13CF87D7-412F-41F9-A40C-D37AD45272FE}" destId="{85D46E8A-5F41-45F5-BC67-9B26B201036F}" srcOrd="0" destOrd="0" presId="urn:microsoft.com/office/officeart/2005/8/layout/list1"/>
    <dgm:cxn modelId="{5F581215-B5C4-4419-87B3-0275FC9BA048}" type="presParOf" srcId="{24F2ED13-13AD-4EE5-8080-1FEED22873D4}" destId="{94153144-C2E7-4600-B870-8F4837ABCD1D}" srcOrd="0" destOrd="0" presId="urn:microsoft.com/office/officeart/2005/8/layout/list1"/>
    <dgm:cxn modelId="{8E1C0E8E-21AF-4F96-ABE6-C183A933CB29}" type="presParOf" srcId="{94153144-C2E7-4600-B870-8F4837ABCD1D}" destId="{BA181949-D7B7-4D39-9F46-79D9C695D2E0}" srcOrd="0" destOrd="0" presId="urn:microsoft.com/office/officeart/2005/8/layout/list1"/>
    <dgm:cxn modelId="{A24139AC-913A-4E64-A551-71B7F96ECF28}" type="presParOf" srcId="{94153144-C2E7-4600-B870-8F4837ABCD1D}" destId="{3A87311E-108E-4F78-900B-CDA77C04451A}" srcOrd="1" destOrd="0" presId="urn:microsoft.com/office/officeart/2005/8/layout/list1"/>
    <dgm:cxn modelId="{5766F251-720D-4405-8C0F-C758A9066B6A}" type="presParOf" srcId="{24F2ED13-13AD-4EE5-8080-1FEED22873D4}" destId="{F88B3FB5-1D8A-4E34-9471-67AC08C1FC79}" srcOrd="1" destOrd="0" presId="urn:microsoft.com/office/officeart/2005/8/layout/list1"/>
    <dgm:cxn modelId="{2DC085A1-15D6-49C4-A155-CC27D2D7AF73}" type="presParOf" srcId="{24F2ED13-13AD-4EE5-8080-1FEED22873D4}" destId="{50D44881-3BE0-478E-B3FE-C85C1049DB6B}" srcOrd="2" destOrd="0" presId="urn:microsoft.com/office/officeart/2005/8/layout/list1"/>
    <dgm:cxn modelId="{9183CC98-9328-451B-91B6-58B40AEDB525}" type="presParOf" srcId="{24F2ED13-13AD-4EE5-8080-1FEED22873D4}" destId="{A91ED07B-A706-4894-A42E-ED79502E84C5}" srcOrd="3" destOrd="0" presId="urn:microsoft.com/office/officeart/2005/8/layout/list1"/>
    <dgm:cxn modelId="{64388DCC-D98D-4D85-B4BC-3DD11AF6AD70}" type="presParOf" srcId="{24F2ED13-13AD-4EE5-8080-1FEED22873D4}" destId="{40E5345D-1673-4C07-9DA6-47BB1AA7C598}" srcOrd="4" destOrd="0" presId="urn:microsoft.com/office/officeart/2005/8/layout/list1"/>
    <dgm:cxn modelId="{F8ADFAF9-9174-4FD0-82A6-FFB880C84E28}" type="presParOf" srcId="{40E5345D-1673-4C07-9DA6-47BB1AA7C598}" destId="{0C5F7EAC-50D0-4601-8681-97D4E7B99DF6}" srcOrd="0" destOrd="0" presId="urn:microsoft.com/office/officeart/2005/8/layout/list1"/>
    <dgm:cxn modelId="{235E3897-E5CB-4946-98F9-8D136047FCBF}" type="presParOf" srcId="{40E5345D-1673-4C07-9DA6-47BB1AA7C598}" destId="{5299C27B-DB27-4029-89E1-B70D3A3C6B9F}" srcOrd="1" destOrd="0" presId="urn:microsoft.com/office/officeart/2005/8/layout/list1"/>
    <dgm:cxn modelId="{B63FC5DC-2BF6-455E-A0AC-D28E659D8D98}" type="presParOf" srcId="{24F2ED13-13AD-4EE5-8080-1FEED22873D4}" destId="{BD974753-A606-4795-B19F-C57ED780563F}" srcOrd="5" destOrd="0" presId="urn:microsoft.com/office/officeart/2005/8/layout/list1"/>
    <dgm:cxn modelId="{4F3511F2-B518-4382-930C-872C1DE93679}" type="presParOf" srcId="{24F2ED13-13AD-4EE5-8080-1FEED22873D4}" destId="{85D46E8A-5F41-45F5-BC67-9B26B201036F}" srcOrd="6" destOrd="0" presId="urn:microsoft.com/office/officeart/2005/8/layout/list1"/>
    <dgm:cxn modelId="{4B496B14-9515-41A9-B0CA-9905509BD6C0}" type="presParOf" srcId="{24F2ED13-13AD-4EE5-8080-1FEED22873D4}" destId="{657D594C-6A66-4625-B3EE-59050A4B446E}" srcOrd="7" destOrd="0" presId="urn:microsoft.com/office/officeart/2005/8/layout/list1"/>
    <dgm:cxn modelId="{389B0726-5502-47DE-AE0F-57B460056313}" type="presParOf" srcId="{24F2ED13-13AD-4EE5-8080-1FEED22873D4}" destId="{77244FD2-C7AD-4F2A-BC0E-BC068AD11646}" srcOrd="8" destOrd="0" presId="urn:microsoft.com/office/officeart/2005/8/layout/list1"/>
    <dgm:cxn modelId="{6C5AB9DB-775D-426A-B0D3-A4C58E343D85}" type="presParOf" srcId="{77244FD2-C7AD-4F2A-BC0E-BC068AD11646}" destId="{B2A81A5D-FF4D-41AE-97DE-5D45EBB80EB0}" srcOrd="0" destOrd="0" presId="urn:microsoft.com/office/officeart/2005/8/layout/list1"/>
    <dgm:cxn modelId="{D5547472-9CD6-4135-9ACA-4CAB2BFFE276}" type="presParOf" srcId="{77244FD2-C7AD-4F2A-BC0E-BC068AD11646}" destId="{3C686289-8593-4D6E-9473-405D4D725C2F}" srcOrd="1" destOrd="0" presId="urn:microsoft.com/office/officeart/2005/8/layout/list1"/>
    <dgm:cxn modelId="{D88BCE91-6847-47B2-B4BC-C71FE0BD24E0}" type="presParOf" srcId="{24F2ED13-13AD-4EE5-8080-1FEED22873D4}" destId="{5A7DD721-236D-4F48-A112-40B716BB9BD0}" srcOrd="9" destOrd="0" presId="urn:microsoft.com/office/officeart/2005/8/layout/list1"/>
    <dgm:cxn modelId="{912C0C8F-4822-4AA4-9649-47A0CA3A68BC}" type="presParOf" srcId="{24F2ED13-13AD-4EE5-8080-1FEED22873D4}" destId="{BBE9E6F8-4FA0-404C-B79A-3444F31FE265}" srcOrd="10" destOrd="0" presId="urn:microsoft.com/office/officeart/2005/8/layout/list1"/>
    <dgm:cxn modelId="{E2F32D6A-D5BD-4862-ADB2-AF061E856786}" type="presParOf" srcId="{24F2ED13-13AD-4EE5-8080-1FEED22873D4}" destId="{CFD7527F-9FCF-4E8D-9862-344A4D1F8749}" srcOrd="11" destOrd="0" presId="urn:microsoft.com/office/officeart/2005/8/layout/list1"/>
    <dgm:cxn modelId="{2A9A6C7E-6779-4E6D-AB10-218D81FEE03F}" type="presParOf" srcId="{24F2ED13-13AD-4EE5-8080-1FEED22873D4}" destId="{F376D616-02D4-495B-B4B3-66C985063C96}" srcOrd="12" destOrd="0" presId="urn:microsoft.com/office/officeart/2005/8/layout/list1"/>
    <dgm:cxn modelId="{802B7AA8-4226-429A-A951-F4B06C7EBD0A}" type="presParOf" srcId="{F376D616-02D4-495B-B4B3-66C985063C96}" destId="{10F19DB9-E826-4EBC-85CE-21D2A7E5C8A5}" srcOrd="0" destOrd="0" presId="urn:microsoft.com/office/officeart/2005/8/layout/list1"/>
    <dgm:cxn modelId="{652116FF-0B7A-4F3A-A629-BCE2EBE86356}" type="presParOf" srcId="{F376D616-02D4-495B-B4B3-66C985063C96}" destId="{F3E53CED-62C7-4AF6-95CB-B5856140B426}" srcOrd="1" destOrd="0" presId="urn:microsoft.com/office/officeart/2005/8/layout/list1"/>
    <dgm:cxn modelId="{3066EC30-DB5A-4691-967B-8598B8B8FD0F}" type="presParOf" srcId="{24F2ED13-13AD-4EE5-8080-1FEED22873D4}" destId="{E025C41F-BF82-4E89-869A-758C88442395}" srcOrd="13" destOrd="0" presId="urn:microsoft.com/office/officeart/2005/8/layout/list1"/>
    <dgm:cxn modelId="{EB16F63F-4E9E-4705-9781-5560F755889E}" type="presParOf" srcId="{24F2ED13-13AD-4EE5-8080-1FEED22873D4}" destId="{F2936235-980A-4148-A030-78E05AD304A5}" srcOrd="14" destOrd="0" presId="urn:microsoft.com/office/officeart/2005/8/layout/list1"/>
    <dgm:cxn modelId="{BE172447-DF9E-4B40-8313-A4D97A49F33E}" type="presParOf" srcId="{24F2ED13-13AD-4EE5-8080-1FEED22873D4}" destId="{6EF878C0-68D0-4E83-91A9-C321108248BE}" srcOrd="15" destOrd="0" presId="urn:microsoft.com/office/officeart/2005/8/layout/list1"/>
    <dgm:cxn modelId="{74C07D2B-AE8D-4151-9CEF-08A4127583F6}" type="presParOf" srcId="{24F2ED13-13AD-4EE5-8080-1FEED22873D4}" destId="{24296116-488F-487D-8A1D-BC4BBF9BD240}" srcOrd="16" destOrd="0" presId="urn:microsoft.com/office/officeart/2005/8/layout/list1"/>
    <dgm:cxn modelId="{8937BA33-A06D-40B1-B40F-40EAA302ECA3}" type="presParOf" srcId="{24296116-488F-487D-8A1D-BC4BBF9BD240}" destId="{6C29130D-29B4-4170-B094-769369B5682A}" srcOrd="0" destOrd="0" presId="urn:microsoft.com/office/officeart/2005/8/layout/list1"/>
    <dgm:cxn modelId="{F6A27A3B-F6F3-4FD6-97E2-4D9178C3A5C9}" type="presParOf" srcId="{24296116-488F-487D-8A1D-BC4BBF9BD240}" destId="{A4995E71-4331-4591-AD0A-FD215022AC97}" srcOrd="1" destOrd="0" presId="urn:microsoft.com/office/officeart/2005/8/layout/list1"/>
    <dgm:cxn modelId="{012D81B9-F34C-4AAD-A103-163E1D8B5235}" type="presParOf" srcId="{24F2ED13-13AD-4EE5-8080-1FEED22873D4}" destId="{57508DF5-EA2C-447E-8D71-C40A46C9475E}" srcOrd="17" destOrd="0" presId="urn:microsoft.com/office/officeart/2005/8/layout/list1"/>
    <dgm:cxn modelId="{F3FEFA12-1FF9-473D-A83E-E701252AC973}" type="presParOf" srcId="{24F2ED13-13AD-4EE5-8080-1FEED22873D4}" destId="{2EA01CD9-C20D-4EF1-8A29-040924019FC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34CF5-A6D7-44C3-B1A2-207C55E09B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8ADCE1-21FF-4D94-B358-F4019A55CED6}">
      <dgm:prSet custT="1"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400" dirty="0" smtClean="0"/>
            <a:t>·  </a:t>
          </a:r>
          <a:r>
            <a:rPr lang="ru-RU" sz="1400" b="1" dirty="0" smtClean="0"/>
            <a:t>Финансовая гибкость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i="1" dirty="0" smtClean="0"/>
            <a:t>Отсрочка возврата на время обучения</a:t>
          </a:r>
          <a:endParaRPr lang="ru-RU" sz="1400" dirty="0"/>
        </a:p>
      </dgm:t>
    </dgm:pt>
    <dgm:pt modelId="{4F17A1AC-4854-46CB-BDCE-15605B4107CC}" type="parTrans" cxnId="{BE99F6FD-BAA1-4CD0-87DB-2EC87DC99A44}">
      <dgm:prSet/>
      <dgm:spPr/>
      <dgm:t>
        <a:bodyPr/>
        <a:lstStyle/>
        <a:p>
          <a:endParaRPr lang="ru-RU" sz="2400"/>
        </a:p>
      </dgm:t>
    </dgm:pt>
    <dgm:pt modelId="{EA39F232-EFCD-4B94-A71C-FA83CA1C7A99}" type="sibTrans" cxnId="{BE99F6FD-BAA1-4CD0-87DB-2EC87DC99A44}">
      <dgm:prSet/>
      <dgm:spPr/>
      <dgm:t>
        <a:bodyPr/>
        <a:lstStyle/>
        <a:p>
          <a:endParaRPr lang="ru-RU" sz="2400"/>
        </a:p>
      </dgm:t>
    </dgm:pt>
    <dgm:pt modelId="{2C06D957-FD19-4633-8232-5A3436E4F4D4}">
      <dgm:prSet custT="1"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400" dirty="0" smtClean="0"/>
            <a:t>·  </a:t>
          </a:r>
          <a:r>
            <a:rPr lang="ru-RU" sz="1400" b="1" dirty="0" smtClean="0"/>
            <a:t>Доступность без кредитной истории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i="1" dirty="0" smtClean="0"/>
            <a:t>Нет требований банка и поручителей</a:t>
          </a:r>
          <a:endParaRPr lang="ru-RU" sz="1400" dirty="0"/>
        </a:p>
      </dgm:t>
    </dgm:pt>
    <dgm:pt modelId="{88913057-484D-4A86-937F-610A4FA45CF0}" type="parTrans" cxnId="{3216C9AF-B535-4A4B-9A58-A2DD17A5B5EA}">
      <dgm:prSet/>
      <dgm:spPr/>
      <dgm:t>
        <a:bodyPr/>
        <a:lstStyle/>
        <a:p>
          <a:endParaRPr lang="ru-RU" sz="2400"/>
        </a:p>
      </dgm:t>
    </dgm:pt>
    <dgm:pt modelId="{34C126DD-A375-423E-9A60-F0820030AD77}" type="sibTrans" cxnId="{3216C9AF-B535-4A4B-9A58-A2DD17A5B5EA}">
      <dgm:prSet/>
      <dgm:spPr/>
      <dgm:t>
        <a:bodyPr/>
        <a:lstStyle/>
        <a:p>
          <a:endParaRPr lang="ru-RU" sz="2400"/>
        </a:p>
      </dgm:t>
    </dgm:pt>
    <dgm:pt modelId="{DDB290D4-5813-4EB3-A717-6BC061740C1D}">
      <dgm:prSet custT="1"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400" smtClean="0"/>
            <a:t>·  </a:t>
          </a:r>
          <a:r>
            <a:rPr lang="ru-RU" sz="1400" b="1" smtClean="0"/>
            <a:t>Свобода выбора программы</a:t>
          </a:r>
          <a:r>
            <a:rPr lang="ru-RU" sz="1400" smtClean="0"/>
            <a:t/>
          </a:r>
          <a:br>
            <a:rPr lang="ru-RU" sz="1400" smtClean="0"/>
          </a:br>
          <a:r>
            <a:rPr lang="ru-RU" sz="1400" i="1" smtClean="0"/>
            <a:t>Любой курс или образовательная траектория</a:t>
          </a:r>
          <a:endParaRPr lang="ru-RU" sz="1400"/>
        </a:p>
      </dgm:t>
    </dgm:pt>
    <dgm:pt modelId="{7365CB6A-8407-4927-8C25-5DECBBFBFD1A}" type="parTrans" cxnId="{A7BE3FC0-25DF-43B0-B743-531F5C394727}">
      <dgm:prSet/>
      <dgm:spPr/>
      <dgm:t>
        <a:bodyPr/>
        <a:lstStyle/>
        <a:p>
          <a:endParaRPr lang="ru-RU" sz="2400"/>
        </a:p>
      </dgm:t>
    </dgm:pt>
    <dgm:pt modelId="{A8F563AC-8A60-46C3-8B09-99DCABD4C82B}" type="sibTrans" cxnId="{A7BE3FC0-25DF-43B0-B743-531F5C394727}">
      <dgm:prSet/>
      <dgm:spPr/>
      <dgm:t>
        <a:bodyPr/>
        <a:lstStyle/>
        <a:p>
          <a:endParaRPr lang="ru-RU" sz="2400"/>
        </a:p>
      </dgm:t>
    </dgm:pt>
    <dgm:pt modelId="{B00665D9-011E-4702-A92D-4E8781DE9048}">
      <dgm:prSet custT="1"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400" smtClean="0"/>
            <a:t>·  </a:t>
          </a:r>
          <a:r>
            <a:rPr lang="ru-RU" sz="1400" b="1" smtClean="0"/>
            <a:t>Эмоциональная мотивация</a:t>
          </a:r>
          <a:r>
            <a:rPr lang="ru-RU" sz="1400" smtClean="0"/>
            <a:t/>
          </a:r>
          <a:br>
            <a:rPr lang="ru-RU" sz="1400" smtClean="0"/>
          </a:br>
          <a:r>
            <a:rPr lang="ru-RU" sz="1400" i="1" smtClean="0"/>
            <a:t>Ответственность перед реальным инвестором</a:t>
          </a:r>
          <a:endParaRPr lang="ru-RU" sz="1400"/>
        </a:p>
      </dgm:t>
    </dgm:pt>
    <dgm:pt modelId="{01551607-9530-4888-9BA3-C383D89E9C46}" type="parTrans" cxnId="{E6C2CBA5-C6AD-4969-B001-4370E5A23C2D}">
      <dgm:prSet/>
      <dgm:spPr/>
      <dgm:t>
        <a:bodyPr/>
        <a:lstStyle/>
        <a:p>
          <a:endParaRPr lang="ru-RU" sz="2400"/>
        </a:p>
      </dgm:t>
    </dgm:pt>
    <dgm:pt modelId="{37C76E13-22E7-4101-A807-DFA01E972B65}" type="sibTrans" cxnId="{E6C2CBA5-C6AD-4969-B001-4370E5A23C2D}">
      <dgm:prSet/>
      <dgm:spPr/>
      <dgm:t>
        <a:bodyPr/>
        <a:lstStyle/>
        <a:p>
          <a:endParaRPr lang="ru-RU" sz="2400"/>
        </a:p>
      </dgm:t>
    </dgm:pt>
    <dgm:pt modelId="{2A5C4923-6436-4465-9498-CDA734EE47D4}">
      <dgm:prSet custT="1"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z="1400" dirty="0" smtClean="0"/>
            <a:t>·  </a:t>
          </a:r>
          <a:r>
            <a:rPr lang="ru-RU" sz="1400" b="1" dirty="0" smtClean="0"/>
            <a:t>Доступ к финансированию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i="1" dirty="0" smtClean="0"/>
            <a:t>Возможность получить средства при отказе банка</a:t>
          </a:r>
          <a:endParaRPr lang="ru-RU" sz="1400" dirty="0"/>
        </a:p>
      </dgm:t>
    </dgm:pt>
    <dgm:pt modelId="{E6C90E1A-997B-4D31-90CE-E20A5FAA708F}" type="parTrans" cxnId="{2D7470B5-2B9D-4AED-B816-1270786F8E0D}">
      <dgm:prSet/>
      <dgm:spPr/>
      <dgm:t>
        <a:bodyPr/>
        <a:lstStyle/>
        <a:p>
          <a:endParaRPr lang="ru-RU" sz="2400"/>
        </a:p>
      </dgm:t>
    </dgm:pt>
    <dgm:pt modelId="{E2EA9AA9-5CB7-4432-9354-FF920DCC9BD6}" type="sibTrans" cxnId="{2D7470B5-2B9D-4AED-B816-1270786F8E0D}">
      <dgm:prSet/>
      <dgm:spPr/>
      <dgm:t>
        <a:bodyPr/>
        <a:lstStyle/>
        <a:p>
          <a:endParaRPr lang="ru-RU" sz="2400"/>
        </a:p>
      </dgm:t>
    </dgm:pt>
    <dgm:pt modelId="{CEFEF84F-946D-4E91-81D3-02AFB25822AE}" type="pres">
      <dgm:prSet presAssocID="{E4C34CF5-A6D7-44C3-B1A2-207C55E09B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8105A0-22F7-4E24-B322-E0AB1EA1993E}" type="pres">
      <dgm:prSet presAssocID="{048ADCE1-21FF-4D94-B358-F4019A55CED6}" presName="parentLin" presStyleCnt="0"/>
      <dgm:spPr/>
    </dgm:pt>
    <dgm:pt modelId="{22E488B4-F3C7-432B-88F0-0EA7E7662B65}" type="pres">
      <dgm:prSet presAssocID="{048ADCE1-21FF-4D94-B358-F4019A55CED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F029D1D-55D0-49EF-B1BC-07BEF32AE026}" type="pres">
      <dgm:prSet presAssocID="{048ADCE1-21FF-4D94-B358-F4019A55CED6}" presName="parentText" presStyleLbl="node1" presStyleIdx="0" presStyleCnt="5" custScaleX="115258" custScaleY="118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1BB30-841B-4893-9E9C-71FCA4922C45}" type="pres">
      <dgm:prSet presAssocID="{048ADCE1-21FF-4D94-B358-F4019A55CED6}" presName="negativeSpace" presStyleCnt="0"/>
      <dgm:spPr/>
    </dgm:pt>
    <dgm:pt modelId="{DDFE844C-4DF9-4DF9-914F-A538429958FF}" type="pres">
      <dgm:prSet presAssocID="{048ADCE1-21FF-4D94-B358-F4019A55CED6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32366A"/>
          </a:solidFill>
        </a:ln>
      </dgm:spPr>
    </dgm:pt>
    <dgm:pt modelId="{24415AFE-5AF1-4A14-88C3-77B29F358C4D}" type="pres">
      <dgm:prSet presAssocID="{EA39F232-EFCD-4B94-A71C-FA83CA1C7A99}" presName="spaceBetweenRectangles" presStyleCnt="0"/>
      <dgm:spPr/>
    </dgm:pt>
    <dgm:pt modelId="{4EE9A312-1495-4F78-8B2F-5504B648747F}" type="pres">
      <dgm:prSet presAssocID="{2C06D957-FD19-4633-8232-5A3436E4F4D4}" presName="parentLin" presStyleCnt="0"/>
      <dgm:spPr/>
    </dgm:pt>
    <dgm:pt modelId="{FEA5CC48-9E3A-4D65-A4A8-C85C297054C3}" type="pres">
      <dgm:prSet presAssocID="{2C06D957-FD19-4633-8232-5A3436E4F4D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D7DABE0-23FE-4487-A952-6C31E8891190}" type="pres">
      <dgm:prSet presAssocID="{2C06D957-FD19-4633-8232-5A3436E4F4D4}" presName="parentText" presStyleLbl="node1" presStyleIdx="1" presStyleCnt="5" custScaleX="115258" custScaleY="118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776A8-8751-4EEF-970A-18B84F90DEF0}" type="pres">
      <dgm:prSet presAssocID="{2C06D957-FD19-4633-8232-5A3436E4F4D4}" presName="negativeSpace" presStyleCnt="0"/>
      <dgm:spPr/>
    </dgm:pt>
    <dgm:pt modelId="{C4B894C5-789B-48A6-AF37-DC444ED552DD}" type="pres">
      <dgm:prSet presAssocID="{2C06D957-FD19-4633-8232-5A3436E4F4D4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32366A"/>
          </a:solidFill>
        </a:ln>
      </dgm:spPr>
    </dgm:pt>
    <dgm:pt modelId="{B77B4B1A-F9E8-4BC7-B119-DFB8C93557FE}" type="pres">
      <dgm:prSet presAssocID="{34C126DD-A375-423E-9A60-F0820030AD77}" presName="spaceBetweenRectangles" presStyleCnt="0"/>
      <dgm:spPr/>
    </dgm:pt>
    <dgm:pt modelId="{924B61EC-70BA-40F5-AD66-728AC41135DF}" type="pres">
      <dgm:prSet presAssocID="{DDB290D4-5813-4EB3-A717-6BC061740C1D}" presName="parentLin" presStyleCnt="0"/>
      <dgm:spPr/>
    </dgm:pt>
    <dgm:pt modelId="{4AFE6168-ECC2-448E-991B-DA663876A1AB}" type="pres">
      <dgm:prSet presAssocID="{DDB290D4-5813-4EB3-A717-6BC061740C1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D518F9C-7E83-42DD-B9CC-1C2DF83F4466}" type="pres">
      <dgm:prSet presAssocID="{DDB290D4-5813-4EB3-A717-6BC061740C1D}" presName="parentText" presStyleLbl="node1" presStyleIdx="2" presStyleCnt="5" custScaleX="115258" custScaleY="118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E39CB-7B4C-4B55-99B4-793E454AEF44}" type="pres">
      <dgm:prSet presAssocID="{DDB290D4-5813-4EB3-A717-6BC061740C1D}" presName="negativeSpace" presStyleCnt="0"/>
      <dgm:spPr/>
    </dgm:pt>
    <dgm:pt modelId="{0EDF8879-0CEB-41CB-B2B1-220F4FCE75BB}" type="pres">
      <dgm:prSet presAssocID="{DDB290D4-5813-4EB3-A717-6BC061740C1D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32366A"/>
          </a:solidFill>
        </a:ln>
      </dgm:spPr>
    </dgm:pt>
    <dgm:pt modelId="{858D9855-0976-49D5-810D-7E91A7EB969D}" type="pres">
      <dgm:prSet presAssocID="{A8F563AC-8A60-46C3-8B09-99DCABD4C82B}" presName="spaceBetweenRectangles" presStyleCnt="0"/>
      <dgm:spPr/>
    </dgm:pt>
    <dgm:pt modelId="{A6B802DE-28DE-49C7-8B3F-6F532252FB68}" type="pres">
      <dgm:prSet presAssocID="{B00665D9-011E-4702-A92D-4E8781DE9048}" presName="parentLin" presStyleCnt="0"/>
      <dgm:spPr/>
    </dgm:pt>
    <dgm:pt modelId="{BDD7A955-4B52-481C-84B0-B6E7FF911007}" type="pres">
      <dgm:prSet presAssocID="{B00665D9-011E-4702-A92D-4E8781DE904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D6A1381-1C06-4AD5-AB32-EA25187B4CB6}" type="pres">
      <dgm:prSet presAssocID="{B00665D9-011E-4702-A92D-4E8781DE9048}" presName="parentText" presStyleLbl="node1" presStyleIdx="3" presStyleCnt="5" custScaleX="115258" custScaleY="118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0AFC5-7AFF-4287-97F4-F03CCE9E1C92}" type="pres">
      <dgm:prSet presAssocID="{B00665D9-011E-4702-A92D-4E8781DE9048}" presName="negativeSpace" presStyleCnt="0"/>
      <dgm:spPr/>
    </dgm:pt>
    <dgm:pt modelId="{04AD334B-6D41-4B68-8E4B-BE5F918452C3}" type="pres">
      <dgm:prSet presAssocID="{B00665D9-011E-4702-A92D-4E8781DE9048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32366A"/>
          </a:solidFill>
        </a:ln>
      </dgm:spPr>
    </dgm:pt>
    <dgm:pt modelId="{6CA5990E-281F-4878-9408-056B56343EBE}" type="pres">
      <dgm:prSet presAssocID="{37C76E13-22E7-4101-A807-DFA01E972B65}" presName="spaceBetweenRectangles" presStyleCnt="0"/>
      <dgm:spPr/>
    </dgm:pt>
    <dgm:pt modelId="{DA7A1609-110F-4383-8C79-ECFA032062E0}" type="pres">
      <dgm:prSet presAssocID="{2A5C4923-6436-4465-9498-CDA734EE47D4}" presName="parentLin" presStyleCnt="0"/>
      <dgm:spPr/>
    </dgm:pt>
    <dgm:pt modelId="{7BBF0E1E-133A-4542-9AE1-8562F25F94EB}" type="pres">
      <dgm:prSet presAssocID="{2A5C4923-6436-4465-9498-CDA734EE47D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3AB7E53-90C5-4A34-912F-E72D22D7815F}" type="pres">
      <dgm:prSet presAssocID="{2A5C4923-6436-4465-9498-CDA734EE47D4}" presName="parentText" presStyleLbl="node1" presStyleIdx="4" presStyleCnt="5" custScaleX="115258" custScaleY="118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4763A-F685-4389-9573-22276AEDBEDE}" type="pres">
      <dgm:prSet presAssocID="{2A5C4923-6436-4465-9498-CDA734EE47D4}" presName="negativeSpace" presStyleCnt="0"/>
      <dgm:spPr/>
    </dgm:pt>
    <dgm:pt modelId="{A56E7FAC-9F29-4073-9B2B-B9F91848C866}" type="pres">
      <dgm:prSet presAssocID="{2A5C4923-6436-4465-9498-CDA734EE47D4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32366A"/>
          </a:solidFill>
        </a:ln>
      </dgm:spPr>
    </dgm:pt>
  </dgm:ptLst>
  <dgm:cxnLst>
    <dgm:cxn modelId="{ECB5CBC5-FDB3-4CAD-8F11-4442422D92D3}" type="presOf" srcId="{DDB290D4-5813-4EB3-A717-6BC061740C1D}" destId="{4AFE6168-ECC2-448E-991B-DA663876A1AB}" srcOrd="0" destOrd="0" presId="urn:microsoft.com/office/officeart/2005/8/layout/list1"/>
    <dgm:cxn modelId="{76473F3B-A90D-4EFD-A5E2-05FBC0BBC89C}" type="presOf" srcId="{B00665D9-011E-4702-A92D-4E8781DE9048}" destId="{CD6A1381-1C06-4AD5-AB32-EA25187B4CB6}" srcOrd="1" destOrd="0" presId="urn:microsoft.com/office/officeart/2005/8/layout/list1"/>
    <dgm:cxn modelId="{A7BE3FC0-25DF-43B0-B743-531F5C394727}" srcId="{E4C34CF5-A6D7-44C3-B1A2-207C55E09B1A}" destId="{DDB290D4-5813-4EB3-A717-6BC061740C1D}" srcOrd="2" destOrd="0" parTransId="{7365CB6A-8407-4927-8C25-5DECBBFBFD1A}" sibTransId="{A8F563AC-8A60-46C3-8B09-99DCABD4C82B}"/>
    <dgm:cxn modelId="{E444A57E-1E21-4F74-9D56-B7868C2F69CF}" type="presOf" srcId="{B00665D9-011E-4702-A92D-4E8781DE9048}" destId="{BDD7A955-4B52-481C-84B0-B6E7FF911007}" srcOrd="0" destOrd="0" presId="urn:microsoft.com/office/officeart/2005/8/layout/list1"/>
    <dgm:cxn modelId="{10A4BCF3-F492-45BA-93C2-52D86B07E404}" type="presOf" srcId="{2C06D957-FD19-4633-8232-5A3436E4F4D4}" destId="{FEA5CC48-9E3A-4D65-A4A8-C85C297054C3}" srcOrd="0" destOrd="0" presId="urn:microsoft.com/office/officeart/2005/8/layout/list1"/>
    <dgm:cxn modelId="{41BDC5AB-5687-49AB-8037-B139B6AE126A}" type="presOf" srcId="{E4C34CF5-A6D7-44C3-B1A2-207C55E09B1A}" destId="{CEFEF84F-946D-4E91-81D3-02AFB25822AE}" srcOrd="0" destOrd="0" presId="urn:microsoft.com/office/officeart/2005/8/layout/list1"/>
    <dgm:cxn modelId="{BE99F6FD-BAA1-4CD0-87DB-2EC87DC99A44}" srcId="{E4C34CF5-A6D7-44C3-B1A2-207C55E09B1A}" destId="{048ADCE1-21FF-4D94-B358-F4019A55CED6}" srcOrd="0" destOrd="0" parTransId="{4F17A1AC-4854-46CB-BDCE-15605B4107CC}" sibTransId="{EA39F232-EFCD-4B94-A71C-FA83CA1C7A99}"/>
    <dgm:cxn modelId="{081BEF3F-C073-485F-833D-AA00FE002987}" type="presOf" srcId="{2A5C4923-6436-4465-9498-CDA734EE47D4}" destId="{7BBF0E1E-133A-4542-9AE1-8562F25F94EB}" srcOrd="0" destOrd="0" presId="urn:microsoft.com/office/officeart/2005/8/layout/list1"/>
    <dgm:cxn modelId="{3B15CBFC-81C8-4D9D-8D27-244002C29D2F}" type="presOf" srcId="{DDB290D4-5813-4EB3-A717-6BC061740C1D}" destId="{5D518F9C-7E83-42DD-B9CC-1C2DF83F4466}" srcOrd="1" destOrd="0" presId="urn:microsoft.com/office/officeart/2005/8/layout/list1"/>
    <dgm:cxn modelId="{2D7470B5-2B9D-4AED-B816-1270786F8E0D}" srcId="{E4C34CF5-A6D7-44C3-B1A2-207C55E09B1A}" destId="{2A5C4923-6436-4465-9498-CDA734EE47D4}" srcOrd="4" destOrd="0" parTransId="{E6C90E1A-997B-4D31-90CE-E20A5FAA708F}" sibTransId="{E2EA9AA9-5CB7-4432-9354-FF920DCC9BD6}"/>
    <dgm:cxn modelId="{3216C9AF-B535-4A4B-9A58-A2DD17A5B5EA}" srcId="{E4C34CF5-A6D7-44C3-B1A2-207C55E09B1A}" destId="{2C06D957-FD19-4633-8232-5A3436E4F4D4}" srcOrd="1" destOrd="0" parTransId="{88913057-484D-4A86-937F-610A4FA45CF0}" sibTransId="{34C126DD-A375-423E-9A60-F0820030AD77}"/>
    <dgm:cxn modelId="{8D622D20-8AD0-4F3E-84A3-D2CED2A5341E}" type="presOf" srcId="{048ADCE1-21FF-4D94-B358-F4019A55CED6}" destId="{8F029D1D-55D0-49EF-B1BC-07BEF32AE026}" srcOrd="1" destOrd="0" presId="urn:microsoft.com/office/officeart/2005/8/layout/list1"/>
    <dgm:cxn modelId="{B2EF6302-60A4-4EC4-BCF7-F0A3CDD3029C}" type="presOf" srcId="{2C06D957-FD19-4633-8232-5A3436E4F4D4}" destId="{3D7DABE0-23FE-4487-A952-6C31E8891190}" srcOrd="1" destOrd="0" presId="urn:microsoft.com/office/officeart/2005/8/layout/list1"/>
    <dgm:cxn modelId="{E6C2CBA5-C6AD-4969-B001-4370E5A23C2D}" srcId="{E4C34CF5-A6D7-44C3-B1A2-207C55E09B1A}" destId="{B00665D9-011E-4702-A92D-4E8781DE9048}" srcOrd="3" destOrd="0" parTransId="{01551607-9530-4888-9BA3-C383D89E9C46}" sibTransId="{37C76E13-22E7-4101-A807-DFA01E972B65}"/>
    <dgm:cxn modelId="{9BB1F343-163C-47E7-80B9-0C94B7E91486}" type="presOf" srcId="{2A5C4923-6436-4465-9498-CDA734EE47D4}" destId="{83AB7E53-90C5-4A34-912F-E72D22D7815F}" srcOrd="1" destOrd="0" presId="urn:microsoft.com/office/officeart/2005/8/layout/list1"/>
    <dgm:cxn modelId="{95243D5E-4DFB-4A63-9F99-B9C45E151292}" type="presOf" srcId="{048ADCE1-21FF-4D94-B358-F4019A55CED6}" destId="{22E488B4-F3C7-432B-88F0-0EA7E7662B65}" srcOrd="0" destOrd="0" presId="urn:microsoft.com/office/officeart/2005/8/layout/list1"/>
    <dgm:cxn modelId="{48D623E7-E38D-4F4A-92B3-A0675D59361A}" type="presParOf" srcId="{CEFEF84F-946D-4E91-81D3-02AFB25822AE}" destId="{3F8105A0-22F7-4E24-B322-E0AB1EA1993E}" srcOrd="0" destOrd="0" presId="urn:microsoft.com/office/officeart/2005/8/layout/list1"/>
    <dgm:cxn modelId="{7B20B749-FE48-4D3B-8291-15AB1D5A5A96}" type="presParOf" srcId="{3F8105A0-22F7-4E24-B322-E0AB1EA1993E}" destId="{22E488B4-F3C7-432B-88F0-0EA7E7662B65}" srcOrd="0" destOrd="0" presId="urn:microsoft.com/office/officeart/2005/8/layout/list1"/>
    <dgm:cxn modelId="{E313E538-41D2-4AF9-934E-E38273FA70B0}" type="presParOf" srcId="{3F8105A0-22F7-4E24-B322-E0AB1EA1993E}" destId="{8F029D1D-55D0-49EF-B1BC-07BEF32AE026}" srcOrd="1" destOrd="0" presId="urn:microsoft.com/office/officeart/2005/8/layout/list1"/>
    <dgm:cxn modelId="{7C490390-AD80-412D-83FF-29035784D8B4}" type="presParOf" srcId="{CEFEF84F-946D-4E91-81D3-02AFB25822AE}" destId="{F1F1BB30-841B-4893-9E9C-71FCA4922C45}" srcOrd="1" destOrd="0" presId="urn:microsoft.com/office/officeart/2005/8/layout/list1"/>
    <dgm:cxn modelId="{05248754-00EF-4FB2-9BD8-35F95E205E18}" type="presParOf" srcId="{CEFEF84F-946D-4E91-81D3-02AFB25822AE}" destId="{DDFE844C-4DF9-4DF9-914F-A538429958FF}" srcOrd="2" destOrd="0" presId="urn:microsoft.com/office/officeart/2005/8/layout/list1"/>
    <dgm:cxn modelId="{7A55AB4C-8293-4A90-ACDC-EA6BB38FE4D7}" type="presParOf" srcId="{CEFEF84F-946D-4E91-81D3-02AFB25822AE}" destId="{24415AFE-5AF1-4A14-88C3-77B29F358C4D}" srcOrd="3" destOrd="0" presId="urn:microsoft.com/office/officeart/2005/8/layout/list1"/>
    <dgm:cxn modelId="{75AD7B94-4EC9-428C-9EA7-4B0290715673}" type="presParOf" srcId="{CEFEF84F-946D-4E91-81D3-02AFB25822AE}" destId="{4EE9A312-1495-4F78-8B2F-5504B648747F}" srcOrd="4" destOrd="0" presId="urn:microsoft.com/office/officeart/2005/8/layout/list1"/>
    <dgm:cxn modelId="{DCE3DB6E-F3DD-43D8-9518-EFC0F9B7818D}" type="presParOf" srcId="{4EE9A312-1495-4F78-8B2F-5504B648747F}" destId="{FEA5CC48-9E3A-4D65-A4A8-C85C297054C3}" srcOrd="0" destOrd="0" presId="urn:microsoft.com/office/officeart/2005/8/layout/list1"/>
    <dgm:cxn modelId="{A59CB709-BE42-4D9D-8FF6-2DFA175C3D13}" type="presParOf" srcId="{4EE9A312-1495-4F78-8B2F-5504B648747F}" destId="{3D7DABE0-23FE-4487-A952-6C31E8891190}" srcOrd="1" destOrd="0" presId="urn:microsoft.com/office/officeart/2005/8/layout/list1"/>
    <dgm:cxn modelId="{A657D7ED-5FA3-4177-AC1C-3798366A8A61}" type="presParOf" srcId="{CEFEF84F-946D-4E91-81D3-02AFB25822AE}" destId="{14A776A8-8751-4EEF-970A-18B84F90DEF0}" srcOrd="5" destOrd="0" presId="urn:microsoft.com/office/officeart/2005/8/layout/list1"/>
    <dgm:cxn modelId="{4E0FCEA9-B50E-48DF-9A66-8000A589E56D}" type="presParOf" srcId="{CEFEF84F-946D-4E91-81D3-02AFB25822AE}" destId="{C4B894C5-789B-48A6-AF37-DC444ED552DD}" srcOrd="6" destOrd="0" presId="urn:microsoft.com/office/officeart/2005/8/layout/list1"/>
    <dgm:cxn modelId="{2A524C81-5CDE-4E05-A5FB-CA580453EEBF}" type="presParOf" srcId="{CEFEF84F-946D-4E91-81D3-02AFB25822AE}" destId="{B77B4B1A-F9E8-4BC7-B119-DFB8C93557FE}" srcOrd="7" destOrd="0" presId="urn:microsoft.com/office/officeart/2005/8/layout/list1"/>
    <dgm:cxn modelId="{EEBBC84D-3332-4FA8-BFB8-532EA43672EE}" type="presParOf" srcId="{CEFEF84F-946D-4E91-81D3-02AFB25822AE}" destId="{924B61EC-70BA-40F5-AD66-728AC41135DF}" srcOrd="8" destOrd="0" presId="urn:microsoft.com/office/officeart/2005/8/layout/list1"/>
    <dgm:cxn modelId="{66E827FE-1C15-4CEC-A6FF-B0F1DA689BD6}" type="presParOf" srcId="{924B61EC-70BA-40F5-AD66-728AC41135DF}" destId="{4AFE6168-ECC2-448E-991B-DA663876A1AB}" srcOrd="0" destOrd="0" presId="urn:microsoft.com/office/officeart/2005/8/layout/list1"/>
    <dgm:cxn modelId="{DA0561B0-1FC3-4EDF-8EE5-3BE84B7A52EC}" type="presParOf" srcId="{924B61EC-70BA-40F5-AD66-728AC41135DF}" destId="{5D518F9C-7E83-42DD-B9CC-1C2DF83F4466}" srcOrd="1" destOrd="0" presId="urn:microsoft.com/office/officeart/2005/8/layout/list1"/>
    <dgm:cxn modelId="{ECDB61C4-C819-4CEE-AF9D-D49689DB1224}" type="presParOf" srcId="{CEFEF84F-946D-4E91-81D3-02AFB25822AE}" destId="{036E39CB-7B4C-4B55-99B4-793E454AEF44}" srcOrd="9" destOrd="0" presId="urn:microsoft.com/office/officeart/2005/8/layout/list1"/>
    <dgm:cxn modelId="{1F18A21E-1008-454A-9731-D645B194038F}" type="presParOf" srcId="{CEFEF84F-946D-4E91-81D3-02AFB25822AE}" destId="{0EDF8879-0CEB-41CB-B2B1-220F4FCE75BB}" srcOrd="10" destOrd="0" presId="urn:microsoft.com/office/officeart/2005/8/layout/list1"/>
    <dgm:cxn modelId="{D7EA67A4-DB71-4473-9DBD-9A0C61A9535C}" type="presParOf" srcId="{CEFEF84F-946D-4E91-81D3-02AFB25822AE}" destId="{858D9855-0976-49D5-810D-7E91A7EB969D}" srcOrd="11" destOrd="0" presId="urn:microsoft.com/office/officeart/2005/8/layout/list1"/>
    <dgm:cxn modelId="{A55D20F1-AA59-4FD6-9BEE-DED570B61BB5}" type="presParOf" srcId="{CEFEF84F-946D-4E91-81D3-02AFB25822AE}" destId="{A6B802DE-28DE-49C7-8B3F-6F532252FB68}" srcOrd="12" destOrd="0" presId="urn:microsoft.com/office/officeart/2005/8/layout/list1"/>
    <dgm:cxn modelId="{C9F0554B-952D-4EB9-B369-880F49A0C618}" type="presParOf" srcId="{A6B802DE-28DE-49C7-8B3F-6F532252FB68}" destId="{BDD7A955-4B52-481C-84B0-B6E7FF911007}" srcOrd="0" destOrd="0" presId="urn:microsoft.com/office/officeart/2005/8/layout/list1"/>
    <dgm:cxn modelId="{CA6E9A8A-02F2-41F4-8460-AF0C3DEAC51E}" type="presParOf" srcId="{A6B802DE-28DE-49C7-8B3F-6F532252FB68}" destId="{CD6A1381-1C06-4AD5-AB32-EA25187B4CB6}" srcOrd="1" destOrd="0" presId="urn:microsoft.com/office/officeart/2005/8/layout/list1"/>
    <dgm:cxn modelId="{1B90A7D4-370E-43B5-B962-0E5432ABD68F}" type="presParOf" srcId="{CEFEF84F-946D-4E91-81D3-02AFB25822AE}" destId="{4100AFC5-7AFF-4287-97F4-F03CCE9E1C92}" srcOrd="13" destOrd="0" presId="urn:microsoft.com/office/officeart/2005/8/layout/list1"/>
    <dgm:cxn modelId="{42D67885-EA5E-489B-BABB-CA99783DD86E}" type="presParOf" srcId="{CEFEF84F-946D-4E91-81D3-02AFB25822AE}" destId="{04AD334B-6D41-4B68-8E4B-BE5F918452C3}" srcOrd="14" destOrd="0" presId="urn:microsoft.com/office/officeart/2005/8/layout/list1"/>
    <dgm:cxn modelId="{B5D104A1-60C4-40A2-B5C0-04D585E1BF08}" type="presParOf" srcId="{CEFEF84F-946D-4E91-81D3-02AFB25822AE}" destId="{6CA5990E-281F-4878-9408-056B56343EBE}" srcOrd="15" destOrd="0" presId="urn:microsoft.com/office/officeart/2005/8/layout/list1"/>
    <dgm:cxn modelId="{B07D8080-847F-44DC-9AA1-51B6EC384B2B}" type="presParOf" srcId="{CEFEF84F-946D-4E91-81D3-02AFB25822AE}" destId="{DA7A1609-110F-4383-8C79-ECFA032062E0}" srcOrd="16" destOrd="0" presId="urn:microsoft.com/office/officeart/2005/8/layout/list1"/>
    <dgm:cxn modelId="{5BC12977-C2C4-45B8-A3C7-BA9CD0F00369}" type="presParOf" srcId="{DA7A1609-110F-4383-8C79-ECFA032062E0}" destId="{7BBF0E1E-133A-4542-9AE1-8562F25F94EB}" srcOrd="0" destOrd="0" presId="urn:microsoft.com/office/officeart/2005/8/layout/list1"/>
    <dgm:cxn modelId="{E087D572-BEBA-4E6F-80D8-010E2DC501F7}" type="presParOf" srcId="{DA7A1609-110F-4383-8C79-ECFA032062E0}" destId="{83AB7E53-90C5-4A34-912F-E72D22D7815F}" srcOrd="1" destOrd="0" presId="urn:microsoft.com/office/officeart/2005/8/layout/list1"/>
    <dgm:cxn modelId="{73B96893-0039-4E9A-AE4C-0349C04C0CAF}" type="presParOf" srcId="{CEFEF84F-946D-4E91-81D3-02AFB25822AE}" destId="{1724763A-F685-4389-9573-22276AEDBEDE}" srcOrd="17" destOrd="0" presId="urn:microsoft.com/office/officeart/2005/8/layout/list1"/>
    <dgm:cxn modelId="{01FE66DE-7F15-4086-86DE-34A51D3143ED}" type="presParOf" srcId="{CEFEF84F-946D-4E91-81D3-02AFB25822AE}" destId="{A56E7FAC-9F29-4073-9B2B-B9F91848C8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AC089-494A-4DED-A4DB-109A29CBB0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C47993-1AC9-4045-94A1-4C167DC5293F}">
      <dgm:prSet custT="1"/>
      <dgm:spPr>
        <a:solidFill>
          <a:srgbClr val="32366A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2000" dirty="0" smtClean="0"/>
            <a:t>Базовый личный кабинет</a:t>
          </a:r>
          <a:endParaRPr lang="ru-RU" sz="2000" dirty="0"/>
        </a:p>
      </dgm:t>
    </dgm:pt>
    <dgm:pt modelId="{40275E21-192A-4164-8F7F-260C03B5AF7E}" type="parTrans" cxnId="{A039D0F8-7EEC-4FDF-81F6-864F56CD27D0}">
      <dgm:prSet/>
      <dgm:spPr/>
      <dgm:t>
        <a:bodyPr/>
        <a:lstStyle/>
        <a:p>
          <a:endParaRPr lang="ru-RU" sz="2000"/>
        </a:p>
      </dgm:t>
    </dgm:pt>
    <dgm:pt modelId="{6F10877E-6764-4D2A-AC1D-EB0D89164CBD}" type="sibTrans" cxnId="{A039D0F8-7EEC-4FDF-81F6-864F56CD27D0}">
      <dgm:prSet/>
      <dgm:spPr/>
      <dgm:t>
        <a:bodyPr/>
        <a:lstStyle/>
        <a:p>
          <a:endParaRPr lang="ru-RU" sz="2000"/>
        </a:p>
      </dgm:t>
    </dgm:pt>
    <dgm:pt modelId="{D2DE58A3-EF00-4086-B321-E8C531FD4F86}">
      <dgm:prSet custT="1"/>
      <dgm:spPr>
        <a:solidFill>
          <a:srgbClr val="32366A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2000" smtClean="0"/>
            <a:t>Интерфейс подачи и модерации заявок</a:t>
          </a:r>
          <a:endParaRPr lang="ru-RU" sz="2000"/>
        </a:p>
      </dgm:t>
    </dgm:pt>
    <dgm:pt modelId="{48FA2395-327C-4311-8BD5-630A869A397A}" type="parTrans" cxnId="{77676982-784E-4B96-954F-CDA560A644D1}">
      <dgm:prSet/>
      <dgm:spPr/>
      <dgm:t>
        <a:bodyPr/>
        <a:lstStyle/>
        <a:p>
          <a:endParaRPr lang="ru-RU" sz="2000"/>
        </a:p>
      </dgm:t>
    </dgm:pt>
    <dgm:pt modelId="{ABD7F387-C683-4B54-A5FE-A19AD346BE05}" type="sibTrans" cxnId="{77676982-784E-4B96-954F-CDA560A644D1}">
      <dgm:prSet/>
      <dgm:spPr/>
      <dgm:t>
        <a:bodyPr/>
        <a:lstStyle/>
        <a:p>
          <a:endParaRPr lang="ru-RU" sz="2000"/>
        </a:p>
      </dgm:t>
    </dgm:pt>
    <dgm:pt modelId="{318CCE0A-E8D4-4271-8DDA-873199737750}">
      <dgm:prSet custT="1"/>
      <dgm:spPr>
        <a:solidFill>
          <a:srgbClr val="32366A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2000" smtClean="0"/>
            <a:t>Платёжную интеграцию</a:t>
          </a:r>
          <a:endParaRPr lang="ru-RU" sz="2000"/>
        </a:p>
      </dgm:t>
    </dgm:pt>
    <dgm:pt modelId="{DBA85D97-A48B-4785-B256-8BF74C203396}" type="parTrans" cxnId="{9A04551D-4940-4360-87C0-522193239120}">
      <dgm:prSet/>
      <dgm:spPr/>
      <dgm:t>
        <a:bodyPr/>
        <a:lstStyle/>
        <a:p>
          <a:endParaRPr lang="ru-RU" sz="2000"/>
        </a:p>
      </dgm:t>
    </dgm:pt>
    <dgm:pt modelId="{D1AF9CF9-A6A1-4394-8D2C-35D752C9DD37}" type="sibTrans" cxnId="{9A04551D-4940-4360-87C0-522193239120}">
      <dgm:prSet/>
      <dgm:spPr/>
      <dgm:t>
        <a:bodyPr/>
        <a:lstStyle/>
        <a:p>
          <a:endParaRPr lang="ru-RU" sz="2000"/>
        </a:p>
      </dgm:t>
    </dgm:pt>
    <dgm:pt modelId="{D71955CD-5FF2-4FD5-B509-003D644120A0}">
      <dgm:prSet custT="1"/>
      <dgm:spPr>
        <a:solidFill>
          <a:srgbClr val="32366A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2000" dirty="0" smtClean="0"/>
            <a:t>Первая версия пользовательского соглашения и договора</a:t>
          </a:r>
          <a:endParaRPr lang="ru-RU" sz="2000" dirty="0"/>
        </a:p>
      </dgm:t>
    </dgm:pt>
    <dgm:pt modelId="{0A9D9B7D-2874-4C9B-954A-7D56D063C55E}" type="parTrans" cxnId="{5AB00FF4-393A-4166-93FF-1F3EAD49C455}">
      <dgm:prSet/>
      <dgm:spPr/>
      <dgm:t>
        <a:bodyPr/>
        <a:lstStyle/>
        <a:p>
          <a:endParaRPr lang="ru-RU" sz="2000"/>
        </a:p>
      </dgm:t>
    </dgm:pt>
    <dgm:pt modelId="{69C8A6EE-19CF-4A07-8F31-27B156995AC2}" type="sibTrans" cxnId="{5AB00FF4-393A-4166-93FF-1F3EAD49C455}">
      <dgm:prSet/>
      <dgm:spPr/>
      <dgm:t>
        <a:bodyPr/>
        <a:lstStyle/>
        <a:p>
          <a:endParaRPr lang="ru-RU" sz="2000"/>
        </a:p>
      </dgm:t>
    </dgm:pt>
    <dgm:pt modelId="{42262029-E55A-4C74-ABB7-C8EA5B1AFCB1}" type="pres">
      <dgm:prSet presAssocID="{317AC089-494A-4DED-A4DB-109A29CBB0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0183D2-9AD4-4A21-94FE-CE3E0DFB407F}" type="pres">
      <dgm:prSet presAssocID="{90C47993-1AC9-4045-94A1-4C167DC5293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5DF0B-4AB8-4FF7-9641-1E4E6993554B}" type="pres">
      <dgm:prSet presAssocID="{6F10877E-6764-4D2A-AC1D-EB0D89164CBD}" presName="spacer" presStyleCnt="0"/>
      <dgm:spPr/>
    </dgm:pt>
    <dgm:pt modelId="{0D6356E7-EBE5-4520-87D3-E3C463EF7265}" type="pres">
      <dgm:prSet presAssocID="{D2DE58A3-EF00-4086-B321-E8C531FD4F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C25F4-00BA-4652-8645-806D1C14B569}" type="pres">
      <dgm:prSet presAssocID="{ABD7F387-C683-4B54-A5FE-A19AD346BE05}" presName="spacer" presStyleCnt="0"/>
      <dgm:spPr/>
    </dgm:pt>
    <dgm:pt modelId="{16FBEE71-2A14-484B-9CA9-0A1707B20154}" type="pres">
      <dgm:prSet presAssocID="{318CCE0A-E8D4-4271-8DDA-8731997377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6B4F0-BCBB-4567-9969-545297143F1E}" type="pres">
      <dgm:prSet presAssocID="{D1AF9CF9-A6A1-4394-8D2C-35D752C9DD37}" presName="spacer" presStyleCnt="0"/>
      <dgm:spPr/>
    </dgm:pt>
    <dgm:pt modelId="{F3767ED0-6F21-49C6-97F3-9FA017ACED8B}" type="pres">
      <dgm:prSet presAssocID="{D71955CD-5FF2-4FD5-B509-003D644120A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C639DF-3876-4190-BD41-920B2D325316}" type="presOf" srcId="{D2DE58A3-EF00-4086-B321-E8C531FD4F86}" destId="{0D6356E7-EBE5-4520-87D3-E3C463EF7265}" srcOrd="0" destOrd="0" presId="urn:microsoft.com/office/officeart/2005/8/layout/vList2"/>
    <dgm:cxn modelId="{70122F77-F825-443D-A948-2F8331989ADF}" type="presOf" srcId="{90C47993-1AC9-4045-94A1-4C167DC5293F}" destId="{DA0183D2-9AD4-4A21-94FE-CE3E0DFB407F}" srcOrd="0" destOrd="0" presId="urn:microsoft.com/office/officeart/2005/8/layout/vList2"/>
    <dgm:cxn modelId="{54B29008-B1FB-41E0-BEC4-E5047A697AFF}" type="presOf" srcId="{318CCE0A-E8D4-4271-8DDA-873199737750}" destId="{16FBEE71-2A14-484B-9CA9-0A1707B20154}" srcOrd="0" destOrd="0" presId="urn:microsoft.com/office/officeart/2005/8/layout/vList2"/>
    <dgm:cxn modelId="{9A04551D-4940-4360-87C0-522193239120}" srcId="{317AC089-494A-4DED-A4DB-109A29CBB097}" destId="{318CCE0A-E8D4-4271-8DDA-873199737750}" srcOrd="2" destOrd="0" parTransId="{DBA85D97-A48B-4785-B256-8BF74C203396}" sibTransId="{D1AF9CF9-A6A1-4394-8D2C-35D752C9DD37}"/>
    <dgm:cxn modelId="{77676982-784E-4B96-954F-CDA560A644D1}" srcId="{317AC089-494A-4DED-A4DB-109A29CBB097}" destId="{D2DE58A3-EF00-4086-B321-E8C531FD4F86}" srcOrd="1" destOrd="0" parTransId="{48FA2395-327C-4311-8BD5-630A869A397A}" sibTransId="{ABD7F387-C683-4B54-A5FE-A19AD346BE05}"/>
    <dgm:cxn modelId="{87879809-0B4F-4A95-BEB9-B968D1258BB4}" type="presOf" srcId="{317AC089-494A-4DED-A4DB-109A29CBB097}" destId="{42262029-E55A-4C74-ABB7-C8EA5B1AFCB1}" srcOrd="0" destOrd="0" presId="urn:microsoft.com/office/officeart/2005/8/layout/vList2"/>
    <dgm:cxn modelId="{5AB00FF4-393A-4166-93FF-1F3EAD49C455}" srcId="{317AC089-494A-4DED-A4DB-109A29CBB097}" destId="{D71955CD-5FF2-4FD5-B509-003D644120A0}" srcOrd="3" destOrd="0" parTransId="{0A9D9B7D-2874-4C9B-954A-7D56D063C55E}" sibTransId="{69C8A6EE-19CF-4A07-8F31-27B156995AC2}"/>
    <dgm:cxn modelId="{A039D0F8-7EEC-4FDF-81F6-864F56CD27D0}" srcId="{317AC089-494A-4DED-A4DB-109A29CBB097}" destId="{90C47993-1AC9-4045-94A1-4C167DC5293F}" srcOrd="0" destOrd="0" parTransId="{40275E21-192A-4164-8F7F-260C03B5AF7E}" sibTransId="{6F10877E-6764-4D2A-AC1D-EB0D89164CBD}"/>
    <dgm:cxn modelId="{07792E03-587A-4B6F-92A6-C5077F2E4411}" type="presOf" srcId="{D71955CD-5FF2-4FD5-B509-003D644120A0}" destId="{F3767ED0-6F21-49C6-97F3-9FA017ACED8B}" srcOrd="0" destOrd="0" presId="urn:microsoft.com/office/officeart/2005/8/layout/vList2"/>
    <dgm:cxn modelId="{1DB0BF9C-1A9D-4975-BBA2-CD48D6C65622}" type="presParOf" srcId="{42262029-E55A-4C74-ABB7-C8EA5B1AFCB1}" destId="{DA0183D2-9AD4-4A21-94FE-CE3E0DFB407F}" srcOrd="0" destOrd="0" presId="urn:microsoft.com/office/officeart/2005/8/layout/vList2"/>
    <dgm:cxn modelId="{5E802EB5-ED73-4668-8413-0D5F7D148601}" type="presParOf" srcId="{42262029-E55A-4C74-ABB7-C8EA5B1AFCB1}" destId="{CFC5DF0B-4AB8-4FF7-9641-1E4E6993554B}" srcOrd="1" destOrd="0" presId="urn:microsoft.com/office/officeart/2005/8/layout/vList2"/>
    <dgm:cxn modelId="{4A2BB49D-8731-4207-A25E-3B3DDE84B4B3}" type="presParOf" srcId="{42262029-E55A-4C74-ABB7-C8EA5B1AFCB1}" destId="{0D6356E7-EBE5-4520-87D3-E3C463EF7265}" srcOrd="2" destOrd="0" presId="urn:microsoft.com/office/officeart/2005/8/layout/vList2"/>
    <dgm:cxn modelId="{A907A5B4-6496-49B5-82FA-687F32F90782}" type="presParOf" srcId="{42262029-E55A-4C74-ABB7-C8EA5B1AFCB1}" destId="{CDDC25F4-00BA-4652-8645-806D1C14B569}" srcOrd="3" destOrd="0" presId="urn:microsoft.com/office/officeart/2005/8/layout/vList2"/>
    <dgm:cxn modelId="{636FBB08-9B0F-4F69-91D5-A786589D55D8}" type="presParOf" srcId="{42262029-E55A-4C74-ABB7-C8EA5B1AFCB1}" destId="{16FBEE71-2A14-484B-9CA9-0A1707B20154}" srcOrd="4" destOrd="0" presId="urn:microsoft.com/office/officeart/2005/8/layout/vList2"/>
    <dgm:cxn modelId="{2D8B10EF-7862-4F69-9801-1988794C834D}" type="presParOf" srcId="{42262029-E55A-4C74-ABB7-C8EA5B1AFCB1}" destId="{2C36B4F0-BCBB-4567-9969-545297143F1E}" srcOrd="5" destOrd="0" presId="urn:microsoft.com/office/officeart/2005/8/layout/vList2"/>
    <dgm:cxn modelId="{5CC4D6BB-7AF4-4BB2-963C-46F7EBB6E0D2}" type="presParOf" srcId="{42262029-E55A-4C74-ABB7-C8EA5B1AFCB1}" destId="{F3767ED0-6F21-49C6-97F3-9FA017ACED8B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5B6AF-52EB-44A0-8C51-A103307B8589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6770A6-8CAF-4068-B29B-20568423625C}">
      <dgm:prSet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dirty="0" smtClean="0"/>
            <a:t>Руководитель проекта</a:t>
          </a:r>
          <a:endParaRPr lang="ru-RU" dirty="0"/>
        </a:p>
      </dgm:t>
    </dgm:pt>
    <dgm:pt modelId="{268A9CED-2B30-45CE-BFCD-4388AF0EBC6F}" type="parTrans" cxnId="{0373A91F-24EF-455E-AE31-59BF54D9CD14}">
      <dgm:prSet/>
      <dgm:spPr/>
      <dgm:t>
        <a:bodyPr/>
        <a:lstStyle/>
        <a:p>
          <a:endParaRPr lang="ru-RU"/>
        </a:p>
      </dgm:t>
    </dgm:pt>
    <dgm:pt modelId="{85581AD0-BF61-4410-BF06-4A3B7E81E094}" type="sibTrans" cxnId="{0373A91F-24EF-455E-AE31-59BF54D9CD14}">
      <dgm:prSet/>
      <dgm:spPr/>
      <dgm:t>
        <a:bodyPr/>
        <a:lstStyle/>
        <a:p>
          <a:endParaRPr lang="ru-RU"/>
        </a:p>
      </dgm:t>
    </dgm:pt>
    <dgm:pt modelId="{12BF4365-EFA0-4EB9-A036-D91A94AA86EC}">
      <dgm:prSet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mtClean="0"/>
            <a:t>Финансовый директор</a:t>
          </a:r>
          <a:endParaRPr lang="ru-RU"/>
        </a:p>
      </dgm:t>
    </dgm:pt>
    <dgm:pt modelId="{4B4228A8-E225-4218-A378-0C7984EFFB9C}" type="parTrans" cxnId="{1594019C-51A7-40FC-8973-AB94D3D6FE4B}">
      <dgm:prSet/>
      <dgm:spPr/>
      <dgm:t>
        <a:bodyPr/>
        <a:lstStyle/>
        <a:p>
          <a:endParaRPr lang="ru-RU"/>
        </a:p>
      </dgm:t>
    </dgm:pt>
    <dgm:pt modelId="{70D38941-C47F-4658-9385-9AF1D9AA3E51}" type="sibTrans" cxnId="{1594019C-51A7-40FC-8973-AB94D3D6FE4B}">
      <dgm:prSet/>
      <dgm:spPr/>
      <dgm:t>
        <a:bodyPr/>
        <a:lstStyle/>
        <a:p>
          <a:endParaRPr lang="ru-RU"/>
        </a:p>
      </dgm:t>
    </dgm:pt>
    <dgm:pt modelId="{BBD8E27F-172E-4F78-9AD4-4333BD368BFA}">
      <dgm:prSet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mtClean="0"/>
            <a:t>Технический директор</a:t>
          </a:r>
          <a:endParaRPr lang="ru-RU"/>
        </a:p>
      </dgm:t>
    </dgm:pt>
    <dgm:pt modelId="{FE18A8E0-3014-4515-B911-E6CD2DA634BE}" type="parTrans" cxnId="{30A9EC8F-23DF-4D6A-96E1-E89AC256D83D}">
      <dgm:prSet/>
      <dgm:spPr/>
      <dgm:t>
        <a:bodyPr/>
        <a:lstStyle/>
        <a:p>
          <a:endParaRPr lang="ru-RU"/>
        </a:p>
      </dgm:t>
    </dgm:pt>
    <dgm:pt modelId="{B1C53E9A-2509-4C16-B61C-10A08FDD6935}" type="sibTrans" cxnId="{30A9EC8F-23DF-4D6A-96E1-E89AC256D83D}">
      <dgm:prSet/>
      <dgm:spPr/>
      <dgm:t>
        <a:bodyPr/>
        <a:lstStyle/>
        <a:p>
          <a:endParaRPr lang="ru-RU"/>
        </a:p>
      </dgm:t>
    </dgm:pt>
    <dgm:pt modelId="{1A29F8BE-0FC5-4814-B146-60AF244C0681}">
      <dgm:prSet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mtClean="0"/>
            <a:t>Юрист</a:t>
          </a:r>
          <a:endParaRPr lang="ru-RU"/>
        </a:p>
      </dgm:t>
    </dgm:pt>
    <dgm:pt modelId="{05DF7955-8EAF-400F-BB49-99C0DF854F2F}" type="parTrans" cxnId="{D11196D1-8D8D-4F44-8B11-1C13A2B1D488}">
      <dgm:prSet/>
      <dgm:spPr/>
      <dgm:t>
        <a:bodyPr/>
        <a:lstStyle/>
        <a:p>
          <a:endParaRPr lang="ru-RU"/>
        </a:p>
      </dgm:t>
    </dgm:pt>
    <dgm:pt modelId="{47DC9948-C051-4556-859B-0899DC4E5DD7}" type="sibTrans" cxnId="{D11196D1-8D8D-4F44-8B11-1C13A2B1D488}">
      <dgm:prSet/>
      <dgm:spPr/>
      <dgm:t>
        <a:bodyPr/>
        <a:lstStyle/>
        <a:p>
          <a:endParaRPr lang="ru-RU"/>
        </a:p>
      </dgm:t>
    </dgm:pt>
    <dgm:pt modelId="{6F880353-9A1D-4FA9-BD15-502EE201B32D}">
      <dgm:prSet/>
      <dgm:spPr>
        <a:solidFill>
          <a:srgbClr val="32366A"/>
        </a:solidFill>
        <a:ln>
          <a:solidFill>
            <a:srgbClr val="32366A"/>
          </a:solidFill>
        </a:ln>
      </dgm:spPr>
      <dgm:t>
        <a:bodyPr/>
        <a:lstStyle/>
        <a:p>
          <a:pPr rtl="0"/>
          <a:r>
            <a:rPr lang="ru-RU" smtClean="0"/>
            <a:t>Маркетолог</a:t>
          </a:r>
          <a:endParaRPr lang="ru-RU"/>
        </a:p>
      </dgm:t>
    </dgm:pt>
    <dgm:pt modelId="{FE380B43-6D83-4A42-9F75-AAC2F965864F}" type="parTrans" cxnId="{E21B00BB-D573-45C3-858B-B19DB22ED3FE}">
      <dgm:prSet/>
      <dgm:spPr/>
      <dgm:t>
        <a:bodyPr/>
        <a:lstStyle/>
        <a:p>
          <a:endParaRPr lang="ru-RU"/>
        </a:p>
      </dgm:t>
    </dgm:pt>
    <dgm:pt modelId="{4A7BC975-6FCA-463C-8FF8-C3ECFDD592D2}" type="sibTrans" cxnId="{E21B00BB-D573-45C3-858B-B19DB22ED3FE}">
      <dgm:prSet/>
      <dgm:spPr/>
      <dgm:t>
        <a:bodyPr/>
        <a:lstStyle/>
        <a:p>
          <a:endParaRPr lang="ru-RU"/>
        </a:p>
      </dgm:t>
    </dgm:pt>
    <dgm:pt modelId="{2F2405CB-DB65-48EF-8ACD-43812C1F6DC2}" type="pres">
      <dgm:prSet presAssocID="{5E25B6AF-52EB-44A0-8C51-A103307B858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DC1FF3-98F8-45B7-90D3-ECD05DCBD3A7}" type="pres">
      <dgm:prSet presAssocID="{5E25B6AF-52EB-44A0-8C51-A103307B8589}" presName="hierFlow" presStyleCnt="0"/>
      <dgm:spPr/>
    </dgm:pt>
    <dgm:pt modelId="{70A71583-F8BD-4E89-B187-656091DBBDA0}" type="pres">
      <dgm:prSet presAssocID="{5E25B6AF-52EB-44A0-8C51-A103307B858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48DD6A7-5A05-45CC-AE32-60068EE925B7}" type="pres">
      <dgm:prSet presAssocID="{B86770A6-8CAF-4068-B29B-20568423625C}" presName="Name17" presStyleCnt="0"/>
      <dgm:spPr/>
    </dgm:pt>
    <dgm:pt modelId="{7F4166DF-1C64-4994-9E8F-004CA674BCE2}" type="pres">
      <dgm:prSet presAssocID="{B86770A6-8CAF-4068-B29B-20568423625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218A7-374B-41E5-9743-594751633D47}" type="pres">
      <dgm:prSet presAssocID="{B86770A6-8CAF-4068-B29B-20568423625C}" presName="hierChild2" presStyleCnt="0"/>
      <dgm:spPr/>
    </dgm:pt>
    <dgm:pt modelId="{514E90A3-0FA0-4504-A6EF-EE8E330C7F1B}" type="pres">
      <dgm:prSet presAssocID="{4B4228A8-E225-4218-A378-0C7984EFFB9C}" presName="Name25" presStyleLbl="parChTrans1D2" presStyleIdx="0" presStyleCnt="4"/>
      <dgm:spPr/>
      <dgm:t>
        <a:bodyPr/>
        <a:lstStyle/>
        <a:p>
          <a:endParaRPr lang="ru-RU"/>
        </a:p>
      </dgm:t>
    </dgm:pt>
    <dgm:pt modelId="{D6B9C1C4-F4F4-4C25-B106-B7ABEA0BD3EB}" type="pres">
      <dgm:prSet presAssocID="{4B4228A8-E225-4218-A378-0C7984EFFB9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6DD248E-04CC-4756-ADEA-F5F5587C3B04}" type="pres">
      <dgm:prSet presAssocID="{12BF4365-EFA0-4EB9-A036-D91A94AA86EC}" presName="Name30" presStyleCnt="0"/>
      <dgm:spPr/>
    </dgm:pt>
    <dgm:pt modelId="{B0588CAE-04A5-4BAF-917C-B32E62AD97AE}" type="pres">
      <dgm:prSet presAssocID="{12BF4365-EFA0-4EB9-A036-D91A94AA86EC}" presName="level2Shape" presStyleLbl="node2" presStyleIdx="0" presStyleCnt="4"/>
      <dgm:spPr/>
      <dgm:t>
        <a:bodyPr/>
        <a:lstStyle/>
        <a:p>
          <a:endParaRPr lang="ru-RU"/>
        </a:p>
      </dgm:t>
    </dgm:pt>
    <dgm:pt modelId="{3B43F5DA-7154-4A23-9431-156B59AA0B6D}" type="pres">
      <dgm:prSet presAssocID="{12BF4365-EFA0-4EB9-A036-D91A94AA86EC}" presName="hierChild3" presStyleCnt="0"/>
      <dgm:spPr/>
    </dgm:pt>
    <dgm:pt modelId="{F318BA03-78E4-4086-B61F-5074AF2066A4}" type="pres">
      <dgm:prSet presAssocID="{FE18A8E0-3014-4515-B911-E6CD2DA634BE}" presName="Name25" presStyleLbl="parChTrans1D2" presStyleIdx="1" presStyleCnt="4"/>
      <dgm:spPr/>
      <dgm:t>
        <a:bodyPr/>
        <a:lstStyle/>
        <a:p>
          <a:endParaRPr lang="ru-RU"/>
        </a:p>
      </dgm:t>
    </dgm:pt>
    <dgm:pt modelId="{05677CEF-296D-4865-8FC2-9B3743365687}" type="pres">
      <dgm:prSet presAssocID="{FE18A8E0-3014-4515-B911-E6CD2DA634B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E3B130F-EDB8-4342-842E-863CBC23F04A}" type="pres">
      <dgm:prSet presAssocID="{BBD8E27F-172E-4F78-9AD4-4333BD368BFA}" presName="Name30" presStyleCnt="0"/>
      <dgm:spPr/>
    </dgm:pt>
    <dgm:pt modelId="{59DADAC2-A558-4DA4-82DC-70105A3D023B}" type="pres">
      <dgm:prSet presAssocID="{BBD8E27F-172E-4F78-9AD4-4333BD368BFA}" presName="level2Shape" presStyleLbl="node2" presStyleIdx="1" presStyleCnt="4"/>
      <dgm:spPr/>
      <dgm:t>
        <a:bodyPr/>
        <a:lstStyle/>
        <a:p>
          <a:endParaRPr lang="ru-RU"/>
        </a:p>
      </dgm:t>
    </dgm:pt>
    <dgm:pt modelId="{CE992428-E715-489C-9462-1E21ADE2A16F}" type="pres">
      <dgm:prSet presAssocID="{BBD8E27F-172E-4F78-9AD4-4333BD368BFA}" presName="hierChild3" presStyleCnt="0"/>
      <dgm:spPr/>
    </dgm:pt>
    <dgm:pt modelId="{C2B4E6C4-7BDA-4DE6-B978-995A1C370AA3}" type="pres">
      <dgm:prSet presAssocID="{05DF7955-8EAF-400F-BB49-99C0DF854F2F}" presName="Name25" presStyleLbl="parChTrans1D2" presStyleIdx="2" presStyleCnt="4"/>
      <dgm:spPr/>
      <dgm:t>
        <a:bodyPr/>
        <a:lstStyle/>
        <a:p>
          <a:endParaRPr lang="ru-RU"/>
        </a:p>
      </dgm:t>
    </dgm:pt>
    <dgm:pt modelId="{31F32F6B-0018-4DD5-9435-C08A78CA2370}" type="pres">
      <dgm:prSet presAssocID="{05DF7955-8EAF-400F-BB49-99C0DF854F2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BDB44F0-1969-45E6-B2F6-F54577C92EC1}" type="pres">
      <dgm:prSet presAssocID="{1A29F8BE-0FC5-4814-B146-60AF244C0681}" presName="Name30" presStyleCnt="0"/>
      <dgm:spPr/>
    </dgm:pt>
    <dgm:pt modelId="{AE476503-90C1-4544-A872-C6BFF484BE96}" type="pres">
      <dgm:prSet presAssocID="{1A29F8BE-0FC5-4814-B146-60AF244C0681}" presName="level2Shape" presStyleLbl="node2" presStyleIdx="2" presStyleCnt="4"/>
      <dgm:spPr/>
      <dgm:t>
        <a:bodyPr/>
        <a:lstStyle/>
        <a:p>
          <a:endParaRPr lang="ru-RU"/>
        </a:p>
      </dgm:t>
    </dgm:pt>
    <dgm:pt modelId="{8625116E-3476-4653-84AF-44CF38C4875E}" type="pres">
      <dgm:prSet presAssocID="{1A29F8BE-0FC5-4814-B146-60AF244C0681}" presName="hierChild3" presStyleCnt="0"/>
      <dgm:spPr/>
    </dgm:pt>
    <dgm:pt modelId="{826137EC-C487-4ADC-B696-6AF06ADEEB1E}" type="pres">
      <dgm:prSet presAssocID="{FE380B43-6D83-4A42-9F75-AAC2F965864F}" presName="Name25" presStyleLbl="parChTrans1D2" presStyleIdx="3" presStyleCnt="4"/>
      <dgm:spPr/>
      <dgm:t>
        <a:bodyPr/>
        <a:lstStyle/>
        <a:p>
          <a:endParaRPr lang="ru-RU"/>
        </a:p>
      </dgm:t>
    </dgm:pt>
    <dgm:pt modelId="{FC1E851D-EC52-40A0-AEC9-2308C5779917}" type="pres">
      <dgm:prSet presAssocID="{FE380B43-6D83-4A42-9F75-AAC2F965864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75501CC-5F80-4BEC-9F71-B1FADC325A3A}" type="pres">
      <dgm:prSet presAssocID="{6F880353-9A1D-4FA9-BD15-502EE201B32D}" presName="Name30" presStyleCnt="0"/>
      <dgm:spPr/>
    </dgm:pt>
    <dgm:pt modelId="{3C4C2DAA-A0F7-42D7-9B1C-95F8F4A54267}" type="pres">
      <dgm:prSet presAssocID="{6F880353-9A1D-4FA9-BD15-502EE201B32D}" presName="level2Shape" presStyleLbl="node2" presStyleIdx="3" presStyleCnt="4"/>
      <dgm:spPr/>
      <dgm:t>
        <a:bodyPr/>
        <a:lstStyle/>
        <a:p>
          <a:endParaRPr lang="ru-RU"/>
        </a:p>
      </dgm:t>
    </dgm:pt>
    <dgm:pt modelId="{A381BAB7-88AB-4751-ADF1-AA2F0A94C07E}" type="pres">
      <dgm:prSet presAssocID="{6F880353-9A1D-4FA9-BD15-502EE201B32D}" presName="hierChild3" presStyleCnt="0"/>
      <dgm:spPr/>
    </dgm:pt>
    <dgm:pt modelId="{A1395C8B-BCC8-4FE4-803E-1E63DAC9A3D3}" type="pres">
      <dgm:prSet presAssocID="{5E25B6AF-52EB-44A0-8C51-A103307B8589}" presName="bgShapesFlow" presStyleCnt="0"/>
      <dgm:spPr/>
    </dgm:pt>
  </dgm:ptLst>
  <dgm:cxnLst>
    <dgm:cxn modelId="{AC9A33DC-3BBD-4C19-8899-FBEF75517411}" type="presOf" srcId="{12BF4365-EFA0-4EB9-A036-D91A94AA86EC}" destId="{B0588CAE-04A5-4BAF-917C-B32E62AD97AE}" srcOrd="0" destOrd="0" presId="urn:microsoft.com/office/officeart/2005/8/layout/hierarchy5"/>
    <dgm:cxn modelId="{38054E3D-B27F-4E71-8FB5-6D0D611B742A}" type="presOf" srcId="{4B4228A8-E225-4218-A378-0C7984EFFB9C}" destId="{D6B9C1C4-F4F4-4C25-B106-B7ABEA0BD3EB}" srcOrd="1" destOrd="0" presId="urn:microsoft.com/office/officeart/2005/8/layout/hierarchy5"/>
    <dgm:cxn modelId="{0373A91F-24EF-455E-AE31-59BF54D9CD14}" srcId="{5E25B6AF-52EB-44A0-8C51-A103307B8589}" destId="{B86770A6-8CAF-4068-B29B-20568423625C}" srcOrd="0" destOrd="0" parTransId="{268A9CED-2B30-45CE-BFCD-4388AF0EBC6F}" sibTransId="{85581AD0-BF61-4410-BF06-4A3B7E81E094}"/>
    <dgm:cxn modelId="{60BB6CF4-72D0-4674-9B48-C5A78D86C3D4}" type="presOf" srcId="{BBD8E27F-172E-4F78-9AD4-4333BD368BFA}" destId="{59DADAC2-A558-4DA4-82DC-70105A3D023B}" srcOrd="0" destOrd="0" presId="urn:microsoft.com/office/officeart/2005/8/layout/hierarchy5"/>
    <dgm:cxn modelId="{3947A579-D759-4911-B711-7A04DA820209}" type="presOf" srcId="{05DF7955-8EAF-400F-BB49-99C0DF854F2F}" destId="{31F32F6B-0018-4DD5-9435-C08A78CA2370}" srcOrd="1" destOrd="0" presId="urn:microsoft.com/office/officeart/2005/8/layout/hierarchy5"/>
    <dgm:cxn modelId="{1594019C-51A7-40FC-8973-AB94D3D6FE4B}" srcId="{B86770A6-8CAF-4068-B29B-20568423625C}" destId="{12BF4365-EFA0-4EB9-A036-D91A94AA86EC}" srcOrd="0" destOrd="0" parTransId="{4B4228A8-E225-4218-A378-0C7984EFFB9C}" sibTransId="{70D38941-C47F-4658-9385-9AF1D9AA3E51}"/>
    <dgm:cxn modelId="{D11196D1-8D8D-4F44-8B11-1C13A2B1D488}" srcId="{B86770A6-8CAF-4068-B29B-20568423625C}" destId="{1A29F8BE-0FC5-4814-B146-60AF244C0681}" srcOrd="2" destOrd="0" parTransId="{05DF7955-8EAF-400F-BB49-99C0DF854F2F}" sibTransId="{47DC9948-C051-4556-859B-0899DC4E5DD7}"/>
    <dgm:cxn modelId="{1D4B5541-D63A-4B37-BB63-5F3360D4F4DC}" type="presOf" srcId="{FE380B43-6D83-4A42-9F75-AAC2F965864F}" destId="{826137EC-C487-4ADC-B696-6AF06ADEEB1E}" srcOrd="0" destOrd="0" presId="urn:microsoft.com/office/officeart/2005/8/layout/hierarchy5"/>
    <dgm:cxn modelId="{C5884158-0719-4881-8020-EBA551A3E604}" type="presOf" srcId="{FE18A8E0-3014-4515-B911-E6CD2DA634BE}" destId="{F318BA03-78E4-4086-B61F-5074AF2066A4}" srcOrd="0" destOrd="0" presId="urn:microsoft.com/office/officeart/2005/8/layout/hierarchy5"/>
    <dgm:cxn modelId="{30A9EC8F-23DF-4D6A-96E1-E89AC256D83D}" srcId="{B86770A6-8CAF-4068-B29B-20568423625C}" destId="{BBD8E27F-172E-4F78-9AD4-4333BD368BFA}" srcOrd="1" destOrd="0" parTransId="{FE18A8E0-3014-4515-B911-E6CD2DA634BE}" sibTransId="{B1C53E9A-2509-4C16-B61C-10A08FDD6935}"/>
    <dgm:cxn modelId="{E21B00BB-D573-45C3-858B-B19DB22ED3FE}" srcId="{B86770A6-8CAF-4068-B29B-20568423625C}" destId="{6F880353-9A1D-4FA9-BD15-502EE201B32D}" srcOrd="3" destOrd="0" parTransId="{FE380B43-6D83-4A42-9F75-AAC2F965864F}" sibTransId="{4A7BC975-6FCA-463C-8FF8-C3ECFDD592D2}"/>
    <dgm:cxn modelId="{899FAE63-211A-4979-A3B2-D204ADFBAD64}" type="presOf" srcId="{B86770A6-8CAF-4068-B29B-20568423625C}" destId="{7F4166DF-1C64-4994-9E8F-004CA674BCE2}" srcOrd="0" destOrd="0" presId="urn:microsoft.com/office/officeart/2005/8/layout/hierarchy5"/>
    <dgm:cxn modelId="{5EFF391C-E8DC-41CD-9152-EE089F2759DC}" type="presOf" srcId="{05DF7955-8EAF-400F-BB49-99C0DF854F2F}" destId="{C2B4E6C4-7BDA-4DE6-B978-995A1C370AA3}" srcOrd="0" destOrd="0" presId="urn:microsoft.com/office/officeart/2005/8/layout/hierarchy5"/>
    <dgm:cxn modelId="{3DB2BEA0-5E9F-4B21-87CC-BC67F342C9C5}" type="presOf" srcId="{FE380B43-6D83-4A42-9F75-AAC2F965864F}" destId="{FC1E851D-EC52-40A0-AEC9-2308C5779917}" srcOrd="1" destOrd="0" presId="urn:microsoft.com/office/officeart/2005/8/layout/hierarchy5"/>
    <dgm:cxn modelId="{4AC3BC54-61D2-48C2-AFC1-5A3C165F2864}" type="presOf" srcId="{6F880353-9A1D-4FA9-BD15-502EE201B32D}" destId="{3C4C2DAA-A0F7-42D7-9B1C-95F8F4A54267}" srcOrd="0" destOrd="0" presId="urn:microsoft.com/office/officeart/2005/8/layout/hierarchy5"/>
    <dgm:cxn modelId="{D55033F9-D40B-4BD7-9936-9380D905AD87}" type="presOf" srcId="{5E25B6AF-52EB-44A0-8C51-A103307B8589}" destId="{2F2405CB-DB65-48EF-8ACD-43812C1F6DC2}" srcOrd="0" destOrd="0" presId="urn:microsoft.com/office/officeart/2005/8/layout/hierarchy5"/>
    <dgm:cxn modelId="{D4573E24-0B20-4C16-855D-6842DD925430}" type="presOf" srcId="{1A29F8BE-0FC5-4814-B146-60AF244C0681}" destId="{AE476503-90C1-4544-A872-C6BFF484BE96}" srcOrd="0" destOrd="0" presId="urn:microsoft.com/office/officeart/2005/8/layout/hierarchy5"/>
    <dgm:cxn modelId="{AC209111-8EC5-435C-A916-BA2957697C35}" type="presOf" srcId="{FE18A8E0-3014-4515-B911-E6CD2DA634BE}" destId="{05677CEF-296D-4865-8FC2-9B3743365687}" srcOrd="1" destOrd="0" presId="urn:microsoft.com/office/officeart/2005/8/layout/hierarchy5"/>
    <dgm:cxn modelId="{5958CD19-69A6-412B-AE6D-C1EC9EE4E298}" type="presOf" srcId="{4B4228A8-E225-4218-A378-0C7984EFFB9C}" destId="{514E90A3-0FA0-4504-A6EF-EE8E330C7F1B}" srcOrd="0" destOrd="0" presId="urn:microsoft.com/office/officeart/2005/8/layout/hierarchy5"/>
    <dgm:cxn modelId="{1B7CBA88-3DFC-4071-9237-3BDAE7018959}" type="presParOf" srcId="{2F2405CB-DB65-48EF-8ACD-43812C1F6DC2}" destId="{EBDC1FF3-98F8-45B7-90D3-ECD05DCBD3A7}" srcOrd="0" destOrd="0" presId="urn:microsoft.com/office/officeart/2005/8/layout/hierarchy5"/>
    <dgm:cxn modelId="{E675F7B4-5A94-4786-9E68-9B348F7D1628}" type="presParOf" srcId="{EBDC1FF3-98F8-45B7-90D3-ECD05DCBD3A7}" destId="{70A71583-F8BD-4E89-B187-656091DBBDA0}" srcOrd="0" destOrd="0" presId="urn:microsoft.com/office/officeart/2005/8/layout/hierarchy5"/>
    <dgm:cxn modelId="{9277CF11-4C6C-450B-A553-6C6C33CAAFBF}" type="presParOf" srcId="{70A71583-F8BD-4E89-B187-656091DBBDA0}" destId="{B48DD6A7-5A05-45CC-AE32-60068EE925B7}" srcOrd="0" destOrd="0" presId="urn:microsoft.com/office/officeart/2005/8/layout/hierarchy5"/>
    <dgm:cxn modelId="{E63C2A97-9D28-4E2F-BC5E-487F7C72C173}" type="presParOf" srcId="{B48DD6A7-5A05-45CC-AE32-60068EE925B7}" destId="{7F4166DF-1C64-4994-9E8F-004CA674BCE2}" srcOrd="0" destOrd="0" presId="urn:microsoft.com/office/officeart/2005/8/layout/hierarchy5"/>
    <dgm:cxn modelId="{06069A0E-21D7-4652-835F-7657124086A1}" type="presParOf" srcId="{B48DD6A7-5A05-45CC-AE32-60068EE925B7}" destId="{DAA218A7-374B-41E5-9743-594751633D47}" srcOrd="1" destOrd="0" presId="urn:microsoft.com/office/officeart/2005/8/layout/hierarchy5"/>
    <dgm:cxn modelId="{9DABB9A2-C15F-4CDB-B1A6-88E81F14D9F9}" type="presParOf" srcId="{DAA218A7-374B-41E5-9743-594751633D47}" destId="{514E90A3-0FA0-4504-A6EF-EE8E330C7F1B}" srcOrd="0" destOrd="0" presId="urn:microsoft.com/office/officeart/2005/8/layout/hierarchy5"/>
    <dgm:cxn modelId="{B0F265A4-4D7B-4EDA-937A-3B41DC5E93B1}" type="presParOf" srcId="{514E90A3-0FA0-4504-A6EF-EE8E330C7F1B}" destId="{D6B9C1C4-F4F4-4C25-B106-B7ABEA0BD3EB}" srcOrd="0" destOrd="0" presId="urn:microsoft.com/office/officeart/2005/8/layout/hierarchy5"/>
    <dgm:cxn modelId="{563F56A5-7FA1-455D-A927-774EA41E7A1C}" type="presParOf" srcId="{DAA218A7-374B-41E5-9743-594751633D47}" destId="{66DD248E-04CC-4756-ADEA-F5F5587C3B04}" srcOrd="1" destOrd="0" presId="urn:microsoft.com/office/officeart/2005/8/layout/hierarchy5"/>
    <dgm:cxn modelId="{99774347-E131-4AE3-8432-5C1F37CB1726}" type="presParOf" srcId="{66DD248E-04CC-4756-ADEA-F5F5587C3B04}" destId="{B0588CAE-04A5-4BAF-917C-B32E62AD97AE}" srcOrd="0" destOrd="0" presId="urn:microsoft.com/office/officeart/2005/8/layout/hierarchy5"/>
    <dgm:cxn modelId="{D97317DF-E5C7-4A26-B8E0-7FE3909703A3}" type="presParOf" srcId="{66DD248E-04CC-4756-ADEA-F5F5587C3B04}" destId="{3B43F5DA-7154-4A23-9431-156B59AA0B6D}" srcOrd="1" destOrd="0" presId="urn:microsoft.com/office/officeart/2005/8/layout/hierarchy5"/>
    <dgm:cxn modelId="{5F3B4027-ADA8-472C-9CCF-4700C6F1C372}" type="presParOf" srcId="{DAA218A7-374B-41E5-9743-594751633D47}" destId="{F318BA03-78E4-4086-B61F-5074AF2066A4}" srcOrd="2" destOrd="0" presId="urn:microsoft.com/office/officeart/2005/8/layout/hierarchy5"/>
    <dgm:cxn modelId="{4A37BFC2-B7FD-4914-8D34-21EC2155C7F4}" type="presParOf" srcId="{F318BA03-78E4-4086-B61F-5074AF2066A4}" destId="{05677CEF-296D-4865-8FC2-9B3743365687}" srcOrd="0" destOrd="0" presId="urn:microsoft.com/office/officeart/2005/8/layout/hierarchy5"/>
    <dgm:cxn modelId="{7401D6C9-6CD1-48A3-856D-16CDFAA53A71}" type="presParOf" srcId="{DAA218A7-374B-41E5-9743-594751633D47}" destId="{9E3B130F-EDB8-4342-842E-863CBC23F04A}" srcOrd="3" destOrd="0" presId="urn:microsoft.com/office/officeart/2005/8/layout/hierarchy5"/>
    <dgm:cxn modelId="{4F0F992C-9FEC-493F-804D-8CC03B6A0590}" type="presParOf" srcId="{9E3B130F-EDB8-4342-842E-863CBC23F04A}" destId="{59DADAC2-A558-4DA4-82DC-70105A3D023B}" srcOrd="0" destOrd="0" presId="urn:microsoft.com/office/officeart/2005/8/layout/hierarchy5"/>
    <dgm:cxn modelId="{B183E239-45A3-47E6-AA7D-93FDEF9EE8D0}" type="presParOf" srcId="{9E3B130F-EDB8-4342-842E-863CBC23F04A}" destId="{CE992428-E715-489C-9462-1E21ADE2A16F}" srcOrd="1" destOrd="0" presId="urn:microsoft.com/office/officeart/2005/8/layout/hierarchy5"/>
    <dgm:cxn modelId="{456C49DE-F07D-4F13-87CF-EDFB4918E0D3}" type="presParOf" srcId="{DAA218A7-374B-41E5-9743-594751633D47}" destId="{C2B4E6C4-7BDA-4DE6-B978-995A1C370AA3}" srcOrd="4" destOrd="0" presId="urn:microsoft.com/office/officeart/2005/8/layout/hierarchy5"/>
    <dgm:cxn modelId="{646BC610-17F6-4289-87D8-23EE4A3BA085}" type="presParOf" srcId="{C2B4E6C4-7BDA-4DE6-B978-995A1C370AA3}" destId="{31F32F6B-0018-4DD5-9435-C08A78CA2370}" srcOrd="0" destOrd="0" presId="urn:microsoft.com/office/officeart/2005/8/layout/hierarchy5"/>
    <dgm:cxn modelId="{DA2F8681-69E6-421B-BE4F-18EBAF053AFD}" type="presParOf" srcId="{DAA218A7-374B-41E5-9743-594751633D47}" destId="{6BDB44F0-1969-45E6-B2F6-F54577C92EC1}" srcOrd="5" destOrd="0" presId="urn:microsoft.com/office/officeart/2005/8/layout/hierarchy5"/>
    <dgm:cxn modelId="{0835D87A-63BB-466E-8AED-A761649A4876}" type="presParOf" srcId="{6BDB44F0-1969-45E6-B2F6-F54577C92EC1}" destId="{AE476503-90C1-4544-A872-C6BFF484BE96}" srcOrd="0" destOrd="0" presId="urn:microsoft.com/office/officeart/2005/8/layout/hierarchy5"/>
    <dgm:cxn modelId="{FC25240C-00D7-4967-A2A9-6FDBF60B9025}" type="presParOf" srcId="{6BDB44F0-1969-45E6-B2F6-F54577C92EC1}" destId="{8625116E-3476-4653-84AF-44CF38C4875E}" srcOrd="1" destOrd="0" presId="urn:microsoft.com/office/officeart/2005/8/layout/hierarchy5"/>
    <dgm:cxn modelId="{C77824EB-E796-4891-AA53-BE5CDB4E64BE}" type="presParOf" srcId="{DAA218A7-374B-41E5-9743-594751633D47}" destId="{826137EC-C487-4ADC-B696-6AF06ADEEB1E}" srcOrd="6" destOrd="0" presId="urn:microsoft.com/office/officeart/2005/8/layout/hierarchy5"/>
    <dgm:cxn modelId="{41F5077E-CB91-4ED7-B024-2AFB03F4B016}" type="presParOf" srcId="{826137EC-C487-4ADC-B696-6AF06ADEEB1E}" destId="{FC1E851D-EC52-40A0-AEC9-2308C5779917}" srcOrd="0" destOrd="0" presId="urn:microsoft.com/office/officeart/2005/8/layout/hierarchy5"/>
    <dgm:cxn modelId="{FECE3BBE-1B1B-45E0-A1CB-9505AA0DA807}" type="presParOf" srcId="{DAA218A7-374B-41E5-9743-594751633D47}" destId="{575501CC-5F80-4BEC-9F71-B1FADC325A3A}" srcOrd="7" destOrd="0" presId="urn:microsoft.com/office/officeart/2005/8/layout/hierarchy5"/>
    <dgm:cxn modelId="{22F6B7BE-A863-4F78-9191-3FE41DFBE167}" type="presParOf" srcId="{575501CC-5F80-4BEC-9F71-B1FADC325A3A}" destId="{3C4C2DAA-A0F7-42D7-9B1C-95F8F4A54267}" srcOrd="0" destOrd="0" presId="urn:microsoft.com/office/officeart/2005/8/layout/hierarchy5"/>
    <dgm:cxn modelId="{118181CE-2013-46F2-87E1-74EADC26DEE0}" type="presParOf" srcId="{575501CC-5F80-4BEC-9F71-B1FADC325A3A}" destId="{A381BAB7-88AB-4751-ADF1-AA2F0A94C07E}" srcOrd="1" destOrd="0" presId="urn:microsoft.com/office/officeart/2005/8/layout/hierarchy5"/>
    <dgm:cxn modelId="{938B5176-7788-4EBA-9267-400B58408E0D}" type="presParOf" srcId="{2F2405CB-DB65-48EF-8ACD-43812C1F6DC2}" destId="{A1395C8B-BCC8-4FE4-803E-1E63DAC9A3D3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68761-6501-4C53-89EB-0E087D050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6F7F1A-5331-43AB-B775-35FA66A22E02}">
      <dgm:prSet/>
      <dgm:spPr>
        <a:solidFill>
          <a:srgbClr val="32366A"/>
        </a:solidFill>
      </dgm:spPr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Расширение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грантового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финансирования (Фонд содействия инновациям, ИТ-гранты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Минцифры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3D815E-AD01-4B12-89BC-2799B20C42C1}" type="parTrans" cxnId="{D58EC90C-538E-48A3-ACFC-57E53B09883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583B56-9AF3-4357-8A4A-CFCE3B8FF35C}" type="sibTrans" cxnId="{D58EC90C-538E-48A3-ACFC-57E53B09883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8E668-4AC0-43D8-A751-6363E87CC150}">
      <dgm:prSet/>
      <dgm:spPr>
        <a:solidFill>
          <a:srgbClr val="32366A"/>
        </a:solidFill>
      </dgm:spPr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Привлечение альтернативного капитала через конвертируемые займы / SAFE-договоры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7C850-3F2F-4F1B-BAD7-F0335FDEE2A7}" type="parTrans" cxnId="{74951469-091B-4D58-B2DB-71CF8A26591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E6FE7-92E4-4EFE-9143-580C9FF00536}" type="sibTrans" cxnId="{74951469-091B-4D58-B2DB-71CF8A26591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605E4-6809-4A7E-B1C7-E9F3DDCE8F4E}">
      <dgm:prSet/>
      <dgm:spPr>
        <a:solidFill>
          <a:srgbClr val="32366A"/>
        </a:solidFill>
      </dgm:spPr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Оптимизация структуры заёмного финансирования — переговоры с профильными банками, субсидирование ставок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415B2-445A-4C46-B592-47A1FC4C35D7}" type="parTrans" cxnId="{D07B3B85-F97E-4C27-B163-6F2F0762359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CBE15-E6DB-440D-81DE-E9B273C9E761}" type="sibTrans" cxnId="{D07B3B85-F97E-4C27-B163-6F2F0762359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EE3F2-5390-4AD4-B4C0-C901943BB416}">
      <dgm:prSet/>
      <dgm:spPr>
        <a:solidFill>
          <a:srgbClr val="32366A"/>
        </a:solidFill>
      </dgm:spPr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инвестиционного пула (SPV) для частных инвесторов, заинтересованных в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EdTech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CBD070-1087-4434-9592-C31F92E05CE0}" type="parTrans" cxnId="{C185EC4F-CD8F-4B06-8DE0-CFBB0C1C4BA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1BEC32-8BA2-463F-B531-794517FD76F8}" type="sibTrans" cxnId="{C185EC4F-CD8F-4B06-8DE0-CFBB0C1C4BA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CAC55E-19A4-419A-BC09-058AE6F223BB}">
      <dgm:prSet/>
      <dgm:spPr>
        <a:solidFill>
          <a:srgbClr val="32366A"/>
        </a:solidFill>
      </dgm:spPr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Реинвестирование части прибыли в развитие платформы и снижение внешней зависимости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7AA90-3AD7-4CE5-8DE9-555336E2348B}" type="parTrans" cxnId="{0B44F296-8CB6-49C5-B6BD-1D68E1B28C5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71D7D-2582-4003-8067-F6B8E9833834}" type="sibTrans" cxnId="{0B44F296-8CB6-49C5-B6BD-1D68E1B28C5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95B43-1097-48E9-A825-1A733CA082CF}" type="pres">
      <dgm:prSet presAssocID="{2A568761-6501-4C53-89EB-0E087D0505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3E2B5C-6F53-41A9-9F7E-B55FAB02BFA6}" type="pres">
      <dgm:prSet presAssocID="{0A6F7F1A-5331-43AB-B775-35FA66A22E0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77E7A-4D38-4B39-9212-28128918D25E}" type="pres">
      <dgm:prSet presAssocID="{86583B56-9AF3-4357-8A4A-CFCE3B8FF35C}" presName="spacer" presStyleCnt="0"/>
      <dgm:spPr/>
    </dgm:pt>
    <dgm:pt modelId="{64CF4C7D-7554-4ED7-B5F2-538F0D837DB8}" type="pres">
      <dgm:prSet presAssocID="{3B68E668-4AC0-43D8-A751-6363E87CC15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7C406-9E95-4187-B444-EA3FB461D3C0}" type="pres">
      <dgm:prSet presAssocID="{024E6FE7-92E4-4EFE-9143-580C9FF00536}" presName="spacer" presStyleCnt="0"/>
      <dgm:spPr/>
    </dgm:pt>
    <dgm:pt modelId="{E3831857-73D4-4705-8240-A5FB8A5D7BFB}" type="pres">
      <dgm:prSet presAssocID="{3F8605E4-6809-4A7E-B1C7-E9F3DDCE8F4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AB195-0D06-4425-AFF7-6340990A4238}" type="pres">
      <dgm:prSet presAssocID="{4A8CBE15-E6DB-440D-81DE-E9B273C9E761}" presName="spacer" presStyleCnt="0"/>
      <dgm:spPr/>
    </dgm:pt>
    <dgm:pt modelId="{B0DB4473-CCD4-4C49-817F-23EC9F4914F3}" type="pres">
      <dgm:prSet presAssocID="{492EE3F2-5390-4AD4-B4C0-C901943BB41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F57D4-9AA7-4F54-8285-1C5B06A2CBD3}" type="pres">
      <dgm:prSet presAssocID="{B71BEC32-8BA2-463F-B531-794517FD76F8}" presName="spacer" presStyleCnt="0"/>
      <dgm:spPr/>
    </dgm:pt>
    <dgm:pt modelId="{DB745491-E86B-4698-860D-83B163802364}" type="pres">
      <dgm:prSet presAssocID="{47CAC55E-19A4-419A-BC09-058AE6F223B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B3B85-F97E-4C27-B163-6F2F07623596}" srcId="{2A568761-6501-4C53-89EB-0E087D0505C4}" destId="{3F8605E4-6809-4A7E-B1C7-E9F3DDCE8F4E}" srcOrd="2" destOrd="0" parTransId="{466415B2-445A-4C46-B592-47A1FC4C35D7}" sibTransId="{4A8CBE15-E6DB-440D-81DE-E9B273C9E761}"/>
    <dgm:cxn modelId="{1301A843-2E10-4D79-AAE9-63E49F4523F1}" type="presOf" srcId="{0A6F7F1A-5331-43AB-B775-35FA66A22E02}" destId="{EE3E2B5C-6F53-41A9-9F7E-B55FAB02BFA6}" srcOrd="0" destOrd="0" presId="urn:microsoft.com/office/officeart/2005/8/layout/vList2"/>
    <dgm:cxn modelId="{C185EC4F-CD8F-4B06-8DE0-CFBB0C1C4BA3}" srcId="{2A568761-6501-4C53-89EB-0E087D0505C4}" destId="{492EE3F2-5390-4AD4-B4C0-C901943BB416}" srcOrd="3" destOrd="0" parTransId="{A9CBD070-1087-4434-9592-C31F92E05CE0}" sibTransId="{B71BEC32-8BA2-463F-B531-794517FD76F8}"/>
    <dgm:cxn modelId="{624D5490-5D89-4227-9B98-826DC7B3890E}" type="presOf" srcId="{47CAC55E-19A4-419A-BC09-058AE6F223BB}" destId="{DB745491-E86B-4698-860D-83B163802364}" srcOrd="0" destOrd="0" presId="urn:microsoft.com/office/officeart/2005/8/layout/vList2"/>
    <dgm:cxn modelId="{D58EC90C-538E-48A3-ACFC-57E53B098834}" srcId="{2A568761-6501-4C53-89EB-0E087D0505C4}" destId="{0A6F7F1A-5331-43AB-B775-35FA66A22E02}" srcOrd="0" destOrd="0" parTransId="{9A3D815E-AD01-4B12-89BC-2799B20C42C1}" sibTransId="{86583B56-9AF3-4357-8A4A-CFCE3B8FF35C}"/>
    <dgm:cxn modelId="{0B44F296-8CB6-49C5-B6BD-1D68E1B28C5F}" srcId="{2A568761-6501-4C53-89EB-0E087D0505C4}" destId="{47CAC55E-19A4-419A-BC09-058AE6F223BB}" srcOrd="4" destOrd="0" parTransId="{82F7AA90-3AD7-4CE5-8DE9-555336E2348B}" sibTransId="{D9E71D7D-2582-4003-8067-F6B8E9833834}"/>
    <dgm:cxn modelId="{357B878B-64DA-49EA-990D-88347E46906C}" type="presOf" srcId="{3B68E668-4AC0-43D8-A751-6363E87CC150}" destId="{64CF4C7D-7554-4ED7-B5F2-538F0D837DB8}" srcOrd="0" destOrd="0" presId="urn:microsoft.com/office/officeart/2005/8/layout/vList2"/>
    <dgm:cxn modelId="{EF44A9C5-F051-4D04-A01A-A96CFF63D17D}" type="presOf" srcId="{2A568761-6501-4C53-89EB-0E087D0505C4}" destId="{B6D95B43-1097-48E9-A825-1A733CA082CF}" srcOrd="0" destOrd="0" presId="urn:microsoft.com/office/officeart/2005/8/layout/vList2"/>
    <dgm:cxn modelId="{60794948-AFB3-4656-BB65-89B24C2270D2}" type="presOf" srcId="{492EE3F2-5390-4AD4-B4C0-C901943BB416}" destId="{B0DB4473-CCD4-4C49-817F-23EC9F4914F3}" srcOrd="0" destOrd="0" presId="urn:microsoft.com/office/officeart/2005/8/layout/vList2"/>
    <dgm:cxn modelId="{A4703DC8-C593-4DDD-AC61-5AE83DF533A2}" type="presOf" srcId="{3F8605E4-6809-4A7E-B1C7-E9F3DDCE8F4E}" destId="{E3831857-73D4-4705-8240-A5FB8A5D7BFB}" srcOrd="0" destOrd="0" presId="urn:microsoft.com/office/officeart/2005/8/layout/vList2"/>
    <dgm:cxn modelId="{74951469-091B-4D58-B2DB-71CF8A26591D}" srcId="{2A568761-6501-4C53-89EB-0E087D0505C4}" destId="{3B68E668-4AC0-43D8-A751-6363E87CC150}" srcOrd="1" destOrd="0" parTransId="{AE87C850-3F2F-4F1B-BAD7-F0335FDEE2A7}" sibTransId="{024E6FE7-92E4-4EFE-9143-580C9FF00536}"/>
    <dgm:cxn modelId="{BC831F1F-F6AE-4024-B4B9-A7C8748D1A30}" type="presParOf" srcId="{B6D95B43-1097-48E9-A825-1A733CA082CF}" destId="{EE3E2B5C-6F53-41A9-9F7E-B55FAB02BFA6}" srcOrd="0" destOrd="0" presId="urn:microsoft.com/office/officeart/2005/8/layout/vList2"/>
    <dgm:cxn modelId="{91D32263-E2CC-4638-93FF-D498BC21626D}" type="presParOf" srcId="{B6D95B43-1097-48E9-A825-1A733CA082CF}" destId="{FD177E7A-4D38-4B39-9212-28128918D25E}" srcOrd="1" destOrd="0" presId="urn:microsoft.com/office/officeart/2005/8/layout/vList2"/>
    <dgm:cxn modelId="{A816F000-1E4B-40D6-AE08-808D9DBA7919}" type="presParOf" srcId="{B6D95B43-1097-48E9-A825-1A733CA082CF}" destId="{64CF4C7D-7554-4ED7-B5F2-538F0D837DB8}" srcOrd="2" destOrd="0" presId="urn:microsoft.com/office/officeart/2005/8/layout/vList2"/>
    <dgm:cxn modelId="{81E8F332-7905-4FAD-A258-B3B96FA7B502}" type="presParOf" srcId="{B6D95B43-1097-48E9-A825-1A733CA082CF}" destId="{0A17C406-9E95-4187-B444-EA3FB461D3C0}" srcOrd="3" destOrd="0" presId="urn:microsoft.com/office/officeart/2005/8/layout/vList2"/>
    <dgm:cxn modelId="{BEA65324-28E2-4DC9-840E-B067F3D0CB75}" type="presParOf" srcId="{B6D95B43-1097-48E9-A825-1A733CA082CF}" destId="{E3831857-73D4-4705-8240-A5FB8A5D7BFB}" srcOrd="4" destOrd="0" presId="urn:microsoft.com/office/officeart/2005/8/layout/vList2"/>
    <dgm:cxn modelId="{985F87A4-7D5A-4858-84E3-2B0F830A1DEC}" type="presParOf" srcId="{B6D95B43-1097-48E9-A825-1A733CA082CF}" destId="{088AB195-0D06-4425-AFF7-6340990A4238}" srcOrd="5" destOrd="0" presId="urn:microsoft.com/office/officeart/2005/8/layout/vList2"/>
    <dgm:cxn modelId="{69489562-9167-4D18-BCB7-9E7ECC20E3D5}" type="presParOf" srcId="{B6D95B43-1097-48E9-A825-1A733CA082CF}" destId="{B0DB4473-CCD4-4C49-817F-23EC9F4914F3}" srcOrd="6" destOrd="0" presId="urn:microsoft.com/office/officeart/2005/8/layout/vList2"/>
    <dgm:cxn modelId="{8C9FB675-0263-410F-9066-281506117C75}" type="presParOf" srcId="{B6D95B43-1097-48E9-A825-1A733CA082CF}" destId="{480F57D4-9AA7-4F54-8285-1C5B06A2CBD3}" srcOrd="7" destOrd="0" presId="urn:microsoft.com/office/officeart/2005/8/layout/vList2"/>
    <dgm:cxn modelId="{75F6D5F2-2FF7-4575-B665-8BA8ADB0304B}" type="presParOf" srcId="{B6D95B43-1097-48E9-A825-1A733CA082CF}" destId="{DB745491-E86B-4698-860D-83B1638023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44881-3BE0-478E-B3FE-C85C1049DB6B}">
      <dsp:nvSpPr>
        <dsp:cNvPr id="0" name=""/>
        <dsp:cNvSpPr/>
      </dsp:nvSpPr>
      <dsp:spPr>
        <a:xfrm>
          <a:off x="0" y="266150"/>
          <a:ext cx="5331548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787" tIns="270764" rIns="413787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Привлечение частных и корпоративных инвесторов для финансирования обучения студентов и слушателей программ ДПО / переквалификации.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6150"/>
        <a:ext cx="5331548" cy="614250"/>
      </dsp:txXfrm>
    </dsp:sp>
    <dsp:sp modelId="{3A87311E-108E-4F78-900B-CDA77C04451A}">
      <dsp:nvSpPr>
        <dsp:cNvPr id="0" name=""/>
        <dsp:cNvSpPr/>
      </dsp:nvSpPr>
      <dsp:spPr>
        <a:xfrm>
          <a:off x="266577" y="74270"/>
          <a:ext cx="3732083" cy="383760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64" tIns="0" rIns="141064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Платформа для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прямого инвестирования в образование.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311" y="93004"/>
        <a:ext cx="3694615" cy="346292"/>
      </dsp:txXfrm>
    </dsp:sp>
    <dsp:sp modelId="{85D46E8A-5F41-45F5-BC67-9B26B201036F}">
      <dsp:nvSpPr>
        <dsp:cNvPr id="0" name=""/>
        <dsp:cNvSpPr/>
      </dsp:nvSpPr>
      <dsp:spPr>
        <a:xfrm>
          <a:off x="0" y="1142481"/>
          <a:ext cx="5331548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787" tIns="270764" rIns="413787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Гибкие условия финансирования с минимальной финансовой нагрузкой на этапе обучения.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42481"/>
        <a:ext cx="5331548" cy="614250"/>
      </dsp:txXfrm>
    </dsp:sp>
    <dsp:sp modelId="{5299C27B-DB27-4029-89E1-B70D3A3C6B9F}">
      <dsp:nvSpPr>
        <dsp:cNvPr id="0" name=""/>
        <dsp:cNvSpPr/>
      </dsp:nvSpPr>
      <dsp:spPr>
        <a:xfrm>
          <a:off x="266577" y="950600"/>
          <a:ext cx="3732083" cy="383760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64" tIns="0" rIns="141064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Альтернатива банковским кредитам и рассрочкам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311" y="969334"/>
        <a:ext cx="3694615" cy="346292"/>
      </dsp:txXfrm>
    </dsp:sp>
    <dsp:sp modelId="{BBE9E6F8-4FA0-404C-B79A-3444F31FE265}">
      <dsp:nvSpPr>
        <dsp:cNvPr id="0" name=""/>
        <dsp:cNvSpPr/>
      </dsp:nvSpPr>
      <dsp:spPr>
        <a:xfrm>
          <a:off x="0" y="2018811"/>
          <a:ext cx="5331548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787" tIns="270764" rIns="413787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доступности качественного образования для широких групп населения за счёт снижения финансовых барьеров.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18811"/>
        <a:ext cx="5331548" cy="614250"/>
      </dsp:txXfrm>
    </dsp:sp>
    <dsp:sp modelId="{3C686289-8593-4D6E-9473-405D4D725C2F}">
      <dsp:nvSpPr>
        <dsp:cNvPr id="0" name=""/>
        <dsp:cNvSpPr/>
      </dsp:nvSpPr>
      <dsp:spPr>
        <a:xfrm>
          <a:off x="266577" y="1826931"/>
          <a:ext cx="3732083" cy="383760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64" tIns="0" rIns="141064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 ориентированная модель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311" y="1845665"/>
        <a:ext cx="3694615" cy="346292"/>
      </dsp:txXfrm>
    </dsp:sp>
    <dsp:sp modelId="{F2936235-980A-4148-A030-78E05AD304A5}">
      <dsp:nvSpPr>
        <dsp:cNvPr id="0" name=""/>
        <dsp:cNvSpPr/>
      </dsp:nvSpPr>
      <dsp:spPr>
        <a:xfrm>
          <a:off x="0" y="2895141"/>
          <a:ext cx="5331548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787" tIns="270764" rIns="413787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Новый инструмент для инвесторов, позволяющий поддерживать развитие профессионального потенциала и получать доходность.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95141"/>
        <a:ext cx="5331548" cy="614250"/>
      </dsp:txXfrm>
    </dsp:sp>
    <dsp:sp modelId="{F3E53CED-62C7-4AF6-95CB-B5856140B426}">
      <dsp:nvSpPr>
        <dsp:cNvPr id="0" name=""/>
        <dsp:cNvSpPr/>
      </dsp:nvSpPr>
      <dsp:spPr>
        <a:xfrm>
          <a:off x="266577" y="2703261"/>
          <a:ext cx="3732083" cy="383760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64" tIns="0" rIns="141064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инвестиционного портфеля в человеческий капитал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311" y="2721995"/>
        <a:ext cx="3694615" cy="346292"/>
      </dsp:txXfrm>
    </dsp:sp>
    <dsp:sp modelId="{2EA01CD9-C20D-4EF1-8A29-040924019FC4}">
      <dsp:nvSpPr>
        <dsp:cNvPr id="0" name=""/>
        <dsp:cNvSpPr/>
      </dsp:nvSpPr>
      <dsp:spPr>
        <a:xfrm>
          <a:off x="0" y="3771471"/>
          <a:ext cx="5331548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787" tIns="270764" rIns="413787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прозрачных условий для всех участников платформы и формирование дополнительной мотивации студентов успешно завершить обучение.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71471"/>
        <a:ext cx="5331548" cy="737100"/>
      </dsp:txXfrm>
    </dsp:sp>
    <dsp:sp modelId="{A4995E71-4331-4591-AD0A-FD215022AC97}">
      <dsp:nvSpPr>
        <dsp:cNvPr id="0" name=""/>
        <dsp:cNvSpPr/>
      </dsp:nvSpPr>
      <dsp:spPr>
        <a:xfrm>
          <a:off x="266577" y="3579591"/>
          <a:ext cx="3732083" cy="383760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64" tIns="0" rIns="141064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Прозрачность, персонализация и мотивация студентов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311" y="3598325"/>
        <a:ext cx="3694615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E844C-4DF9-4DF9-914F-A538429958FF}">
      <dsp:nvSpPr>
        <dsp:cNvPr id="0" name=""/>
        <dsp:cNvSpPr/>
      </dsp:nvSpPr>
      <dsp:spPr>
        <a:xfrm>
          <a:off x="0" y="332836"/>
          <a:ext cx="537464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29D1D-55D0-49EF-B1BC-07BEF32AE026}">
      <dsp:nvSpPr>
        <dsp:cNvPr id="0" name=""/>
        <dsp:cNvSpPr/>
      </dsp:nvSpPr>
      <dsp:spPr>
        <a:xfrm>
          <a:off x="268732" y="27490"/>
          <a:ext cx="4336293" cy="526746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04" tIns="0" rIns="14220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·  </a:t>
          </a:r>
          <a:r>
            <a:rPr lang="ru-RU" sz="1400" b="1" kern="1200" dirty="0" smtClean="0"/>
            <a:t>Финансовая гибкость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i="1" kern="1200" dirty="0" smtClean="0"/>
            <a:t>Отсрочка возврата на время обучения</a:t>
          </a:r>
          <a:endParaRPr lang="ru-RU" sz="1400" kern="1200" dirty="0"/>
        </a:p>
      </dsp:txBody>
      <dsp:txXfrm>
        <a:off x="294446" y="53204"/>
        <a:ext cx="4284865" cy="475318"/>
      </dsp:txXfrm>
    </dsp:sp>
    <dsp:sp modelId="{C4B894C5-789B-48A6-AF37-DC444ED552DD}">
      <dsp:nvSpPr>
        <dsp:cNvPr id="0" name=""/>
        <dsp:cNvSpPr/>
      </dsp:nvSpPr>
      <dsp:spPr>
        <a:xfrm>
          <a:off x="0" y="1097182"/>
          <a:ext cx="537464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DABE0-23FE-4487-A952-6C31E8891190}">
      <dsp:nvSpPr>
        <dsp:cNvPr id="0" name=""/>
        <dsp:cNvSpPr/>
      </dsp:nvSpPr>
      <dsp:spPr>
        <a:xfrm>
          <a:off x="268732" y="791836"/>
          <a:ext cx="4336293" cy="526746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04" tIns="0" rIns="14220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·  </a:t>
          </a:r>
          <a:r>
            <a:rPr lang="ru-RU" sz="1400" b="1" kern="1200" dirty="0" smtClean="0"/>
            <a:t>Доступность без кредитной истории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i="1" kern="1200" dirty="0" smtClean="0"/>
            <a:t>Нет требований банка и поручителей</a:t>
          </a:r>
          <a:endParaRPr lang="ru-RU" sz="1400" kern="1200" dirty="0"/>
        </a:p>
      </dsp:txBody>
      <dsp:txXfrm>
        <a:off x="294446" y="817550"/>
        <a:ext cx="4284865" cy="475318"/>
      </dsp:txXfrm>
    </dsp:sp>
    <dsp:sp modelId="{0EDF8879-0CEB-41CB-B2B1-220F4FCE75BB}">
      <dsp:nvSpPr>
        <dsp:cNvPr id="0" name=""/>
        <dsp:cNvSpPr/>
      </dsp:nvSpPr>
      <dsp:spPr>
        <a:xfrm>
          <a:off x="0" y="1861529"/>
          <a:ext cx="537464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18F9C-7E83-42DD-B9CC-1C2DF83F4466}">
      <dsp:nvSpPr>
        <dsp:cNvPr id="0" name=""/>
        <dsp:cNvSpPr/>
      </dsp:nvSpPr>
      <dsp:spPr>
        <a:xfrm>
          <a:off x="268732" y="1556182"/>
          <a:ext cx="4336293" cy="526746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04" tIns="0" rIns="14220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·  </a:t>
          </a:r>
          <a:r>
            <a:rPr lang="ru-RU" sz="1400" b="1" kern="1200" smtClean="0"/>
            <a:t>Свобода выбора программы</a:t>
          </a:r>
          <a:r>
            <a:rPr lang="ru-RU" sz="1400" kern="1200" smtClean="0"/>
            <a:t/>
          </a:r>
          <a:br>
            <a:rPr lang="ru-RU" sz="1400" kern="1200" smtClean="0"/>
          </a:br>
          <a:r>
            <a:rPr lang="ru-RU" sz="1400" i="1" kern="1200" smtClean="0"/>
            <a:t>Любой курс или образовательная траектория</a:t>
          </a:r>
          <a:endParaRPr lang="ru-RU" sz="1400" kern="1200"/>
        </a:p>
      </dsp:txBody>
      <dsp:txXfrm>
        <a:off x="294446" y="1581896"/>
        <a:ext cx="4284865" cy="475318"/>
      </dsp:txXfrm>
    </dsp:sp>
    <dsp:sp modelId="{04AD334B-6D41-4B68-8E4B-BE5F918452C3}">
      <dsp:nvSpPr>
        <dsp:cNvPr id="0" name=""/>
        <dsp:cNvSpPr/>
      </dsp:nvSpPr>
      <dsp:spPr>
        <a:xfrm>
          <a:off x="0" y="2625875"/>
          <a:ext cx="537464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A1381-1C06-4AD5-AB32-EA25187B4CB6}">
      <dsp:nvSpPr>
        <dsp:cNvPr id="0" name=""/>
        <dsp:cNvSpPr/>
      </dsp:nvSpPr>
      <dsp:spPr>
        <a:xfrm>
          <a:off x="268732" y="2320529"/>
          <a:ext cx="4336293" cy="526746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04" tIns="0" rIns="14220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·  </a:t>
          </a:r>
          <a:r>
            <a:rPr lang="ru-RU" sz="1400" b="1" kern="1200" smtClean="0"/>
            <a:t>Эмоциональная мотивация</a:t>
          </a:r>
          <a:r>
            <a:rPr lang="ru-RU" sz="1400" kern="1200" smtClean="0"/>
            <a:t/>
          </a:r>
          <a:br>
            <a:rPr lang="ru-RU" sz="1400" kern="1200" smtClean="0"/>
          </a:br>
          <a:r>
            <a:rPr lang="ru-RU" sz="1400" i="1" kern="1200" smtClean="0"/>
            <a:t>Ответственность перед реальным инвестором</a:t>
          </a:r>
          <a:endParaRPr lang="ru-RU" sz="1400" kern="1200"/>
        </a:p>
      </dsp:txBody>
      <dsp:txXfrm>
        <a:off x="294446" y="2346243"/>
        <a:ext cx="4284865" cy="475318"/>
      </dsp:txXfrm>
    </dsp:sp>
    <dsp:sp modelId="{A56E7FAC-9F29-4073-9B2B-B9F91848C866}">
      <dsp:nvSpPr>
        <dsp:cNvPr id="0" name=""/>
        <dsp:cNvSpPr/>
      </dsp:nvSpPr>
      <dsp:spPr>
        <a:xfrm>
          <a:off x="0" y="3390221"/>
          <a:ext cx="537464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B7E53-90C5-4A34-912F-E72D22D7815F}">
      <dsp:nvSpPr>
        <dsp:cNvPr id="0" name=""/>
        <dsp:cNvSpPr/>
      </dsp:nvSpPr>
      <dsp:spPr>
        <a:xfrm>
          <a:off x="268732" y="3084875"/>
          <a:ext cx="4336293" cy="526746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04" tIns="0" rIns="142204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·  </a:t>
          </a:r>
          <a:r>
            <a:rPr lang="ru-RU" sz="1400" b="1" kern="1200" dirty="0" smtClean="0"/>
            <a:t>Доступ к финансированию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i="1" kern="1200" dirty="0" smtClean="0"/>
            <a:t>Возможность получить средства при отказе банка</a:t>
          </a:r>
          <a:endParaRPr lang="ru-RU" sz="1400" kern="1200" dirty="0"/>
        </a:p>
      </dsp:txBody>
      <dsp:txXfrm>
        <a:off x="294446" y="3110589"/>
        <a:ext cx="4284865" cy="475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183D2-9AD4-4A21-94FE-CE3E0DFB407F}">
      <dsp:nvSpPr>
        <dsp:cNvPr id="0" name=""/>
        <dsp:cNvSpPr/>
      </dsp:nvSpPr>
      <dsp:spPr>
        <a:xfrm>
          <a:off x="0" y="1031"/>
          <a:ext cx="5078185" cy="620705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Базовый личный кабинет</a:t>
          </a:r>
          <a:endParaRPr lang="ru-RU" sz="2000" kern="1200" dirty="0"/>
        </a:p>
      </dsp:txBody>
      <dsp:txXfrm>
        <a:off x="30300" y="31331"/>
        <a:ext cx="5017585" cy="560105"/>
      </dsp:txXfrm>
    </dsp:sp>
    <dsp:sp modelId="{0D6356E7-EBE5-4520-87D3-E3C463EF7265}">
      <dsp:nvSpPr>
        <dsp:cNvPr id="0" name=""/>
        <dsp:cNvSpPr/>
      </dsp:nvSpPr>
      <dsp:spPr>
        <a:xfrm>
          <a:off x="0" y="632987"/>
          <a:ext cx="5078185" cy="620705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Интерфейс подачи и модерации заявок</a:t>
          </a:r>
          <a:endParaRPr lang="ru-RU" sz="2000" kern="1200"/>
        </a:p>
      </dsp:txBody>
      <dsp:txXfrm>
        <a:off x="30300" y="663287"/>
        <a:ext cx="5017585" cy="560105"/>
      </dsp:txXfrm>
    </dsp:sp>
    <dsp:sp modelId="{16FBEE71-2A14-484B-9CA9-0A1707B20154}">
      <dsp:nvSpPr>
        <dsp:cNvPr id="0" name=""/>
        <dsp:cNvSpPr/>
      </dsp:nvSpPr>
      <dsp:spPr>
        <a:xfrm>
          <a:off x="0" y="1264943"/>
          <a:ext cx="5078185" cy="620705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Платёжную интеграцию</a:t>
          </a:r>
          <a:endParaRPr lang="ru-RU" sz="2000" kern="1200"/>
        </a:p>
      </dsp:txBody>
      <dsp:txXfrm>
        <a:off x="30300" y="1295243"/>
        <a:ext cx="5017585" cy="560105"/>
      </dsp:txXfrm>
    </dsp:sp>
    <dsp:sp modelId="{F3767ED0-6F21-49C6-97F3-9FA017ACED8B}">
      <dsp:nvSpPr>
        <dsp:cNvPr id="0" name=""/>
        <dsp:cNvSpPr/>
      </dsp:nvSpPr>
      <dsp:spPr>
        <a:xfrm>
          <a:off x="0" y="1896898"/>
          <a:ext cx="5078185" cy="620705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Первая версия пользовательского соглашения и договора</a:t>
          </a:r>
          <a:endParaRPr lang="ru-RU" sz="2000" kern="1200" dirty="0"/>
        </a:p>
      </dsp:txBody>
      <dsp:txXfrm>
        <a:off x="30300" y="1927198"/>
        <a:ext cx="5017585" cy="560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166DF-1C64-4994-9E8F-004CA674BCE2}">
      <dsp:nvSpPr>
        <dsp:cNvPr id="0" name=""/>
        <dsp:cNvSpPr/>
      </dsp:nvSpPr>
      <dsp:spPr>
        <a:xfrm>
          <a:off x="923" y="2027481"/>
          <a:ext cx="1959264" cy="979632"/>
        </a:xfrm>
        <a:prstGeom prst="roundRect">
          <a:avLst>
            <a:gd name="adj" fmla="val 10000"/>
          </a:avLst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Руководитель проекта</a:t>
          </a:r>
          <a:endParaRPr lang="ru-RU" sz="2500" kern="1200" dirty="0"/>
        </a:p>
      </dsp:txBody>
      <dsp:txXfrm>
        <a:off x="29615" y="2056173"/>
        <a:ext cx="1901880" cy="922248"/>
      </dsp:txXfrm>
    </dsp:sp>
    <dsp:sp modelId="{514E90A3-0FA0-4504-A6EF-EE8E330C7F1B}">
      <dsp:nvSpPr>
        <dsp:cNvPr id="0" name=""/>
        <dsp:cNvSpPr/>
      </dsp:nvSpPr>
      <dsp:spPr>
        <a:xfrm rot="17692822">
          <a:off x="1420664" y="1654853"/>
          <a:ext cx="1862750" cy="35024"/>
        </a:xfrm>
        <a:custGeom>
          <a:avLst/>
          <a:gdLst/>
          <a:ahLst/>
          <a:cxnLst/>
          <a:rect l="0" t="0" r="0" b="0"/>
          <a:pathLst>
            <a:path>
              <a:moveTo>
                <a:pt x="0" y="17512"/>
              </a:moveTo>
              <a:lnTo>
                <a:pt x="1862750" y="17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05471" y="1625796"/>
        <a:ext cx="93137" cy="93137"/>
      </dsp:txXfrm>
    </dsp:sp>
    <dsp:sp modelId="{B0588CAE-04A5-4BAF-917C-B32E62AD97AE}">
      <dsp:nvSpPr>
        <dsp:cNvPr id="0" name=""/>
        <dsp:cNvSpPr/>
      </dsp:nvSpPr>
      <dsp:spPr>
        <a:xfrm>
          <a:off x="2743892" y="337616"/>
          <a:ext cx="1959264" cy="979632"/>
        </a:xfrm>
        <a:prstGeom prst="roundRect">
          <a:avLst>
            <a:gd name="adj" fmla="val 10000"/>
          </a:avLst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Финансовый директор</a:t>
          </a:r>
          <a:endParaRPr lang="ru-RU" sz="2500" kern="1200"/>
        </a:p>
      </dsp:txBody>
      <dsp:txXfrm>
        <a:off x="2772584" y="366308"/>
        <a:ext cx="1901880" cy="922248"/>
      </dsp:txXfrm>
    </dsp:sp>
    <dsp:sp modelId="{F318BA03-78E4-4086-B61F-5074AF2066A4}">
      <dsp:nvSpPr>
        <dsp:cNvPr id="0" name=""/>
        <dsp:cNvSpPr/>
      </dsp:nvSpPr>
      <dsp:spPr>
        <a:xfrm rot="19457599">
          <a:off x="1869471" y="2218141"/>
          <a:ext cx="965136" cy="35024"/>
        </a:xfrm>
        <a:custGeom>
          <a:avLst/>
          <a:gdLst/>
          <a:ahLst/>
          <a:cxnLst/>
          <a:rect l="0" t="0" r="0" b="0"/>
          <a:pathLst>
            <a:path>
              <a:moveTo>
                <a:pt x="0" y="17512"/>
              </a:moveTo>
              <a:lnTo>
                <a:pt x="965136" y="17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27911" y="2211525"/>
        <a:ext cx="48256" cy="48256"/>
      </dsp:txXfrm>
    </dsp:sp>
    <dsp:sp modelId="{59DADAC2-A558-4DA4-82DC-70105A3D023B}">
      <dsp:nvSpPr>
        <dsp:cNvPr id="0" name=""/>
        <dsp:cNvSpPr/>
      </dsp:nvSpPr>
      <dsp:spPr>
        <a:xfrm>
          <a:off x="2743892" y="1464193"/>
          <a:ext cx="1959264" cy="979632"/>
        </a:xfrm>
        <a:prstGeom prst="roundRect">
          <a:avLst>
            <a:gd name="adj" fmla="val 10000"/>
          </a:avLst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Технический директор</a:t>
          </a:r>
          <a:endParaRPr lang="ru-RU" sz="2500" kern="1200"/>
        </a:p>
      </dsp:txBody>
      <dsp:txXfrm>
        <a:off x="2772584" y="1492885"/>
        <a:ext cx="1901880" cy="922248"/>
      </dsp:txXfrm>
    </dsp:sp>
    <dsp:sp modelId="{C2B4E6C4-7BDA-4DE6-B978-995A1C370AA3}">
      <dsp:nvSpPr>
        <dsp:cNvPr id="0" name=""/>
        <dsp:cNvSpPr/>
      </dsp:nvSpPr>
      <dsp:spPr>
        <a:xfrm rot="2142401">
          <a:off x="1869471" y="2781430"/>
          <a:ext cx="965136" cy="35024"/>
        </a:xfrm>
        <a:custGeom>
          <a:avLst/>
          <a:gdLst/>
          <a:ahLst/>
          <a:cxnLst/>
          <a:rect l="0" t="0" r="0" b="0"/>
          <a:pathLst>
            <a:path>
              <a:moveTo>
                <a:pt x="0" y="17512"/>
              </a:moveTo>
              <a:lnTo>
                <a:pt x="965136" y="17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27911" y="2774813"/>
        <a:ext cx="48256" cy="48256"/>
      </dsp:txXfrm>
    </dsp:sp>
    <dsp:sp modelId="{AE476503-90C1-4544-A872-C6BFF484BE96}">
      <dsp:nvSpPr>
        <dsp:cNvPr id="0" name=""/>
        <dsp:cNvSpPr/>
      </dsp:nvSpPr>
      <dsp:spPr>
        <a:xfrm>
          <a:off x="2743892" y="2590770"/>
          <a:ext cx="1959264" cy="979632"/>
        </a:xfrm>
        <a:prstGeom prst="roundRect">
          <a:avLst>
            <a:gd name="adj" fmla="val 10000"/>
          </a:avLst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Юрист</a:t>
          </a:r>
          <a:endParaRPr lang="ru-RU" sz="2500" kern="1200"/>
        </a:p>
      </dsp:txBody>
      <dsp:txXfrm>
        <a:off x="2772584" y="2619462"/>
        <a:ext cx="1901880" cy="922248"/>
      </dsp:txXfrm>
    </dsp:sp>
    <dsp:sp modelId="{826137EC-C487-4ADC-B696-6AF06ADEEB1E}">
      <dsp:nvSpPr>
        <dsp:cNvPr id="0" name=""/>
        <dsp:cNvSpPr/>
      </dsp:nvSpPr>
      <dsp:spPr>
        <a:xfrm rot="3907178">
          <a:off x="1420664" y="3344718"/>
          <a:ext cx="1862750" cy="35024"/>
        </a:xfrm>
        <a:custGeom>
          <a:avLst/>
          <a:gdLst/>
          <a:ahLst/>
          <a:cxnLst/>
          <a:rect l="0" t="0" r="0" b="0"/>
          <a:pathLst>
            <a:path>
              <a:moveTo>
                <a:pt x="0" y="17512"/>
              </a:moveTo>
              <a:lnTo>
                <a:pt x="1862750" y="17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05471" y="3315661"/>
        <a:ext cx="93137" cy="93137"/>
      </dsp:txXfrm>
    </dsp:sp>
    <dsp:sp modelId="{3C4C2DAA-A0F7-42D7-9B1C-95F8F4A54267}">
      <dsp:nvSpPr>
        <dsp:cNvPr id="0" name=""/>
        <dsp:cNvSpPr/>
      </dsp:nvSpPr>
      <dsp:spPr>
        <a:xfrm>
          <a:off x="2743892" y="3717347"/>
          <a:ext cx="1959264" cy="979632"/>
        </a:xfrm>
        <a:prstGeom prst="roundRect">
          <a:avLst>
            <a:gd name="adj" fmla="val 10000"/>
          </a:avLst>
        </a:prstGeom>
        <a:solidFill>
          <a:srgbClr val="32366A"/>
        </a:solidFill>
        <a:ln w="12700" cap="flat" cmpd="sng" algn="ctr">
          <a:solidFill>
            <a:srgbClr val="323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Маркетолог</a:t>
          </a:r>
          <a:endParaRPr lang="ru-RU" sz="2500" kern="1200"/>
        </a:p>
      </dsp:txBody>
      <dsp:txXfrm>
        <a:off x="2772584" y="3746039"/>
        <a:ext cx="1901880" cy="922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E2B5C-6F53-41A9-9F7E-B55FAB02BFA6}">
      <dsp:nvSpPr>
        <dsp:cNvPr id="0" name=""/>
        <dsp:cNvSpPr/>
      </dsp:nvSpPr>
      <dsp:spPr>
        <a:xfrm>
          <a:off x="0" y="503308"/>
          <a:ext cx="5310816" cy="902508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Расширение </a:t>
          </a:r>
          <a:r>
            <a:rPr lang="ru-RU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грантового</a:t>
          </a: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финансирования (Фонд содействия инновациям, ИТ-гранты </a:t>
          </a:r>
          <a:r>
            <a:rPr lang="ru-RU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Минцифры</a:t>
          </a: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57" y="547365"/>
        <a:ext cx="5222702" cy="814394"/>
      </dsp:txXfrm>
    </dsp:sp>
    <dsp:sp modelId="{64CF4C7D-7554-4ED7-B5F2-538F0D837DB8}">
      <dsp:nvSpPr>
        <dsp:cNvPr id="0" name=""/>
        <dsp:cNvSpPr/>
      </dsp:nvSpPr>
      <dsp:spPr>
        <a:xfrm>
          <a:off x="0" y="1454776"/>
          <a:ext cx="5310816" cy="902508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Привлечение альтернативного капитала через конвертируемые займы / SAFE-договоры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57" y="1498833"/>
        <a:ext cx="5222702" cy="814394"/>
      </dsp:txXfrm>
    </dsp:sp>
    <dsp:sp modelId="{E3831857-73D4-4705-8240-A5FB8A5D7BFB}">
      <dsp:nvSpPr>
        <dsp:cNvPr id="0" name=""/>
        <dsp:cNvSpPr/>
      </dsp:nvSpPr>
      <dsp:spPr>
        <a:xfrm>
          <a:off x="0" y="2406245"/>
          <a:ext cx="5310816" cy="902508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Оптимизация структуры заёмного финансирования — переговоры с профильными банками, субсидирование ставок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57" y="2450302"/>
        <a:ext cx="5222702" cy="814394"/>
      </dsp:txXfrm>
    </dsp:sp>
    <dsp:sp modelId="{B0DB4473-CCD4-4C49-817F-23EC9F4914F3}">
      <dsp:nvSpPr>
        <dsp:cNvPr id="0" name=""/>
        <dsp:cNvSpPr/>
      </dsp:nvSpPr>
      <dsp:spPr>
        <a:xfrm>
          <a:off x="0" y="3357714"/>
          <a:ext cx="5310816" cy="902508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инвестиционного пула (SPV) для частных инвесторов, заинтересованных в </a:t>
          </a:r>
          <a:r>
            <a:rPr lang="ru-RU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EdTech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57" y="3401771"/>
        <a:ext cx="5222702" cy="814394"/>
      </dsp:txXfrm>
    </dsp:sp>
    <dsp:sp modelId="{DB745491-E86B-4698-860D-83B163802364}">
      <dsp:nvSpPr>
        <dsp:cNvPr id="0" name=""/>
        <dsp:cNvSpPr/>
      </dsp:nvSpPr>
      <dsp:spPr>
        <a:xfrm>
          <a:off x="0" y="4309183"/>
          <a:ext cx="5310816" cy="902508"/>
        </a:xfrm>
        <a:prstGeom prst="roundRect">
          <a:avLst/>
        </a:prstGeom>
        <a:solidFill>
          <a:srgbClr val="3236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Реинвестирование части прибыли в развитие платформы и снижение внешней зависимости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57" y="4353240"/>
        <a:ext cx="5222702" cy="81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AEEC9-65D1-457C-ABBE-30DBE3E7D88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FDA59-0039-4DC2-9EB6-9C4B3EBAF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7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FDA59-0039-4DC2-9EB6-9C4B3EBAF1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9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200" dirty="0" smtClean="0">
                <a:latin typeface="Arial" panose="020B0604020202020204" pitchFamily="34" charset="0"/>
              </a:rPr>
              <a:t>Рост стоимости образования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200" dirty="0" smtClean="0">
                <a:latin typeface="Arial" panose="020B0604020202020204" pitchFamily="34" charset="0"/>
              </a:rPr>
              <a:t>Рост рынка онлайн-образования</a:t>
            </a:r>
            <a:br>
              <a:rPr lang="ru-RU" altLang="ru-RU" sz="1200" dirty="0" smtClean="0">
                <a:latin typeface="Arial" panose="020B0604020202020204" pitchFamily="34" charset="0"/>
              </a:rPr>
            </a:br>
            <a:r>
              <a:rPr lang="ru-RU" altLang="ru-RU" sz="1200" dirty="0" smtClean="0">
                <a:latin typeface="Arial" panose="020B0604020202020204" pitchFamily="34" charset="0"/>
              </a:rPr>
              <a:t>(график рынка, рисунок 1.3)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200" dirty="0" smtClean="0">
                <a:latin typeface="Arial" panose="020B0604020202020204" pitchFamily="34" charset="0"/>
              </a:rPr>
              <a:t>Рост спроса на DPO и переквалификацию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200" dirty="0" smtClean="0">
                <a:latin typeface="Arial" panose="020B0604020202020204" pitchFamily="34" charset="0"/>
              </a:rPr>
              <a:t>Дефицит гибких инструментов финансирования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FDA59-0039-4DC2-9EB6-9C4B3EBAF1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0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123-C568-4B6C-8A16-00CFB5C6E3BF}" type="datetime1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5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6306-857F-453D-8216-AC59F5C8A9BA}" type="datetime1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0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AF90-6095-4DB0-A6E0-403DE3BC0CCD}" type="datetime1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C92C-D38D-4DDC-9580-1E59900EB1A3}" type="datetime1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8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8447-B9F4-4905-B2E0-66AD60B3A75B}" type="datetime1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3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206-ED3D-4E6B-B8D3-D83B3F31983D}" type="datetime1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0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CC77-0374-445A-BFEE-D48AC3EEE1E4}" type="datetime1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9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94AB-4F30-4465-8E78-9FF9515593B6}" type="datetime1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7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6393-E763-4C23-ABD7-DD8E30FB4AD4}" type="datetime1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6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93B-CD4A-4326-A348-BCBDD405D6C4}" type="datetime1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F4A-8BAC-43E5-A979-CD2A0C900882}" type="datetime1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6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D35C-94BA-4D60-9B58-A52F90ED30B5}" type="datetime1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D8A11-6FFD-43D6-9673-0EDACC372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1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76320"/>
            <a:ext cx="9144000" cy="117041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Платформа «ИнвестициЯ»: </a:t>
            </a:r>
            <a:b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модель образовательного </a:t>
            </a:r>
            <a:b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кредитования с участием инвесторов</a:t>
            </a:r>
            <a:endParaRPr lang="ru-R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89600"/>
            <a:ext cx="12192000" cy="9804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Минюшкина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Зоя Александровна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студентка 4 курса РЭУ им. Г. В. Плеханова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Долгова Мария Владимировна, кандидат экономических наук., доцент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1982364" y="820032"/>
            <a:ext cx="8227273" cy="54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cap="all" spc="300" dirty="0">
                <a:solidFill>
                  <a:srgbClr val="0B2D50"/>
                </a:solidFill>
                <a:latin typeface="Arial Black" panose="020B0A04020102020204" pitchFamily="34" charset="0"/>
              </a:rPr>
              <a:t>Российский экономический университет </a:t>
            </a:r>
          </a:p>
          <a:p>
            <a:r>
              <a:rPr lang="ru-RU" sz="1800" cap="all" spc="300" dirty="0">
                <a:solidFill>
                  <a:srgbClr val="0B2D50"/>
                </a:solidFill>
                <a:latin typeface="Arial Black" panose="020B0A04020102020204" pitchFamily="34" charset="0"/>
              </a:rPr>
              <a:t>им. Г. В. Плеханова</a:t>
            </a:r>
            <a:endParaRPr lang="id-ID" sz="1800" cap="all" spc="300" dirty="0">
              <a:solidFill>
                <a:srgbClr val="0B2D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0" y="1429596"/>
            <a:ext cx="12192000" cy="514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spc="300" dirty="0" smtClean="0">
                <a:solidFill>
                  <a:srgbClr val="0B2D50"/>
                </a:solidFill>
                <a:latin typeface="Arial Black" panose="020B0A04020102020204" pitchFamily="34" charset="0"/>
              </a:rPr>
              <a:t>Кафедра государственных и муниципальных финансов</a:t>
            </a:r>
            <a:endParaRPr lang="id-ID" sz="1600" b="1" spc="300" dirty="0">
              <a:solidFill>
                <a:srgbClr val="0B2D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83" y="2819258"/>
            <a:ext cx="7161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000" b="1" dirty="0">
                <a:latin typeface="Arial Black" panose="020B0A04020102020204" pitchFamily="34" charset="0"/>
              </a:rPr>
              <a:t>Выпускная квалификационная </a:t>
            </a:r>
            <a:r>
              <a:rPr lang="ru-RU" sz="2000" b="1" dirty="0" smtClean="0">
                <a:latin typeface="Arial Black" panose="020B0A04020102020204" pitchFamily="34" charset="0"/>
              </a:rPr>
              <a:t>работа в формате стартапа </a:t>
            </a:r>
            <a:endParaRPr lang="ru-RU" sz="20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0"/>
            <a:ext cx="2235200" cy="8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2366A"/>
                </a:solidFill>
                <a:latin typeface="Arial Black" panose="020B0A04020102020204" pitchFamily="34" charset="0"/>
              </a:rPr>
              <a:t>Заключение и рекомендации</a:t>
            </a:r>
            <a:endParaRPr lang="ru-RU" sz="3600" dirty="0">
              <a:solidFill>
                <a:srgbClr val="32366A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78035078"/>
              </p:ext>
            </p:extLst>
          </p:nvPr>
        </p:nvGraphicFramePr>
        <p:xfrm>
          <a:off x="6625370" y="1012371"/>
          <a:ext cx="531081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71527" y="174621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Во-первых, важно максимально эффективно использовать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MVP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это позволит с минимальными затратами проверить ключевые гипотезы и адаптировать платформу под реальные поведенческие паттерны целевой аудитории.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Во-вторых, подтверждённая финансовая устойчивость проекта позволяет нам придерживаться стратегии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пошагового роста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начиная с приоритетных сегментов рынка.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следующих этапах мы рекомендуем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масштабировать продукт поэтапно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начиная с онлайн-платформ и крупных городов с высоким уровнем цифровой грамотности.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10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0"/>
            <a:ext cx="2235200" cy="8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32366A"/>
                </a:solidFill>
                <a:latin typeface="Arial Black" panose="020B0A04020102020204" pitchFamily="34" charset="0"/>
              </a:rPr>
              <a:t>Благодарю за внимание!</a:t>
            </a:r>
            <a:endParaRPr lang="ru-RU" b="1" dirty="0">
              <a:solidFill>
                <a:srgbClr val="32366A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11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0"/>
            <a:ext cx="2235200" cy="8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32366A"/>
                </a:solidFill>
                <a:latin typeface="Arial Black" panose="020B0A04020102020204" pitchFamily="34" charset="0"/>
              </a:rPr>
              <a:t>Приложение</a:t>
            </a:r>
            <a:endParaRPr lang="ru-RU" b="1" dirty="0">
              <a:solidFill>
                <a:srgbClr val="32366A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0"/>
            <a:ext cx="2235200" cy="8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983" y="1463675"/>
            <a:ext cx="6072580" cy="4892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61563" y="4814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А. Структура вводных условий построения финансовой модели проекта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14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67" y="752735"/>
            <a:ext cx="11355385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8" y="1133154"/>
            <a:ext cx="11383964" cy="4591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71440" y="1060449"/>
            <a:ext cx="4653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01.04.2026 по 01.09.2026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07" y="1128391"/>
            <a:ext cx="11355385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17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8" y="1147444"/>
            <a:ext cx="11412543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18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7" y="1147444"/>
            <a:ext cx="11326806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19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76" y="1247470"/>
            <a:ext cx="11088647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2366A"/>
                </a:solidFill>
                <a:latin typeface="Arial Black" panose="020B0A04020102020204" pitchFamily="34" charset="0"/>
              </a:rPr>
              <a:t>Резюме ВКРС</a:t>
            </a:r>
            <a:endParaRPr lang="ru-RU" sz="3600" dirty="0">
              <a:solidFill>
                <a:srgbClr val="32366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126549"/>
            <a:ext cx="11694160" cy="14564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32366A"/>
                </a:solidFill>
                <a:latin typeface="Arial Black" panose="020B0A04020102020204" pitchFamily="34" charset="0"/>
              </a:rPr>
              <a:t>Цель ВКРС:</a:t>
            </a:r>
            <a:r>
              <a:rPr lang="ru-RU" dirty="0">
                <a:solidFill>
                  <a:srgbClr val="32366A"/>
                </a:solidFill>
              </a:rPr>
              <a:t> </a:t>
            </a:r>
            <a:endParaRPr lang="ru-RU" dirty="0" smtClean="0">
              <a:solidFill>
                <a:srgbClr val="32366A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-проекта. Создание альтернативного механизма финансирования образования с участием инвесторов.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2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0"/>
            <a:ext cx="2235200" cy="8024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4000" y="2383929"/>
            <a:ext cx="116941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236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Уникальность решения:</a:t>
            </a:r>
            <a:endParaRPr lang="en-US" sz="2400" dirty="0" smtClean="0">
              <a:solidFill>
                <a:srgbClr val="32366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Платформа 'ИнвестициЯ' обеспечивает адресное финансирование обучения студентов с гибкими условиями возврата и полной прозрачностью для всех участников. Проект способствует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преодолению барьеров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связанных с переходом работников между отраслями, возникающих вследствие недостаточного уровня квалификации. Для инвесторов это перспективный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инструмент диверсификации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вложений с умеренным уровнем риска.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4000" y="4413151"/>
            <a:ext cx="11564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236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Ожидаемые результаты: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Положительный финансовый результат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устойчивого пользовательского пула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Запуск механизмов возвратного финансирования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разработанной модели горизонт расчёта результатов составляет 3 года - стандартный инвестиционный цикл позволяет оценить эффективность как на этапе пилотной фазы, так и в условиях масштабирования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90765"/>
              </p:ext>
            </p:extLst>
          </p:nvPr>
        </p:nvGraphicFramePr>
        <p:xfrm>
          <a:off x="1717040" y="896163"/>
          <a:ext cx="8432800" cy="5642749"/>
        </p:xfrm>
        <a:graphic>
          <a:graphicData uri="http://schemas.openxmlformats.org/drawingml/2006/table">
            <a:tbl>
              <a:tblPr firstRow="1" firstCol="1" bandRow="1"/>
              <a:tblGrid>
                <a:gridCol w="985520">
                  <a:extLst>
                    <a:ext uri="{9D8B030D-6E8A-4147-A177-3AD203B41FA5}">
                      <a16:colId xmlns:a16="http://schemas.microsoft.com/office/drawing/2014/main" val="19314930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9419333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1062724351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5129689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3904758718"/>
                    </a:ext>
                  </a:extLst>
                </a:gridCol>
              </a:tblGrid>
              <a:tr h="112656">
                <a:tc rowSpan="7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среда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 (S)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 (W)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903946"/>
                  </a:ext>
                </a:extLst>
              </a:tr>
              <a:tr h="211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S1. Социально значимая цель проекта (повышение доступности образования и переквалификации)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W1. Отсутствие узнаваемого бренда на старте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536458"/>
                  </a:ext>
                </a:extLst>
              </a:tr>
              <a:tr h="32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S2. Инновационная бизнес-модель (peer-to-peer инвестирование в обучение)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W2. Зависимость от доверия со стороны пользователей и инвесторов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42304"/>
                  </a:ext>
                </a:extLst>
              </a:tr>
              <a:tr h="422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S3. Высокий потенциал масштабирования в рамках единой цифровой платформы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W3. Необходимость лицензирования или взаимодействия с образовательными регуляторами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02029"/>
                  </a:ext>
                </a:extLst>
              </a:tr>
              <a:tr h="352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S4. Гибкость условий для инвесторов и студентов (альтернатива банкам и кредитам)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W4. Отсутствие подтверждённой статистики возвратов на начальном этапе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86211"/>
                  </a:ext>
                </a:extLst>
              </a:tr>
              <a:tr h="352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S5. Возможность адаптации под B2C, B2B и B2G-сегменты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W5. Ограниченные ресурсы команды и инфраструктуры на этапе MVP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415020"/>
                  </a:ext>
                </a:extLst>
              </a:tr>
              <a:tr h="380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S6. Участие в решении кадрового дефицита в регионах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W6. Потенциальная нехватка IT-разработчиков и методистов при масштабировании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560658"/>
                  </a:ext>
                </a:extLst>
              </a:tr>
              <a:tr h="56328">
                <a:tc rowSpan="7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среда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(O)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 (T)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682609"/>
                  </a:ext>
                </a:extLst>
              </a:tr>
              <a:tr h="366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O1. Рост рынка EdTech и цифровых решений в Российской Федерации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T1. Нестабильность макроэкономической среды, влияющая на платежеспособность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210549"/>
                  </a:ext>
                </a:extLst>
              </a:tr>
              <a:tr h="366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O2. Развитие инициатив государства по профобучению и ДПО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T2. Недостаточная готовность части населения к цифровому взаимодействию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680013"/>
                  </a:ext>
                </a:extLst>
              </a:tr>
              <a:tr h="408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O3. Партнёрства с крупными работодателями и образовательными платформами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T3. Возможные риски законодательных ограничений в сфере инвестиций в образование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724165"/>
                  </a:ext>
                </a:extLst>
              </a:tr>
              <a:tr h="309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O4. Расширение финансовой грамотности населения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T4. Повышение конкуренции со стороны банков и EdTech-гигантов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326556"/>
                  </a:ext>
                </a:extLst>
              </a:tr>
              <a:tr h="309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O5. Возможность получения грантов и мер господдержки для ИТ-платформ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T5. Риски невозврата инвестиций из-за отказа студентов от обучения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27463"/>
                  </a:ext>
                </a:extLst>
              </a:tr>
              <a:tr h="380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O6. Использование маркетплейсов и экосистем (например, VK, Сбер) для выхода на рынок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T6. Трудности с юридическим оформлением возврата инвестиций в случае споров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8" marR="5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52555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933440" y="1516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Приложение Г.  SWOT-анализ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стартап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-проекта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ИнвестициЯ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6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51561"/>
              </p:ext>
            </p:extLst>
          </p:nvPr>
        </p:nvGraphicFramePr>
        <p:xfrm>
          <a:off x="1778380" y="1337459"/>
          <a:ext cx="8407021" cy="3832482"/>
        </p:xfrm>
        <a:graphic>
          <a:graphicData uri="http://schemas.openxmlformats.org/drawingml/2006/table">
            <a:tbl>
              <a:tblPr bandRow="1"/>
              <a:tblGrid>
                <a:gridCol w="1399372">
                  <a:extLst>
                    <a:ext uri="{9D8B030D-6E8A-4147-A177-3AD203B41FA5}">
                      <a16:colId xmlns:a16="http://schemas.microsoft.com/office/drawing/2014/main" val="1535578097"/>
                    </a:ext>
                  </a:extLst>
                </a:gridCol>
                <a:gridCol w="1152947">
                  <a:extLst>
                    <a:ext uri="{9D8B030D-6E8A-4147-A177-3AD203B41FA5}">
                      <a16:colId xmlns:a16="http://schemas.microsoft.com/office/drawing/2014/main" val="385420425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582626630"/>
                    </a:ext>
                  </a:extLst>
                </a:gridCol>
                <a:gridCol w="1625601">
                  <a:extLst>
                    <a:ext uri="{9D8B030D-6E8A-4147-A177-3AD203B41FA5}">
                      <a16:colId xmlns:a16="http://schemas.microsoft.com/office/drawing/2014/main" val="2434145246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188187119"/>
                    </a:ext>
                  </a:extLst>
                </a:gridCol>
                <a:gridCol w="1358901">
                  <a:extLst>
                    <a:ext uri="{9D8B030D-6E8A-4147-A177-3AD203B41FA5}">
                      <a16:colId xmlns:a16="http://schemas.microsoft.com/office/drawing/2014/main" val="1862469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 ЦА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Размер,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Сходство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10)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завоевание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-10 до -1)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Конкуренция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-10 до -1)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Привлекательность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-10 до 10)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097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(18-24 года)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745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специалисты (25-34 года)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503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 (35-44 года)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176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Старшие специалисты (45-54 года)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78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Подростки (до 18 лет)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548046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92881" y="733636"/>
            <a:ext cx="7962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Е.2  — Результаты интервью с соискателями (студентами)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600" y="5465988"/>
            <a:ext cx="993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Молодежь и молодые специалисты наиболее заинтересованы в переобучении, повышении квалификации и трудоустройстве. Затраты на привлечение молодежи относительно низкие, но высокая конкуренция в этом сегменте снижает общий балл.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22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92881" y="733637"/>
            <a:ext cx="7962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r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Е.3  — Результаты интервью с потенциальными инвесторами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9000" y="4877138"/>
            <a:ext cx="9994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инвесторы – это люди среднего возраста (35-44) и старшие специалисты (45-54), обладающие стабильным доходом и готовые рассматривать платформу как способ диверсификации вложений. Затраты на привлечение возрастают с увеличением возраста аудитории, но конкуренция среди старших возрастных групп ниже, что делает их более привлекательными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4" y="1581265"/>
            <a:ext cx="7459232" cy="27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23955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2366A"/>
                </a:solidFill>
                <a:latin typeface="Arial Black" panose="020B0A04020102020204" pitchFamily="34" charset="0"/>
              </a:rPr>
              <a:t>Актуальность проекта и </a:t>
            </a:r>
            <a:br>
              <a:rPr lang="ru-RU" sz="3600" dirty="0" smtClean="0">
                <a:solidFill>
                  <a:srgbClr val="32366A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32366A"/>
                </a:solidFill>
                <a:latin typeface="Arial Black" panose="020B0A04020102020204" pitchFamily="34" charset="0"/>
              </a:rPr>
              <a:t>анализ рынка</a:t>
            </a:r>
            <a:endParaRPr lang="ru-RU" sz="3600" dirty="0">
              <a:solidFill>
                <a:srgbClr val="32366A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" y="1635543"/>
            <a:ext cx="6197083" cy="3704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661" y="540998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1.2 – Порядок оценки рынка при анализе актуальности проблемы Источник: составлено автором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151" y="1351986"/>
            <a:ext cx="4934639" cy="21624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11151" y="3517082"/>
            <a:ext cx="4934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1.3 – Объем рынка высшего онлайн-образования в Российской Федерации, млн руб.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составлено автором на основе фактических данных СОВО.РФ, а также прогноза экспертов отрасли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461201" y="4528681"/>
            <a:ext cx="5434537" cy="1827669"/>
            <a:chOff x="6631005" y="4647833"/>
            <a:chExt cx="5434537" cy="182766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631005" y="4647833"/>
              <a:ext cx="5434537" cy="1827669"/>
            </a:xfrm>
            <a:prstGeom prst="roundRect">
              <a:avLst>
                <a:gd name="adj" fmla="val 6301"/>
              </a:avLst>
            </a:prstGeom>
            <a:solidFill>
              <a:srgbClr val="32366A"/>
            </a:solidFill>
            <a:ln>
              <a:solidFill>
                <a:srgbClr val="3236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711151" y="4899949"/>
              <a:ext cx="527424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Актуальность</a:t>
              </a: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платформы</a:t>
              </a: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обусловлена необходимостью постоянного обновления и расширения профессиональных компетенций, что становится ключевым фактором сохранения конкурентоспособности на рынке труда.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3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0"/>
            <a:ext cx="2235200" cy="8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8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2366A"/>
                </a:solidFill>
                <a:latin typeface="Arial Black" panose="020B0A04020102020204" pitchFamily="34" charset="0"/>
              </a:rPr>
              <a:t>Концепция платформы "ИнвестициЯ"</a:t>
            </a:r>
            <a:endParaRPr lang="ru-RU" sz="3600" dirty="0">
              <a:solidFill>
                <a:srgbClr val="32366A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860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латформа, где частные и корпоративные инвесторы напрямую финансируют образование студентов и получают доходность от вложений в человеческий капитал.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336" y="1960197"/>
            <a:ext cx="6361664" cy="36761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63168" y="580932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3.2 - Схема ключевого процесса сервиса (TO BE)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составлено автором самостоятельно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90632653"/>
              </p:ext>
            </p:extLst>
          </p:nvPr>
        </p:nvGraphicFramePr>
        <p:xfrm>
          <a:off x="73572" y="1960198"/>
          <a:ext cx="5331548" cy="458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4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0"/>
            <a:ext cx="2235200" cy="8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1598" y="998661"/>
            <a:ext cx="5374642" cy="1561659"/>
          </a:xfrm>
          <a:prstGeom prst="roundRect">
            <a:avLst>
              <a:gd name="adj" fmla="val 3369"/>
            </a:avLst>
          </a:prstGeom>
          <a:solidFill>
            <a:srgbClr val="32366A"/>
          </a:solidFill>
          <a:ln>
            <a:solidFill>
              <a:srgbClr val="323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Переговорная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 поставщиков (в данном случае — образовательных учреждений) остаётся высокой, особенно при работе с вузами и лицензированными платформами, тогда как переговорная сила потребителей варьируется: у инвесторов — выше, у студентов — ниже, что формирует определённый баланс интересов внутри экосистемы.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2366A"/>
                </a:solidFill>
                <a:latin typeface="Arial Black" panose="020B0A04020102020204" pitchFamily="34" charset="0"/>
              </a:rPr>
              <a:t>Конкурентный анализ</a:t>
            </a:r>
            <a:endParaRPr lang="ru-RU" sz="3600" dirty="0">
              <a:solidFill>
                <a:srgbClr val="32366A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26841"/>
              </p:ext>
            </p:extLst>
          </p:nvPr>
        </p:nvGraphicFramePr>
        <p:xfrm>
          <a:off x="5660524" y="998661"/>
          <a:ext cx="6245592" cy="54224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95512">
                  <a:extLst>
                    <a:ext uri="{9D8B030D-6E8A-4147-A177-3AD203B41FA5}">
                      <a16:colId xmlns:a16="http://schemas.microsoft.com/office/drawing/2014/main" val="2016079324"/>
                    </a:ext>
                  </a:extLst>
                </a:gridCol>
                <a:gridCol w="1525404">
                  <a:extLst>
                    <a:ext uri="{9D8B030D-6E8A-4147-A177-3AD203B41FA5}">
                      <a16:colId xmlns:a16="http://schemas.microsoft.com/office/drawing/2014/main" val="4273202778"/>
                    </a:ext>
                  </a:extLst>
                </a:gridCol>
                <a:gridCol w="1363278">
                  <a:extLst>
                    <a:ext uri="{9D8B030D-6E8A-4147-A177-3AD203B41FA5}">
                      <a16:colId xmlns:a16="http://schemas.microsoft.com/office/drawing/2014/main" val="889584380"/>
                    </a:ext>
                  </a:extLst>
                </a:gridCol>
                <a:gridCol w="1561398">
                  <a:extLst>
                    <a:ext uri="{9D8B030D-6E8A-4147-A177-3AD203B41FA5}">
                      <a16:colId xmlns:a16="http://schemas.microsoft.com/office/drawing/2014/main" val="52168786"/>
                    </a:ext>
                  </a:extLst>
                </a:gridCol>
              </a:tblGrid>
              <a:tr h="60661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кредит (банки)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Рассрочка на платформах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средства</a:t>
                      </a: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3554332265"/>
                  </a:ext>
                </a:extLst>
              </a:tr>
              <a:tr h="624768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/ стоимость финансирования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3%-10% (в зависимости от условий)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0%-20% (реальные комиссии)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оплата за счёт студента</a:t>
                      </a: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4089595963"/>
                  </a:ext>
                </a:extLst>
              </a:tr>
              <a:tr h="819116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Финансовая нагрузка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Полностью на студенте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Полностью на студенте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Полностью на студенте</a:t>
                      </a: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3370767741"/>
                  </a:ext>
                </a:extLst>
              </a:tr>
              <a:tr h="624768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Гибкость условий возврата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Низкая (фиксированные условия)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Низкая (фиксированный график)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разовая оплата)</a:t>
                      </a: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508155881"/>
                  </a:ext>
                </a:extLst>
              </a:tr>
              <a:tr h="1013465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назначение / что покрывается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основном высшее образование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Курсы конкретной платформы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Любые расходы 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 за личные средства)</a:t>
                      </a: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99175254"/>
                  </a:ext>
                </a:extLst>
              </a:tr>
              <a:tr h="444851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Доступность для </a:t>
                      </a: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ДПО</a:t>
                      </a:r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онлайн-курсов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Ограничена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платформа, где берёшь рассрочку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Ограничена из-за высокой стоимости</a:t>
                      </a: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4294845629"/>
                  </a:ext>
                </a:extLst>
              </a:tr>
              <a:tr h="624768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внешнего инвестора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3367555938"/>
                  </a:ext>
                </a:extLst>
              </a:tr>
              <a:tr h="605951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Мотивация студента к успешному завершению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(стандартный долг)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3004698812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5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0"/>
            <a:ext cx="2235200" cy="802437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66754805"/>
              </p:ext>
            </p:extLst>
          </p:nvPr>
        </p:nvGraphicFramePr>
        <p:xfrm>
          <a:off x="101598" y="2743200"/>
          <a:ext cx="5374642" cy="379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00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2366A"/>
                </a:solidFill>
                <a:latin typeface="Arial Black" panose="020B0A04020102020204" pitchFamily="34" charset="0"/>
              </a:rPr>
              <a:t>План реализации проекта</a:t>
            </a:r>
            <a:endParaRPr lang="ru-RU" sz="3600" dirty="0">
              <a:solidFill>
                <a:srgbClr val="32366A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1" y="1774634"/>
            <a:ext cx="6294911" cy="26624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010" y="1497635"/>
            <a:ext cx="6294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3.2 – План-график запуска и масштабирования платформы «ИнвестициЯ»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010" y="4437036"/>
            <a:ext cx="2424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составлено автором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010" y="4981302"/>
            <a:ext cx="11735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Пользователи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могут подать заявку на финансирование конкретного курса, предоставив подтверждение стоимости и содержания образовательной программы, в то время как инвесторы получают возможность выбирать конкретных студентов для финансирования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Масштабирование платформы предполагает возможность внедрения «пакетного» инвестирования по категориям студентов, корпоративное обучение и инвестиции в образование с последующим трудоустройством.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67576625"/>
              </p:ext>
            </p:extLst>
          </p:nvPr>
        </p:nvGraphicFramePr>
        <p:xfrm>
          <a:off x="6809013" y="1926009"/>
          <a:ext cx="5078186" cy="2518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09013" y="1497635"/>
            <a:ext cx="5078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Минимальный жизнеспособный продукт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6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0"/>
            <a:ext cx="2235200" cy="8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ru-RU" dirty="0" smtClean="0">
                <a:solidFill>
                  <a:srgbClr val="3236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Организационный план </a:t>
            </a:r>
            <a:endParaRPr lang="ru-RU" dirty="0">
              <a:solidFill>
                <a:srgbClr val="32366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930083"/>
            <a:ext cx="6482080" cy="382555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Организационно-правовая форма — ООО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Горизонтальная модель управления, коллегиальные решения на основе оценки эффективности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Стиль управления — адаптивный, по принципам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Agile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итерационной обратной связи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Матричная организационная структура: управление одновременно продуктом и процессами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31308431"/>
              </p:ext>
            </p:extLst>
          </p:nvPr>
        </p:nvGraphicFramePr>
        <p:xfrm>
          <a:off x="7071360" y="1325564"/>
          <a:ext cx="4704080" cy="5034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0"/>
            <a:ext cx="2235200" cy="8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337300" y="1168401"/>
            <a:ext cx="5473700" cy="5187950"/>
          </a:xfrm>
          <a:prstGeom prst="roundRect">
            <a:avLst>
              <a:gd name="adj" fmla="val 883"/>
            </a:avLst>
          </a:prstGeom>
          <a:solidFill>
            <a:srgbClr val="32366A"/>
          </a:solidFill>
          <a:ln>
            <a:solidFill>
              <a:srgbClr val="323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 платформы «ИнвестициЯ» формируется благодаря подключению курсов к экосистеме платформы и комиссии за заключенные договоры на платформе.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2366A"/>
                </a:solidFill>
                <a:latin typeface="Arial Black" panose="020B0A04020102020204" pitchFamily="34" charset="0"/>
              </a:rPr>
              <a:t>Финансовые результаты</a:t>
            </a:r>
            <a:endParaRPr lang="ru-RU" sz="3600" dirty="0">
              <a:solidFill>
                <a:srgbClr val="32366A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3" y="1082584"/>
            <a:ext cx="6039156" cy="2511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5087" r="849"/>
          <a:stretch/>
        </p:blipFill>
        <p:spPr>
          <a:xfrm>
            <a:off x="6406164" y="5478882"/>
            <a:ext cx="5335970" cy="729071"/>
          </a:xfrm>
          <a:prstGeom prst="roundRect">
            <a:avLst>
              <a:gd name="adj" fmla="val 2118"/>
            </a:avLst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300" y="2223776"/>
            <a:ext cx="3597699" cy="2610870"/>
          </a:xfrm>
          <a:prstGeom prst="roundRect">
            <a:avLst>
              <a:gd name="adj" fmla="val 3533"/>
            </a:avLst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49407" y="3872294"/>
            <a:ext cx="6069572" cy="1158385"/>
          </a:xfrm>
          <a:prstGeom prst="roundRect">
            <a:avLst>
              <a:gd name="adj" fmla="val 5698"/>
            </a:avLst>
          </a:prstGeom>
          <a:solidFill>
            <a:srgbClr val="32366A"/>
          </a:solidFill>
          <a:ln>
            <a:solidFill>
              <a:srgbClr val="323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доходов является линейным и зависит от количества привлекаемых студентов и инвесторов на платформу, поэтому важным блоком учитываемых расходов является маркетинг.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54281"/>
              </p:ext>
            </p:extLst>
          </p:nvPr>
        </p:nvGraphicFramePr>
        <p:xfrm>
          <a:off x="149408" y="5162847"/>
          <a:ext cx="6069571" cy="1176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42912">
                  <a:extLst>
                    <a:ext uri="{9D8B030D-6E8A-4147-A177-3AD203B41FA5}">
                      <a16:colId xmlns:a16="http://schemas.microsoft.com/office/drawing/2014/main" val="709560996"/>
                    </a:ext>
                  </a:extLst>
                </a:gridCol>
                <a:gridCol w="1626659">
                  <a:extLst>
                    <a:ext uri="{9D8B030D-6E8A-4147-A177-3AD203B41FA5}">
                      <a16:colId xmlns:a16="http://schemas.microsoft.com/office/drawing/2014/main" val="3770052444"/>
                    </a:ext>
                  </a:extLst>
                </a:gridCol>
              </a:tblGrid>
              <a:tr h="235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rgbClr val="32366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 руб.</a:t>
                      </a:r>
                      <a:endParaRPr lang="ru-RU" sz="1400" b="1" i="0" u="none" strike="noStrike" dirty="0">
                        <a:solidFill>
                          <a:srgbClr val="3236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rgbClr val="32366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2 280 000</a:t>
                      </a:r>
                      <a:endParaRPr lang="ru-RU" sz="1400" b="1" i="0" u="none" strike="noStrike" dirty="0">
                        <a:solidFill>
                          <a:srgbClr val="3236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4879077"/>
                  </a:ext>
                </a:extLst>
              </a:tr>
              <a:tr h="235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средства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772720"/>
                  </a:ext>
                </a:extLst>
              </a:tr>
              <a:tr h="235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 гранты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5557864"/>
                  </a:ext>
                </a:extLst>
              </a:tr>
              <a:tr h="235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19455317"/>
                  </a:ext>
                </a:extLst>
              </a:tr>
              <a:tr h="235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возврата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1 236 942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6540821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8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0"/>
            <a:ext cx="2235200" cy="80243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9407" y="6356350"/>
            <a:ext cx="6069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2.3 – Статьи затрат для запуска платформы «ИнвестициЯ», руб.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339" y="3529211"/>
            <a:ext cx="6136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2.4 – Капитальные и операционные затраты на реализацию проекта, руб.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37300" y="4858926"/>
            <a:ext cx="55600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Б – Порядок формирования цены договора на платформе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86729" y="5177603"/>
            <a:ext cx="45743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2.5 – Интегральная оценка эффективности проекта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2366A"/>
                </a:solidFill>
                <a:latin typeface="Arial Black" panose="020B0A04020102020204" pitchFamily="34" charset="0"/>
              </a:rPr>
              <a:t>Сценарный анализ</a:t>
            </a:r>
            <a:endParaRPr lang="ru-RU" sz="3600" dirty="0">
              <a:solidFill>
                <a:srgbClr val="32366A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992" y="1405867"/>
            <a:ext cx="5970039" cy="1453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933" y="2948373"/>
            <a:ext cx="5390696" cy="32769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3531" y="1347508"/>
            <a:ext cx="5476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демонстрирует наибольшую чувствительность к изменению ставки дисконтирования. </a:t>
            </a:r>
          </a:p>
          <a:p>
            <a:pPr algn="just"/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Вторым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значимости фактором является доступность инвестиционного капитала и условия его привлечения.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Стоимость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заемного капитала оказывает заметное влияние на финансовую устойчивость в первой фазе проекта.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демонстрирует устойчивость к умеренным колебаниям операционных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затрат. При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сохранении базового сценария проект остаётся финансово устойчивым и привлекательным для инвесторов.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8A11-6FFD-43D6-9673-0EDACC372054}" type="slidenum">
              <a:rPr lang="ru-RU" smtClean="0"/>
              <a:t>9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0"/>
            <a:ext cx="2235200" cy="8024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9011" y="112886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3.1 – Сценарный анализ NVP в зависимости от ставки дисконтирования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93933" y="6122476"/>
            <a:ext cx="5390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3.4 – Прогнозный уровень затрат в соответствии с изменением инфляции в Российской Федерации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1552</Words>
  <Application>Microsoft Office PowerPoint</Application>
  <PresentationFormat>Широкоэкранный</PresentationFormat>
  <Paragraphs>275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Open Sans</vt:lpstr>
      <vt:lpstr>Times New Roman</vt:lpstr>
      <vt:lpstr>Тема Office</vt:lpstr>
      <vt:lpstr>Платформа «ИнвестициЯ»:  модель образовательного  кредитования с участием инвесторов</vt:lpstr>
      <vt:lpstr>Резюме ВКРС</vt:lpstr>
      <vt:lpstr>Актуальность проекта и  анализ рынка</vt:lpstr>
      <vt:lpstr>Концепция платформы "ИнвестициЯ"</vt:lpstr>
      <vt:lpstr>Конкурентный анализ</vt:lpstr>
      <vt:lpstr>План реализации проекта</vt:lpstr>
      <vt:lpstr>Организационный план </vt:lpstr>
      <vt:lpstr>Финансовые результаты</vt:lpstr>
      <vt:lpstr>Сценарный анализ</vt:lpstr>
      <vt:lpstr>Заключение и рекомендации</vt:lpstr>
      <vt:lpstr>Благодарю за внимание!</vt:lpstr>
      <vt:lpstr>Приложение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 «ИнвестициЯ»:  модель образовательного  кредитования с участием инвесторов</dc:title>
  <dc:creator>RePack by Diakov</dc:creator>
  <cp:lastModifiedBy>RePack by Diakov</cp:lastModifiedBy>
  <cp:revision>122</cp:revision>
  <dcterms:created xsi:type="dcterms:W3CDTF">2025-06-07T09:41:29Z</dcterms:created>
  <dcterms:modified xsi:type="dcterms:W3CDTF">2025-06-10T04:08:28Z</dcterms:modified>
</cp:coreProperties>
</file>