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18"/>
  </p:notesMasterIdLst>
  <p:sldIdLst>
    <p:sldId id="315" r:id="rId2"/>
    <p:sldId id="344" r:id="rId3"/>
    <p:sldId id="321" r:id="rId4"/>
    <p:sldId id="345" r:id="rId5"/>
    <p:sldId id="324" r:id="rId6"/>
    <p:sldId id="325" r:id="rId7"/>
    <p:sldId id="330" r:id="rId8"/>
    <p:sldId id="342" r:id="rId9"/>
    <p:sldId id="332" r:id="rId10"/>
    <p:sldId id="333" r:id="rId11"/>
    <p:sldId id="335" r:id="rId12"/>
    <p:sldId id="336" r:id="rId13"/>
    <p:sldId id="340" r:id="rId14"/>
    <p:sldId id="338" r:id="rId15"/>
    <p:sldId id="343" r:id="rId16"/>
    <p:sldId id="31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76D"/>
    <a:srgbClr val="0B2D50"/>
    <a:srgbClr val="1541C1"/>
    <a:srgbClr val="D796EA"/>
    <a:srgbClr val="EBB541"/>
    <a:srgbClr val="E9D0B4"/>
    <a:srgbClr val="184F9F"/>
    <a:srgbClr val="EAE7EB"/>
    <a:srgbClr val="E97DCD"/>
    <a:srgbClr val="1764B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49"/>
    <p:restoredTop sz="95221"/>
  </p:normalViewPr>
  <p:slideViewPr>
    <p:cSldViewPr snapToGrid="0">
      <p:cViewPr>
        <p:scale>
          <a:sx n="80" d="100"/>
          <a:sy n="80" d="100"/>
        </p:scale>
        <p:origin x="-787" y="-2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7"/>
  <c:chart>
    <c:autoTitleDeleted val="1"/>
    <c:plotArea>
      <c:layout>
        <c:manualLayout>
          <c:layoutTarget val="inner"/>
          <c:xMode val="edge"/>
          <c:yMode val="edge"/>
          <c:x val="0.17837771203155817"/>
          <c:y val="8.3449396471680717E-2"/>
          <c:w val="0.82075936883629186"/>
          <c:h val="0.7727483751160632"/>
        </c:manualLayout>
      </c:layout>
      <c:pieChart>
        <c:varyColors val="1"/>
        <c:ser>
          <c:idx val="0"/>
          <c:order val="0"/>
          <c:tx>
            <c:strRef>
              <c:f>Лист1!$C$1</c:f>
              <c:strCache>
                <c:ptCount val="1"/>
                <c:pt idx="0">
                  <c:v>Процент от общего числа</c:v>
                </c:pt>
              </c:strCache>
            </c:strRef>
          </c:tx>
          <c:dLbls>
            <c:dLbl>
              <c:idx val="0"/>
              <c:layout>
                <c:manualLayout>
                  <c:x val="-0.18728587181040252"/>
                  <c:y val="-0.10188314726675879"/>
                </c:manualLayout>
              </c:layout>
              <c:tx>
                <c:rich>
                  <a:bodyPr/>
                  <a:lstStyle/>
                  <a:p>
                    <a:r>
                      <a:rPr lang="ru-RU" sz="1400"/>
                      <a:t>18–35 лет
(60%)</a:t>
                    </a:r>
                  </a:p>
                </c:rich>
              </c:tx>
              <c:showCatName val="1"/>
              <c:showPercent val="1"/>
            </c:dLbl>
            <c:dLbl>
              <c:idx val="1"/>
              <c:layout>
                <c:manualLayout>
                  <c:x val="0.25393254282563793"/>
                  <c:y val="-9.1572902273009942E-3"/>
                </c:manualLayout>
              </c:layout>
              <c:tx>
                <c:rich>
                  <a:bodyPr/>
                  <a:lstStyle/>
                  <a:p>
                    <a:r>
                      <a:rPr lang="ru-RU" sz="1400"/>
                      <a:t>36–55 лет
(30%)</a:t>
                    </a:r>
                  </a:p>
                </c:rich>
              </c:tx>
              <c:showCatName val="1"/>
              <c:showPercent val="1"/>
            </c:dLbl>
            <c:dLbl>
              <c:idx val="2"/>
              <c:layout>
                <c:manualLayout>
                  <c:x val="0.1120131155942785"/>
                  <c:y val="0.16514742760219067"/>
                </c:manualLayout>
              </c:layout>
              <c:tx>
                <c:rich>
                  <a:bodyPr/>
                  <a:lstStyle/>
                  <a:p>
                    <a:r>
                      <a:rPr lang="ru-RU" sz="1400"/>
                      <a:t>Старше 55
(10%)</a:t>
                    </a:r>
                  </a:p>
                </c:rich>
              </c:tx>
              <c:showCatName val="1"/>
              <c:showPercent val="1"/>
            </c:dLbl>
            <c:showCatName val="1"/>
            <c:showPercent val="1"/>
            <c:showLeaderLines val="1"/>
          </c:dLbls>
          <c:cat>
            <c:multiLvlStrRef>
              <c:f>Лист1!$A$2:$B$4</c:f>
              <c:multiLvlStrCache>
                <c:ptCount val="3"/>
                <c:lvl>
                  <c:pt idx="0">
                    <c:v>18–35</c:v>
                  </c:pt>
                  <c:pt idx="1">
                    <c:v>36–55</c:v>
                  </c:pt>
                  <c:pt idx="2">
                    <c:v>Старше 55</c:v>
                  </c:pt>
                </c:lvl>
                <c:lvl>
                  <c:pt idx="0">
                    <c:v>Молодые гурманы и любители технологий</c:v>
                  </c:pt>
                  <c:pt idx="1">
                    <c:v>Любопытствующие взрослые</c:v>
                  </c:pt>
                  <c:pt idx="2">
                    <c:v>Экспериментаторы и искатели впечатлений</c:v>
                  </c:pt>
                </c:lvl>
              </c:multiLvlStrCache>
            </c:multiLvlStrRef>
          </c:cat>
          <c:val>
            <c:numRef>
              <c:f>Лист1!$C$2:$C$4</c:f>
              <c:numCache>
                <c:formatCode>0%</c:formatCode>
                <c:ptCount val="3"/>
                <c:pt idx="0">
                  <c:v>0.60000000000000042</c:v>
                </c:pt>
                <c:pt idx="1">
                  <c:v>0.30000000000000021</c:v>
                </c:pt>
                <c:pt idx="2">
                  <c:v>0.1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7"/>
  <c:chart>
    <c:autoTitleDeleted val="1"/>
    <c:plotArea>
      <c:layout/>
      <c:lineChart>
        <c:grouping val="stacked"/>
        <c:ser>
          <c:idx val="0"/>
          <c:order val="0"/>
          <c:tx>
            <c:strRef>
              <c:f>Лист1!$G$3</c:f>
              <c:strCache>
                <c:ptCount val="1"/>
                <c:pt idx="0">
                  <c:v>Выручка</c:v>
                </c:pt>
              </c:strCache>
            </c:strRef>
          </c:tx>
          <c:spPr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0.11015738628142334"/>
                  <c:y val="-7.0707084766381281E-2"/>
                </c:manualLayout>
              </c:layout>
              <c:tx>
                <c:rich>
                  <a:bodyPr/>
                  <a:lstStyle/>
                  <a:p>
                    <a:r>
                      <a:rPr lang="en-US" sz="700" dirty="0"/>
                      <a:t>92734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-0.11015738628142334"/>
                  <c:y val="-4.4191927978988306E-2"/>
                </c:manualLayout>
              </c:layout>
              <c:spPr/>
              <c:txPr>
                <a:bodyPr/>
                <a:lstStyle/>
                <a:p>
                  <a:pPr>
                    <a:defRPr sz="700"/>
                  </a:pPr>
                  <a:endParaRPr lang="ru-RU"/>
                </a:p>
              </c:txPr>
              <c:showVal val="1"/>
            </c:dLbl>
            <c:dLbl>
              <c:idx val="2"/>
              <c:layout>
                <c:manualLayout>
                  <c:x val="-9.5135924515774697E-2"/>
                  <c:y val="-4.4191927978988306E-2"/>
                </c:manualLayout>
              </c:layout>
              <c:spPr/>
              <c:txPr>
                <a:bodyPr/>
                <a:lstStyle/>
                <a:p>
                  <a:pPr>
                    <a:defRPr sz="700"/>
                  </a:pPr>
                  <a:endParaRPr lang="ru-RU"/>
                </a:p>
              </c:txPr>
              <c:showVal val="1"/>
            </c:dLbl>
            <c:dLbl>
              <c:idx val="3"/>
              <c:layout>
                <c:manualLayout>
                  <c:x val="-6.5093000984477428E-2"/>
                  <c:y val="-4.4191927978988306E-2"/>
                </c:manualLayout>
              </c:layout>
              <c:spPr/>
              <c:txPr>
                <a:bodyPr/>
                <a:lstStyle/>
                <a:p>
                  <a:pPr>
                    <a:defRPr sz="700"/>
                  </a:pPr>
                  <a:endParaRPr lang="ru-RU"/>
                </a:p>
              </c:txPr>
              <c:showVal val="1"/>
            </c:dLbl>
            <c:showVal val="1"/>
          </c:dLbls>
          <c:cat>
            <c:strRef>
              <c:f>Лист1!$H$2:$K$2</c:f>
              <c:strCache>
                <c:ptCount val="4"/>
                <c:pt idx="0">
                  <c:v>Отчетный период</c:v>
                </c:pt>
                <c:pt idx="1">
                  <c:v>1 год</c:v>
                </c:pt>
                <c:pt idx="2">
                  <c:v>2 год</c:v>
                </c:pt>
                <c:pt idx="3">
                  <c:v>3 год</c:v>
                </c:pt>
              </c:strCache>
            </c:strRef>
          </c:cat>
          <c:val>
            <c:numRef>
              <c:f>Лист1!$H$3:$K$3</c:f>
              <c:numCache>
                <c:formatCode>General</c:formatCode>
                <c:ptCount val="4"/>
                <c:pt idx="0">
                  <c:v>92734</c:v>
                </c:pt>
                <c:pt idx="1">
                  <c:v>99225</c:v>
                </c:pt>
                <c:pt idx="2">
                  <c:v>99225</c:v>
                </c:pt>
                <c:pt idx="3">
                  <c:v>99225</c:v>
                </c:pt>
              </c:numCache>
            </c:numRef>
          </c:val>
        </c:ser>
        <c:marker val="1"/>
        <c:axId val="42003840"/>
        <c:axId val="53166848"/>
      </c:lineChart>
      <c:catAx>
        <c:axId val="42003840"/>
        <c:scaling>
          <c:orientation val="minMax"/>
        </c:scaling>
        <c:axPos val="b"/>
        <c:majorTickMark val="none"/>
        <c:tickLblPos val="nextTo"/>
        <c:crossAx val="53166848"/>
        <c:crosses val="autoZero"/>
        <c:auto val="1"/>
        <c:lblAlgn val="ctr"/>
        <c:lblOffset val="100"/>
      </c:catAx>
      <c:valAx>
        <c:axId val="53166848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spPr>
          <a:ln w="6350">
            <a:noFill/>
          </a:ln>
        </c:spPr>
        <c:crossAx val="42003840"/>
        <c:crosses val="autoZero"/>
        <c:crossBetween val="between"/>
      </c:valAx>
    </c:plotArea>
    <c:plotVisOnly val="1"/>
  </c:chart>
  <c:spPr>
    <a:ln>
      <a:solidFill>
        <a:schemeClr val="accent5">
          <a:lumMod val="75000"/>
        </a:schemeClr>
      </a:solidFill>
    </a:ln>
  </c:spPr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lineChart>
        <c:grouping val="stacked"/>
        <c:ser>
          <c:idx val="0"/>
          <c:order val="0"/>
          <c:tx>
            <c:strRef>
              <c:f>Лист1!$A$11</c:f>
              <c:strCache>
                <c:ptCount val="1"/>
                <c:pt idx="0">
                  <c:v>Расходы по обычной деятельности</c:v>
                </c:pt>
              </c:strCache>
            </c:strRef>
          </c:tx>
          <c:spPr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7.9432588626754397E-2"/>
                  <c:y val="-5.4687516820717486E-2"/>
                </c:manualLayout>
              </c:layout>
              <c:showVal val="1"/>
            </c:dLbl>
            <c:dLbl>
              <c:idx val="1"/>
              <c:layout>
                <c:manualLayout>
                  <c:x val="-8.9361662205098696E-2"/>
                  <c:y val="-4.557293068393127E-2"/>
                </c:manualLayout>
              </c:layout>
              <c:showVal val="1"/>
            </c:dLbl>
            <c:dLbl>
              <c:idx val="2"/>
              <c:layout>
                <c:manualLayout>
                  <c:x val="-7.446805183758215E-2"/>
                  <c:y val="-4.557293068393125E-2"/>
                </c:manualLayout>
              </c:layout>
              <c:showVal val="1"/>
            </c:dLbl>
            <c:dLbl>
              <c:idx val="3"/>
              <c:layout>
                <c:manualLayout>
                  <c:x val="-4.4680831102549348E-2"/>
                  <c:y val="-4.557293068393125E-2"/>
                </c:manualLayout>
              </c:layout>
              <c:showVal val="1"/>
            </c:dLbl>
            <c:txPr>
              <a:bodyPr/>
              <a:lstStyle/>
              <a:p>
                <a:pPr>
                  <a:defRPr sz="700"/>
                </a:pPr>
                <a:endParaRPr lang="ru-RU"/>
              </a:p>
            </c:txPr>
            <c:showVal val="1"/>
          </c:dLbls>
          <c:cat>
            <c:strRef>
              <c:f>Лист1!$B$10:$E$10</c:f>
              <c:strCache>
                <c:ptCount val="4"/>
                <c:pt idx="0">
                  <c:v>Отчетный период</c:v>
                </c:pt>
                <c:pt idx="1">
                  <c:v>1 год</c:v>
                </c:pt>
                <c:pt idx="2">
                  <c:v>2 год</c:v>
                </c:pt>
                <c:pt idx="3">
                  <c:v>3 год</c:v>
                </c:pt>
              </c:strCache>
            </c:strRef>
          </c:cat>
          <c:val>
            <c:numRef>
              <c:f>Лист1!$B$11:$E$11</c:f>
              <c:numCache>
                <c:formatCode>General</c:formatCode>
                <c:ptCount val="4"/>
                <c:pt idx="0">
                  <c:v>85174</c:v>
                </c:pt>
                <c:pt idx="1">
                  <c:v>91904</c:v>
                </c:pt>
                <c:pt idx="2">
                  <c:v>89623</c:v>
                </c:pt>
                <c:pt idx="3">
                  <c:v>89623</c:v>
                </c:pt>
              </c:numCache>
            </c:numRef>
          </c:val>
        </c:ser>
        <c:marker val="1"/>
        <c:axId val="53697920"/>
        <c:axId val="53699712"/>
      </c:lineChart>
      <c:catAx>
        <c:axId val="53697920"/>
        <c:scaling>
          <c:orientation val="minMax"/>
        </c:scaling>
        <c:axPos val="b"/>
        <c:majorTickMark val="none"/>
        <c:tickLblPos val="nextTo"/>
        <c:crossAx val="53699712"/>
        <c:crosses val="autoZero"/>
        <c:auto val="1"/>
        <c:lblAlgn val="ctr"/>
        <c:lblOffset val="100"/>
      </c:catAx>
      <c:valAx>
        <c:axId val="53699712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spPr>
          <a:ln w="6350">
            <a:noFill/>
          </a:ln>
        </c:spPr>
        <c:crossAx val="53697920"/>
        <c:crosses val="autoZero"/>
        <c:crossBetween val="between"/>
      </c:valAx>
    </c:plotArea>
    <c:plotVisOnly val="1"/>
  </c:chart>
  <c:spPr>
    <a:ln>
      <a:solidFill>
        <a:schemeClr val="accent5">
          <a:lumMod val="75000"/>
        </a:schemeClr>
      </a:solidFill>
    </a:ln>
  </c:spPr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1821062992125997"/>
          <c:y val="5.1400554097404488E-2"/>
          <c:w val="0.85678937007874045"/>
          <c:h val="0.79822506561679785"/>
        </c:manualLayout>
      </c:layout>
      <c:lineChart>
        <c:grouping val="stacked"/>
        <c:ser>
          <c:idx val="0"/>
          <c:order val="0"/>
          <c:tx>
            <c:strRef>
              <c:f>Лист1!$A$14</c:f>
              <c:strCache>
                <c:ptCount val="1"/>
                <c:pt idx="0">
                  <c:v>Чистая прибыль (убыток)</c:v>
                </c:pt>
              </c:strCache>
            </c:strRef>
          </c:tx>
          <c:spPr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6.6666666666666666E-2"/>
                  <c:y val="-5.223875992587855E-2"/>
                </c:manualLayout>
              </c:layout>
              <c:showVal val="1"/>
            </c:dLbl>
            <c:dLbl>
              <c:idx val="1"/>
              <c:layout>
                <c:manualLayout>
                  <c:x val="-7.1428571428571425E-2"/>
                  <c:y val="5.2238759925878508E-2"/>
                </c:manualLayout>
              </c:layout>
              <c:showVal val="1"/>
            </c:dLbl>
            <c:dLbl>
              <c:idx val="2"/>
              <c:layout>
                <c:manualLayout>
                  <c:x val="-7.61904761904761E-2"/>
                  <c:y val="-4.3532299938232134E-2"/>
                </c:manualLayout>
              </c:layout>
              <c:showVal val="1"/>
            </c:dLbl>
            <c:dLbl>
              <c:idx val="3"/>
              <c:layout>
                <c:manualLayout>
                  <c:x val="-1.9047619047619049E-2"/>
                  <c:y val="-3.4825839950585705E-2"/>
                </c:manualLayout>
              </c:layout>
              <c:showVal val="1"/>
            </c:dLbl>
            <c:txPr>
              <a:bodyPr/>
              <a:lstStyle/>
              <a:p>
                <a:pPr>
                  <a:defRPr sz="700"/>
                </a:pPr>
                <a:endParaRPr lang="ru-RU"/>
              </a:p>
            </c:txPr>
            <c:showVal val="1"/>
          </c:dLbls>
          <c:cat>
            <c:strRef>
              <c:f>Лист1!$B$13:$E$13</c:f>
              <c:strCache>
                <c:ptCount val="4"/>
                <c:pt idx="0">
                  <c:v>Отчетный период</c:v>
                </c:pt>
                <c:pt idx="1">
                  <c:v>1 год</c:v>
                </c:pt>
                <c:pt idx="2">
                  <c:v>2 год</c:v>
                </c:pt>
                <c:pt idx="3">
                  <c:v>3 год</c:v>
                </c:pt>
              </c:strCache>
            </c:strRef>
          </c:cat>
          <c:val>
            <c:numRef>
              <c:f>Лист1!$B$14:$E$14</c:f>
              <c:numCache>
                <c:formatCode>General</c:formatCode>
                <c:ptCount val="4"/>
                <c:pt idx="0">
                  <c:v>3197</c:v>
                </c:pt>
                <c:pt idx="1">
                  <c:v>3041.22</c:v>
                </c:pt>
                <c:pt idx="2">
                  <c:v>4820.3999999999996</c:v>
                </c:pt>
                <c:pt idx="3">
                  <c:v>4820.3999999999996</c:v>
                </c:pt>
              </c:numCache>
            </c:numRef>
          </c:val>
        </c:ser>
        <c:marker val="1"/>
        <c:axId val="92887296"/>
        <c:axId val="118495104"/>
      </c:lineChart>
      <c:catAx>
        <c:axId val="92887296"/>
        <c:scaling>
          <c:orientation val="minMax"/>
        </c:scaling>
        <c:axPos val="b"/>
        <c:tickLblPos val="nextTo"/>
        <c:crossAx val="118495104"/>
        <c:crosses val="autoZero"/>
        <c:auto val="1"/>
        <c:lblAlgn val="ctr"/>
        <c:lblOffset val="100"/>
      </c:catAx>
      <c:valAx>
        <c:axId val="118495104"/>
        <c:scaling>
          <c:orientation val="minMax"/>
        </c:scaling>
        <c:axPos val="l"/>
        <c:majorGridlines/>
        <c:numFmt formatCode="General" sourceLinked="1"/>
        <c:tickLblPos val="nextTo"/>
        <c:crossAx val="92887296"/>
        <c:crosses val="autoZero"/>
        <c:crossBetween val="between"/>
      </c:valAx>
    </c:plotArea>
    <c:plotVisOnly val="1"/>
  </c:chart>
  <c:spPr>
    <a:ln>
      <a:solidFill>
        <a:srgbClr val="002060"/>
      </a:solidFill>
    </a:ln>
  </c:spPr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CDE66B-C179-F74C-B014-156B4C6381B5}" type="datetimeFigureOut">
              <a:rPr lang="ru-RU" smtClean="0"/>
              <a:pPr/>
              <a:t>24.06.2025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96F8FD-C01A-744F-BFDB-2D49C297DD7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47955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8E10-F0FD-CF4C-9EC1-F6A8E2B35D27}" type="datetime1">
              <a:rPr lang="ru-RU" smtClean="0"/>
              <a:pPr/>
              <a:t>24.06.2025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5D837-31BC-2648-96A1-31692DF5F6D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76526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B2529-8347-8E48-8DFF-CE6E852D5EFC}" type="datetime1">
              <a:rPr lang="ru-RU" smtClean="0"/>
              <a:pPr/>
              <a:t>24.06.2025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5D837-31BC-2648-96A1-31692DF5F6D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3235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67E2D-2213-7448-B1F3-A92604BAC601}" type="datetime1">
              <a:rPr lang="ru-RU" smtClean="0"/>
              <a:pPr/>
              <a:t>24.06.2025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5D837-31BC-2648-96A1-31692DF5F6D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65000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9209A-FDAD-9D40-9402-0EACF1EA4FB3}" type="datetime1">
              <a:rPr lang="ru-RU" smtClean="0"/>
              <a:pPr/>
              <a:t>24.06.2025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5D837-31BC-2648-96A1-31692DF5F6D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43474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91CB6-EE3B-2B45-8F9A-365981D0AC47}" type="datetime1">
              <a:rPr lang="ru-RU" smtClean="0"/>
              <a:pPr/>
              <a:t>24.06.2025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5D837-31BC-2648-96A1-31692DF5F6D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18825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09846-63DA-5143-896E-DC00C08A8EAE}" type="datetime1">
              <a:rPr lang="ru-RU" smtClean="0"/>
              <a:pPr/>
              <a:t>24.06.2025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5D837-31BC-2648-96A1-31692DF5F6D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53849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7B9C8-E7A0-8647-A853-401716C8B557}" type="datetime1">
              <a:rPr lang="ru-RU" smtClean="0"/>
              <a:pPr/>
              <a:t>24.06.2025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5D837-31BC-2648-96A1-31692DF5F6D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53198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B1CE9-2A74-054D-8C3D-864D98B85237}" type="datetime1">
              <a:rPr lang="ru-RU" smtClean="0"/>
              <a:pPr/>
              <a:t>24.06.2025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5D837-31BC-2648-96A1-31692DF5F6D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79960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F6F60-A371-9140-99A7-EE5DEBED38FC}" type="datetime1">
              <a:rPr lang="ru-RU" smtClean="0"/>
              <a:pPr/>
              <a:t>24.06.2025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5D837-31BC-2648-96A1-31692DF5F6D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98136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FAAA2-CDCD-BD4D-9B68-AE2678B04154}" type="datetime1">
              <a:rPr lang="ru-RU" smtClean="0"/>
              <a:pPr/>
              <a:t>24.06.2025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5D837-31BC-2648-96A1-31692DF5F6D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83999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E3569-C01D-BE4A-85DE-F9BB014AAF19}" type="datetime1">
              <a:rPr lang="ru-RU" smtClean="0"/>
              <a:pPr/>
              <a:t>24.06.2025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5D837-31BC-2648-96A1-31692DF5F6D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02246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8C4A0-4C67-074D-B9CA-F8143F07E553}" type="datetime1">
              <a:rPr lang="ru-RU" smtClean="0"/>
              <a:pPr/>
              <a:t>24.06.2025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E5D837-31BC-2648-96A1-31692DF5F6D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03614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840757D-04A6-6D3B-5A1D-9CFF4C69C2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белый, дизайн&#10;&#10;Автоматически созданное описание">
            <a:extLst>
              <a:ext uri="{FF2B5EF4-FFF2-40B4-BE49-F238E27FC236}">
                <a16:creationId xmlns:a16="http://schemas.microsoft.com/office/drawing/2014/main" xmlns="" id="{95038028-2CE6-5C49-DBA5-150B1F763FA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1000"/>
          </a:blip>
          <a:stretch>
            <a:fillRect/>
          </a:stretch>
        </p:blipFill>
        <p:spPr>
          <a:xfrm>
            <a:off x="1409855" y="5878514"/>
            <a:ext cx="9899904" cy="739771"/>
          </a:xfrm>
          <a:prstGeom prst="roundRect">
            <a:avLst>
              <a:gd name="adj" fmla="val 7682"/>
            </a:avLst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B79DBBE-AC90-B2EC-9EEA-CE5FE1E63BD6}"/>
              </a:ext>
            </a:extLst>
          </p:cNvPr>
          <p:cNvSpPr txBox="1"/>
          <p:nvPr/>
        </p:nvSpPr>
        <p:spPr>
          <a:xfrm>
            <a:off x="3757561" y="5944546"/>
            <a:ext cx="44890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/>
              <a:t>ВЫПОЛНИЛА Смыслова Анна, студентка группы 4МО</a:t>
            </a:r>
          </a:p>
          <a:p>
            <a:pPr algn="ctr"/>
            <a:r>
              <a:rPr lang="ru-RU" sz="1400" dirty="0" smtClean="0"/>
              <a:t> РУКОВОДИТЕЛЬ: Вострова Анна Петровна </a:t>
            </a:r>
            <a:r>
              <a:rPr lang="ru-RU" sz="1400" dirty="0" err="1" smtClean="0"/>
              <a:t>к.э.н</a:t>
            </a:r>
            <a:r>
              <a:rPr lang="ru-RU" sz="1400" dirty="0" smtClean="0"/>
              <a:t>., доцент</a:t>
            </a:r>
            <a:endParaRPr lang="ru-RU" sz="900" dirty="0">
              <a:solidFill>
                <a:srgbClr val="40476D"/>
              </a:solidFill>
              <a:latin typeface="Circe Light" panose="020B04020202030202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1380C30-3EC5-8148-B933-30A97D392615}"/>
              </a:ext>
            </a:extLst>
          </p:cNvPr>
          <p:cNvSpPr txBox="1"/>
          <p:nvPr/>
        </p:nvSpPr>
        <p:spPr>
          <a:xfrm>
            <a:off x="5838551" y="6368280"/>
            <a:ext cx="5148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sz="900" dirty="0">
              <a:solidFill>
                <a:srgbClr val="40476D"/>
              </a:solidFill>
              <a:latin typeface="Circe Light" panose="020B0402020203020203" pitchFamily="34" charset="0"/>
            </a:endParaRPr>
          </a:p>
          <a:p>
            <a:pPr algn="ctr"/>
            <a:r>
              <a:rPr lang="ru-RU" sz="1200" dirty="0">
                <a:solidFill>
                  <a:srgbClr val="40476D"/>
                </a:solidFill>
                <a:latin typeface="Circe" panose="020B0502020203020203" pitchFamily="34" charset="0"/>
              </a:rPr>
              <a:t>2025</a:t>
            </a:r>
          </a:p>
          <a:p>
            <a:endParaRPr lang="ru-RU" sz="900" dirty="0">
              <a:solidFill>
                <a:srgbClr val="40476D"/>
              </a:solidFill>
              <a:latin typeface="Circe Light" panose="020B0402020203020203" pitchFamily="34" charset="0"/>
            </a:endParaRPr>
          </a:p>
        </p:txBody>
      </p:sp>
      <p:pic>
        <p:nvPicPr>
          <p:cNvPr id="6" name="Рисунок 5" descr="Изображение выглядит как Коммерческое здание, небо, окно, фасад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xmlns="" id="{9F4BFCC4-41BE-9BE9-4553-6AAE178695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11000"/>
                    </a14:imgEffect>
                    <a14:imgEffect>
                      <a14:saturation sat="147000"/>
                    </a14:imgEffect>
                  </a14:imgLayer>
                </a14:imgProps>
              </a:ext>
            </a:extLst>
          </a:blip>
          <a:srcRect t="10516" b="33312"/>
          <a:stretch/>
        </p:blipFill>
        <p:spPr>
          <a:xfrm>
            <a:off x="-6" y="1"/>
            <a:ext cx="12192000" cy="321128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301152A-3E61-EAE2-C155-CCE0503BA4A7}"/>
              </a:ext>
            </a:extLst>
          </p:cNvPr>
          <p:cNvSpPr txBox="1"/>
          <p:nvPr/>
        </p:nvSpPr>
        <p:spPr>
          <a:xfrm>
            <a:off x="764093" y="3682139"/>
            <a:ext cx="10902463" cy="11369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38" b="1" dirty="0">
                <a:solidFill>
                  <a:srgbClr val="40476D"/>
                </a:solidFill>
                <a:latin typeface="Circe Bold" panose="020B0502020203020203" pitchFamily="34" charset="0"/>
              </a:rPr>
              <a:t> </a:t>
            </a:r>
            <a:endParaRPr lang="ru-RU" sz="2813" b="1" dirty="0">
              <a:solidFill>
                <a:srgbClr val="40476D"/>
              </a:solidFill>
              <a:latin typeface="Circe Bold" panose="020B0502020203020203" pitchFamily="34" charset="0"/>
            </a:endParaRPr>
          </a:p>
          <a:p>
            <a:pPr algn="r"/>
            <a:endParaRPr lang="ru-RU" sz="750" b="1" dirty="0">
              <a:solidFill>
                <a:srgbClr val="40476D"/>
              </a:solidFill>
              <a:latin typeface="Circe Bold" panose="020B0502020203020203" pitchFamily="34" charset="0"/>
            </a:endParaRPr>
          </a:p>
          <a:p>
            <a:pPr algn="ctr"/>
            <a:r>
              <a:rPr lang="ru-RU" sz="2400" b="1" u="sng" dirty="0" smtClean="0"/>
              <a:t>«Разработка проекта внедрения аддитивных технологий в деятельность предприятия общественного питания»</a:t>
            </a:r>
            <a:endParaRPr lang="ru-RU" sz="2400" b="1" u="sng" dirty="0">
              <a:solidFill>
                <a:srgbClr val="40476D"/>
              </a:solidFill>
              <a:latin typeface="Circe Bold" panose="020B0502020203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09799" y="3265714"/>
            <a:ext cx="7794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cs typeface="Times New Roman" pitchFamily="18" charset="0"/>
              </a:rPr>
              <a:t>Выпускная квалификационная работа</a:t>
            </a:r>
          </a:p>
          <a:p>
            <a:pPr algn="ctr"/>
            <a:r>
              <a:rPr lang="ru-RU" sz="2400" dirty="0" smtClean="0">
                <a:cs typeface="Times New Roman" pitchFamily="18" charset="0"/>
              </a:rPr>
              <a:t> в формате стартапа</a:t>
            </a:r>
            <a:endParaRPr lang="ru-RU" sz="2400" dirty="0">
              <a:cs typeface="Times New Roman" pitchFamily="18" charset="0"/>
            </a:endParaRPr>
          </a:p>
        </p:txBody>
      </p:sp>
      <p:pic>
        <p:nvPicPr>
          <p:cNvPr id="8" name="Рисунок 7" descr="Снимок экрана (518).png"/>
          <p:cNvPicPr>
            <a:picLocks noChangeAspect="1"/>
          </p:cNvPicPr>
          <p:nvPr/>
        </p:nvPicPr>
        <p:blipFill>
          <a:blip r:embed="rId5"/>
          <a:srcRect l="23125" t="34762" r="63036" b="24921"/>
          <a:stretch>
            <a:fillRect/>
          </a:stretch>
        </p:blipFill>
        <p:spPr>
          <a:xfrm>
            <a:off x="1796143" y="4528457"/>
            <a:ext cx="777215" cy="127362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90800" y="4963886"/>
            <a:ext cx="4626429" cy="7386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i="1" dirty="0" smtClean="0"/>
              <a:t>«Цифровая кухня»-революционная </a:t>
            </a:r>
            <a:r>
              <a:rPr lang="ru-RU" sz="1400" i="1" dirty="0" smtClean="0"/>
              <a:t>кухня, где цифровые технологии превращают традиционные рецепты в искусство высоких технологий.</a:t>
            </a:r>
            <a:endParaRPr lang="ru-RU" sz="1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284472" y="5105791"/>
            <a:ext cx="3379002" cy="338554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 wrap="none">
            <a:spAutoFit/>
          </a:bodyPr>
          <a:lstStyle/>
          <a:p>
            <a:r>
              <a:rPr lang="ru-RU" sz="1600" i="1" dirty="0" smtClean="0"/>
              <a:t>«Вкус будущего начинается здесь!»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49797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0D81236-E2DD-3055-DF2B-123192F638CB}"/>
              </a:ext>
            </a:extLst>
          </p:cNvPr>
          <p:cNvSpPr txBox="1"/>
          <p:nvPr/>
        </p:nvSpPr>
        <p:spPr>
          <a:xfrm>
            <a:off x="0" y="829733"/>
            <a:ext cx="1219200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40476D"/>
                </a:solidFill>
              </a:rPr>
              <a:t>Линейно-функциональная структура ООО «Дублин» </a:t>
            </a:r>
          </a:p>
          <a:p>
            <a:pPr algn="ctr"/>
            <a:r>
              <a:rPr lang="ru-RU" b="1" dirty="0" smtClean="0">
                <a:solidFill>
                  <a:srgbClr val="40476D"/>
                </a:solidFill>
              </a:rPr>
              <a:t>с введением должности 3</a:t>
            </a:r>
            <a:r>
              <a:rPr lang="en-US" b="1" dirty="0" smtClean="0">
                <a:solidFill>
                  <a:srgbClr val="40476D"/>
                </a:solidFill>
                <a:latin typeface="Circe Extra Bold"/>
              </a:rPr>
              <a:t>D</a:t>
            </a:r>
            <a:r>
              <a:rPr lang="ru-RU" b="1" dirty="0" smtClean="0">
                <a:solidFill>
                  <a:srgbClr val="40476D"/>
                </a:solidFill>
              </a:rPr>
              <a:t>-поваров</a:t>
            </a:r>
            <a:endParaRPr lang="ru-RU" b="1" dirty="0" smtClean="0">
              <a:solidFill>
                <a:srgbClr val="40476D"/>
              </a:solidFill>
              <a:latin typeface="Circe Extra Bold" panose="020B0502020203020203" pitchFamily="34" charset="0"/>
            </a:endParaRPr>
          </a:p>
        </p:txBody>
      </p:sp>
      <p:sp>
        <p:nvSpPr>
          <p:cNvPr id="3" name="Номер слайда 16">
            <a:extLst>
              <a:ext uri="{FF2B5EF4-FFF2-40B4-BE49-F238E27FC236}">
                <a16:creationId xmlns:a16="http://schemas.microsoft.com/office/drawing/2014/main" xmlns="" id="{1B71180C-BAFE-60A2-D85F-04B7548A2191}"/>
              </a:ext>
            </a:extLst>
          </p:cNvPr>
          <p:cNvSpPr txBox="1">
            <a:spLocks/>
          </p:cNvSpPr>
          <p:nvPr/>
        </p:nvSpPr>
        <p:spPr>
          <a:xfrm>
            <a:off x="9978555" y="6490611"/>
            <a:ext cx="1543050" cy="2053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6E5D837-31BC-2648-96A1-31692DF5F6D0}" type="slidenum">
              <a:rPr lang="ru-RU" sz="1000" b="1" smtClean="0">
                <a:solidFill>
                  <a:schemeClr val="bg1">
                    <a:lumMod val="65000"/>
                  </a:schemeClr>
                </a:solidFill>
              </a:rPr>
              <a:pPr/>
              <a:t>10</a:t>
            </a:fld>
            <a:endParaRPr lang="ru-RU" sz="1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" name="Рисунок 3" descr="Изображение выглядит как белый, дизайн&#10;&#10;Автоматически созданное описание">
            <a:extLst>
              <a:ext uri="{FF2B5EF4-FFF2-40B4-BE49-F238E27FC236}">
                <a16:creationId xmlns:a16="http://schemas.microsoft.com/office/drawing/2014/main" xmlns="" id="{94B4527A-950A-A7F0-E7CE-FBCF197B87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6479" t="972" r="936" b="87918"/>
          <a:stretch/>
        </p:blipFill>
        <p:spPr>
          <a:xfrm>
            <a:off x="9217646" y="237488"/>
            <a:ext cx="1199985" cy="595851"/>
          </a:xfrm>
          <a:prstGeom prst="rect">
            <a:avLst/>
          </a:prstGeom>
        </p:spPr>
      </p:pic>
      <p:pic>
        <p:nvPicPr>
          <p:cNvPr id="5" name="Рисунок 4" descr="Изображение выглядит как снимок экрана, Шрифт, Графика, графический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xmlns="" id="{B71FE06B-76C5-6CFD-25EE-ADA4D6A8AB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9559" y="444093"/>
            <a:ext cx="1253411" cy="167023"/>
          </a:xfrm>
          <a:prstGeom prst="rect">
            <a:avLst/>
          </a:prstGeom>
        </p:spPr>
      </p:pic>
      <p:pic>
        <p:nvPicPr>
          <p:cNvPr id="35841" name="Рисунок 0" descr="Снимок экрана (411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1002" y="1479551"/>
            <a:ext cx="6289847" cy="2571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4070350"/>
            <a:ext cx="1219200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84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40476D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Регламентация обязанностей и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rgbClr val="40476D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40476D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требований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40476D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поваров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40476D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работающих с </a:t>
            </a:r>
          </a:p>
          <a:p>
            <a:pPr marL="0" marR="0" lvl="0" indent="584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40476D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40476D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40476D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-технологиями  ООО «Дублин»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40476D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870200" y="4749800"/>
          <a:ext cx="7277099" cy="2043152"/>
        </p:xfrm>
        <a:graphic>
          <a:graphicData uri="http://schemas.openxmlformats.org/drawingml/2006/table">
            <a:tbl>
              <a:tblPr/>
              <a:tblGrid>
                <a:gridCol w="678532"/>
                <a:gridCol w="3728813"/>
                <a:gridCol w="2869754"/>
              </a:tblGrid>
              <a:tr h="3830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Должность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Основные обязанности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Требования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00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3D - Повар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—Создание уникальных  изделий с использованием 3D-принтера.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—Настройка и эксплуатация оборудования.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—Придерживаться рецептов и технологий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—Соблюдение технологических процессов и контроль качества продукции.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—Санитарно-гигиенические нормы и ведение документации.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—Консультация клиентов и разработка новых изделий.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—Опыт работы поваром от 2 лет.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—Знание работы с 3D-принтерами и пищевые материалы.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—Аккуратность, творческое мышление и ответственное отношение.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—Коммуникабельность и соблюдение санитарных норм.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0" y="0"/>
            <a:ext cx="259135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b="1" dirty="0" smtClean="0"/>
              <a:t>Организационный план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135278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0D81236-E2DD-3055-DF2B-123192F638CB}"/>
              </a:ext>
            </a:extLst>
          </p:cNvPr>
          <p:cNvSpPr txBox="1"/>
          <p:nvPr/>
        </p:nvSpPr>
        <p:spPr>
          <a:xfrm>
            <a:off x="0" y="361157"/>
            <a:ext cx="9160933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40476D"/>
                </a:solidFill>
                <a:latin typeface="Circe Extra Bold" panose="020B0502020203020203" pitchFamily="34" charset="0"/>
              </a:rPr>
              <a:t>                                Расчет экономического эффекта</a:t>
            </a:r>
          </a:p>
        </p:txBody>
      </p:sp>
      <p:sp>
        <p:nvSpPr>
          <p:cNvPr id="3" name="Номер слайда 16">
            <a:extLst>
              <a:ext uri="{FF2B5EF4-FFF2-40B4-BE49-F238E27FC236}">
                <a16:creationId xmlns:a16="http://schemas.microsoft.com/office/drawing/2014/main" xmlns="" id="{1B71180C-BAFE-60A2-D85F-04B7548A2191}"/>
              </a:ext>
            </a:extLst>
          </p:cNvPr>
          <p:cNvSpPr txBox="1">
            <a:spLocks/>
          </p:cNvSpPr>
          <p:nvPr/>
        </p:nvSpPr>
        <p:spPr>
          <a:xfrm>
            <a:off x="9978555" y="6490611"/>
            <a:ext cx="1543050" cy="2053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6E5D837-31BC-2648-96A1-31692DF5F6D0}" type="slidenum">
              <a:rPr lang="ru-RU" sz="1000" b="1" smtClean="0">
                <a:solidFill>
                  <a:schemeClr val="bg1">
                    <a:lumMod val="65000"/>
                  </a:schemeClr>
                </a:solidFill>
              </a:rPr>
              <a:pPr/>
              <a:t>11</a:t>
            </a:fld>
            <a:endParaRPr lang="ru-RU" sz="1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" name="Рисунок 3" descr="Изображение выглядит как белый, дизайн&#10;&#10;Автоматически созданное описание">
            <a:extLst>
              <a:ext uri="{FF2B5EF4-FFF2-40B4-BE49-F238E27FC236}">
                <a16:creationId xmlns:a16="http://schemas.microsoft.com/office/drawing/2014/main" xmlns="" id="{94B4527A-950A-A7F0-E7CE-FBCF197B875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6479" t="972" r="936" b="87918"/>
          <a:stretch/>
        </p:blipFill>
        <p:spPr>
          <a:xfrm>
            <a:off x="9217646" y="237488"/>
            <a:ext cx="1199985" cy="595851"/>
          </a:xfrm>
          <a:prstGeom prst="rect">
            <a:avLst/>
          </a:prstGeom>
        </p:spPr>
      </p:pic>
      <p:pic>
        <p:nvPicPr>
          <p:cNvPr id="5" name="Рисунок 4" descr="Изображение выглядит как снимок экрана, Шрифт, Графика, графический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xmlns="" id="{B71FE06B-76C5-6CFD-25EE-ADA4D6A8AB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9559" y="444093"/>
            <a:ext cx="1253411" cy="167023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413001" y="1212425"/>
          <a:ext cx="6465994" cy="1903308"/>
        </p:xfrm>
        <a:graphic>
          <a:graphicData uri="http://schemas.openxmlformats.org/drawingml/2006/table">
            <a:tbl>
              <a:tblPr/>
              <a:tblGrid>
                <a:gridCol w="4842626"/>
                <a:gridCol w="1623368"/>
              </a:tblGrid>
              <a:tr h="3172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показателей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Сумма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172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Величина первоначальных инвестиций, тыс.руб.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6 730</a:t>
                      </a: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2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Ставка дисконтирования,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2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Величина поступлений 1 год, тыс.руб.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3041,22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2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Величина поступлений 2 год, тыс.руб.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4820,4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2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Величина поступлений 3 год, тыс.руб.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4820,4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3793" name="Object 1"/>
          <p:cNvGraphicFramePr>
            <a:graphicFrameLocks noChangeAspect="1"/>
          </p:cNvGraphicFramePr>
          <p:nvPr/>
        </p:nvGraphicFramePr>
        <p:xfrm>
          <a:off x="678284" y="3496223"/>
          <a:ext cx="7415850" cy="686309"/>
        </p:xfrm>
        <a:graphic>
          <a:graphicData uri="http://schemas.openxmlformats.org/presentationml/2006/ole">
            <p:oleObj spid="_x0000_s33793" name="Формула" r:id="rId5" imgW="4699000" imgH="431800" progId="Equation.3">
              <p:embed/>
            </p:oleObj>
          </a:graphicData>
        </a:graphic>
      </p:graphicFrame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0763" y="4427150"/>
            <a:ext cx="5346772" cy="654531"/>
          </a:xfrm>
          <a:prstGeom prst="rect">
            <a:avLst/>
          </a:prstGeom>
          <a:noFill/>
        </p:spPr>
      </p:pic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364067" y="5266267"/>
            <a:ext cx="11607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Вывод: инвестиционное предложение заслуживает одобрения, так как обещает высокую доходность, быструю окупаемость и значительный экономический эффект даже при высоком уровне риска.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2209799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Финансовый план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135278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0D81236-E2DD-3055-DF2B-123192F638CB}"/>
              </a:ext>
            </a:extLst>
          </p:cNvPr>
          <p:cNvSpPr txBox="1"/>
          <p:nvPr/>
        </p:nvSpPr>
        <p:spPr>
          <a:xfrm>
            <a:off x="0" y="356924"/>
            <a:ext cx="9220200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2000" b="1" smtClean="0">
                <a:solidFill>
                  <a:srgbClr val="40476D"/>
                </a:solidFill>
                <a:latin typeface="Circe Extra Bold"/>
              </a:rPr>
              <a:t>Плановые </a:t>
            </a:r>
            <a:r>
              <a:rPr lang="ru-RU" sz="2000" b="1" dirty="0" smtClean="0">
                <a:solidFill>
                  <a:srgbClr val="40476D"/>
                </a:solidFill>
                <a:latin typeface="Circe Extra Bold"/>
              </a:rPr>
              <a:t>финансовые </a:t>
            </a:r>
            <a:r>
              <a:rPr lang="x-none" sz="2000" b="1" smtClean="0">
                <a:solidFill>
                  <a:srgbClr val="40476D"/>
                </a:solidFill>
                <a:latin typeface="Circe Extra Bold"/>
              </a:rPr>
              <a:t>показатели </a:t>
            </a:r>
            <a:r>
              <a:rPr lang="x-none" sz="2000" b="1" smtClean="0">
                <a:solidFill>
                  <a:srgbClr val="40476D"/>
                </a:solidFill>
                <a:latin typeface="Circe Extra Bold"/>
              </a:rPr>
              <a:t>хозяйственной деятельности ООО «Дублин»</a:t>
            </a:r>
            <a:endParaRPr lang="ru-RU" sz="2000" dirty="0">
              <a:solidFill>
                <a:srgbClr val="40476D"/>
              </a:solidFill>
            </a:endParaRPr>
          </a:p>
        </p:txBody>
      </p:sp>
      <p:sp>
        <p:nvSpPr>
          <p:cNvPr id="3" name="Номер слайда 16">
            <a:extLst>
              <a:ext uri="{FF2B5EF4-FFF2-40B4-BE49-F238E27FC236}">
                <a16:creationId xmlns:a16="http://schemas.microsoft.com/office/drawing/2014/main" xmlns="" id="{1B71180C-BAFE-60A2-D85F-04B7548A2191}"/>
              </a:ext>
            </a:extLst>
          </p:cNvPr>
          <p:cNvSpPr txBox="1">
            <a:spLocks/>
          </p:cNvSpPr>
          <p:nvPr/>
        </p:nvSpPr>
        <p:spPr>
          <a:xfrm>
            <a:off x="9978555" y="6490611"/>
            <a:ext cx="1543050" cy="2053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6E5D837-31BC-2648-96A1-31692DF5F6D0}" type="slidenum">
              <a:rPr lang="ru-RU" sz="1000" b="1" smtClean="0">
                <a:solidFill>
                  <a:schemeClr val="bg1">
                    <a:lumMod val="65000"/>
                  </a:schemeClr>
                </a:solidFill>
              </a:rPr>
              <a:pPr/>
              <a:t>12</a:t>
            </a:fld>
            <a:endParaRPr lang="ru-RU" sz="1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" name="Рисунок 3" descr="Изображение выглядит как белый, дизайн&#10;&#10;Автоматически созданное описание">
            <a:extLst>
              <a:ext uri="{FF2B5EF4-FFF2-40B4-BE49-F238E27FC236}">
                <a16:creationId xmlns:a16="http://schemas.microsoft.com/office/drawing/2014/main" xmlns="" id="{94B4527A-950A-A7F0-E7CE-FBCF197B87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6479" t="972" r="936" b="87918"/>
          <a:stretch/>
        </p:blipFill>
        <p:spPr>
          <a:xfrm>
            <a:off x="9217646" y="237488"/>
            <a:ext cx="1199985" cy="595851"/>
          </a:xfrm>
          <a:prstGeom prst="rect">
            <a:avLst/>
          </a:prstGeom>
        </p:spPr>
      </p:pic>
      <p:pic>
        <p:nvPicPr>
          <p:cNvPr id="5" name="Рисунок 4" descr="Изображение выглядит как снимок экрана, Шрифт, Графика, графический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xmlns="" id="{B71FE06B-76C5-6CFD-25EE-ADA4D6A8AB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9559" y="444093"/>
            <a:ext cx="1253411" cy="167023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09550" y="1218081"/>
          <a:ext cx="8905875" cy="5120640"/>
        </p:xfrm>
        <a:graphic>
          <a:graphicData uri="http://schemas.openxmlformats.org/drawingml/2006/table">
            <a:tbl>
              <a:tblPr/>
              <a:tblGrid>
                <a:gridCol w="1017514"/>
                <a:gridCol w="755269"/>
                <a:gridCol w="923106"/>
                <a:gridCol w="1521026"/>
                <a:gridCol w="797228"/>
                <a:gridCol w="1972091"/>
                <a:gridCol w="797228"/>
                <a:gridCol w="1122413"/>
              </a:tblGrid>
              <a:tr h="6153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показателя</a:t>
                      </a:r>
                    </a:p>
                  </a:txBody>
                  <a:tcPr marL="44174" marR="44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Times New Roman"/>
                          <a:cs typeface="Times New Roman"/>
                        </a:rPr>
                        <a:t>Отчетный период</a:t>
                      </a:r>
                    </a:p>
                  </a:txBody>
                  <a:tcPr marL="44174" marR="44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Times New Roman"/>
                          <a:cs typeface="Times New Roman"/>
                        </a:rPr>
                        <a:t>Плановый период,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Times New Roman"/>
                          <a:cs typeface="Times New Roman"/>
                        </a:rPr>
                        <a:t>первый год реализации</a:t>
                      </a:r>
                    </a:p>
                  </a:txBody>
                  <a:tcPr marL="44174" marR="44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Times New Roman"/>
                          <a:cs typeface="Times New Roman"/>
                        </a:rPr>
                        <a:t>Примечание</a:t>
                      </a:r>
                    </a:p>
                  </a:txBody>
                  <a:tcPr marL="44174" marR="44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Times New Roman"/>
                          <a:cs typeface="Times New Roman"/>
                        </a:rPr>
                        <a:t>Плановый период,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Times New Roman"/>
                          <a:cs typeface="Times New Roman"/>
                        </a:rPr>
                        <a:t>второй год реализации</a:t>
                      </a:r>
                    </a:p>
                  </a:txBody>
                  <a:tcPr marL="44174" marR="44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Times New Roman"/>
                          <a:cs typeface="Times New Roman"/>
                        </a:rPr>
                        <a:t>Примечание</a:t>
                      </a:r>
                    </a:p>
                  </a:txBody>
                  <a:tcPr marL="44174" marR="44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Times New Roman"/>
                          <a:cs typeface="Times New Roman"/>
                        </a:rPr>
                        <a:t>Плановый период,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Times New Roman"/>
                          <a:cs typeface="Times New Roman"/>
                        </a:rPr>
                        <a:t>третий год реализации</a:t>
                      </a:r>
                    </a:p>
                  </a:txBody>
                  <a:tcPr marL="44174" marR="44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Times New Roman"/>
                          <a:cs typeface="Times New Roman"/>
                        </a:rPr>
                        <a:t>Примечание</a:t>
                      </a:r>
                    </a:p>
                  </a:txBody>
                  <a:tcPr marL="44174" marR="44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1752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Выручка</a:t>
                      </a:r>
                    </a:p>
                  </a:txBody>
                  <a:tcPr marL="44174" marR="44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92734</a:t>
                      </a:r>
                    </a:p>
                  </a:txBody>
                  <a:tcPr marL="44174" marR="44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99225</a:t>
                      </a:r>
                    </a:p>
                  </a:txBody>
                  <a:tcPr marL="44174" marR="44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Опираясь на опыт внедрения аддитивных технологий на предприятиях общественного питания других регионов можно отметить, что выручка от реализации увеличивается в среднем в </a:t>
                      </a:r>
                      <a:r>
                        <a:rPr lang="ru-RU" sz="1050" dirty="0" err="1">
                          <a:latin typeface="Times New Roman"/>
                          <a:ea typeface="Times New Roman"/>
                          <a:cs typeface="Times New Roman"/>
                        </a:rPr>
                        <a:t>диапозоне</a:t>
                      </a: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 от 7-20 %. Для расчетов возьмем нижнюю границу в 7%.</a:t>
                      </a: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99225</a:t>
                      </a:r>
                    </a:p>
                  </a:txBody>
                  <a:tcPr marL="44174" marR="44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Планируется объем выручки не ниже предыдущего периода</a:t>
                      </a: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99225</a:t>
                      </a:r>
                    </a:p>
                  </a:txBody>
                  <a:tcPr marL="44174" marR="44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Планируется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объем выручки не ниже предыдущего периода</a:t>
                      </a: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48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Расходы по обычной деятельности</a:t>
                      </a:r>
                    </a:p>
                  </a:txBody>
                  <a:tcPr marL="44174" marR="44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85174</a:t>
                      </a:r>
                    </a:p>
                  </a:txBody>
                  <a:tcPr marL="44174" marR="44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91904</a:t>
                      </a:r>
                    </a:p>
                  </a:txBody>
                  <a:tcPr marL="44174" marR="44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Себестоимость увеличится на сумму затрат на внедрение аддитивных технологий</a:t>
                      </a: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89623</a:t>
                      </a:r>
                    </a:p>
                  </a:txBody>
                  <a:tcPr marL="44174" marR="44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Планируемые расходы увеличатся на сумму постоянных и переменных затрат: на закупку сырья, оплату труда новым сотрудникам, амортизационные отчисления,  рекламу и составит 5% от показателя отчетного периода</a:t>
                      </a: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89623</a:t>
                      </a:r>
                    </a:p>
                  </a:txBody>
                  <a:tcPr marL="44174" marR="44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Планируемые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 расходы не ниже предыдущего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периода</a:t>
                      </a: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7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Прочие доходы</a:t>
                      </a:r>
                    </a:p>
                  </a:txBody>
                  <a:tcPr marL="44174" marR="44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209</a:t>
                      </a:r>
                    </a:p>
                  </a:txBody>
                  <a:tcPr marL="44174" marR="44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209</a:t>
                      </a:r>
                    </a:p>
                  </a:txBody>
                  <a:tcPr marL="44174" marR="44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Предположительно не изменятся</a:t>
                      </a: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209</a:t>
                      </a:r>
                    </a:p>
                  </a:txBody>
                  <a:tcPr marL="44174" marR="44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Предположительно не изменятся</a:t>
                      </a: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209</a:t>
                      </a:r>
                    </a:p>
                  </a:txBody>
                  <a:tcPr marL="44174" marR="44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Предположительно не изменятся</a:t>
                      </a: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7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Прочие расходы</a:t>
                      </a:r>
                    </a:p>
                  </a:txBody>
                  <a:tcPr marL="44174" marR="44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3631</a:t>
                      </a:r>
                    </a:p>
                  </a:txBody>
                  <a:tcPr marL="44174" marR="44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3631</a:t>
                      </a:r>
                    </a:p>
                  </a:txBody>
                  <a:tcPr marL="44174" marR="44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Предположительно не изменятся</a:t>
                      </a: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3631</a:t>
                      </a:r>
                    </a:p>
                  </a:txBody>
                  <a:tcPr marL="44174" marR="44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Предположительно не изменятся</a:t>
                      </a: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3631</a:t>
                      </a:r>
                    </a:p>
                  </a:txBody>
                  <a:tcPr marL="44174" marR="44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Предположительно не изменятся</a:t>
                      </a: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8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Налог на </a:t>
                      </a:r>
                      <a:r>
                        <a:rPr lang="ru-RU" sz="1050" dirty="0" smtClean="0">
                          <a:latin typeface="Times New Roman"/>
                          <a:ea typeface="Times New Roman"/>
                          <a:cs typeface="Times New Roman"/>
                        </a:rPr>
                        <a:t>прибыль</a:t>
                      </a:r>
                      <a:endParaRPr lang="ru-RU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74" marR="44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941</a:t>
                      </a:r>
                    </a:p>
                  </a:txBody>
                  <a:tcPr marL="44174" marR="44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857,78</a:t>
                      </a:r>
                    </a:p>
                  </a:txBody>
                  <a:tcPr marL="44174" marR="44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1359,6</a:t>
                      </a:r>
                    </a:p>
                  </a:txBody>
                  <a:tcPr marL="44174" marR="44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1359,6</a:t>
                      </a:r>
                    </a:p>
                  </a:txBody>
                  <a:tcPr marL="44174" marR="44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2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Чистая прибыль (убыток)</a:t>
                      </a:r>
                    </a:p>
                  </a:txBody>
                  <a:tcPr marL="44174" marR="44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3197</a:t>
                      </a:r>
                    </a:p>
                  </a:txBody>
                  <a:tcPr marL="44174" marR="44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3041,22</a:t>
                      </a:r>
                    </a:p>
                  </a:txBody>
                  <a:tcPr marL="44174" marR="44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4820,4</a:t>
                      </a:r>
                    </a:p>
                  </a:txBody>
                  <a:tcPr marL="44174" marR="44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4820,4</a:t>
                      </a:r>
                    </a:p>
                  </a:txBody>
                  <a:tcPr marL="44174" marR="44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9525000" y="1338943"/>
          <a:ext cx="2536371" cy="1436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9546771" y="1034142"/>
            <a:ext cx="2600152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Изменение показателей выручки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9511392" y="3137809"/>
          <a:ext cx="2558144" cy="1357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9487016" y="2826201"/>
            <a:ext cx="2704984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Изменение показателей расходов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Диаграмма 11"/>
          <p:cNvGraphicFramePr/>
          <p:nvPr/>
        </p:nvGraphicFramePr>
        <p:xfrm>
          <a:off x="9515475" y="5050971"/>
          <a:ext cx="2562225" cy="1426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9503229" y="4552950"/>
            <a:ext cx="2688771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Изменение показателей чистой прибыли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0"/>
            <a:ext cx="2209799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Финансовый план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135278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0D81236-E2DD-3055-DF2B-123192F638CB}"/>
              </a:ext>
            </a:extLst>
          </p:cNvPr>
          <p:cNvSpPr txBox="1"/>
          <p:nvPr/>
        </p:nvSpPr>
        <p:spPr>
          <a:xfrm>
            <a:off x="0" y="454291"/>
            <a:ext cx="9163049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40476D"/>
                </a:solidFill>
              </a:rPr>
              <a:t>   </a:t>
            </a:r>
            <a:r>
              <a:rPr lang="ru-RU" sz="2400" b="1" dirty="0" smtClean="0">
                <a:solidFill>
                  <a:srgbClr val="40476D"/>
                </a:solidFill>
              </a:rPr>
              <a:t>Сравнение характеристик ресторанов-конкурентов</a:t>
            </a:r>
            <a:endParaRPr lang="ru-RU" sz="2400" dirty="0">
              <a:solidFill>
                <a:srgbClr val="40476D"/>
              </a:solidFill>
            </a:endParaRPr>
          </a:p>
        </p:txBody>
      </p:sp>
      <p:sp>
        <p:nvSpPr>
          <p:cNvPr id="3" name="Номер слайда 16">
            <a:extLst>
              <a:ext uri="{FF2B5EF4-FFF2-40B4-BE49-F238E27FC236}">
                <a16:creationId xmlns:a16="http://schemas.microsoft.com/office/drawing/2014/main" xmlns="" id="{1B71180C-BAFE-60A2-D85F-04B7548A2191}"/>
              </a:ext>
            </a:extLst>
          </p:cNvPr>
          <p:cNvSpPr txBox="1">
            <a:spLocks/>
          </p:cNvSpPr>
          <p:nvPr/>
        </p:nvSpPr>
        <p:spPr>
          <a:xfrm>
            <a:off x="9978555" y="6490611"/>
            <a:ext cx="1543050" cy="2053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6E5D837-31BC-2648-96A1-31692DF5F6D0}" type="slidenum">
              <a:rPr lang="ru-RU" sz="1000" b="1" smtClean="0">
                <a:solidFill>
                  <a:schemeClr val="bg1">
                    <a:lumMod val="65000"/>
                  </a:schemeClr>
                </a:solidFill>
              </a:rPr>
              <a:pPr/>
              <a:t>13</a:t>
            </a:fld>
            <a:endParaRPr lang="ru-RU" sz="1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" name="Рисунок 3" descr="Изображение выглядит как белый, дизайн&#10;&#10;Автоматически созданное описание">
            <a:extLst>
              <a:ext uri="{FF2B5EF4-FFF2-40B4-BE49-F238E27FC236}">
                <a16:creationId xmlns:a16="http://schemas.microsoft.com/office/drawing/2014/main" xmlns="" id="{94B4527A-950A-A7F0-E7CE-FBCF197B87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6479" t="972" r="936" b="87918"/>
          <a:stretch/>
        </p:blipFill>
        <p:spPr>
          <a:xfrm>
            <a:off x="9217646" y="237488"/>
            <a:ext cx="1199985" cy="595851"/>
          </a:xfrm>
          <a:prstGeom prst="rect">
            <a:avLst/>
          </a:prstGeom>
        </p:spPr>
      </p:pic>
      <p:pic>
        <p:nvPicPr>
          <p:cNvPr id="5" name="Рисунок 4" descr="Изображение выглядит как снимок экрана, Шрифт, Графика, графический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xmlns="" id="{B71FE06B-76C5-6CFD-25EE-ADA4D6A8AB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9559" y="444093"/>
            <a:ext cx="1253411" cy="167023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6924674" y="1384937"/>
          <a:ext cx="5129743" cy="4023360"/>
        </p:xfrm>
        <a:graphic>
          <a:graphicData uri="http://schemas.openxmlformats.org/drawingml/2006/table">
            <a:tbl>
              <a:tblPr/>
              <a:tblGrid>
                <a:gridCol w="1428751"/>
                <a:gridCol w="1743075"/>
                <a:gridCol w="1957917"/>
              </a:tblGrid>
              <a:tr h="545676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Преимущества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899" marR="588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ООО «Дублин»</a:t>
                      </a:r>
                    </a:p>
                  </a:txBody>
                  <a:tcPr marL="58899" marR="588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Конкуренты(«</a:t>
                      </a:r>
                      <a:r>
                        <a:rPr lang="en-US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Irish </a:t>
                      </a:r>
                      <a:r>
                        <a:rPr lang="en-US" sz="12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Patrik</a:t>
                      </a:r>
                      <a:r>
                        <a:rPr lang="en-US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pub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r>
                        <a:rPr lang="en-US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«Хмель», «Огонёк моей души»)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899" marR="588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8298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Автоматизация производства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899" marR="588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92D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✅</a:t>
                      </a:r>
                      <a:endParaRPr lang="ru-RU" sz="1200" dirty="0">
                        <a:solidFill>
                          <a:srgbClr val="92D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899" marR="588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❌</a:t>
                      </a:r>
                      <a:endParaRPr lang="ru-RU" sz="12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899" marR="588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5676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Улучшенные операционные показатели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899" marR="588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92D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✅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быстрее, дешевле, эффективнее)</a:t>
                      </a:r>
                    </a:p>
                  </a:txBody>
                  <a:tcPr marL="58899" marR="588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❌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медленнее, дороже, менее эффективно)</a:t>
                      </a:r>
                    </a:p>
                  </a:txBody>
                  <a:tcPr marL="58899" marR="588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784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Особый фокус на инновациях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899" marR="588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92D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✅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3D-печать, новые технологии)</a:t>
                      </a:r>
                    </a:p>
                  </a:txBody>
                  <a:tcPr marL="58899" marR="588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❌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стандартные методы)</a:t>
                      </a:r>
                    </a:p>
                  </a:txBody>
                  <a:tcPr marL="58899" marR="588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5676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Персонализация продукции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899" marR="588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92D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✅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создание индивидуальных блюд)</a:t>
                      </a:r>
                    </a:p>
                  </a:txBody>
                  <a:tcPr marL="58899" marR="588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❌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ограниченный выбор)</a:t>
                      </a:r>
                    </a:p>
                  </a:txBody>
                  <a:tcPr marL="58899" marR="588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784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Концептуально новый подход к кулинарии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899" marR="588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92D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✅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футуристические идеи)</a:t>
                      </a:r>
                    </a:p>
                  </a:txBody>
                  <a:tcPr marL="58899" marR="588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❌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традиционный подход)</a:t>
                      </a:r>
                    </a:p>
                  </a:txBody>
                  <a:tcPr marL="58899" marR="588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784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Меньшие затраты на производство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899" marR="588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92D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✅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оптимизация расходов)</a:t>
                      </a:r>
                    </a:p>
                  </a:txBody>
                  <a:tcPr marL="58899" marR="588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❌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более высокие издержки)</a:t>
                      </a:r>
                    </a:p>
                  </a:txBody>
                  <a:tcPr marL="58899" marR="588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5676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Обучение персонала новым навыкам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899" marR="588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92D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✅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автоматизация облегчает работу)</a:t>
                      </a:r>
                    </a:p>
                  </a:txBody>
                  <a:tcPr marL="58899" marR="588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❌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перегрузка сотрудников рутинными задачами)</a:t>
                      </a:r>
                    </a:p>
                  </a:txBody>
                  <a:tcPr marL="58899" marR="588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61331" y="5628382"/>
            <a:ext cx="109183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Наше предприятие станет первым в Иваново, использующим аддитивные технологии и 3D-принтеры в приготовлении пищи. Это создает уникальные конкурентные преимущества: автоматизацию производства, улучшение оперативных показателей, акцент на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инновациях,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сокращение затрат и обучение персонала новейшим методикам. Проект предлагает гостям абсолютно новый и оригинальный гастрономический опыт.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209549" y="1122182"/>
          <a:ext cx="6248401" cy="4316720"/>
        </p:xfrm>
        <a:graphic>
          <a:graphicData uri="http://schemas.openxmlformats.org/drawingml/2006/table">
            <a:tbl>
              <a:tblPr/>
              <a:tblGrid>
                <a:gridCol w="1162051"/>
                <a:gridCol w="1828800"/>
                <a:gridCol w="1085850"/>
                <a:gridCol w="1256049"/>
                <a:gridCol w="915651"/>
              </a:tblGrid>
              <a:tr h="232704"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Относительные преимущества конкуренции</a:t>
                      </a:r>
                      <a:endParaRPr lang="ru-RU" sz="105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1" marR="41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Полученные результаты</a:t>
                      </a:r>
                      <a:endParaRPr lang="ru-RU" sz="105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1" marR="41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54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Дублин</a:t>
                      </a:r>
                      <a:endParaRPr lang="ru-RU" sz="105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1" marR="41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err="1">
                          <a:latin typeface="Times New Roman"/>
                          <a:ea typeface="Calibri"/>
                          <a:cs typeface="Times New Roman"/>
                        </a:rPr>
                        <a:t>Irish</a:t>
                      </a:r>
                      <a:r>
                        <a:rPr lang="ru-RU" sz="105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050" b="1" dirty="0" err="1">
                          <a:latin typeface="Times New Roman"/>
                          <a:ea typeface="Calibri"/>
                          <a:cs typeface="Times New Roman"/>
                        </a:rPr>
                        <a:t>Patrik</a:t>
                      </a:r>
                      <a:r>
                        <a:rPr lang="ru-RU" sz="105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050" b="1" dirty="0" err="1">
                          <a:latin typeface="Times New Roman"/>
                          <a:ea typeface="Calibri"/>
                          <a:cs typeface="Times New Roman"/>
                        </a:rPr>
                        <a:t>Pub</a:t>
                      </a:r>
                      <a:endParaRPr lang="ru-RU" sz="105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1" marR="41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Огонёк Моей Души</a:t>
                      </a:r>
                      <a:endParaRPr lang="ru-RU" sz="105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1" marR="41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Хмель</a:t>
                      </a:r>
                      <a:endParaRPr lang="ru-RU" sz="105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1" marR="41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8478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Средняя оценка посетителей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1" marR="41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4,9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1" marR="410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4,5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1" marR="410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4,9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1" marR="410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4,8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1" marR="410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518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Имидж ресторана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1" marR="41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spc="-20" dirty="0" err="1">
                          <a:latin typeface="Times New Roman"/>
                          <a:ea typeface="Calibri"/>
                          <a:cs typeface="Times New Roman"/>
                        </a:rPr>
                        <a:t>Крафтовый</a:t>
                      </a:r>
                      <a:r>
                        <a:rPr lang="ru-RU" sz="1050" spc="-20" dirty="0">
                          <a:latin typeface="Times New Roman"/>
                          <a:ea typeface="Calibri"/>
                          <a:cs typeface="Times New Roman"/>
                        </a:rPr>
                        <a:t> паб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1" marR="41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Молодежный паб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1" marR="41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Авторский ресторан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1" marR="41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Пивной бар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1" marR="41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6204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Кухня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1" marR="41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spc="-20" dirty="0">
                          <a:latin typeface="Times New Roman"/>
                          <a:ea typeface="Calibri"/>
                          <a:cs typeface="Times New Roman"/>
                        </a:rPr>
                        <a:t>Европейская , Английская, Ирландская Кухни.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1" marR="410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Домашняя, Интернациональная, Ирландская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1" marR="410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Европейская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1" marR="410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Русская,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Авторская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1" marR="410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704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Местоположение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1" marR="41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Центр Города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1" marR="410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Центр Города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1" marR="410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Центр Города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1" marR="410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Центр Города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1" marR="410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704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Количество мест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1" marR="41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spc="-20">
                          <a:latin typeface="Times New Roman"/>
                          <a:ea typeface="Calibri"/>
                          <a:cs typeface="Times New Roman"/>
                        </a:rPr>
                        <a:t>До 180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1" marR="410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spc="-20" dirty="0">
                          <a:latin typeface="Times New Roman"/>
                          <a:ea typeface="Calibri"/>
                          <a:cs typeface="Times New Roman"/>
                        </a:rPr>
                        <a:t>До 60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1" marR="410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До 120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1" marR="410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До 120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1" marR="410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3812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Интерьер ресторана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1" marR="41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spc="-20" dirty="0">
                          <a:latin typeface="Times New Roman"/>
                          <a:ea typeface="Calibri"/>
                          <a:cs typeface="Times New Roman"/>
                        </a:rPr>
                        <a:t>Современный стиль с элементами ирландского и английского дизайна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1" marR="410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Современный,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Индустриальный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1" marR="410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Элегантный,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классика с модерном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1" marR="410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Стильный, современная техника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1" marR="410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0814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Ассортимент предлагаемых блюд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1" marR="41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spc="-20">
                          <a:latin typeface="Times New Roman"/>
                          <a:ea typeface="Calibri"/>
                          <a:cs typeface="Times New Roman"/>
                        </a:rPr>
                        <a:t>Широкий выбор блюд европейской, английской и ирландской кухни, включая фирменные бургеры и закуски.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1" marR="410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Бургеры,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колбаски,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домашние блюда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1" marR="410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Русские и европейские блюда, авторские десерты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1" marR="410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Более 250 сортов пива,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авторские закуски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051" marR="410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0D81236-E2DD-3055-DF2B-123192F638CB}"/>
              </a:ext>
            </a:extLst>
          </p:cNvPr>
          <p:cNvSpPr txBox="1"/>
          <p:nvPr/>
        </p:nvSpPr>
        <p:spPr>
          <a:xfrm>
            <a:off x="6934200" y="1028700"/>
            <a:ext cx="5257800" cy="2923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 smtClean="0">
                <a:solidFill>
                  <a:srgbClr val="40476D"/>
                </a:solidFill>
              </a:rPr>
              <a:t>   Преимущества стартап-проекта перед ресторанами-конкурентами</a:t>
            </a:r>
            <a:endParaRPr lang="ru-RU" sz="1300" dirty="0">
              <a:solidFill>
                <a:srgbClr val="40476D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0"/>
            <a:ext cx="800100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К</a:t>
            </a:r>
            <a:r>
              <a:rPr lang="ru-RU" b="1" dirty="0" smtClean="0"/>
              <a:t>онкурентоспособность </a:t>
            </a:r>
            <a:r>
              <a:rPr lang="ru-RU" b="1" dirty="0" smtClean="0"/>
              <a:t>стартап-проекта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135278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0D81236-E2DD-3055-DF2B-123192F638CB}"/>
              </a:ext>
            </a:extLst>
          </p:cNvPr>
          <p:cNvSpPr txBox="1"/>
          <p:nvPr/>
        </p:nvSpPr>
        <p:spPr>
          <a:xfrm>
            <a:off x="0" y="301889"/>
            <a:ext cx="9169400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fontAlgn="base"/>
            <a:r>
              <a:rPr lang="ru-RU" sz="2400" b="1" dirty="0" smtClean="0">
                <a:solidFill>
                  <a:srgbClr val="40476D"/>
                </a:solidFill>
              </a:rPr>
              <a:t> </a:t>
            </a:r>
            <a:r>
              <a:rPr lang="ru-RU" sz="2400" b="1" dirty="0" smtClean="0">
                <a:solidFill>
                  <a:srgbClr val="40476D"/>
                </a:solidFill>
              </a:rPr>
              <a:t>Анализ </a:t>
            </a:r>
            <a:r>
              <a:rPr lang="ru-RU" sz="2400" b="1" dirty="0" smtClean="0">
                <a:solidFill>
                  <a:srgbClr val="40476D"/>
                </a:solidFill>
              </a:rPr>
              <a:t>рисков, </a:t>
            </a:r>
            <a:r>
              <a:rPr lang="ru-RU" sz="2400" b="1" dirty="0" smtClean="0">
                <a:solidFill>
                  <a:srgbClr val="40476D"/>
                </a:solidFill>
              </a:rPr>
              <a:t>профилактика их возникновения и расчет возможных потерь</a:t>
            </a:r>
            <a:endParaRPr lang="ru-RU" sz="2400" dirty="0">
              <a:solidFill>
                <a:srgbClr val="40476D"/>
              </a:solidFill>
            </a:endParaRPr>
          </a:p>
        </p:txBody>
      </p:sp>
      <p:sp>
        <p:nvSpPr>
          <p:cNvPr id="3" name="Номер слайда 16">
            <a:extLst>
              <a:ext uri="{FF2B5EF4-FFF2-40B4-BE49-F238E27FC236}">
                <a16:creationId xmlns:a16="http://schemas.microsoft.com/office/drawing/2014/main" xmlns="" id="{1B71180C-BAFE-60A2-D85F-04B7548A2191}"/>
              </a:ext>
            </a:extLst>
          </p:cNvPr>
          <p:cNvSpPr txBox="1">
            <a:spLocks/>
          </p:cNvSpPr>
          <p:nvPr/>
        </p:nvSpPr>
        <p:spPr>
          <a:xfrm>
            <a:off x="9978555" y="6490611"/>
            <a:ext cx="1543050" cy="2053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6E5D837-31BC-2648-96A1-31692DF5F6D0}" type="slidenum">
              <a:rPr lang="ru-RU" sz="1000" b="1" smtClean="0">
                <a:solidFill>
                  <a:schemeClr val="bg1">
                    <a:lumMod val="65000"/>
                  </a:schemeClr>
                </a:solidFill>
              </a:rPr>
              <a:pPr/>
              <a:t>14</a:t>
            </a:fld>
            <a:endParaRPr lang="ru-RU" sz="1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" name="Рисунок 3" descr="Изображение выглядит как белый, дизайн&#10;&#10;Автоматически созданное описание">
            <a:extLst>
              <a:ext uri="{FF2B5EF4-FFF2-40B4-BE49-F238E27FC236}">
                <a16:creationId xmlns:a16="http://schemas.microsoft.com/office/drawing/2014/main" xmlns="" id="{94B4527A-950A-A7F0-E7CE-FBCF197B87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6479" t="972" r="936" b="87918"/>
          <a:stretch/>
        </p:blipFill>
        <p:spPr>
          <a:xfrm>
            <a:off x="9217646" y="237488"/>
            <a:ext cx="1199985" cy="595851"/>
          </a:xfrm>
          <a:prstGeom prst="rect">
            <a:avLst/>
          </a:prstGeom>
        </p:spPr>
      </p:pic>
      <p:pic>
        <p:nvPicPr>
          <p:cNvPr id="5" name="Рисунок 4" descr="Изображение выглядит как снимок экрана, Шрифт, Графика, графический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xmlns="" id="{B71FE06B-76C5-6CFD-25EE-ADA4D6A8AB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9559" y="444093"/>
            <a:ext cx="1253411" cy="167023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44286" y="1240972"/>
          <a:ext cx="11299371" cy="4966068"/>
        </p:xfrm>
        <a:graphic>
          <a:graphicData uri="http://schemas.openxmlformats.org/drawingml/2006/table">
            <a:tbl>
              <a:tblPr/>
              <a:tblGrid>
                <a:gridCol w="1317171"/>
                <a:gridCol w="2002972"/>
                <a:gridCol w="1077685"/>
                <a:gridCol w="892629"/>
                <a:gridCol w="1948543"/>
                <a:gridCol w="1143000"/>
                <a:gridCol w="1545771"/>
                <a:gridCol w="1371600"/>
              </a:tblGrid>
              <a:tr h="6038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Категория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риска</a:t>
                      </a:r>
                    </a:p>
                  </a:txBody>
                  <a:tcPr marL="43234" marR="432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Описание риска</a:t>
                      </a:r>
                    </a:p>
                  </a:txBody>
                  <a:tcPr marL="43234" marR="432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Вероятность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наступления</a:t>
                      </a:r>
                    </a:p>
                  </a:txBody>
                  <a:tcPr marL="43234" marR="432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Степень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влияния</a:t>
                      </a:r>
                    </a:p>
                  </a:txBody>
                  <a:tcPr marL="43234" marR="432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Рекомендуемые меры противодействия</a:t>
                      </a:r>
                    </a:p>
                  </a:txBody>
                  <a:tcPr marL="43234" marR="432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Вероятность  (%)(U)</a:t>
                      </a:r>
                    </a:p>
                  </a:txBody>
                  <a:tcPr marL="54919" marR="54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Потенциальный  ущерб (P)(тыс.руб.)</a:t>
                      </a:r>
                    </a:p>
                  </a:txBody>
                  <a:tcPr marL="54919" marR="54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Величина риска  (R=P×U)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(тыс.руб.)</a:t>
                      </a:r>
                    </a:p>
                  </a:txBody>
                  <a:tcPr marL="54919" marR="54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175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Технологические риски</a:t>
                      </a:r>
                    </a:p>
                  </a:txBody>
                  <a:tcPr marL="43234" marR="432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Поломка оборудования, низкая надежность технологий</a:t>
                      </a:r>
                    </a:p>
                  </a:txBody>
                  <a:tcPr marL="43234" marR="43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Высокая</a:t>
                      </a:r>
                    </a:p>
                  </a:txBody>
                  <a:tcPr marL="43234" marR="432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Средняя</a:t>
                      </a:r>
                    </a:p>
                  </a:txBody>
                  <a:tcPr marL="43234" marR="432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Предварительное тестирование, регулярное техобслуживание</a:t>
                      </a:r>
                    </a:p>
                  </a:txBody>
                  <a:tcPr marL="43234" marR="43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54919" marR="54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1 000,0</a:t>
                      </a:r>
                    </a:p>
                  </a:txBody>
                  <a:tcPr marL="54919" marR="54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</a:p>
                  </a:txBody>
                  <a:tcPr marL="54919" marR="54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75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Финансовые риски</a:t>
                      </a:r>
                    </a:p>
                  </a:txBody>
                  <a:tcPr marL="43234" marR="432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Ограниченность бюджета, недостаток ликвидности</a:t>
                      </a:r>
                    </a:p>
                  </a:txBody>
                  <a:tcPr marL="43234" marR="43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Средняя</a:t>
                      </a:r>
                    </a:p>
                  </a:txBody>
                  <a:tcPr marL="43234" marR="432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Высокая</a:t>
                      </a:r>
                    </a:p>
                  </a:txBody>
                  <a:tcPr marL="43234" marR="432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Формирование резервного фонда, диверсификация источников финансирования</a:t>
                      </a:r>
                    </a:p>
                  </a:txBody>
                  <a:tcPr marL="43234" marR="43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54919" marR="54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500,0</a:t>
                      </a:r>
                    </a:p>
                  </a:txBody>
                  <a:tcPr marL="54919" marR="54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25,0</a:t>
                      </a:r>
                    </a:p>
                  </a:txBody>
                  <a:tcPr marL="54919" marR="54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75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Маркетинговые риски</a:t>
                      </a:r>
                    </a:p>
                  </a:txBody>
                  <a:tcPr marL="43234" marR="432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Неверная ориентация на рынок, слабая коммуникация</a:t>
                      </a:r>
                    </a:p>
                  </a:txBody>
                  <a:tcPr marL="43234" marR="43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Низкая</a:t>
                      </a:r>
                    </a:p>
                  </a:txBody>
                  <a:tcPr marL="43234" marR="432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Средняя</a:t>
                      </a:r>
                    </a:p>
                  </a:txBody>
                  <a:tcPr marL="43234" marR="432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Исследования рынка, адаптация маркетинговой стратегии</a:t>
                      </a:r>
                    </a:p>
                  </a:txBody>
                  <a:tcPr marL="43234" marR="43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</a:p>
                  </a:txBody>
                  <a:tcPr marL="54919" marR="54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300,0</a:t>
                      </a:r>
                    </a:p>
                  </a:txBody>
                  <a:tcPr marL="54919" marR="54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45,0</a:t>
                      </a:r>
                    </a:p>
                  </a:txBody>
                  <a:tcPr marL="54919" marR="54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26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Организационные риски</a:t>
                      </a:r>
                    </a:p>
                  </a:txBody>
                  <a:tcPr marL="43234" marR="432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Проблемы внутреннего взаимодействия, недостаточная координация подразделений</a:t>
                      </a:r>
                    </a:p>
                  </a:txBody>
                  <a:tcPr marL="43234" marR="43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Средняя</a:t>
                      </a:r>
                    </a:p>
                  </a:txBody>
                  <a:tcPr marL="43234" marR="432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Средняя</a:t>
                      </a:r>
                    </a:p>
                  </a:txBody>
                  <a:tcPr marL="43234" marR="432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Улучшение организационной структуры, обучение персонала</a:t>
                      </a:r>
                    </a:p>
                  </a:txBody>
                  <a:tcPr marL="43234" marR="43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54919" marR="54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500,0</a:t>
                      </a:r>
                    </a:p>
                  </a:txBody>
                  <a:tcPr marL="54919" marR="54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40,0</a:t>
                      </a:r>
                    </a:p>
                  </a:txBody>
                  <a:tcPr marL="54919" marR="54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26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Производственно-технические риски</a:t>
                      </a:r>
                    </a:p>
                  </a:txBody>
                  <a:tcPr marL="43234" marR="432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Длительные сроки освоения новых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технологий, длительная задержка поставки комлектующих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34" marR="43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Средняя</a:t>
                      </a:r>
                    </a:p>
                  </a:txBody>
                  <a:tcPr marL="43234" marR="432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Средняя</a:t>
                      </a:r>
                    </a:p>
                  </a:txBody>
                  <a:tcPr marL="43234" marR="432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Повышение квалификации специалистов, обмен опытом с аналогичными проектами</a:t>
                      </a:r>
                    </a:p>
                  </a:txBody>
                  <a:tcPr marL="43234" marR="43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</a:p>
                  </a:txBody>
                  <a:tcPr marL="54919" marR="54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800,0</a:t>
                      </a:r>
                    </a:p>
                  </a:txBody>
                  <a:tcPr marL="54919" marR="54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96,0</a:t>
                      </a:r>
                    </a:p>
                  </a:txBody>
                  <a:tcPr marL="54919" marR="54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5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Репутационные риски</a:t>
                      </a:r>
                    </a:p>
                  </a:txBody>
                  <a:tcPr marL="43234" marR="432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Негативное общественное мнение, утрата доверия</a:t>
                      </a:r>
                    </a:p>
                  </a:txBody>
                  <a:tcPr marL="43234" marR="43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Средняя</a:t>
                      </a:r>
                    </a:p>
                  </a:txBody>
                  <a:tcPr marL="43234" marR="432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Средняя</a:t>
                      </a:r>
                    </a:p>
                  </a:txBody>
                  <a:tcPr marL="43234" marR="432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Система мониторинга отзывов, работа с негативными отзывами</a:t>
                      </a:r>
                    </a:p>
                  </a:txBody>
                  <a:tcPr marL="43234" marR="43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54919" marR="54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700,0</a:t>
                      </a:r>
                    </a:p>
                  </a:txBody>
                  <a:tcPr marL="54919" marR="54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70, 0</a:t>
                      </a:r>
                    </a:p>
                  </a:txBody>
                  <a:tcPr marL="54919" marR="54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1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Итого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34" marR="432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34" marR="43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34" marR="432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34" marR="432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234" marR="43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919" marR="54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919" marR="54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376,0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919" marR="54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0"/>
            <a:ext cx="2209799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Риски и гарантии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135278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Скругленный прямоугольник 41"/>
          <p:cNvSpPr/>
          <p:nvPr/>
        </p:nvSpPr>
        <p:spPr>
          <a:xfrm>
            <a:off x="790575" y="4410076"/>
            <a:ext cx="8153400" cy="4381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819150" y="3219450"/>
            <a:ext cx="8134350" cy="6381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809625" y="3924300"/>
            <a:ext cx="7943850" cy="4572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819150" y="2762250"/>
            <a:ext cx="7943850" cy="39052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819150" y="1952625"/>
            <a:ext cx="7943850" cy="7429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762000" y="1114425"/>
            <a:ext cx="7943850" cy="7620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857250" y="1114425"/>
            <a:ext cx="7848600" cy="40957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0D81236-E2DD-3055-DF2B-123192F638CB}"/>
              </a:ext>
            </a:extLst>
          </p:cNvPr>
          <p:cNvSpPr txBox="1"/>
          <p:nvPr/>
        </p:nvSpPr>
        <p:spPr>
          <a:xfrm>
            <a:off x="0" y="301889"/>
            <a:ext cx="9110133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fontAlgn="base"/>
            <a:r>
              <a:rPr lang="ru-RU" sz="2400" b="1" dirty="0" smtClean="0">
                <a:solidFill>
                  <a:srgbClr val="40476D"/>
                </a:solidFill>
              </a:rPr>
              <a:t>                      Результаты</a:t>
            </a:r>
            <a:endParaRPr lang="ru-RU" sz="2400" dirty="0">
              <a:solidFill>
                <a:srgbClr val="40476D"/>
              </a:solidFill>
            </a:endParaRPr>
          </a:p>
        </p:txBody>
      </p:sp>
      <p:sp>
        <p:nvSpPr>
          <p:cNvPr id="3" name="Номер слайда 16">
            <a:extLst>
              <a:ext uri="{FF2B5EF4-FFF2-40B4-BE49-F238E27FC236}">
                <a16:creationId xmlns:a16="http://schemas.microsoft.com/office/drawing/2014/main" xmlns="" id="{1B71180C-BAFE-60A2-D85F-04B7548A2191}"/>
              </a:ext>
            </a:extLst>
          </p:cNvPr>
          <p:cNvSpPr txBox="1">
            <a:spLocks/>
          </p:cNvSpPr>
          <p:nvPr/>
        </p:nvSpPr>
        <p:spPr>
          <a:xfrm>
            <a:off x="9978555" y="6490611"/>
            <a:ext cx="1543050" cy="2053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6E5D837-31BC-2648-96A1-31692DF5F6D0}" type="slidenum">
              <a:rPr lang="ru-RU" sz="1000" b="1" smtClean="0">
                <a:solidFill>
                  <a:schemeClr val="bg1">
                    <a:lumMod val="65000"/>
                  </a:schemeClr>
                </a:solidFill>
              </a:rPr>
              <a:pPr/>
              <a:t>15</a:t>
            </a:fld>
            <a:endParaRPr lang="ru-RU" sz="1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" name="Рисунок 3" descr="Изображение выглядит как белый, дизайн&#10;&#10;Автоматически созданное описание">
            <a:extLst>
              <a:ext uri="{FF2B5EF4-FFF2-40B4-BE49-F238E27FC236}">
                <a16:creationId xmlns:a16="http://schemas.microsoft.com/office/drawing/2014/main" xmlns="" id="{94B4527A-950A-A7F0-E7CE-FBCF197B87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6479" t="972" r="936" b="87918"/>
          <a:stretch/>
        </p:blipFill>
        <p:spPr>
          <a:xfrm>
            <a:off x="9217646" y="237488"/>
            <a:ext cx="1199985" cy="595851"/>
          </a:xfrm>
          <a:prstGeom prst="rect">
            <a:avLst/>
          </a:prstGeom>
        </p:spPr>
      </p:pic>
      <p:pic>
        <p:nvPicPr>
          <p:cNvPr id="5" name="Рисунок 4" descr="Изображение выглядит как снимок экрана, Шрифт, Графика, графический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xmlns="" id="{B71FE06B-76C5-6CFD-25EE-ADA4D6A8AB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9559" y="444093"/>
            <a:ext cx="1253411" cy="16702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66774" y="1013376"/>
            <a:ext cx="8372475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роведен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анализ текущего положения дел в сфере общественного питания с акцентом на применение аддитивных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технологий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ыявлены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особенности внедрения инновационных технологий в работе предприятия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питания ООО «Дублин»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азработана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стратегия эффективного использования аддитивных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технологий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ассчитан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экономический эффект от внедрения нового технологического подхода 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предприятии ООО «Дублин»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одготовлены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рекомендации по повышению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устойчивости бизнеса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пределены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меры по снижению возможных рисков на исследуемом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предприятии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0" y="1314450"/>
            <a:ext cx="809625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0" y="2190750"/>
            <a:ext cx="809625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0" y="2914650"/>
            <a:ext cx="809625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0" y="3343275"/>
            <a:ext cx="809625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0" y="4152900"/>
            <a:ext cx="809625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0" y="4629150"/>
            <a:ext cx="809625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Рисунок 43" descr="Снимок экрана (518).png"/>
          <p:cNvPicPr>
            <a:picLocks noChangeAspect="1"/>
          </p:cNvPicPr>
          <p:nvPr/>
        </p:nvPicPr>
        <p:blipFill>
          <a:blip r:embed="rId4"/>
          <a:srcRect l="23125" t="34762" r="63036" b="24921"/>
          <a:stretch>
            <a:fillRect/>
          </a:stretch>
        </p:blipFill>
        <p:spPr>
          <a:xfrm>
            <a:off x="9934575" y="1470932"/>
            <a:ext cx="1554183" cy="2546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5278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0D81236-E2DD-3055-DF2B-123192F638CB}"/>
              </a:ext>
            </a:extLst>
          </p:cNvPr>
          <p:cNvSpPr txBox="1"/>
          <p:nvPr/>
        </p:nvSpPr>
        <p:spPr>
          <a:xfrm>
            <a:off x="3322774" y="2689675"/>
            <a:ext cx="5914359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fontAlgn="base"/>
            <a:r>
              <a:rPr lang="ru-RU" sz="2800" b="1" dirty="0" smtClean="0">
                <a:solidFill>
                  <a:srgbClr val="40476D"/>
                </a:solidFill>
              </a:rPr>
              <a:t>Спасибо за внимание!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A367149-C8E1-07E0-0CF6-05BA8D83ACE7}"/>
              </a:ext>
            </a:extLst>
          </p:cNvPr>
          <p:cNvSpPr txBox="1"/>
          <p:nvPr/>
        </p:nvSpPr>
        <p:spPr>
          <a:xfrm>
            <a:off x="246186" y="1080574"/>
            <a:ext cx="807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1600" b="1" dirty="0" smtClean="0"/>
              <a:t> </a:t>
            </a:r>
            <a:endParaRPr lang="ru-RU" sz="1400" dirty="0">
              <a:solidFill>
                <a:srgbClr val="40476D"/>
              </a:solidFill>
              <a:latin typeface="Circe" panose="020B0502020203020203" pitchFamily="34" charset="0"/>
            </a:endParaRPr>
          </a:p>
        </p:txBody>
      </p:sp>
      <p:sp>
        <p:nvSpPr>
          <p:cNvPr id="5" name="Номер слайда 16">
            <a:extLst>
              <a:ext uri="{FF2B5EF4-FFF2-40B4-BE49-F238E27FC236}">
                <a16:creationId xmlns:a16="http://schemas.microsoft.com/office/drawing/2014/main" xmlns="" id="{A0D02E4B-1D01-5F49-7313-3BCBC61E8A99}"/>
              </a:ext>
            </a:extLst>
          </p:cNvPr>
          <p:cNvSpPr txBox="1">
            <a:spLocks/>
          </p:cNvSpPr>
          <p:nvPr/>
        </p:nvSpPr>
        <p:spPr>
          <a:xfrm>
            <a:off x="9978555" y="6482279"/>
            <a:ext cx="1543050" cy="2053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6E5D837-31BC-2648-96A1-31692DF5F6D0}" type="slidenum">
              <a:rPr lang="ru-RU" sz="1000" b="1" smtClean="0">
                <a:solidFill>
                  <a:schemeClr val="bg1">
                    <a:lumMod val="65000"/>
                  </a:schemeClr>
                </a:solidFill>
              </a:rPr>
              <a:pPr/>
              <a:t>16</a:t>
            </a:fld>
            <a:endParaRPr lang="ru-RU" sz="1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8" name="Рисунок 7" descr="Изображение выглядит как снимок экрана, Шрифт, Графика, графический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xmlns="" id="{6B5F9F98-E487-B798-D54E-AFDFB3872C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9559" y="444093"/>
            <a:ext cx="1253411" cy="167023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белый, дизайн&#10;&#10;Автоматически созданное описание">
            <a:extLst>
              <a:ext uri="{FF2B5EF4-FFF2-40B4-BE49-F238E27FC236}">
                <a16:creationId xmlns:a16="http://schemas.microsoft.com/office/drawing/2014/main" xmlns="" id="{5CAF6FD5-B88C-2ACE-9DF5-25B4526085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6479" t="972" r="936" b="87918"/>
          <a:stretch/>
        </p:blipFill>
        <p:spPr>
          <a:xfrm>
            <a:off x="9217646" y="237488"/>
            <a:ext cx="1199985" cy="59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4819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Скругленный прямоугольник 27">
            <a:extLst>
              <a:ext uri="{FF2B5EF4-FFF2-40B4-BE49-F238E27FC236}">
                <a16:creationId xmlns:a16="http://schemas.microsoft.com/office/drawing/2014/main" xmlns="" id="{A622B922-F024-BE3B-9D2F-9D1E42FAE017}"/>
              </a:ext>
            </a:extLst>
          </p:cNvPr>
          <p:cNvSpPr/>
          <p:nvPr/>
        </p:nvSpPr>
        <p:spPr>
          <a:xfrm rot="10800000">
            <a:off x="224950" y="838200"/>
            <a:ext cx="11662249" cy="5693228"/>
          </a:xfrm>
          <a:prstGeom prst="roundRect">
            <a:avLst>
              <a:gd name="adj" fmla="val 5371"/>
            </a:avLst>
          </a:prstGeom>
          <a:gradFill flip="none" rotWithShape="1">
            <a:gsLst>
              <a:gs pos="100000">
                <a:srgbClr val="EAE7EB">
                  <a:lumMod val="67000"/>
                  <a:lumOff val="33000"/>
                  <a:alpha val="84000"/>
                </a:srgbClr>
              </a:gs>
              <a:gs pos="100000">
                <a:schemeClr val="accent3">
                  <a:lumMod val="45000"/>
                  <a:lumOff val="55000"/>
                </a:schemeClr>
              </a:gs>
              <a:gs pos="100000">
                <a:srgbClr val="EAE7EB">
                  <a:alpha val="21000"/>
                </a:srgbClr>
              </a:gs>
              <a:gs pos="9000">
                <a:schemeClr val="accent3">
                  <a:lumMod val="30000"/>
                  <a:lumOff val="70000"/>
                  <a:alpha val="44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0AE730D6-2459-C787-3C91-C705825B8100}"/>
              </a:ext>
            </a:extLst>
          </p:cNvPr>
          <p:cNvSpPr txBox="1"/>
          <p:nvPr/>
        </p:nvSpPr>
        <p:spPr>
          <a:xfrm>
            <a:off x="364845" y="890542"/>
            <a:ext cx="11179456" cy="51552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ru-RU" sz="1700" b="1" dirty="0" smtClean="0">
                <a:latin typeface="Arial" pitchFamily="34" charset="0"/>
                <a:cs typeface="Arial" pitchFamily="34" charset="0"/>
              </a:rPr>
              <a:t>Цель дипломной работы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/>
              <a:t>— 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разработать проект эффективного внедрения аддитивных технологий («3D-печати») на предприятии общественного питания ООО «Дублин», обеспечивающий повышение качества продукции, оптимизацию производственных процессов и снижение затрат.</a:t>
            </a:r>
          </a:p>
          <a:p>
            <a:pPr fontAlgn="base"/>
            <a:r>
              <a:rPr lang="ru-RU" sz="15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5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700" b="1" dirty="0" smtClean="0">
                <a:latin typeface="Arial" pitchFamily="34" charset="0"/>
                <a:cs typeface="Arial" pitchFamily="34" charset="0"/>
              </a:rPr>
              <a:t>Задачи исследования:</a:t>
            </a:r>
            <a:endParaRPr lang="ru-RU" sz="17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500" dirty="0" smtClean="0">
                <a:latin typeface="Arial" pitchFamily="34" charset="0"/>
                <a:cs typeface="Arial" pitchFamily="34" charset="0"/>
              </a:rPr>
              <a:t>— провести анализ текущего положения дел в сфере общественного питания с акцентом на применение аддитивных технологий на примере ООО «Дублин»;</a:t>
            </a:r>
          </a:p>
          <a:p>
            <a:r>
              <a:rPr lang="ru-RU" sz="1500" dirty="0" smtClean="0">
                <a:latin typeface="Arial" pitchFamily="34" charset="0"/>
                <a:cs typeface="Arial" pitchFamily="34" charset="0"/>
              </a:rPr>
              <a:t>— выявить особенности внедрения инновационных технологий в работу предприятия питания ООО «Дублин»;</a:t>
            </a:r>
          </a:p>
          <a:p>
            <a:r>
              <a:rPr lang="ru-RU" sz="1500" dirty="0" smtClean="0">
                <a:latin typeface="Arial" pitchFamily="34" charset="0"/>
                <a:cs typeface="Arial" pitchFamily="34" charset="0"/>
              </a:rPr>
              <a:t>— разработать стратегию эффективного использования аддитивных технологий в ресторане ООО «Дублин»</a:t>
            </a:r>
          </a:p>
          <a:p>
            <a:r>
              <a:rPr lang="ru-RU" sz="1500" dirty="0" smtClean="0">
                <a:latin typeface="Arial" pitchFamily="34" charset="0"/>
                <a:cs typeface="Arial" pitchFamily="34" charset="0"/>
              </a:rPr>
              <a:t>— рассчитать экономический эффект от внедрения нового технологического подхода на предприятии ООО «Дублин»;</a:t>
            </a:r>
          </a:p>
          <a:p>
            <a:r>
              <a:rPr lang="ru-RU" sz="1500" dirty="0" smtClean="0">
                <a:latin typeface="Arial" pitchFamily="34" charset="0"/>
                <a:cs typeface="Arial" pitchFamily="34" charset="0"/>
              </a:rPr>
              <a:t>— подготовить рекомендации по повышению конкурентоспособности и устойчивости бизнеса ООО «Дублин».</a:t>
            </a:r>
          </a:p>
          <a:p>
            <a:r>
              <a:rPr lang="ru-RU" sz="1500" dirty="0" smtClean="0">
                <a:latin typeface="Arial" pitchFamily="34" charset="0"/>
                <a:cs typeface="Arial" pitchFamily="34" charset="0"/>
              </a:rPr>
              <a:t>— определить меры по снижению возможных рисков на исследуемом предприятии ООО «Дублин»;</a:t>
            </a:r>
          </a:p>
          <a:p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700" b="1" dirty="0" smtClean="0">
                <a:latin typeface="Arial" pitchFamily="34" charset="0"/>
                <a:cs typeface="Arial" pitchFamily="34" charset="0"/>
              </a:rPr>
              <a:t>Объект исследования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предприятие общественного питания ООО «Дублин», г. Иваново.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fontAlgn="base"/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ru-R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algn="just" fontAlgn="base"/>
            <a:endParaRPr lang="ru-RU" sz="1600" dirty="0"/>
          </a:p>
        </p:txBody>
      </p:sp>
      <p:sp>
        <p:nvSpPr>
          <p:cNvPr id="3" name="Номер слайда 16">
            <a:extLst>
              <a:ext uri="{FF2B5EF4-FFF2-40B4-BE49-F238E27FC236}">
                <a16:creationId xmlns:a16="http://schemas.microsoft.com/office/drawing/2014/main" xmlns="" id="{1B71180C-BAFE-60A2-D85F-04B7548A2191}"/>
              </a:ext>
            </a:extLst>
          </p:cNvPr>
          <p:cNvSpPr txBox="1">
            <a:spLocks/>
          </p:cNvSpPr>
          <p:nvPr/>
        </p:nvSpPr>
        <p:spPr>
          <a:xfrm>
            <a:off x="9978555" y="6490611"/>
            <a:ext cx="1543050" cy="2053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6E5D837-31BC-2648-96A1-31692DF5F6D0}" type="slidenum">
              <a:rPr lang="ru-RU" sz="1000" b="1" smtClean="0">
                <a:solidFill>
                  <a:schemeClr val="bg1">
                    <a:lumMod val="65000"/>
                  </a:schemeClr>
                </a:solidFill>
              </a:rPr>
              <a:pPr/>
              <a:t>2</a:t>
            </a:fld>
            <a:endParaRPr lang="ru-RU" sz="1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" name="Рисунок 3" descr="Изображение выглядит как белый, дизайн&#10;&#10;Автоматически созданное описание">
            <a:extLst>
              <a:ext uri="{FF2B5EF4-FFF2-40B4-BE49-F238E27FC236}">
                <a16:creationId xmlns:a16="http://schemas.microsoft.com/office/drawing/2014/main" xmlns="" id="{94B4527A-950A-A7F0-E7CE-FBCF197B87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6479" t="972" r="936" b="87918"/>
          <a:stretch/>
        </p:blipFill>
        <p:spPr>
          <a:xfrm>
            <a:off x="9217646" y="237488"/>
            <a:ext cx="1199985" cy="595851"/>
          </a:xfrm>
          <a:prstGeom prst="rect">
            <a:avLst/>
          </a:prstGeom>
        </p:spPr>
      </p:pic>
      <p:pic>
        <p:nvPicPr>
          <p:cNvPr id="5" name="Рисунок 4" descr="Изображение выглядит как снимок экрана, Шрифт, Графика, графический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xmlns="" id="{B71FE06B-76C5-6CFD-25EE-ADA4D6A8AB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9559" y="444093"/>
            <a:ext cx="1253411" cy="167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5278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0D81236-E2DD-3055-DF2B-123192F638CB}"/>
              </a:ext>
            </a:extLst>
          </p:cNvPr>
          <p:cNvSpPr txBox="1"/>
          <p:nvPr/>
        </p:nvSpPr>
        <p:spPr>
          <a:xfrm>
            <a:off x="-1" y="134974"/>
            <a:ext cx="9194801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40476D"/>
                </a:solidFill>
                <a:latin typeface="Circe Extra Bold" panose="020B0502020203020203" pitchFamily="34" charset="0"/>
              </a:rPr>
              <a:t>Общая характеристика стартап-проекта</a:t>
            </a:r>
            <a:r>
              <a:rPr lang="ru-RU" sz="2400" b="1" dirty="0" smtClean="0">
                <a:solidFill>
                  <a:srgbClr val="40476D"/>
                </a:solidFill>
                <a:latin typeface="Circe Extra Bold" panose="020B0502020203020203" pitchFamily="34" charset="0"/>
              </a:rPr>
              <a:t> </a:t>
            </a:r>
            <a:endParaRPr lang="ru-RU" sz="2400" dirty="0">
              <a:solidFill>
                <a:srgbClr val="40476D"/>
              </a:solidFill>
              <a:latin typeface="Circe Light" panose="020B0402020203020203" pitchFamily="34" charset="0"/>
            </a:endParaRPr>
          </a:p>
        </p:txBody>
      </p:sp>
      <p:sp>
        <p:nvSpPr>
          <p:cNvPr id="28" name="Скругленный прямоугольник 27">
            <a:extLst>
              <a:ext uri="{FF2B5EF4-FFF2-40B4-BE49-F238E27FC236}">
                <a16:creationId xmlns:a16="http://schemas.microsoft.com/office/drawing/2014/main" xmlns="" id="{A622B922-F024-BE3B-9D2F-9D1E42FAE017}"/>
              </a:ext>
            </a:extLst>
          </p:cNvPr>
          <p:cNvSpPr/>
          <p:nvPr/>
        </p:nvSpPr>
        <p:spPr>
          <a:xfrm rot="10800000">
            <a:off x="224950" y="838200"/>
            <a:ext cx="11662249" cy="5693228"/>
          </a:xfrm>
          <a:prstGeom prst="roundRect">
            <a:avLst>
              <a:gd name="adj" fmla="val 5371"/>
            </a:avLst>
          </a:prstGeom>
          <a:gradFill flip="none" rotWithShape="1">
            <a:gsLst>
              <a:gs pos="100000">
                <a:srgbClr val="EAE7EB">
                  <a:lumMod val="67000"/>
                  <a:lumOff val="33000"/>
                  <a:alpha val="84000"/>
                </a:srgbClr>
              </a:gs>
              <a:gs pos="100000">
                <a:schemeClr val="accent3">
                  <a:lumMod val="45000"/>
                  <a:lumOff val="55000"/>
                </a:schemeClr>
              </a:gs>
              <a:gs pos="100000">
                <a:srgbClr val="EAE7EB">
                  <a:alpha val="21000"/>
                </a:srgbClr>
              </a:gs>
              <a:gs pos="9000">
                <a:schemeClr val="accent3">
                  <a:lumMod val="30000"/>
                  <a:lumOff val="70000"/>
                  <a:alpha val="44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0AE730D6-2459-C787-3C91-C705825B8100}"/>
              </a:ext>
            </a:extLst>
          </p:cNvPr>
          <p:cNvSpPr txBox="1"/>
          <p:nvPr/>
        </p:nvSpPr>
        <p:spPr>
          <a:xfrm>
            <a:off x="364844" y="890542"/>
            <a:ext cx="11435271" cy="64017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700" b="1" dirty="0" smtClean="0">
                <a:latin typeface="Arial" pitchFamily="34" charset="0"/>
                <a:cs typeface="Arial" pitchFamily="34" charset="0"/>
              </a:rPr>
              <a:t>Актуальность проекта 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обусловлена необходимостью внедрения современных технологий в сферу общественного питания, обеспечивающих повышение качества предоставляемых услуг, оптимизацию производственного процесса и усиление конкурентных преимуществ предприятия.</a:t>
            </a:r>
          </a:p>
          <a:p>
            <a:pPr fontAlgn="base"/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ru-RU" sz="1700" b="1" dirty="0" smtClean="0">
                <a:latin typeface="Arial" pitchFamily="34" charset="0"/>
                <a:cs typeface="Arial" pitchFamily="34" charset="0"/>
              </a:rPr>
              <a:t>Миссия стартап-проекта 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—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улучшение качества жизни жителей города Иваново посредством предоставления высококлассных продуктов питания и качественных сервисов в области общественного питания, основанных на высоких технологиях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fontAlgn="base"/>
            <a:endParaRPr lang="ru-RU" sz="1500" dirty="0" smtClean="0"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ru-RU" sz="1700" b="1" dirty="0" smtClean="0">
                <a:latin typeface="Arial" pitchFamily="34" charset="0"/>
                <a:cs typeface="Arial" pitchFamily="34" charset="0"/>
              </a:rPr>
              <a:t>Цель проекта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заключается в создании новой концепции ресторанного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дела в городе Иваново,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основанной на принципах персонализации меню, повышения качества еды и сокращения отходов производства. За счет автоматизации и оптимизации рабочих процессов, связанных с приготовлением пищи, проект предлагает снизить трудозатраты, уменьшить расходы на ингредиенты и увеличить рентабельность заведения общественного питания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fontAlgn="base"/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ru-RU" sz="1700" b="1" dirty="0" smtClean="0">
                <a:latin typeface="Arial" pitchFamily="34" charset="0"/>
                <a:cs typeface="Arial" pitchFamily="34" charset="0"/>
              </a:rPr>
              <a:t>Основная идея стартап-проекта заключается в следующем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fontAlgn="base"/>
            <a:r>
              <a:rPr lang="ru-RU" sz="1600" dirty="0" smtClean="0">
                <a:latin typeface="Arial" pitchFamily="34" charset="0"/>
                <a:cs typeface="Arial" pitchFamily="34" charset="0"/>
              </a:rPr>
              <a:t>— Применение технологий 3D-печати для изготовления уникальных дизайнерских форм изделий и сложных кулинарных композиций</a:t>
            </a:r>
          </a:p>
          <a:p>
            <a:pPr fontAlgn="base"/>
            <a:r>
              <a:rPr lang="ru-RU" sz="1600" dirty="0" smtClean="0">
                <a:latin typeface="Arial" pitchFamily="34" charset="0"/>
                <a:cs typeface="Arial" pitchFamily="34" charset="0"/>
              </a:rPr>
              <a:t>—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Сокращение временных затрат на подготовку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блюд, уменьшение отходов производства и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повышение скорости обслуживания посетителей ресторана</a:t>
            </a:r>
          </a:p>
          <a:p>
            <a:pPr fontAlgn="base"/>
            <a:r>
              <a:rPr lang="ru-RU" sz="1600" dirty="0" smtClean="0">
                <a:latin typeface="Arial" pitchFamily="34" charset="0"/>
                <a:cs typeface="Arial" pitchFamily="34" charset="0"/>
              </a:rPr>
              <a:t>— Улучшение качества еды за счёт точного дозирования ингредиентов и равномерного распределения питательных веществ</a:t>
            </a:r>
          </a:p>
          <a:p>
            <a:pPr fontAlgn="base"/>
            <a:endParaRPr lang="ru-RU" sz="1500" dirty="0" smtClean="0">
              <a:latin typeface="Arial" pitchFamily="34" charset="0"/>
              <a:cs typeface="Arial" pitchFamily="34" charset="0"/>
            </a:endParaRPr>
          </a:p>
          <a:p>
            <a:pPr fontAlgn="base"/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ru-R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algn="just" fontAlgn="base"/>
            <a:endParaRPr lang="ru-RU" sz="1600" dirty="0"/>
          </a:p>
        </p:txBody>
      </p:sp>
      <p:sp>
        <p:nvSpPr>
          <p:cNvPr id="3" name="Номер слайда 16">
            <a:extLst>
              <a:ext uri="{FF2B5EF4-FFF2-40B4-BE49-F238E27FC236}">
                <a16:creationId xmlns:a16="http://schemas.microsoft.com/office/drawing/2014/main" xmlns="" id="{1B71180C-BAFE-60A2-D85F-04B7548A2191}"/>
              </a:ext>
            </a:extLst>
          </p:cNvPr>
          <p:cNvSpPr txBox="1">
            <a:spLocks/>
          </p:cNvSpPr>
          <p:nvPr/>
        </p:nvSpPr>
        <p:spPr>
          <a:xfrm>
            <a:off x="9978555" y="6490611"/>
            <a:ext cx="1543050" cy="2053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6E5D837-31BC-2648-96A1-31692DF5F6D0}" type="slidenum">
              <a:rPr lang="ru-RU" sz="1000" b="1" smtClean="0">
                <a:solidFill>
                  <a:schemeClr val="bg1">
                    <a:lumMod val="65000"/>
                  </a:schemeClr>
                </a:solidFill>
              </a:rPr>
              <a:pPr/>
              <a:t>3</a:t>
            </a:fld>
            <a:endParaRPr lang="ru-RU" sz="1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" name="Рисунок 3" descr="Изображение выглядит как белый, дизайн&#10;&#10;Автоматически созданное описание">
            <a:extLst>
              <a:ext uri="{FF2B5EF4-FFF2-40B4-BE49-F238E27FC236}">
                <a16:creationId xmlns:a16="http://schemas.microsoft.com/office/drawing/2014/main" xmlns="" id="{94B4527A-950A-A7F0-E7CE-FBCF197B87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6479" t="972" r="936" b="87918"/>
          <a:stretch/>
        </p:blipFill>
        <p:spPr>
          <a:xfrm>
            <a:off x="9217646" y="237488"/>
            <a:ext cx="1199985" cy="595851"/>
          </a:xfrm>
          <a:prstGeom prst="rect">
            <a:avLst/>
          </a:prstGeom>
        </p:spPr>
      </p:pic>
      <p:pic>
        <p:nvPicPr>
          <p:cNvPr id="5" name="Рисунок 4" descr="Изображение выглядит как снимок экрана, Шрифт, Графика, графический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xmlns="" id="{B71FE06B-76C5-6CFD-25EE-ADA4D6A8AB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9559" y="444093"/>
            <a:ext cx="1253411" cy="167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5278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0D81236-E2DD-3055-DF2B-123192F638CB}"/>
              </a:ext>
            </a:extLst>
          </p:cNvPr>
          <p:cNvSpPr txBox="1"/>
          <p:nvPr/>
        </p:nvSpPr>
        <p:spPr>
          <a:xfrm>
            <a:off x="0" y="329711"/>
            <a:ext cx="9245600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40476D"/>
                </a:solidFill>
                <a:latin typeface="Circe Extra Bold" panose="020B0502020203020203" pitchFamily="34" charset="0"/>
              </a:rPr>
              <a:t>                 Исследование </a:t>
            </a:r>
            <a:r>
              <a:rPr lang="ru-RU" sz="2400" b="1" dirty="0" smtClean="0">
                <a:solidFill>
                  <a:srgbClr val="40476D"/>
                </a:solidFill>
                <a:latin typeface="Circe Extra Bold" panose="020B0502020203020203" pitchFamily="34" charset="0"/>
              </a:rPr>
              <a:t>целевой аудитории</a:t>
            </a:r>
            <a:endParaRPr lang="ru-RU" sz="2000" b="1" dirty="0" smtClean="0">
              <a:solidFill>
                <a:srgbClr val="40476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Номер слайда 16">
            <a:extLst>
              <a:ext uri="{FF2B5EF4-FFF2-40B4-BE49-F238E27FC236}">
                <a16:creationId xmlns:a16="http://schemas.microsoft.com/office/drawing/2014/main" xmlns="" id="{1B71180C-BAFE-60A2-D85F-04B7548A2191}"/>
              </a:ext>
            </a:extLst>
          </p:cNvPr>
          <p:cNvSpPr txBox="1">
            <a:spLocks/>
          </p:cNvSpPr>
          <p:nvPr/>
        </p:nvSpPr>
        <p:spPr>
          <a:xfrm>
            <a:off x="9978555" y="6490611"/>
            <a:ext cx="1543050" cy="2053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6E5D837-31BC-2648-96A1-31692DF5F6D0}" type="slidenum">
              <a:rPr lang="ru-RU" sz="1000" b="1" smtClean="0">
                <a:solidFill>
                  <a:schemeClr val="bg1">
                    <a:lumMod val="65000"/>
                  </a:schemeClr>
                </a:solidFill>
              </a:rPr>
              <a:pPr/>
              <a:t>4</a:t>
            </a:fld>
            <a:endParaRPr lang="ru-RU" sz="1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" name="Рисунок 3" descr="Изображение выглядит как белый, дизайн&#10;&#10;Автоматически созданное описание">
            <a:extLst>
              <a:ext uri="{FF2B5EF4-FFF2-40B4-BE49-F238E27FC236}">
                <a16:creationId xmlns:a16="http://schemas.microsoft.com/office/drawing/2014/main" xmlns="" id="{94B4527A-950A-A7F0-E7CE-FBCF197B87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6479" t="972" r="936" b="87918"/>
          <a:stretch/>
        </p:blipFill>
        <p:spPr>
          <a:xfrm>
            <a:off x="9217646" y="237488"/>
            <a:ext cx="1199985" cy="595851"/>
          </a:xfrm>
          <a:prstGeom prst="rect">
            <a:avLst/>
          </a:prstGeom>
        </p:spPr>
      </p:pic>
      <p:pic>
        <p:nvPicPr>
          <p:cNvPr id="5" name="Рисунок 4" descr="Изображение выглядит как снимок экрана, Шрифт, Графика, графический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xmlns="" id="{B71FE06B-76C5-6CFD-25EE-ADA4D6A8AB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9559" y="444093"/>
            <a:ext cx="1253411" cy="167023"/>
          </a:xfrm>
          <a:prstGeom prst="rect">
            <a:avLst/>
          </a:prstGeom>
        </p:spPr>
      </p:pic>
      <p:pic>
        <p:nvPicPr>
          <p:cNvPr id="18" name="Рисунок 17" descr="Снимок экрана (475).png"/>
          <p:cNvPicPr>
            <a:picLocks noChangeAspect="1"/>
          </p:cNvPicPr>
          <p:nvPr/>
        </p:nvPicPr>
        <p:blipFill>
          <a:blip r:embed="rId4"/>
          <a:srcRect l="29732" t="27302" r="22054" b="27619"/>
          <a:stretch>
            <a:fillRect/>
          </a:stretch>
        </p:blipFill>
        <p:spPr>
          <a:xfrm>
            <a:off x="482074" y="1055915"/>
            <a:ext cx="3404125" cy="1861455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pic>
        <p:nvPicPr>
          <p:cNvPr id="19" name="Рисунок 18" descr="Снимок экрана (476).png"/>
          <p:cNvPicPr>
            <a:picLocks noChangeAspect="1"/>
          </p:cNvPicPr>
          <p:nvPr/>
        </p:nvPicPr>
        <p:blipFill>
          <a:blip r:embed="rId5"/>
          <a:srcRect l="29464" t="35714" r="26607" b="22222"/>
          <a:stretch>
            <a:fillRect/>
          </a:stretch>
        </p:blipFill>
        <p:spPr>
          <a:xfrm>
            <a:off x="3896242" y="1055914"/>
            <a:ext cx="3941472" cy="1828800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pic>
        <p:nvPicPr>
          <p:cNvPr id="20" name="Рисунок 19" descr="Снимок экрана (477).png"/>
          <p:cNvPicPr>
            <a:picLocks noChangeAspect="1"/>
          </p:cNvPicPr>
          <p:nvPr/>
        </p:nvPicPr>
        <p:blipFill>
          <a:blip r:embed="rId6"/>
          <a:srcRect l="27500" t="30476" r="21429" b="21905"/>
          <a:stretch>
            <a:fillRect/>
          </a:stretch>
        </p:blipFill>
        <p:spPr>
          <a:xfrm>
            <a:off x="7859487" y="1045029"/>
            <a:ext cx="3668486" cy="1839686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pic>
        <p:nvPicPr>
          <p:cNvPr id="21" name="Рисунок 20" descr="Снимок экрана (478).png"/>
          <p:cNvPicPr>
            <a:picLocks noChangeAspect="1"/>
          </p:cNvPicPr>
          <p:nvPr/>
        </p:nvPicPr>
        <p:blipFill>
          <a:blip r:embed="rId7"/>
          <a:srcRect l="28929" t="34127" r="21518" b="21270"/>
          <a:stretch>
            <a:fillRect/>
          </a:stretch>
        </p:blipFill>
        <p:spPr>
          <a:xfrm>
            <a:off x="478971" y="2917371"/>
            <a:ext cx="3418114" cy="1894115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pic>
        <p:nvPicPr>
          <p:cNvPr id="22" name="Рисунок 21" descr="Снимок экрана (479).png"/>
          <p:cNvPicPr>
            <a:picLocks noChangeAspect="1"/>
          </p:cNvPicPr>
          <p:nvPr/>
        </p:nvPicPr>
        <p:blipFill>
          <a:blip r:embed="rId8"/>
          <a:srcRect l="30000" t="29048" r="25089" b="26667"/>
          <a:stretch>
            <a:fillRect/>
          </a:stretch>
        </p:blipFill>
        <p:spPr>
          <a:xfrm>
            <a:off x="3908721" y="2895600"/>
            <a:ext cx="3918107" cy="1937656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pic>
        <p:nvPicPr>
          <p:cNvPr id="23" name="Рисунок 22" descr="Снимок экрана (480).png"/>
          <p:cNvPicPr>
            <a:picLocks noChangeAspect="1"/>
          </p:cNvPicPr>
          <p:nvPr/>
        </p:nvPicPr>
        <p:blipFill>
          <a:blip r:embed="rId9"/>
          <a:srcRect l="27054" t="23968" r="24107" b="30318"/>
          <a:stretch>
            <a:fillRect/>
          </a:stretch>
        </p:blipFill>
        <p:spPr>
          <a:xfrm>
            <a:off x="7845500" y="2917372"/>
            <a:ext cx="3671586" cy="1937658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pic>
        <p:nvPicPr>
          <p:cNvPr id="24" name="Рисунок 23" descr="Снимок экрана (481).png"/>
          <p:cNvPicPr>
            <a:picLocks noChangeAspect="1"/>
          </p:cNvPicPr>
          <p:nvPr/>
        </p:nvPicPr>
        <p:blipFill>
          <a:blip r:embed="rId10"/>
          <a:srcRect l="27143" t="28571" r="22411" b="22540"/>
          <a:stretch>
            <a:fillRect/>
          </a:stretch>
        </p:blipFill>
        <p:spPr>
          <a:xfrm>
            <a:off x="3897085" y="4822371"/>
            <a:ext cx="3973287" cy="1903114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0" y="0"/>
            <a:ext cx="2147191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b="1" dirty="0" smtClean="0"/>
              <a:t>Описание продукта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135278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0D81236-E2DD-3055-DF2B-123192F638CB}"/>
              </a:ext>
            </a:extLst>
          </p:cNvPr>
          <p:cNvSpPr txBox="1"/>
          <p:nvPr/>
        </p:nvSpPr>
        <p:spPr>
          <a:xfrm>
            <a:off x="0" y="328499"/>
            <a:ext cx="9211733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40476D"/>
                </a:solidFill>
                <a:latin typeface="Circe Extra Bold" panose="020B0502020203020203" pitchFamily="34" charset="0"/>
              </a:rPr>
              <a:t>Портрет целевой аудитории</a:t>
            </a:r>
          </a:p>
        </p:txBody>
      </p:sp>
      <p:sp>
        <p:nvSpPr>
          <p:cNvPr id="3" name="Номер слайда 16">
            <a:extLst>
              <a:ext uri="{FF2B5EF4-FFF2-40B4-BE49-F238E27FC236}">
                <a16:creationId xmlns:a16="http://schemas.microsoft.com/office/drawing/2014/main" xmlns="" id="{1B71180C-BAFE-60A2-D85F-04B7548A2191}"/>
              </a:ext>
            </a:extLst>
          </p:cNvPr>
          <p:cNvSpPr txBox="1">
            <a:spLocks/>
          </p:cNvSpPr>
          <p:nvPr/>
        </p:nvSpPr>
        <p:spPr>
          <a:xfrm>
            <a:off x="9978555" y="6490611"/>
            <a:ext cx="1543050" cy="2053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6E5D837-31BC-2648-96A1-31692DF5F6D0}" type="slidenum">
              <a:rPr lang="ru-RU" sz="1000" b="1" smtClean="0">
                <a:solidFill>
                  <a:schemeClr val="bg1">
                    <a:lumMod val="65000"/>
                  </a:schemeClr>
                </a:solidFill>
              </a:rPr>
              <a:pPr/>
              <a:t>5</a:t>
            </a:fld>
            <a:endParaRPr lang="ru-RU" sz="1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" name="Рисунок 3" descr="Изображение выглядит как белый, дизайн&#10;&#10;Автоматически созданное описание">
            <a:extLst>
              <a:ext uri="{FF2B5EF4-FFF2-40B4-BE49-F238E27FC236}">
                <a16:creationId xmlns:a16="http://schemas.microsoft.com/office/drawing/2014/main" xmlns="" id="{94B4527A-950A-A7F0-E7CE-FBCF197B87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6479" t="972" r="936" b="87918"/>
          <a:stretch/>
        </p:blipFill>
        <p:spPr>
          <a:xfrm>
            <a:off x="9217646" y="237488"/>
            <a:ext cx="1199985" cy="595851"/>
          </a:xfrm>
          <a:prstGeom prst="rect">
            <a:avLst/>
          </a:prstGeom>
        </p:spPr>
      </p:pic>
      <p:pic>
        <p:nvPicPr>
          <p:cNvPr id="5" name="Рисунок 4" descr="Изображение выглядит как снимок экрана, Шрифт, Графика, графический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xmlns="" id="{B71FE06B-76C5-6CFD-25EE-ADA4D6A8AB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9559" y="444093"/>
            <a:ext cx="1253411" cy="167023"/>
          </a:xfrm>
          <a:prstGeom prst="rect">
            <a:avLst/>
          </a:prstGeom>
        </p:spPr>
      </p:pic>
      <p:graphicFrame>
        <p:nvGraphicFramePr>
          <p:cNvPr id="25" name="Таблица 24"/>
          <p:cNvGraphicFramePr>
            <a:graphicFrameLocks noGrp="1"/>
          </p:cNvGraphicFramePr>
          <p:nvPr/>
        </p:nvGraphicFramePr>
        <p:xfrm>
          <a:off x="390525" y="1452034"/>
          <a:ext cx="6483351" cy="45455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33550"/>
                <a:gridCol w="847725"/>
                <a:gridCol w="1103553"/>
                <a:gridCol w="2798523"/>
              </a:tblGrid>
              <a:tr h="6617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Группа целевой аудитории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Возраст, лет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Процент от общего числа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Характеристики и </a:t>
                      </a: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интересы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1028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Молодые гурманы и любители технологий</a:t>
                      </a:r>
                      <a:endParaRPr lang="ru-RU" sz="14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18–35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60%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-Интересуются современными технологиями.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- Постоянно ищут новые вкусы и уникальные впечатления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- Регулярные посетители ресторанов.</a:t>
                      </a:r>
                      <a:endParaRPr lang="ru-RU" sz="14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1028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Любопытствующие взрослые</a:t>
                      </a:r>
                      <a:endParaRPr lang="ru-RU" sz="14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36–55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30%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- Открыты к новым вкусовым ощущениям.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- Больше ориентированы на качество и комфорт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- Периодически посещают рестораны.</a:t>
                      </a:r>
                      <a:endParaRPr lang="ru-RU" sz="14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3234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Экспериментаторы и искатели впечатлений</a:t>
                      </a:r>
                      <a:endParaRPr lang="ru-RU" sz="14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Старше 55</a:t>
                      </a:r>
                      <a:endParaRPr lang="ru-RU" sz="14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10%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-Менее активные пользователи соцсетей.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- Искусственно стимулируются интересными предложениями.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- Иногда приходят в рестораны, но открыты к новому опыту.</a:t>
                      </a:r>
                      <a:endParaRPr lang="ru-RU" sz="14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5" name="Диаграмма 14"/>
          <p:cNvGraphicFramePr/>
          <p:nvPr/>
        </p:nvGraphicFramePr>
        <p:xfrm>
          <a:off x="6331375" y="828886"/>
          <a:ext cx="5151120" cy="5471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0"/>
            <a:ext cx="2147191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b="1" dirty="0" smtClean="0"/>
              <a:t>Описание продукта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135278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0D81236-E2DD-3055-DF2B-123192F638CB}"/>
              </a:ext>
            </a:extLst>
          </p:cNvPr>
          <p:cNvSpPr txBox="1"/>
          <p:nvPr/>
        </p:nvSpPr>
        <p:spPr>
          <a:xfrm>
            <a:off x="1" y="861898"/>
            <a:ext cx="5918200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40476D"/>
                </a:solidFill>
                <a:latin typeface="Circe Extra Bold" panose="020B0502020203020203" pitchFamily="34" charset="0"/>
              </a:rPr>
              <a:t>          </a:t>
            </a:r>
            <a:r>
              <a:rPr lang="en-US" sz="2400" b="1" dirty="0" smtClean="0">
                <a:solidFill>
                  <a:srgbClr val="40476D"/>
                </a:solidFill>
                <a:latin typeface="Circe Extra Bold" panose="020B0502020203020203" pitchFamily="34" charset="0"/>
              </a:rPr>
              <a:t>SWOT-</a:t>
            </a:r>
            <a:r>
              <a:rPr lang="ru-RU" sz="2400" b="1" dirty="0" smtClean="0">
                <a:solidFill>
                  <a:srgbClr val="40476D"/>
                </a:solidFill>
                <a:latin typeface="Circe Extra Bold" panose="020B0502020203020203" pitchFamily="34" charset="0"/>
              </a:rPr>
              <a:t>анализ стартап-проекта</a:t>
            </a:r>
          </a:p>
        </p:txBody>
      </p:sp>
      <p:sp>
        <p:nvSpPr>
          <p:cNvPr id="3" name="Номер слайда 16">
            <a:extLst>
              <a:ext uri="{FF2B5EF4-FFF2-40B4-BE49-F238E27FC236}">
                <a16:creationId xmlns:a16="http://schemas.microsoft.com/office/drawing/2014/main" xmlns="" id="{1B71180C-BAFE-60A2-D85F-04B7548A2191}"/>
              </a:ext>
            </a:extLst>
          </p:cNvPr>
          <p:cNvSpPr txBox="1">
            <a:spLocks/>
          </p:cNvSpPr>
          <p:nvPr/>
        </p:nvSpPr>
        <p:spPr>
          <a:xfrm>
            <a:off x="9978555" y="6490611"/>
            <a:ext cx="1543050" cy="2053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6E5D837-31BC-2648-96A1-31692DF5F6D0}" type="slidenum">
              <a:rPr lang="ru-RU" sz="1000" b="1" smtClean="0">
                <a:solidFill>
                  <a:schemeClr val="bg1">
                    <a:lumMod val="65000"/>
                  </a:schemeClr>
                </a:solidFill>
              </a:rPr>
              <a:pPr/>
              <a:t>6</a:t>
            </a:fld>
            <a:endParaRPr lang="ru-RU" sz="1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" name="Рисунок 3" descr="Изображение выглядит как белый, дизайн&#10;&#10;Автоматически созданное описание">
            <a:extLst>
              <a:ext uri="{FF2B5EF4-FFF2-40B4-BE49-F238E27FC236}">
                <a16:creationId xmlns:a16="http://schemas.microsoft.com/office/drawing/2014/main" xmlns="" id="{94B4527A-950A-A7F0-E7CE-FBCF197B87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6479" t="972" r="936" b="87918"/>
          <a:stretch/>
        </p:blipFill>
        <p:spPr>
          <a:xfrm>
            <a:off x="9217646" y="237488"/>
            <a:ext cx="1199985" cy="595851"/>
          </a:xfrm>
          <a:prstGeom prst="rect">
            <a:avLst/>
          </a:prstGeom>
        </p:spPr>
      </p:pic>
      <p:pic>
        <p:nvPicPr>
          <p:cNvPr id="5" name="Рисунок 4" descr="Изображение выглядит как снимок экрана, Шрифт, Графика, графический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xmlns="" id="{B71FE06B-76C5-6CFD-25EE-ADA4D6A8AB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9559" y="444093"/>
            <a:ext cx="1253411" cy="167023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67911" y="1416819"/>
          <a:ext cx="5548690" cy="513638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795205"/>
                <a:gridCol w="2753485"/>
              </a:tblGrid>
              <a:tr h="2543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S — Strengths (Сильные стороны)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W — Weaknesses (Слабые стороны)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555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1. Возможность создания уникального продукта, нестандартной и сложной формы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2.Возможность создания персонализированного продукта с заданной питательной ценностью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3.Длительный срок хранения ингредиентов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4.Быстрый процесс изготовления продукта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5.Высокий коэффициент использования сырья и сокращение объема пищевых отходов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1.Ограничения в структуре и текстуре продукта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2.Ограничения в выборе сырьевых ингредиентов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3.Неразвитость рынка пищевых 3D-принтеров и ингредиентов для них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4.Неосведомленность 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потребителя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5.Отсутствие нормативных документов в сфере производства продуктов питания с использованием 3D-принтера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100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O — Opportunities (Возможности)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T — Threats (Угрозы)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6963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1.Новая, неосвоенная рыночная нища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2.Создание индивидуальных продуктов под заказ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3.Использование ингредиентов, которые не могут быть использованы в традиционном производстве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4.Более высокая добавленная стоимость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5.Снижение трудоемкости изготовления продукта и повышение производительности  труда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6. Повышение экологической устойчивости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1.Отсутствие инструментов оценки затрат на внедрение аддитивных технологий по сравнению с традиционным типом производства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2.Невозможность оценить реакцию потребителей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3.Высокая стоимость ингредиентов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4.Высокая стоимость готового продукта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0"/>
            <a:ext cx="2342501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b="1" dirty="0" smtClean="0"/>
              <a:t>Маркетинговый план</a:t>
            </a:r>
            <a:endParaRPr lang="ru-RU" b="1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6807200" y="1435100"/>
          <a:ext cx="5203373" cy="5004845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004730"/>
                <a:gridCol w="1053452"/>
                <a:gridCol w="2145191"/>
              </a:tblGrid>
              <a:tr h="331622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Направление деятельности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630" marR="3763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Тип расхода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630" marR="3763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Стоимость (тыс.рублей)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630" marR="3763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01273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Доработка существующей страницы веб-сайта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630" marR="3763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Один раз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630" marR="3763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630" marR="37630" marT="0" marB="0" anchor="ctr"/>
                </a:tc>
              </a:tr>
              <a:tr h="401273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Контекстная реклама (Яндекс.Директ, Google)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630" marR="3763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Месячная оплата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630" marR="3763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630" marR="37630" marT="0" marB="0" anchor="ctr"/>
                </a:tc>
              </a:tr>
              <a:tr h="508788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Таргетированная реклама в соцсетях (VK, Instagramm,Tik Tok)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630" marR="3763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Месячная оплата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630" marR="3763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630" marR="37630" marT="0" marB="0" anchor="ctr"/>
                </a:tc>
              </a:tr>
              <a:tr h="401273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E-mail маркетинг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630" marR="3763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Месячная подписка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630" marR="3763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15,0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630" marR="37630" marT="0" marB="0" anchor="ctr"/>
                </a:tc>
              </a:tr>
              <a:tr h="401273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Сотрудничество с блогерами и инфлюенсерами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630" marR="3763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Одно мероприятие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630" marR="3763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630" marR="37630" marT="0" marB="0" anchor="ctr"/>
                </a:tc>
              </a:tr>
              <a:tr h="508788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Консультации профессионального маркетолога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630" marR="3763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Постоянно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630" marR="3763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630" marR="37630" marT="0" marB="0" anchor="ctr"/>
                </a:tc>
              </a:tr>
              <a:tr h="339192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Участие в отраслевых выставках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630" marR="3763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Один раз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630" marR="3763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630" marR="37630" marT="0" marB="0" anchor="ctr"/>
                </a:tc>
              </a:tr>
              <a:tr h="401273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Внутренние мероприятия (дегустация блюд)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630" marR="3763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Один раз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630" marR="3763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Бесплатно (относится к внутренним издержкам)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630" marR="37630" marT="0" marB="0" anchor="ctr"/>
                </a:tc>
              </a:tr>
              <a:tr h="601909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Программа лояльности (скидки, бонусы)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630" marR="3763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Без капиталовложения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630" marR="3763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Бесплатно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630" marR="37630" marT="0" marB="0" anchor="ctr"/>
                </a:tc>
              </a:tr>
              <a:tr h="601909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630" marR="3763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630" marR="3763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600,0 (единовременно)+ 225 ,0 (среднемесячные расходы)*6мес.= 1 950,0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630" marR="37630" marT="0" marB="0" anchor="ctr"/>
                </a:tc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0D81236-E2DD-3055-DF2B-123192F638CB}"/>
              </a:ext>
            </a:extLst>
          </p:cNvPr>
          <p:cNvSpPr txBox="1"/>
          <p:nvPr/>
        </p:nvSpPr>
        <p:spPr>
          <a:xfrm>
            <a:off x="6756401" y="861898"/>
            <a:ext cx="5435600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40476D"/>
                </a:solidFill>
                <a:latin typeface="Circe Extra Bold" panose="020B0502020203020203" pitchFamily="34" charset="0"/>
              </a:rPr>
              <a:t>Инструменты продвижения</a:t>
            </a:r>
            <a:endParaRPr lang="ru-RU" sz="2400" b="1" dirty="0" smtClean="0">
              <a:solidFill>
                <a:srgbClr val="40476D"/>
              </a:solidFill>
              <a:latin typeface="Circe Extra Bold" panose="020B0502020203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278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0D81236-E2DD-3055-DF2B-123192F638CB}"/>
              </a:ext>
            </a:extLst>
          </p:cNvPr>
          <p:cNvSpPr txBox="1"/>
          <p:nvPr/>
        </p:nvSpPr>
        <p:spPr>
          <a:xfrm>
            <a:off x="-1" y="294482"/>
            <a:ext cx="9228667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40476D"/>
                </a:solidFill>
                <a:latin typeface="Circe Extra Bold" panose="020B0502020203020203" pitchFamily="34" charset="0"/>
              </a:rPr>
              <a:t>               Предлагаемый ассортимент блюд на 3</a:t>
            </a:r>
            <a:r>
              <a:rPr lang="en-US" sz="2400" b="1" dirty="0" smtClean="0">
                <a:solidFill>
                  <a:srgbClr val="40476D"/>
                </a:solidFill>
                <a:latin typeface="Circe Extra Bold" panose="020B0502020203020203" pitchFamily="34" charset="0"/>
              </a:rPr>
              <a:t>D</a:t>
            </a:r>
            <a:r>
              <a:rPr lang="ru-RU" sz="2400" b="1" dirty="0" smtClean="0">
                <a:solidFill>
                  <a:srgbClr val="40476D"/>
                </a:solidFill>
                <a:latin typeface="Circe Extra Bold" panose="020B0502020203020203" pitchFamily="34" charset="0"/>
              </a:rPr>
              <a:t>-принтере</a:t>
            </a:r>
          </a:p>
        </p:txBody>
      </p:sp>
      <p:sp>
        <p:nvSpPr>
          <p:cNvPr id="3" name="Номер слайда 16">
            <a:extLst>
              <a:ext uri="{FF2B5EF4-FFF2-40B4-BE49-F238E27FC236}">
                <a16:creationId xmlns:a16="http://schemas.microsoft.com/office/drawing/2014/main" xmlns="" id="{1B71180C-BAFE-60A2-D85F-04B7548A2191}"/>
              </a:ext>
            </a:extLst>
          </p:cNvPr>
          <p:cNvSpPr txBox="1">
            <a:spLocks/>
          </p:cNvSpPr>
          <p:nvPr/>
        </p:nvSpPr>
        <p:spPr>
          <a:xfrm>
            <a:off x="9978555" y="6490611"/>
            <a:ext cx="1543050" cy="2053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6E5D837-31BC-2648-96A1-31692DF5F6D0}" type="slidenum">
              <a:rPr lang="ru-RU" sz="1000" b="1" smtClean="0">
                <a:solidFill>
                  <a:schemeClr val="bg1">
                    <a:lumMod val="65000"/>
                  </a:schemeClr>
                </a:solidFill>
              </a:rPr>
              <a:pPr/>
              <a:t>7</a:t>
            </a:fld>
            <a:endParaRPr lang="ru-RU" sz="1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" name="Рисунок 3" descr="Изображение выглядит как белый, дизайн&#10;&#10;Автоматически созданное описание">
            <a:extLst>
              <a:ext uri="{FF2B5EF4-FFF2-40B4-BE49-F238E27FC236}">
                <a16:creationId xmlns:a16="http://schemas.microsoft.com/office/drawing/2014/main" xmlns="" id="{94B4527A-950A-A7F0-E7CE-FBCF197B87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6479" t="972" r="936" b="87918"/>
          <a:stretch/>
        </p:blipFill>
        <p:spPr>
          <a:xfrm>
            <a:off x="9217646" y="237488"/>
            <a:ext cx="1199985" cy="595851"/>
          </a:xfrm>
          <a:prstGeom prst="rect">
            <a:avLst/>
          </a:prstGeom>
        </p:spPr>
      </p:pic>
      <p:pic>
        <p:nvPicPr>
          <p:cNvPr id="5" name="Рисунок 4" descr="Изображение выглядит как снимок экрана, Шрифт, Графика, графический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xmlns="" id="{B71FE06B-76C5-6CFD-25EE-ADA4D6A8AB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9559" y="444093"/>
            <a:ext cx="1253411" cy="167023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24783" y="881261"/>
          <a:ext cx="11105242" cy="5407570"/>
        </p:xfrm>
        <a:graphic>
          <a:graphicData uri="http://schemas.openxmlformats.org/drawingml/2006/table">
            <a:tbl>
              <a:tblPr/>
              <a:tblGrid>
                <a:gridCol w="1156306"/>
                <a:gridCol w="2329319"/>
                <a:gridCol w="4291565"/>
                <a:gridCol w="1021308"/>
                <a:gridCol w="1074132"/>
                <a:gridCol w="1232612"/>
              </a:tblGrid>
              <a:tr h="3084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Категория</a:t>
                      </a:r>
                    </a:p>
                  </a:txBody>
                  <a:tcPr marL="33447" marR="33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Название блюда</a:t>
                      </a:r>
                    </a:p>
                  </a:txBody>
                  <a:tcPr marL="33447" marR="33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Состав блюда</a:t>
                      </a:r>
                    </a:p>
                  </a:txBody>
                  <a:tcPr marL="33447" marR="33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Вес (</a:t>
                      </a:r>
                      <a:r>
                        <a:rPr lang="ru-RU" sz="1100" b="1" dirty="0" err="1">
                          <a:latin typeface="Times New Roman"/>
                          <a:ea typeface="Times New Roman"/>
                          <a:cs typeface="Times New Roman"/>
                        </a:rPr>
                        <a:t>гр</a:t>
                      </a: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</a:p>
                  </a:txBody>
                  <a:tcPr marL="33447" marR="33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err="1">
                          <a:latin typeface="Times New Roman"/>
                          <a:ea typeface="Times New Roman"/>
                          <a:cs typeface="Times New Roman"/>
                        </a:rPr>
                        <a:t>Себест-ть</a:t>
                      </a: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 (руб.)</a:t>
                      </a:r>
                    </a:p>
                  </a:txBody>
                  <a:tcPr marL="33447" marR="33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Цена (руб.)</a:t>
                      </a:r>
                    </a:p>
                  </a:txBody>
                  <a:tcPr marL="33447" marR="33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15746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Основные блюда</a:t>
                      </a:r>
                    </a:p>
                  </a:txBody>
                  <a:tcPr marL="33447" marR="33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Классический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вегетарианский стейк</a:t>
                      </a:r>
                    </a:p>
                  </a:txBody>
                  <a:tcPr marL="33447" marR="334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Растительный белок (горох, соя), кокосовое масло, томаты, свекольный сок</a:t>
                      </a:r>
                    </a:p>
                  </a:txBody>
                  <a:tcPr marL="33447" marR="334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200</a:t>
                      </a:r>
                    </a:p>
                  </a:txBody>
                  <a:tcPr marL="33447" marR="33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400</a:t>
                      </a:r>
                    </a:p>
                  </a:txBody>
                  <a:tcPr marL="33447" marR="33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1300</a:t>
                      </a:r>
                    </a:p>
                  </a:txBody>
                  <a:tcPr marL="33447" marR="33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7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Веганская курица с медово-чесночным соусом</a:t>
                      </a:r>
                    </a:p>
                  </a:txBody>
                  <a:tcPr marL="33447" marR="334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Растительный белок,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агара-агар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, мёд, чеснок, пищевые дрожжи</a:t>
                      </a:r>
                    </a:p>
                  </a:txBody>
                  <a:tcPr marL="33447" marR="334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180</a:t>
                      </a:r>
                    </a:p>
                  </a:txBody>
                  <a:tcPr marL="33447" marR="33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300</a:t>
                      </a:r>
                    </a:p>
                  </a:txBody>
                  <a:tcPr marL="33447" marR="33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900</a:t>
                      </a:r>
                    </a:p>
                  </a:txBody>
                  <a:tcPr marL="33447" marR="33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7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3D-принтерная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рыбная котлета</a:t>
                      </a:r>
                    </a:p>
                  </a:txBody>
                  <a:tcPr marL="33447" marR="334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растительный белок (нут, соя), агар-агар, пищевые дрожжи, кокосовое масло, специи.</a:t>
                      </a:r>
                    </a:p>
                  </a:txBody>
                  <a:tcPr marL="33447" marR="334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180</a:t>
                      </a:r>
                    </a:p>
                  </a:txBody>
                  <a:tcPr marL="33447" marR="33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300</a:t>
                      </a:r>
                    </a:p>
                  </a:txBody>
                  <a:tcPr marL="33447" marR="33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900</a:t>
                      </a:r>
                    </a:p>
                  </a:txBody>
                  <a:tcPr marL="33447" marR="33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7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Паста с 3D-рисунками из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шафрана</a:t>
                      </a:r>
                    </a:p>
                  </a:txBody>
                  <a:tcPr marL="33447" marR="334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мука пшеничная, томатное пюре, агар-агар, пищевой краситель (сафран), лимонная кислота, яйцо</a:t>
                      </a:r>
                    </a:p>
                  </a:txBody>
                  <a:tcPr marL="33447" marR="334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250</a:t>
                      </a:r>
                    </a:p>
                  </a:txBody>
                  <a:tcPr marL="33447" marR="33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250</a:t>
                      </a:r>
                    </a:p>
                  </a:txBody>
                  <a:tcPr marL="33447" marR="33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800</a:t>
                      </a:r>
                    </a:p>
                  </a:txBody>
                  <a:tcPr marL="33447" marR="33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1492">
                <a:tc row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Закуски и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тапасы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Tapas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&amp;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Snacks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</a:p>
                  </a:txBody>
                  <a:tcPr marL="33447" marR="33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Веганская Арт-пицца</a:t>
                      </a:r>
                    </a:p>
                  </a:txBody>
                  <a:tcPr marL="33447" marR="334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Мука пшеничная, томатное пюре (соус), экстракт свеклы (краситель), веганская моцарелла , гороховый белок, кокосовое масло, агар-агар и альгинат натрия, сахар, соль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дрожжи,яйцо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447" marR="334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180</a:t>
                      </a:r>
                    </a:p>
                  </a:txBody>
                  <a:tcPr marL="33447" marR="33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250</a:t>
                      </a:r>
                    </a:p>
                  </a:txBody>
                  <a:tcPr marL="33447" marR="33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850</a:t>
                      </a:r>
                    </a:p>
                  </a:txBody>
                  <a:tcPr marL="33447" marR="33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7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Панини с пряным томатным соусом</a:t>
                      </a:r>
                    </a:p>
                  </a:txBody>
                  <a:tcPr marL="33447" marR="334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Мука пшеничная, томатное пюре, пищевые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дрожжи,моцарелла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, маргарин, специи</a:t>
                      </a:r>
                    </a:p>
                  </a:txBody>
                  <a:tcPr marL="33447" marR="334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150</a:t>
                      </a:r>
                    </a:p>
                  </a:txBody>
                  <a:tcPr marL="33447" marR="33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200</a:t>
                      </a:r>
                    </a:p>
                  </a:txBody>
                  <a:tcPr marL="33447" marR="33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600</a:t>
                      </a:r>
                    </a:p>
                  </a:txBody>
                  <a:tcPr marL="33447" marR="33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36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Веганский бургер с чёрным кунжутом</a:t>
                      </a:r>
                    </a:p>
                  </a:txBody>
                  <a:tcPr marL="33447" marR="334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Мука пшеничная ,грибы шиитаке, чёрный кунжут, бальзамический уксус, миндаль, свежая зелень, растительный белок</a:t>
                      </a:r>
                    </a:p>
                  </a:txBody>
                  <a:tcPr marL="33447" marR="334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250</a:t>
                      </a:r>
                    </a:p>
                  </a:txBody>
                  <a:tcPr marL="33447" marR="33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350</a:t>
                      </a:r>
                    </a:p>
                  </a:txBody>
                  <a:tcPr marL="33447" marR="33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1000</a:t>
                      </a:r>
                    </a:p>
                  </a:txBody>
                  <a:tcPr marL="33447" marR="33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7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Хрустящие роллы с вешенками</a:t>
                      </a:r>
                    </a:p>
                  </a:txBody>
                  <a:tcPr marL="33447" marR="334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грибы вешенки, томатное пюре, мука пшеничная, агар-агар, кокосовое масло.</a:t>
                      </a:r>
                    </a:p>
                  </a:txBody>
                  <a:tcPr marL="33447" marR="334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</a:p>
                  </a:txBody>
                  <a:tcPr marL="33447" marR="33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180</a:t>
                      </a:r>
                    </a:p>
                  </a:txBody>
                  <a:tcPr marL="33447" marR="33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600</a:t>
                      </a:r>
                    </a:p>
                  </a:txBody>
                  <a:tcPr marL="33447" marR="33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36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Мини-бургеры с ореховым беконом</a:t>
                      </a:r>
                    </a:p>
                  </a:txBody>
                  <a:tcPr marL="33447" marR="334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Растительный белок, кокосовое масло, томатное пюре, агар-агар, пищевые дрожжи,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орехи,мука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пшеничная</a:t>
                      </a:r>
                    </a:p>
                  </a:txBody>
                  <a:tcPr marL="33447" marR="334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150</a:t>
                      </a:r>
                    </a:p>
                  </a:txBody>
                  <a:tcPr marL="33447" marR="33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250</a:t>
                      </a:r>
                    </a:p>
                  </a:txBody>
                  <a:tcPr marL="33447" marR="33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750</a:t>
                      </a:r>
                    </a:p>
                  </a:txBody>
                  <a:tcPr marL="33447" marR="33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7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Куриные пальчики из растительного белка</a:t>
                      </a:r>
                    </a:p>
                  </a:txBody>
                  <a:tcPr marL="33447" marR="334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Растительный белок (соя, нут), кокосовое масло, пищевые дрожжи, агар-агар, специи</a:t>
                      </a:r>
                    </a:p>
                  </a:txBody>
                  <a:tcPr marL="33447" marR="334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33447" marR="33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200</a:t>
                      </a:r>
                    </a:p>
                  </a:txBody>
                  <a:tcPr marL="33447" marR="33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650</a:t>
                      </a:r>
                    </a:p>
                  </a:txBody>
                  <a:tcPr marL="33447" marR="33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7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Пикантные шарики из картофеля</a:t>
                      </a:r>
                    </a:p>
                  </a:txBody>
                  <a:tcPr marL="33447" marR="334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Картофельное пюре, сыр моцарелла, кокосовое масло, агар-агар, сухой чеснок.</a:t>
                      </a:r>
                    </a:p>
                  </a:txBody>
                  <a:tcPr marL="33447" marR="334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</a:p>
                  </a:txBody>
                  <a:tcPr marL="33447" marR="33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150</a:t>
                      </a:r>
                    </a:p>
                  </a:txBody>
                  <a:tcPr marL="33447" marR="33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450</a:t>
                      </a:r>
                    </a:p>
                  </a:txBody>
                  <a:tcPr marL="33447" marR="33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361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Салаты</a:t>
                      </a:r>
                    </a:p>
                  </a:txBody>
                  <a:tcPr marL="33447" marR="33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Микро-салат с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жареными шариками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тофу</a:t>
                      </a:r>
                    </a:p>
                  </a:txBody>
                  <a:tcPr marL="33447" marR="334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Растительный белок (тофу), агар-агар, томатное пюре, лимонная кислота, сушенные специи.</a:t>
                      </a:r>
                    </a:p>
                  </a:txBody>
                  <a:tcPr marL="33447" marR="334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80</a:t>
                      </a:r>
                    </a:p>
                  </a:txBody>
                  <a:tcPr marL="33447" marR="33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200</a:t>
                      </a:r>
                    </a:p>
                  </a:txBody>
                  <a:tcPr marL="33447" marR="33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600</a:t>
                      </a:r>
                    </a:p>
                  </a:txBody>
                  <a:tcPr marL="33447" marR="33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2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Салат с 3D-принтерными ракушками из томатов</a:t>
                      </a:r>
                    </a:p>
                  </a:txBody>
                  <a:tcPr marL="33447" marR="334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Свежие листья рукколы, томаты, сухофрукты (яблоко, груша), сыр моцарелла, лимонная кислота, соль, перец.</a:t>
                      </a:r>
                    </a:p>
                  </a:txBody>
                  <a:tcPr marL="33447" marR="334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180</a:t>
                      </a:r>
                    </a:p>
                  </a:txBody>
                  <a:tcPr marL="33447" marR="33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200</a:t>
                      </a:r>
                    </a:p>
                  </a:txBody>
                  <a:tcPr marL="33447" marR="33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600</a:t>
                      </a:r>
                    </a:p>
                  </a:txBody>
                  <a:tcPr marL="33447" marR="33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0" y="0"/>
            <a:ext cx="2667718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b="1" dirty="0" smtClean="0"/>
              <a:t>Производственный план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135278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0D81236-E2DD-3055-DF2B-123192F638CB}"/>
              </a:ext>
            </a:extLst>
          </p:cNvPr>
          <p:cNvSpPr txBox="1"/>
          <p:nvPr/>
        </p:nvSpPr>
        <p:spPr>
          <a:xfrm>
            <a:off x="0" y="327139"/>
            <a:ext cx="9228667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40476D"/>
                </a:solidFill>
                <a:latin typeface="Circe Extra Bold" panose="020B0502020203020203" pitchFamily="34" charset="0"/>
              </a:rPr>
              <a:t>                      Предлагаемый вид меню ООО «Дублин»</a:t>
            </a:r>
          </a:p>
        </p:txBody>
      </p:sp>
      <p:sp>
        <p:nvSpPr>
          <p:cNvPr id="3" name="Номер слайда 16">
            <a:extLst>
              <a:ext uri="{FF2B5EF4-FFF2-40B4-BE49-F238E27FC236}">
                <a16:creationId xmlns:a16="http://schemas.microsoft.com/office/drawing/2014/main" xmlns="" id="{1B71180C-BAFE-60A2-D85F-04B7548A2191}"/>
              </a:ext>
            </a:extLst>
          </p:cNvPr>
          <p:cNvSpPr txBox="1">
            <a:spLocks/>
          </p:cNvSpPr>
          <p:nvPr/>
        </p:nvSpPr>
        <p:spPr>
          <a:xfrm>
            <a:off x="9978555" y="6490611"/>
            <a:ext cx="1543050" cy="2053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6E5D837-31BC-2648-96A1-31692DF5F6D0}" type="slidenum">
              <a:rPr lang="ru-RU" sz="1000" b="1" smtClean="0">
                <a:solidFill>
                  <a:schemeClr val="bg1">
                    <a:lumMod val="65000"/>
                  </a:schemeClr>
                </a:solidFill>
              </a:rPr>
              <a:pPr/>
              <a:t>8</a:t>
            </a:fld>
            <a:endParaRPr lang="ru-RU" sz="1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" name="Рисунок 3" descr="Изображение выглядит как белый, дизайн&#10;&#10;Автоматически созданное описание">
            <a:extLst>
              <a:ext uri="{FF2B5EF4-FFF2-40B4-BE49-F238E27FC236}">
                <a16:creationId xmlns:a16="http://schemas.microsoft.com/office/drawing/2014/main" xmlns="" id="{94B4527A-950A-A7F0-E7CE-FBCF197B87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6479" t="972" r="936" b="87918"/>
          <a:stretch/>
        </p:blipFill>
        <p:spPr>
          <a:xfrm>
            <a:off x="9217646" y="237488"/>
            <a:ext cx="1199985" cy="595851"/>
          </a:xfrm>
          <a:prstGeom prst="rect">
            <a:avLst/>
          </a:prstGeom>
        </p:spPr>
      </p:pic>
      <p:pic>
        <p:nvPicPr>
          <p:cNvPr id="5" name="Рисунок 4" descr="Изображение выглядит как снимок экрана, Шрифт, Графика, графический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xmlns="" id="{B71FE06B-76C5-6CFD-25EE-ADA4D6A8AB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9559" y="444093"/>
            <a:ext cx="1253411" cy="167023"/>
          </a:xfrm>
          <a:prstGeom prst="rect">
            <a:avLst/>
          </a:prstGeom>
        </p:spPr>
      </p:pic>
      <p:pic>
        <p:nvPicPr>
          <p:cNvPr id="8" name="Рисунок 7" descr="Снимок экрана (467)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6144" y="1034123"/>
            <a:ext cx="3853544" cy="5598545"/>
          </a:xfrm>
          <a:prstGeom prst="rect">
            <a:avLst/>
          </a:prstGeom>
        </p:spPr>
      </p:pic>
      <p:pic>
        <p:nvPicPr>
          <p:cNvPr id="9" name="Рисунок 8" descr="Снимок экрана (469)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2264" y="1040342"/>
            <a:ext cx="3881079" cy="559994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0"/>
            <a:ext cx="2667718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b="1" dirty="0" smtClean="0"/>
              <a:t>Производственный план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135278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0D81236-E2DD-3055-DF2B-123192F638CB}"/>
              </a:ext>
            </a:extLst>
          </p:cNvPr>
          <p:cNvSpPr txBox="1"/>
          <p:nvPr/>
        </p:nvSpPr>
        <p:spPr>
          <a:xfrm>
            <a:off x="143933" y="254000"/>
            <a:ext cx="919480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40476D"/>
                </a:solidFill>
                <a:latin typeface="Circe Extra Bold"/>
              </a:rPr>
              <a:t>          </a:t>
            </a:r>
            <a:r>
              <a:rPr lang="x-none" sz="1400" b="1" smtClean="0">
                <a:solidFill>
                  <a:srgbClr val="40476D"/>
                </a:solidFill>
                <a:latin typeface="Circe Extra Bold"/>
              </a:rPr>
              <a:t>Общий перечень годовых затрат на внедрение </a:t>
            </a:r>
            <a:endParaRPr lang="ru-RU" sz="1400" b="1" dirty="0" smtClean="0">
              <a:solidFill>
                <a:srgbClr val="40476D"/>
              </a:solidFill>
              <a:latin typeface="Circe Extra Bold"/>
            </a:endParaRPr>
          </a:p>
          <a:p>
            <a:pPr algn="ctr"/>
            <a:r>
              <a:rPr lang="ru-RU" sz="1400" b="1" dirty="0" smtClean="0">
                <a:solidFill>
                  <a:srgbClr val="40476D"/>
                </a:solidFill>
                <a:latin typeface="Circe Extra Bold"/>
              </a:rPr>
              <a:t>       </a:t>
            </a:r>
            <a:r>
              <a:rPr lang="x-none" sz="1400" b="1" smtClean="0">
                <a:solidFill>
                  <a:srgbClr val="40476D"/>
                </a:solidFill>
                <a:latin typeface="Circe Extra Bold"/>
              </a:rPr>
              <a:t>аддитивных технологий</a:t>
            </a:r>
            <a:endParaRPr lang="ru-RU" sz="1400" dirty="0">
              <a:solidFill>
                <a:srgbClr val="40476D"/>
              </a:solidFill>
              <a:latin typeface="Circe Extra Bold"/>
            </a:endParaRPr>
          </a:p>
        </p:txBody>
      </p:sp>
      <p:sp>
        <p:nvSpPr>
          <p:cNvPr id="3" name="Номер слайда 16">
            <a:extLst>
              <a:ext uri="{FF2B5EF4-FFF2-40B4-BE49-F238E27FC236}">
                <a16:creationId xmlns:a16="http://schemas.microsoft.com/office/drawing/2014/main" xmlns="" id="{1B71180C-BAFE-60A2-D85F-04B7548A2191}"/>
              </a:ext>
            </a:extLst>
          </p:cNvPr>
          <p:cNvSpPr txBox="1">
            <a:spLocks/>
          </p:cNvSpPr>
          <p:nvPr/>
        </p:nvSpPr>
        <p:spPr>
          <a:xfrm>
            <a:off x="9978555" y="6490611"/>
            <a:ext cx="1543050" cy="2053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6E5D837-31BC-2648-96A1-31692DF5F6D0}" type="slidenum">
              <a:rPr lang="ru-RU" sz="1000" b="1" smtClean="0">
                <a:solidFill>
                  <a:schemeClr val="bg1">
                    <a:lumMod val="65000"/>
                  </a:schemeClr>
                </a:solidFill>
              </a:rPr>
              <a:pPr/>
              <a:t>9</a:t>
            </a:fld>
            <a:endParaRPr lang="ru-RU" sz="1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" name="Рисунок 3" descr="Изображение выглядит как белый, дизайн&#10;&#10;Автоматически созданное описание">
            <a:extLst>
              <a:ext uri="{FF2B5EF4-FFF2-40B4-BE49-F238E27FC236}">
                <a16:creationId xmlns:a16="http://schemas.microsoft.com/office/drawing/2014/main" xmlns="" id="{94B4527A-950A-A7F0-E7CE-FBCF197B87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6479" t="972" r="936" b="87918"/>
          <a:stretch/>
        </p:blipFill>
        <p:spPr>
          <a:xfrm>
            <a:off x="9217646" y="237488"/>
            <a:ext cx="1199985" cy="595851"/>
          </a:xfrm>
          <a:prstGeom prst="rect">
            <a:avLst/>
          </a:prstGeom>
        </p:spPr>
      </p:pic>
      <p:pic>
        <p:nvPicPr>
          <p:cNvPr id="5" name="Рисунок 4" descr="Изображение выглядит как снимок экрана, Шрифт, Графика, графический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xmlns="" id="{B71FE06B-76C5-6CFD-25EE-ADA4D6A8AB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9559" y="444093"/>
            <a:ext cx="1253411" cy="167023"/>
          </a:xfrm>
          <a:prstGeom prst="rect">
            <a:avLst/>
          </a:prstGeom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04801" y="855134"/>
          <a:ext cx="5003800" cy="5613399"/>
        </p:xfrm>
        <a:graphic>
          <a:graphicData uri="http://schemas.openxmlformats.org/drawingml/2006/table">
            <a:tbl>
              <a:tblPr/>
              <a:tblGrid>
                <a:gridCol w="2811285"/>
                <a:gridCol w="551326"/>
                <a:gridCol w="551326"/>
                <a:gridCol w="1089863"/>
              </a:tblGrid>
              <a:tr h="3979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 затрат</a:t>
                      </a:r>
                    </a:p>
                  </a:txBody>
                  <a:tcPr marL="68470" marR="684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1 год,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err="1">
                          <a:latin typeface="Times New Roman"/>
                          <a:ea typeface="Times New Roman"/>
                          <a:cs typeface="Times New Roman"/>
                        </a:rPr>
                        <a:t>тыс.,руб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</a:txBody>
                  <a:tcPr marL="68470" marR="684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2 год,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тыс.руб.</a:t>
                      </a:r>
                    </a:p>
                  </a:txBody>
                  <a:tcPr marL="68470" marR="684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Примечание</a:t>
                      </a:r>
                    </a:p>
                  </a:txBody>
                  <a:tcPr marL="68470" marR="684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11190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Переменные затраты</a:t>
                      </a:r>
                    </a:p>
                  </a:txBody>
                  <a:tcPr marL="68470" marR="68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00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Оборудование и материалы:</a:t>
                      </a:r>
                    </a:p>
                  </a:txBody>
                  <a:tcPr marL="68470" marR="684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1 601,1</a:t>
                      </a:r>
                    </a:p>
                  </a:txBody>
                  <a:tcPr marL="68470" marR="684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470" marR="684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Первоначальные вложения</a:t>
                      </a:r>
                    </a:p>
                  </a:txBody>
                  <a:tcPr marL="68470" marR="684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61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—3D-</a:t>
                      </a:r>
                      <a:r>
                        <a:rPr lang="ru-RU" sz="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принтер</a:t>
                      </a:r>
                      <a:r>
                        <a:rPr lang="en-US" sz="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Natural Machines Foodini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—3D-принтер BYFEED PRO (BPS </a:t>
                      </a:r>
                      <a:r>
                        <a:rPr lang="ru-RU" sz="800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Series</a:t>
                      </a:r>
                      <a:r>
                        <a:rPr lang="ru-RU" sz="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—Рабочий стол с антивибрационным покрытием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—Ёмкости для замешивания и хранения пасты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—Наборы съёмных сопел и форсунок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—Электронные блоки и модули управления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—</a:t>
                      </a:r>
                      <a:r>
                        <a:rPr lang="ru-RU" sz="800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Миксер-измельчитель</a:t>
                      </a:r>
                      <a:r>
                        <a:rPr lang="ru-RU" sz="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для продуктов (подходит для пюре и пасты)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—Термостатический холодильник для заготовки полуфабрикатов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—Аппарат для вакуумной упаковки продуктов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—Машина для тонкой нарезки мяса и деликатесов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—Расходные материалы (запасные трубки, фильтры, наклейки)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—Установка для очищения и стерилизации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—Механизм передвижения каретки (совместная работа принтеров)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—LED-подсветка для витрин и презентации процесса печати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—Сканер продуктов (лазерный, оптический)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—Камеры видеонаблюдения для слежения за процессом печати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—Программное обеспечение для проектирования блюд</a:t>
                      </a:r>
                    </a:p>
                  </a:txBody>
                  <a:tcPr marL="68470" marR="68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68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Реклама:</a:t>
                      </a:r>
                    </a:p>
                  </a:txBody>
                  <a:tcPr marL="42939" marR="429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1 950,0</a:t>
                      </a:r>
                    </a:p>
                  </a:txBody>
                  <a:tcPr marL="42939" marR="429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1350,0</a:t>
                      </a:r>
                    </a:p>
                  </a:txBody>
                  <a:tcPr marL="42939" marR="429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Без учета отдельных дорогостоящих акций(подготовка информационной страницы на сайте (50 тыс. руб.), сотрудничество с </a:t>
                      </a:r>
                      <a:r>
                        <a:rPr lang="ru-RU" sz="800" dirty="0" err="1">
                          <a:latin typeface="Times New Roman"/>
                          <a:ea typeface="Times New Roman"/>
                          <a:cs typeface="Times New Roman"/>
                        </a:rPr>
                        <a:t>блогером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 (50 тыс. руб.) и участие в крупной региональной выставке (500 тыс. руб.))</a:t>
                      </a:r>
                    </a:p>
                  </a:txBody>
                  <a:tcPr marL="42939" marR="429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43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—Доработка существующей страницы веб-сайта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—Контекстная реклама (Яндекс.Директ, Google)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—Таргетированная реклама в соцсетях (VK, Instagramm,Tik Tok)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—E-mail маркетинг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—Сотрудничество с блогерами и инфлюенсерами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—Консультации профессионального маркетолога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—Участие в отраслевых выставках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—Внутренние мероприятия (дегустация блюд)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—Программа лояльности (скидки, бонусы)</a:t>
                      </a:r>
                    </a:p>
                  </a:txBody>
                  <a:tcPr marL="42939" marR="429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5689599" y="3996268"/>
          <a:ext cx="5698068" cy="2476917"/>
        </p:xfrm>
        <a:graphic>
          <a:graphicData uri="http://schemas.openxmlformats.org/drawingml/2006/table">
            <a:tbl>
              <a:tblPr/>
              <a:tblGrid>
                <a:gridCol w="3310467"/>
                <a:gridCol w="829734"/>
                <a:gridCol w="846666"/>
                <a:gridCol w="711201"/>
              </a:tblGrid>
              <a:tr h="1299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Сырье: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855,78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855,78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Необходимые продукты для приготовления блюд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64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—Растительный белок (нут, соя)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—Гороховый порошок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—Кокосовое масло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—Экстракт свеклы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—Пищевые дрожжи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—Агар-агар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—Альгинат натрия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—Консерванты и стабилизаторы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—Томаты (концентрированное пюре)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—Сыр моцарелла (измельчённый)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—Маргарин или сливочное масло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—Мука пшеничная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—Яйцо куриное (средний вес 50 грамм)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—Ванилин, специи, соль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—Бактериальная культура для пиццы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—Сахар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—Сухофрукты (яблоки, груши)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—Лимонная кислота (натуральный консервант)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Итого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6 730,1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4 449,0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5698065" y="863555"/>
          <a:ext cx="5689602" cy="3132183"/>
        </p:xfrm>
        <a:graphic>
          <a:graphicData uri="http://schemas.openxmlformats.org/drawingml/2006/table">
            <a:tbl>
              <a:tblPr/>
              <a:tblGrid>
                <a:gridCol w="3301300"/>
                <a:gridCol w="831438"/>
                <a:gridCol w="837087"/>
                <a:gridCol w="719777"/>
              </a:tblGrid>
              <a:tr h="118749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Постоянные затраты</a:t>
                      </a:r>
                    </a:p>
                  </a:txBody>
                  <a:tcPr marL="42939" marR="429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04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Введение должности 3D-поваров:</a:t>
                      </a:r>
                    </a:p>
                  </a:txBody>
                  <a:tcPr marL="42939" marR="429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1 997,0</a:t>
                      </a:r>
                    </a:p>
                  </a:txBody>
                  <a:tcPr marL="42939" marR="429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1917,0</a:t>
                      </a:r>
                    </a:p>
                  </a:txBody>
                  <a:tcPr marL="42939" marR="429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Исключены расходы на обучение поваров</a:t>
                      </a:r>
                    </a:p>
                  </a:txBody>
                  <a:tcPr marL="42939" marR="429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37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—Оплата труда 3D-поваров (в год)—Обучение и стажировка (единовременно)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—Специальная одежда и экипировка (в год)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—Транспортные расходы и мобильная связь (в год)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—Медицинское обследование и страховка (в год)</a:t>
                      </a:r>
                    </a:p>
                  </a:txBody>
                  <a:tcPr marL="42939" marR="429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87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Амортизационные отчисления:</a:t>
                      </a:r>
                    </a:p>
                  </a:txBody>
                  <a:tcPr marL="42939" marR="429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326,22</a:t>
                      </a:r>
                    </a:p>
                  </a:txBody>
                  <a:tcPr marL="42939" marR="429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326,22</a:t>
                      </a:r>
                    </a:p>
                  </a:txBody>
                  <a:tcPr marL="42939" marR="429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Регулярные отчисления в год</a:t>
                      </a:r>
                    </a:p>
                  </a:txBody>
                  <a:tcPr marL="42939" marR="429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83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—3D-принтер Natural Machines Foodini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—3D-принтер BYFEED PRO (BPS </a:t>
                      </a:r>
                      <a:r>
                        <a:rPr lang="ru-RU" sz="800" dirty="0" err="1">
                          <a:latin typeface="Times New Roman"/>
                          <a:ea typeface="Times New Roman"/>
                          <a:cs typeface="Times New Roman"/>
                        </a:rPr>
                        <a:t>Series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—Рабочий стол с антивибрационным покрытием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—Ёмкости для замешивания и хранения пасты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—Наборы съёмных сопел и форсунок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—Электронные блоки и модули управления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—</a:t>
                      </a:r>
                      <a:r>
                        <a:rPr lang="ru-RU" sz="800" dirty="0" err="1">
                          <a:latin typeface="Times New Roman"/>
                          <a:ea typeface="Times New Roman"/>
                          <a:cs typeface="Times New Roman"/>
                        </a:rPr>
                        <a:t>Миксер-измельчитель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 для продуктов (подходит для пюре и пасты)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—Термостатический холодильник для заготовки полуфабрикатов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—Аппарат для вакуумной упаковки продуктов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—Машина для тонкой нарезки мяса и деликатесов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—Расходные материалы (запасные трубки, фильтры, наклейки)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—Установка для очищения и стерилизации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—Механизм передвижения каретки (совместная работа принтеров)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—LED-подсветка для витрин и презентации процесса печати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—Сканер продуктов (лазерный, оптический)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—Камеры видеонаблюдения для слежения за процессом печати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—Программное обеспечение для проектирования блюд</a:t>
                      </a:r>
                    </a:p>
                  </a:txBody>
                  <a:tcPr marL="42939" marR="429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0014857" y="653143"/>
            <a:ext cx="16761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Продолжение таблицы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0"/>
            <a:ext cx="2667718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b="1" dirty="0" smtClean="0"/>
              <a:t>Производственный план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135278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9005</TotalTime>
  <Words>2598</Words>
  <Application>Microsoft Macintosh PowerPoint</Application>
  <PresentationFormat>Произвольный</PresentationFormat>
  <Paragraphs>596</Paragraphs>
  <Slides>16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Тема Office</vt:lpstr>
      <vt:lpstr>Формула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 Сенотрусов</dc:creator>
  <cp:lastModifiedBy>Honor</cp:lastModifiedBy>
  <cp:revision>194</cp:revision>
  <dcterms:created xsi:type="dcterms:W3CDTF">2024-04-16T17:35:35Z</dcterms:created>
  <dcterms:modified xsi:type="dcterms:W3CDTF">2025-06-24T16:52:47Z</dcterms:modified>
</cp:coreProperties>
</file>