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wdp" ContentType="image/vnd.ms-photo"/>
  <Default Extension="png" ContentType="image/png"/>
  <Default Extension="rels" ContentType="application/vnd.openxmlformats-package.relationshi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4.svg" ContentType="image/svg+xml"/>
  <Override PartName="/ppt/media/image4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648" r:id="rId1"/>
    <p:sldMasterId id="2147483659" r:id="rId3"/>
  </p:sldMasterIdLst>
  <p:notesMasterIdLst>
    <p:notesMasterId r:id="rId13"/>
  </p:notesMasterIdLst>
  <p:handoutMasterIdLst>
    <p:handoutMasterId r:id="rId14"/>
  </p:handoutMasterIdLst>
  <p:sldIdLst>
    <p:sldId id="260" r:id="rId4"/>
    <p:sldId id="295" r:id="rId5"/>
    <p:sldId id="304" r:id="rId6"/>
    <p:sldId id="297" r:id="rId7"/>
    <p:sldId id="306" r:id="rId8"/>
    <p:sldId id="307" r:id="rId9"/>
    <p:sldId id="299" r:id="rId10"/>
    <p:sldId id="302" r:id="rId11"/>
    <p:sldId id="322" r:id="rId12"/>
  </p:sldIdLst>
  <p:sldSz cx="20104100" cy="11315700"/>
  <p:notesSz cx="9947275" cy="681482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3564" userDrawn="1">
          <p15:clr>
            <a:srgbClr val="A4A3A4"/>
          </p15:clr>
        </p15:guide>
        <p15:guide id="2" pos="63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/>
  <p:cmAuthor id="2" name="Пешкова Василиса Олеговна" initials="ПО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65" autoAdjust="0"/>
    <p:restoredTop sz="95604" autoAdjust="0"/>
  </p:normalViewPr>
  <p:slideViewPr>
    <p:cSldViewPr snapToGrid="0" showGuides="1">
      <p:cViewPr varScale="1">
        <p:scale>
          <a:sx n="51" d="100"/>
          <a:sy n="51" d="100"/>
        </p:scale>
        <p:origin x="-96" y="-576"/>
      </p:cViewPr>
      <p:guideLst>
        <p:guide orient="horz" pos="3564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customXml" Target="../customXml/item3.xml"/><Relationship Id="rId20" Type="http://schemas.openxmlformats.org/officeDocument/2006/relationships/customXml" Target="../customXml/item2.xml"/><Relationship Id="rId2" Type="http://schemas.openxmlformats.org/officeDocument/2006/relationships/theme" Target="theme/theme1.xml"/><Relationship Id="rId19" Type="http://schemas.openxmlformats.org/officeDocument/2006/relationships/customXml" Target="../customXml/item1.xml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6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7" Type="http://schemas.microsoft.com/office/2007/relationships/hdphoto" Target="../media/image6.wdp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7" Type="http://schemas.openxmlformats.org/officeDocument/2006/relationships/image" Target="../media/image14.svg"/><Relationship Id="rId6" Type="http://schemas.openxmlformats.org/officeDocument/2006/relationships/image" Target="../media/image13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7" Type="http://schemas.microsoft.com/office/2007/relationships/hdphoto" Target="../media/image20.wdp"/><Relationship Id="rId6" Type="http://schemas.openxmlformats.org/officeDocument/2006/relationships/image" Target="../media/image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4.svg"/><Relationship Id="rId6" Type="http://schemas.openxmlformats.org/officeDocument/2006/relationships/image" Target="../media/image13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7" Type="http://schemas.microsoft.com/office/2007/relationships/hdphoto" Target="../media/image23.wdp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microsoft.com/office/2007/relationships/hdphoto" Target="../media/image24.wdp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microsoft.com/office/2007/relationships/hdphoto" Target="../media/image26.wdp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image10.wdp"/><Relationship Id="rId7" Type="http://schemas.openxmlformats.org/officeDocument/2006/relationships/image" Target="../media/image5.png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9.sv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microsoft.com/office/2007/relationships/hdphoto" Target="../media/image6.wdp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microsoft.com/office/2007/relationships/hdphoto" Target="../media/image6.wdp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microsoft.com/office/2007/relationships/hdphoto" Target="../media/image6.wdp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image" Target="../media/image14.svg"/><Relationship Id="rId6" Type="http://schemas.openxmlformats.org/officeDocument/2006/relationships/image" Target="../media/image13.png"/><Relationship Id="rId5" Type="http://schemas.microsoft.com/office/2007/relationships/hdphoto" Target="../media/image6.wdp"/><Relationship Id="rId4" Type="http://schemas.openxmlformats.org/officeDocument/2006/relationships/image" Target="../media/image12.png"/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7" Type="http://schemas.openxmlformats.org/officeDocument/2006/relationships/image" Target="../media/image14.svg"/><Relationship Id="rId6" Type="http://schemas.openxmlformats.org/officeDocument/2006/relationships/image" Target="../media/image13.png"/><Relationship Id="rId5" Type="http://schemas.microsoft.com/office/2007/relationships/hdphoto" Target="../media/image6.wdp"/><Relationship Id="rId4" Type="http://schemas.openxmlformats.org/officeDocument/2006/relationships/image" Target="../media/image12.png"/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image" Target="../media/image16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microsoft.com/office/2007/relationships/hdphoto" Target="../media/image6.wdp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image" Target="../media/image16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microsoft.com/office/2007/relationships/hdphoto" Target="../media/image6.wdp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>
            <a:fillRect/>
          </a:stretch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/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ru-RU" dirty="0"/>
          </a:p>
        </p:txBody>
      </p:sp>
      <p:sp>
        <p:nvSpPr>
          <p:cNvPr id="12" name="Заголовок 12"/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  <a:endParaRPr lang="ru-RU" dirty="0"/>
          </a:p>
        </p:txBody>
      </p:sp>
      <p:sp>
        <p:nvSpPr>
          <p:cNvPr id="16" name="Нижний колонтитул 13"/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/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ru-RU" dirty="0"/>
          </a:p>
        </p:txBody>
      </p:sp>
      <p:sp>
        <p:nvSpPr>
          <p:cNvPr id="12" name="Заголовок 12"/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  <a:endParaRPr lang="ru-RU" dirty="0"/>
          </a:p>
        </p:txBody>
      </p:sp>
      <p:sp>
        <p:nvSpPr>
          <p:cNvPr id="16" name="Нижний колонтитул 13"/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ru-RU" dirty="0"/>
          </a:p>
        </p:txBody>
      </p:sp>
      <p:sp>
        <p:nvSpPr>
          <p:cNvPr id="15" name="Заголовок 12"/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/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</a:fld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ru-RU" dirty="0"/>
          </a:p>
        </p:txBody>
      </p:sp>
      <p:sp>
        <p:nvSpPr>
          <p:cNvPr id="12" name="Заголовок 12"/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  <a:endParaRPr lang="ru-RU" dirty="0"/>
          </a:p>
        </p:txBody>
      </p:sp>
      <p:sp>
        <p:nvSpPr>
          <p:cNvPr id="13" name="Нижний колонтитул 8"/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>
            <a:fillRect/>
          </a:stretch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ru-RU" dirty="0"/>
          </a:p>
        </p:txBody>
      </p:sp>
      <p:sp>
        <p:nvSpPr>
          <p:cNvPr id="16" name="Заголовок 12"/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  <a:endParaRPr lang="ru-RU" dirty="0"/>
          </a:p>
        </p:txBody>
      </p:sp>
      <p:sp>
        <p:nvSpPr>
          <p:cNvPr id="17" name="Нижний колонтитул 8"/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ru-RU" dirty="0"/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</a:fld>
            <a:endParaRPr lang="ru-RU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  <a:endParaRPr lang="ru-RU" dirty="0"/>
          </a:p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</a:fld>
            <a:endParaRPr lang="ru-RU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</a:fld>
            <a:endParaRPr lang="ru-RU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  <a:endParaRPr lang="ru-RU" dirty="0"/>
          </a:p>
          <a:p>
            <a:r>
              <a:rPr lang="ru-RU" dirty="0"/>
              <a:t>для изображения</a:t>
            </a:r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/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/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</a:fld>
            <a:endParaRPr lang="ru-RU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</a:fld>
            <a:endParaRPr lang="ru-RU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15" name="Текст 8"/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  <a:endParaRPr lang="ru-RU" dirty="0"/>
          </a:p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</a:fld>
            <a:endParaRPr lang="ru-RU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  <a:endParaRPr lang="ru-RU" dirty="0"/>
          </a:p>
          <a:p>
            <a:pPr lvl="0"/>
            <a:endParaRPr lang="ru-RU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15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Описание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  <a:endParaRPr lang="ru-RU" dirty="0"/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 b="1"/>
            </a:lvl1pPr>
          </a:lstStyle>
          <a:p>
            <a:pPr lvl="0"/>
            <a:r>
              <a:rPr lang="ru-RU" dirty="0"/>
              <a:t>Описание</a:t>
            </a:r>
            <a:endParaRPr lang="ru-RU" dirty="0"/>
          </a:p>
        </p:txBody>
      </p:sp>
      <p:sp>
        <p:nvSpPr>
          <p:cNvPr id="35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Описание</a:t>
            </a:r>
            <a:endParaRPr lang="ru-RU" dirty="0"/>
          </a:p>
        </p:txBody>
      </p:sp>
      <p:sp>
        <p:nvSpPr>
          <p:cNvPr id="36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  <a:endParaRPr lang="ru-RU" dirty="0"/>
          </a:p>
        </p:txBody>
      </p:sp>
      <p:sp>
        <p:nvSpPr>
          <p:cNvPr id="37" name="Текст 8"/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 b="1"/>
            </a:lvl1pPr>
          </a:lstStyle>
          <a:p>
            <a:pPr lvl="0"/>
            <a:r>
              <a:rPr lang="ru-RU" dirty="0"/>
              <a:t>Описание</a:t>
            </a:r>
            <a:endParaRPr lang="ru-RU" dirty="0"/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Описание</a:t>
            </a:r>
            <a:endParaRPr lang="ru-RU" dirty="0"/>
          </a:p>
        </p:txBody>
      </p:sp>
      <p:sp>
        <p:nvSpPr>
          <p:cNvPr id="39" name="Рисунок 2"/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  <a:endParaRPr lang="ru-RU" dirty="0"/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 b="1"/>
            </a:lvl1pPr>
          </a:lstStyle>
          <a:p>
            <a:pPr lvl="0"/>
            <a:r>
              <a:rPr lang="ru-RU" dirty="0"/>
              <a:t>Описание</a:t>
            </a:r>
            <a:endParaRPr lang="ru-RU" dirty="0"/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Описание</a:t>
            </a:r>
            <a:endParaRPr lang="ru-RU" dirty="0"/>
          </a:p>
        </p:txBody>
      </p:sp>
      <p:sp>
        <p:nvSpPr>
          <p:cNvPr id="42" name="Рисунок 2"/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  <a:endParaRPr lang="ru-RU" dirty="0"/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 b="1"/>
            </a:lvl1pPr>
          </a:lstStyle>
          <a:p>
            <a:pPr lvl="0"/>
            <a:r>
              <a:rPr lang="ru-RU" dirty="0"/>
              <a:t>Описание</a:t>
            </a:r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/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/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0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35805" y="1477010"/>
            <a:ext cx="7744460" cy="3390900"/>
          </a:xfrm>
        </p:spPr>
        <p:txBody>
          <a:bodyPr>
            <a:normAutofit/>
          </a:bodyPr>
          <a:lstStyle/>
          <a:p>
            <a:pPr algn="ctr"/>
            <a:r>
              <a:rPr lang="en-US" sz="7200" i="1" dirty="0" err="1" smtClean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Fudtrak</a:t>
            </a:r>
            <a:br>
              <a:rPr lang="ru-RU" sz="72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6600" dirty="0" smtClean="0"/>
              <a:t> </a:t>
            </a:r>
            <a:endParaRPr lang="ru-RU" sz="66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20847" y="3877182"/>
            <a:ext cx="7400004" cy="2488447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Мобильное кафе на колесах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18" name="Picture 2" descr="https://findesk.ru/upload/iblock/5f4/5f4d5ca7fbc1f5f66cac137b0d89f24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318260" y="4718050"/>
            <a:ext cx="7752080" cy="5972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Актуальность проекта</a:t>
            </a:r>
            <a:endParaRPr lang="ru-RU" b="1" dirty="0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6"/>
          </p:nvPr>
        </p:nvSpPr>
        <p:spPr>
          <a:xfrm>
            <a:off x="574040" y="5286375"/>
            <a:ext cx="11343005" cy="5081905"/>
          </a:xfrm>
        </p:spPr>
        <p:txBody>
          <a:bodyPr/>
          <a:lstStyle/>
          <a:p>
            <a:pPr algn="l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ростом мобильности населения страны назрела острая необходимость разработки мобильного кафе, быстро и своевременного реагирующего на изменения потребительского спроса. Предлагаемый нами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фудтрак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будет работать через мобильное приложение, которое позволяет ставить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геометку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фудтраки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лояльных клиентов (с их согласия) .Таким образом клиенты могут видеть где ближайший к ним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фудтрак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их любимой едой, а продавец видит клиентов со стабильными предпочтениями. 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4294967295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4" r="17694"/>
          <a:stretch>
            <a:fillRect/>
          </a:stretch>
        </p:blipFill>
        <p:spPr>
          <a:xfrm>
            <a:off x="12668250" y="5071110"/>
            <a:ext cx="5702300" cy="5892800"/>
          </a:xfrm>
        </p:spPr>
      </p:pic>
      <p:sp>
        <p:nvSpPr>
          <p:cNvPr id="8" name="Овал 7"/>
          <p:cNvSpPr/>
          <p:nvPr/>
        </p:nvSpPr>
        <p:spPr>
          <a:xfrm>
            <a:off x="329565" y="1774190"/>
            <a:ext cx="2905125" cy="2856865"/>
          </a:xfrm>
          <a:prstGeom prst="ellipse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Рост мобильности населения</a:t>
            </a:r>
            <a:endParaRPr lang="ru-RU" sz="2800" dirty="0"/>
          </a:p>
        </p:txBody>
      </p:sp>
      <p:sp>
        <p:nvSpPr>
          <p:cNvPr id="9" name="Стрелка вправо 8"/>
          <p:cNvSpPr/>
          <p:nvPr/>
        </p:nvSpPr>
        <p:spPr>
          <a:xfrm>
            <a:off x="3354135" y="2894641"/>
            <a:ext cx="1642188" cy="615820"/>
          </a:xfrm>
          <a:prstGeom prst="rightArrow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3"/>
          </p:nvPr>
        </p:nvSpPr>
        <p:spPr>
          <a:xfrm>
            <a:off x="5115560" y="1774190"/>
            <a:ext cx="3316605" cy="2856865"/>
          </a:xfrm>
          <a:prstGeom prst="ellipse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Поиск конкурентного способа удовлетворения потребностей</a:t>
            </a:r>
            <a:endParaRPr lang="ru-RU" sz="2800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8551623" y="2856787"/>
            <a:ext cx="1884783" cy="653143"/>
          </a:xfrm>
          <a:prstGeom prst="rightArrow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0635615" y="1774190"/>
            <a:ext cx="2975610" cy="2856865"/>
          </a:xfrm>
          <a:prstGeom prst="ellipse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Идея создания </a:t>
            </a:r>
            <a:r>
              <a:rPr lang="ru-RU" sz="2800" dirty="0" err="1" smtClean="0"/>
              <a:t>фудтрака</a:t>
            </a:r>
            <a:endParaRPr lang="ru-RU" sz="2800" dirty="0"/>
          </a:p>
        </p:txBody>
      </p:sp>
      <p:sp>
        <p:nvSpPr>
          <p:cNvPr id="14" name="Овал 13"/>
          <p:cNvSpPr/>
          <p:nvPr/>
        </p:nvSpPr>
        <p:spPr>
          <a:xfrm>
            <a:off x="15969615" y="1774190"/>
            <a:ext cx="3168650" cy="2856865"/>
          </a:xfrm>
          <a:prstGeom prst="ellipse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Идея создания мобильного приложения для </a:t>
            </a:r>
            <a:r>
              <a:rPr lang="ru-RU" sz="2800" dirty="0" err="1" smtClean="0"/>
              <a:t>фудтрака</a:t>
            </a:r>
            <a:endParaRPr lang="ru-RU" sz="2800" dirty="0"/>
          </a:p>
        </p:txBody>
      </p:sp>
      <p:sp>
        <p:nvSpPr>
          <p:cNvPr id="16" name="Стрелка вправо 15"/>
          <p:cNvSpPr/>
          <p:nvPr/>
        </p:nvSpPr>
        <p:spPr>
          <a:xfrm>
            <a:off x="13810603" y="2857175"/>
            <a:ext cx="1959429" cy="653143"/>
          </a:xfrm>
          <a:prstGeom prst="rightArrow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6"/>
          </p:nvPr>
        </p:nvSpPr>
        <p:spPr>
          <a:xfrm>
            <a:off x="746448" y="7669763"/>
            <a:ext cx="19077733" cy="2955472"/>
          </a:xfrm>
        </p:spPr>
        <p:txBody>
          <a:bodyPr/>
          <a:lstStyle/>
          <a:p>
            <a:pPr algn="ctr"/>
            <a:r>
              <a:rPr lang="ru-RU" sz="3600" dirty="0" smtClean="0"/>
              <a:t>Политика </a:t>
            </a:r>
            <a:r>
              <a:rPr lang="ru-RU" sz="3600" dirty="0" err="1" smtClean="0"/>
              <a:t>Фудтрака</a:t>
            </a:r>
            <a:r>
              <a:rPr lang="ru-RU" sz="3600" dirty="0" smtClean="0"/>
              <a:t> </a:t>
            </a:r>
            <a:r>
              <a:rPr lang="ru-RU" sz="3600" dirty="0" smtClean="0"/>
              <a:t>является высоко </a:t>
            </a:r>
            <a:r>
              <a:rPr lang="ru-RU" sz="3600" dirty="0" err="1" smtClean="0"/>
              <a:t>клиентоориентированной</a:t>
            </a:r>
            <a:r>
              <a:rPr lang="ru-RU" sz="3600" dirty="0" smtClean="0"/>
              <a:t> </a:t>
            </a:r>
            <a:r>
              <a:rPr lang="ru-RU" sz="3600" dirty="0" smtClean="0"/>
              <a:t>за счет работы мобильного приложения, позволяющего анализировать  вкусы и предпочтения групп </a:t>
            </a:r>
            <a:r>
              <a:rPr lang="ru-RU" sz="3600" dirty="0" smtClean="0"/>
              <a:t>клиентов, а </a:t>
            </a:r>
            <a:r>
              <a:rPr lang="ru-RU" sz="3600" dirty="0" smtClean="0"/>
              <a:t>с</a:t>
            </a:r>
            <a:r>
              <a:rPr lang="ru-RU" sz="3600" dirty="0" smtClean="0"/>
              <a:t>уществующая </a:t>
            </a:r>
            <a:r>
              <a:rPr lang="ru-RU" sz="3600" dirty="0" smtClean="0"/>
              <a:t>система общественного питания направлена на разработку и поддержание своих концепций, что не дает возможности быстро и оперативно подстраиваться под вкусы покупателей.</a:t>
            </a:r>
            <a:endParaRPr lang="ru-RU" sz="3600" dirty="0" smtClean="0"/>
          </a:p>
          <a:p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86205" y="1362271"/>
            <a:ext cx="16851084" cy="1101012"/>
          </a:xfrm>
          <a:prstGeom prst="round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Проблемы, которые решает проект </a:t>
            </a:r>
            <a:endParaRPr lang="ru-RU" sz="4400" b="1" dirty="0"/>
          </a:p>
        </p:txBody>
      </p:sp>
      <p:sp>
        <p:nvSpPr>
          <p:cNvPr id="17" name="Стрелка вниз 16"/>
          <p:cNvSpPr/>
          <p:nvPr/>
        </p:nvSpPr>
        <p:spPr>
          <a:xfrm>
            <a:off x="6997957" y="2463281"/>
            <a:ext cx="503853" cy="151155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12114245" y="2537927"/>
            <a:ext cx="503853" cy="151155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16963052" y="2556588"/>
            <a:ext cx="503853" cy="151155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2463281" y="2500604"/>
            <a:ext cx="503853" cy="151155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1101012" y="4086809"/>
            <a:ext cx="3247053" cy="2929812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Быстрая доставка еды</a:t>
            </a:r>
            <a:endParaRPr lang="ru-RU" sz="3200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15619445" y="4127241"/>
            <a:ext cx="3191069" cy="2929812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Обеспечение свободы передвижения </a:t>
            </a:r>
            <a:endParaRPr lang="ru-RU" sz="32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10711543" y="4089920"/>
            <a:ext cx="3284375" cy="2929812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Экономия времени клиентов </a:t>
            </a:r>
            <a:endParaRPr lang="ru-RU" sz="32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5766318" y="4033935"/>
            <a:ext cx="3119535" cy="2929812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Разнообразное меню</a:t>
            </a:r>
            <a:endParaRPr lang="ru-RU" sz="3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68962" y="1601690"/>
            <a:ext cx="17616196" cy="1101013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/>
              <a:t>Конкурентные преимущества</a:t>
            </a:r>
            <a:endParaRPr lang="ru-RU" sz="5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67435" y="4052570"/>
            <a:ext cx="2496820" cy="292989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Возможность </a:t>
            </a:r>
            <a:r>
              <a:rPr lang="ru-RU" sz="2800" dirty="0" smtClean="0"/>
              <a:t>быстро вкусно перекусить 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056755" y="4018280"/>
            <a:ext cx="2618740" cy="292989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Различные места работы (выезд на мероприятия)</a:t>
            </a:r>
            <a:endParaRPr lang="ru-RU" sz="2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6054705" y="4021455"/>
            <a:ext cx="2511425" cy="292989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Дешевая альтернатива кирпичному ресторану </a:t>
            </a:r>
            <a:endParaRPr lang="ru-RU" sz="2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2966700" y="4030980"/>
            <a:ext cx="2567940" cy="292989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Не требуются большие временные затраты на поиск еды</a:t>
            </a:r>
            <a:endParaRPr lang="ru-RU" sz="2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020935" y="4034155"/>
            <a:ext cx="2444750" cy="292989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Использование современных систем обновления </a:t>
            </a:r>
            <a:endParaRPr lang="ru-RU" sz="28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961765" y="4055745"/>
            <a:ext cx="2601595" cy="292989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Клиентам не придется изменять своим вкусовым привычкам</a:t>
            </a:r>
            <a:endParaRPr lang="ru-RU" sz="2800" dirty="0"/>
          </a:p>
        </p:txBody>
      </p:sp>
      <p:sp>
        <p:nvSpPr>
          <p:cNvPr id="21" name="Стрелка вниз 20"/>
          <p:cNvSpPr/>
          <p:nvPr/>
        </p:nvSpPr>
        <p:spPr>
          <a:xfrm>
            <a:off x="2202024" y="2799184"/>
            <a:ext cx="503853" cy="123164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5078962" y="2764971"/>
            <a:ext cx="503853" cy="123164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8008775" y="2746310"/>
            <a:ext cx="503853" cy="123164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10863942" y="2746310"/>
            <a:ext cx="503853" cy="123164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13887060" y="2783633"/>
            <a:ext cx="503853" cy="123164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16966163" y="2746311"/>
            <a:ext cx="503853" cy="123164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0" name="Замещающая рамка рисунка 99"/>
          <p:cNvPicPr>
            <a:picLocks noChangeAspect="1"/>
          </p:cNvPicPr>
          <p:nvPr>
            <p:ph type="pic" sz="quarter" idx="16"/>
          </p:nvPr>
        </p:nvPicPr>
        <p:blipFill>
          <a:blip r:embed="rId1"/>
          <a:stretch>
            <a:fillRect/>
          </a:stretch>
        </p:blipFill>
        <p:spPr>
          <a:xfrm>
            <a:off x="1067435" y="7518400"/>
            <a:ext cx="5514975" cy="3246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Изображение 100"/>
          <p:cNvPicPr/>
          <p:nvPr/>
        </p:nvPicPr>
        <p:blipFill>
          <a:blip/>
          <a:stretch>
            <a:fillRect/>
          </a:stretch>
        </p:blipFill>
        <p:spPr>
          <a:xfrm>
            <a:off x="9861550" y="546735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Изображение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830" y="7518400"/>
            <a:ext cx="4339590" cy="3255010"/>
          </a:xfrm>
          <a:prstGeom prst="rect">
            <a:avLst/>
          </a:prstGeom>
        </p:spPr>
      </p:pic>
      <p:pic>
        <p:nvPicPr>
          <p:cNvPr id="45" name="Изображение 44"/>
          <p:cNvPicPr>
            <a:picLocks noChangeAspect="1"/>
          </p:cNvPicPr>
          <p:nvPr/>
        </p:nvPicPr>
        <p:blipFill>
          <a:blip r:embed="rId3"/>
          <a:srcRect t="8574" b="7486"/>
          <a:stretch>
            <a:fillRect/>
          </a:stretch>
        </p:blipFill>
        <p:spPr>
          <a:xfrm>
            <a:off x="13258165" y="7518400"/>
            <a:ext cx="5186045" cy="324739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r>
              <a:rPr lang="ru-RU" sz="3600" dirty="0" smtClean="0"/>
              <a:t>Рынок, его </a:t>
            </a:r>
            <a:r>
              <a:rPr lang="ru-RU" sz="3600" dirty="0"/>
              <a:t>объем, рост и уровень конкуренции.</a:t>
            </a:r>
            <a:endParaRPr lang="ru-RU" sz="36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192466" y="3585952"/>
            <a:ext cx="5743592" cy="5245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2406" y="3637057"/>
            <a:ext cx="12379204" cy="459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420" y="517788"/>
            <a:ext cx="8211315" cy="911089"/>
          </a:xfrm>
          <a:prstGeom prst="rect">
            <a:avLst/>
          </a:prstGeom>
        </p:spPr>
        <p:txBody>
          <a:bodyPr/>
          <a:lstStyle/>
          <a:p>
            <a:r>
              <a:rPr lang="ru-RU" b="1" dirty="0" smtClean="0"/>
              <a:t>Научно-техническое решение и/или результаты, необходимые для создания продукции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>
          <a:xfrm>
            <a:off x="590550" y="3954780"/>
            <a:ext cx="8101965" cy="6403975"/>
          </a:xfrm>
        </p:spPr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мобильного приложения которое позволяет ставить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геометку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фудтраки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лояльных клиентов (с их согласия), и поддержания портрета клиента (его вкусовые предпочтения). 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 клиенты могут видеть где ближайший к ним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фудтрак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их любимой едой, а продавец видит клиентов со стабильными предпочтениями.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" name="Замещающая рамка рисунка 102"/>
          <p:cNvPicPr>
            <a:picLocks noChangeAspect="1"/>
          </p:cNvPicPr>
          <p:nvPr>
            <p:ph type="pic" sz="quarter" idx="16"/>
          </p:nvPr>
        </p:nvPicPr>
        <p:blipFill>
          <a:blip r:embed="rId1"/>
          <a:stretch>
            <a:fillRect/>
          </a:stretch>
        </p:blipFill>
        <p:spPr>
          <a:xfrm>
            <a:off x="15741015" y="5420360"/>
            <a:ext cx="3870325" cy="53549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6700" y="2067560"/>
            <a:ext cx="5759450" cy="4503420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8070" y="6470015"/>
            <a:ext cx="4122420" cy="41224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Бизнес-модель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628650" y="1706245"/>
            <a:ext cx="7573010" cy="8236585"/>
          </a:xfrm>
        </p:spPr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мобильного приложения, позволяющего проводить анализ лояльных клиентов, адаптировать ассортимент к клиентским предпочтениям на основе статистических данных и быстро с помощью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фудтрака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доставлять еду в места наибольшего скопления потенциальных клиентов (анализ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геоданных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Запуск проекта позволит апробировать новую систему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клиенто-ориентированной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бизнес-модели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общественного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питания,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перспективой развития ее во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франшизу.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997315" y="1706245"/>
            <a:ext cx="6061075" cy="5012055"/>
          </a:xfrm>
          <a:prstGeom prst="rect">
            <a:avLst/>
          </a:prstGeom>
          <a:noFill/>
          <a:ln w="9525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  <a:miter lim="800000"/>
            <a:headEnd/>
            <a:tailEnd/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rcRect t="27945"/>
          <a:stretch>
            <a:fillRect/>
          </a:stretch>
        </p:blipFill>
        <p:spPr>
          <a:xfrm>
            <a:off x="13434695" y="5338445"/>
            <a:ext cx="6290945" cy="5553710"/>
          </a:xfrm>
          <a:prstGeom prst="rect">
            <a:avLst/>
          </a:prstGeom>
          <a:ln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433575" y="1429576"/>
            <a:ext cx="8211315" cy="911089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ru-RU" sz="2800" dirty="0"/>
              <a:t>Планы развития, потребности и предложение для того, кому вы адресуете презентацию.</a:t>
            </a:r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430" y="518423"/>
            <a:ext cx="8211315" cy="911089"/>
          </a:xfrm>
          <a:prstGeom prst="rect">
            <a:avLst/>
          </a:prstGeom>
        </p:spPr>
        <p:txBody>
          <a:bodyPr/>
          <a:lstStyle/>
          <a:p>
            <a:r>
              <a:rPr lang="ru-RU" b="1" dirty="0"/>
              <a:t>Планы развития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340360" y="2479675"/>
            <a:ext cx="8305165" cy="771144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современном мире очень большое количество людей не имеет возможности полноценного обеда и предпочитают в рабочее время перекусы на ходу, это как правило офисные клерки, студенты, посетители крупных государственных учреждений (многофункциональные центры, диагностические центры и другие присутственные места где посетитель тратит несколько часов на визит или существует очередь), а также места массовых гуляний где не оборудованы стационарные точки (места проведения фестивалей, спортивных состязаний и др.).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дальнейшем, с ростом клиентов планируется увеличить количество фудтраков и удобство в приложении. Развитие в других городах, а так же за рубежом.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5" name="Изображение 104"/>
          <p:cNvPicPr/>
          <p:nvPr/>
        </p:nvPicPr>
        <p:blipFill>
          <a:blip/>
          <a:stretch>
            <a:fillRect/>
          </a:stretch>
        </p:blipFill>
        <p:spPr>
          <a:xfrm>
            <a:off x="9861550" y="5467350"/>
            <a:ext cx="38100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1"/>
          <a:srcRect t="21453"/>
          <a:stretch>
            <a:fillRect/>
          </a:stretch>
        </p:blipFill>
        <p:spPr>
          <a:xfrm>
            <a:off x="9275445" y="1978660"/>
            <a:ext cx="4872355" cy="5491480"/>
          </a:xfrm>
          <a:prstGeom prst="rect">
            <a:avLst/>
          </a:prstGeom>
        </p:spPr>
      </p:pic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5785" y="1866900"/>
            <a:ext cx="5266690" cy="5603240"/>
          </a:xfrm>
          <a:prstGeom prst="rect">
            <a:avLst/>
          </a:prstGeom>
        </p:spPr>
      </p:pic>
      <p:pic>
        <p:nvPicPr>
          <p:cNvPr id="104" name="Замещающая рамка рисунка 103"/>
          <p:cNvPicPr>
            <a:picLocks noChangeAspect="1"/>
          </p:cNvPicPr>
          <p:nvPr>
            <p:ph type="pic" sz="quarter" idx="16"/>
          </p:nvPr>
        </p:nvPicPr>
        <p:blipFill>
          <a:blip r:embed="rId3"/>
          <a:stretch>
            <a:fillRect/>
          </a:stretch>
        </p:blipFill>
        <p:spPr>
          <a:xfrm>
            <a:off x="11521440" y="7106920"/>
            <a:ext cx="5769610" cy="38430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subTitle" idx="4294967295"/>
          </p:nvPr>
        </p:nvSpPr>
        <p:spPr>
          <a:xfrm>
            <a:off x="906463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dirty="0" smtClean="0"/>
              <a:t>Телефон</a:t>
            </a:r>
            <a:endParaRPr lang="ru-RU" sz="1800" dirty="0"/>
          </a:p>
          <a:p>
            <a:pPr>
              <a:lnSpc>
                <a:spcPts val="4360"/>
              </a:lnSpc>
              <a:buNone/>
            </a:pPr>
            <a:r>
              <a:rPr lang="en-US" sz="1800" dirty="0"/>
              <a:t>email</a:t>
            </a:r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8709" y="1411109"/>
            <a:ext cx="9733828" cy="996189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ru-RU" sz="6000" dirty="0" smtClean="0"/>
              <a:t>Наша к</a:t>
            </a:r>
            <a:r>
              <a:rPr lang="ru-RU" sz="6000" dirty="0" smtClean="0"/>
              <a:t>оманда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Текст 2"/>
          <p:cNvSpPr txBox="1"/>
          <p:nvPr/>
        </p:nvSpPr>
        <p:spPr>
          <a:xfrm>
            <a:off x="2668761" y="7631892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2800" dirty="0" smtClean="0"/>
              <a:t>+</a:t>
            </a:r>
            <a:r>
              <a:rPr lang="en-US" sz="2800" dirty="0"/>
              <a:t>7 </a:t>
            </a:r>
            <a:r>
              <a:rPr lang="en-US" sz="2800" dirty="0" smtClean="0"/>
              <a:t>(</a:t>
            </a:r>
            <a:r>
              <a:rPr lang="ru-RU" sz="2800" dirty="0" smtClean="0"/>
              <a:t>9657067464)</a:t>
            </a:r>
            <a:endParaRPr lang="ru-RU" sz="2800" dirty="0"/>
          </a:p>
          <a:p>
            <a:pPr>
              <a:lnSpc>
                <a:spcPts val="4360"/>
              </a:lnSpc>
              <a:buClrTx/>
            </a:pPr>
            <a:r>
              <a:rPr lang="ru-RU" sz="2800" dirty="0" smtClean="0"/>
              <a:t>viktoriashilnikova16@gmail.com</a:t>
            </a:r>
            <a:endParaRPr lang="ru-RU" sz="2800" dirty="0"/>
          </a:p>
        </p:txBody>
      </p:sp>
      <p:sp>
        <p:nvSpPr>
          <p:cNvPr id="5" name="Текст 8"/>
          <p:cNvSpPr txBox="1"/>
          <p:nvPr/>
        </p:nvSpPr>
        <p:spPr>
          <a:xfrm>
            <a:off x="502702" y="2649892"/>
            <a:ext cx="4498506" cy="3844214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ru-RU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ru-RU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Изображение 6" descr="_SrOBFgdHEA"/>
          <p:cNvPicPr>
            <a:picLocks noChangeAspect="1"/>
          </p:cNvPicPr>
          <p:nvPr/>
        </p:nvPicPr>
        <p:blipFill>
          <a:blip r:embed="rId1"/>
          <a:srcRect t="15702" r="31150" b="28082"/>
          <a:stretch>
            <a:fillRect/>
          </a:stretch>
        </p:blipFill>
        <p:spPr>
          <a:xfrm>
            <a:off x="16692245" y="3213100"/>
            <a:ext cx="2890520" cy="3147060"/>
          </a:xfrm>
          <a:prstGeom prst="rect">
            <a:avLst/>
          </a:prstGeom>
        </p:spPr>
      </p:pic>
      <p:pic>
        <p:nvPicPr>
          <p:cNvPr id="8" name="Изображение 7" descr="-bzaPXV4Urk"/>
          <p:cNvPicPr>
            <a:picLocks noChangeAspect="1"/>
          </p:cNvPicPr>
          <p:nvPr/>
        </p:nvPicPr>
        <p:blipFill>
          <a:blip r:embed="rId2"/>
          <a:srcRect l="2897" r="6010" b="22957"/>
          <a:stretch>
            <a:fillRect/>
          </a:stretch>
        </p:blipFill>
        <p:spPr>
          <a:xfrm>
            <a:off x="13451205" y="3213100"/>
            <a:ext cx="2971165" cy="3141345"/>
          </a:xfrm>
          <a:prstGeom prst="rect">
            <a:avLst/>
          </a:prstGeom>
        </p:spPr>
      </p:pic>
      <p:pic>
        <p:nvPicPr>
          <p:cNvPr id="9" name="Изображение 8" descr="DMfQVqm1EUE"/>
          <p:cNvPicPr>
            <a:picLocks noChangeAspect="1"/>
          </p:cNvPicPr>
          <p:nvPr/>
        </p:nvPicPr>
        <p:blipFill>
          <a:blip r:embed="rId3"/>
          <a:srcRect l="7247" t="17104" r="6321" b="33160"/>
          <a:stretch>
            <a:fillRect/>
          </a:stretch>
        </p:blipFill>
        <p:spPr>
          <a:xfrm>
            <a:off x="502920" y="3213735"/>
            <a:ext cx="3114040" cy="3186430"/>
          </a:xfrm>
          <a:prstGeom prst="rect">
            <a:avLst/>
          </a:prstGeom>
        </p:spPr>
      </p:pic>
      <p:pic>
        <p:nvPicPr>
          <p:cNvPr id="10" name="Изображение 9" descr="hQETUJkLUlc"/>
          <p:cNvPicPr>
            <a:picLocks noChangeAspect="1"/>
          </p:cNvPicPr>
          <p:nvPr/>
        </p:nvPicPr>
        <p:blipFill>
          <a:blip r:embed="rId4"/>
          <a:srcRect t="13040" r="923" b="6836"/>
          <a:stretch>
            <a:fillRect/>
          </a:stretch>
        </p:blipFill>
        <p:spPr>
          <a:xfrm>
            <a:off x="7137400" y="3212465"/>
            <a:ext cx="2912745" cy="3141980"/>
          </a:xfrm>
          <a:prstGeom prst="rect">
            <a:avLst/>
          </a:prstGeom>
        </p:spPr>
      </p:pic>
      <p:pic>
        <p:nvPicPr>
          <p:cNvPr id="11" name="Изображение 10" descr="id2pDGw0nPw"/>
          <p:cNvPicPr>
            <a:picLocks noChangeAspect="1"/>
          </p:cNvPicPr>
          <p:nvPr/>
        </p:nvPicPr>
        <p:blipFill>
          <a:blip r:embed="rId5"/>
          <a:srcRect l="7376" t="13552" r="190" b="28244"/>
          <a:stretch>
            <a:fillRect/>
          </a:stretch>
        </p:blipFill>
        <p:spPr>
          <a:xfrm>
            <a:off x="10341610" y="3212465"/>
            <a:ext cx="2804795" cy="3141980"/>
          </a:xfrm>
          <a:prstGeom prst="rect">
            <a:avLst/>
          </a:prstGeom>
        </p:spPr>
      </p:pic>
      <p:pic>
        <p:nvPicPr>
          <p:cNvPr id="12" name="Изображение 11" descr="Sat-QLcqhFE"/>
          <p:cNvPicPr>
            <a:picLocks noChangeAspect="1"/>
          </p:cNvPicPr>
          <p:nvPr/>
        </p:nvPicPr>
        <p:blipFill>
          <a:blip r:embed="rId6"/>
          <a:srcRect l="18272" t="19523" r="13124" b="26061"/>
          <a:stretch>
            <a:fillRect/>
          </a:stretch>
        </p:blipFill>
        <p:spPr>
          <a:xfrm>
            <a:off x="3813175" y="3192780"/>
            <a:ext cx="3032760" cy="3208020"/>
          </a:xfrm>
          <a:prstGeom prst="rect">
            <a:avLst/>
          </a:prstGeom>
        </p:spPr>
      </p:pic>
      <p:sp>
        <p:nvSpPr>
          <p:cNvPr id="14" name="Текстовое поле 13"/>
          <p:cNvSpPr txBox="1"/>
          <p:nvPr/>
        </p:nvSpPr>
        <p:spPr>
          <a:xfrm>
            <a:off x="3813175" y="6494145"/>
            <a:ext cx="29641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Администратор</a:t>
            </a:r>
            <a:endParaRPr lang="ru-RU" altLang="en-US"/>
          </a:p>
          <a:p>
            <a:pPr algn="ctr"/>
            <a:r>
              <a:rPr lang="ru-RU" altLang="en-US"/>
              <a:t>Ковалев Герман Александрович</a:t>
            </a:r>
            <a:endParaRPr lang="ru-RU" altLang="en-US"/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371475" y="6494145"/>
            <a:ext cx="3124835" cy="5327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ru-RU" altLang="en-US"/>
              <a:t>Лидер</a:t>
            </a:r>
            <a:endParaRPr lang="ru-RU" altLang="en-US"/>
          </a:p>
          <a:p>
            <a:pPr algn="ctr"/>
            <a:r>
              <a:rPr lang="ru-RU" altLang="en-US"/>
              <a:t>Шильникова Виктория Сергеевна</a:t>
            </a:r>
            <a:endParaRPr lang="ru-RU" altLang="en-US"/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7161530" y="6494145"/>
            <a:ext cx="284861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Администратор</a:t>
            </a:r>
            <a:endParaRPr lang="ru-RU" altLang="en-US"/>
          </a:p>
          <a:p>
            <a:pPr algn="ctr"/>
            <a:r>
              <a:rPr lang="ru-RU" altLang="en-US"/>
              <a:t>Крюкова Валерия Станиславовна</a:t>
            </a:r>
            <a:endParaRPr lang="ru-RU" altLang="en-US"/>
          </a:p>
        </p:txBody>
      </p:sp>
      <p:sp>
        <p:nvSpPr>
          <p:cNvPr id="17" name="Текстовое поле 16"/>
          <p:cNvSpPr txBox="1"/>
          <p:nvPr/>
        </p:nvSpPr>
        <p:spPr>
          <a:xfrm>
            <a:off x="10443210" y="6504940"/>
            <a:ext cx="26841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Предприниматель</a:t>
            </a:r>
            <a:endParaRPr lang="ru-RU" altLang="en-US"/>
          </a:p>
          <a:p>
            <a:pPr algn="ctr"/>
            <a:r>
              <a:rPr lang="ru-RU" altLang="en-US"/>
              <a:t>Шурыгина Алина Алексеевна</a:t>
            </a:r>
            <a:endParaRPr lang="ru-RU" altLang="en-US"/>
          </a:p>
        </p:txBody>
      </p:sp>
      <p:sp>
        <p:nvSpPr>
          <p:cNvPr id="18" name="Текстовое поле 17"/>
          <p:cNvSpPr txBox="1"/>
          <p:nvPr/>
        </p:nvSpPr>
        <p:spPr>
          <a:xfrm>
            <a:off x="13500735" y="6504940"/>
            <a:ext cx="2782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Предприниматель</a:t>
            </a:r>
            <a:endParaRPr lang="ru-RU" altLang="en-US"/>
          </a:p>
          <a:p>
            <a:pPr algn="ctr"/>
            <a:r>
              <a:rPr lang="ru-RU" altLang="en-US"/>
              <a:t>Глущенкова Диана Андреевна</a:t>
            </a:r>
            <a:endParaRPr lang="ru-RU" altLang="en-US"/>
          </a:p>
        </p:txBody>
      </p:sp>
      <p:sp>
        <p:nvSpPr>
          <p:cNvPr id="19" name="Текстовое поле 18"/>
          <p:cNvSpPr txBox="1"/>
          <p:nvPr/>
        </p:nvSpPr>
        <p:spPr>
          <a:xfrm>
            <a:off x="16793210" y="6504940"/>
            <a:ext cx="26835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/>
              <a:t>Предприниматель</a:t>
            </a:r>
            <a:endParaRPr lang="ru-RU" altLang="en-US"/>
          </a:p>
          <a:p>
            <a:pPr algn="ctr"/>
            <a:r>
              <a:rPr lang="ru-RU" altLang="en-US"/>
              <a:t>Петрунин Максим Алексеевич</a:t>
            </a:r>
            <a:endParaRPr lang="ru-RU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��< ? m s o - c o n t e n t T y p e ? > < F o r m T e m p l a t e s   x m l n s = " h t t p : / / s c h e m a s . m i c r o s o f t . c o m / s h a r e p o i n t / v 3 / c o n t e n t t y p e / f o r m s " > < D i s p l a y > D o c u m e n t L i b r a r y F o r m < / D i s p l a y > < E d i t > D o c u m e n t L i b r a r y F o r m < / E d i t > < N e w > D o c u m e n t L i b r a r y F o r m < / N e w > < / F o r m T e m p l a t e s > 
</file>

<file path=customXml/item2.xml>��< ? x m l   v e r s i o n = " 1 . 0 " ? > < p : p r o p e r t i e s   x m l n s : p = " h t t p : / / s c h e m a s . m i c r o s o f t . c o m / o f f i c e / 2 0 0 6 / m e t a d a t a / p r o p e r t i e s "   x m l n s : x s i = " h t t p : / / w w w . w 3 . o r g / 2 0 0 1 / X M L S c h e m a - i n s t a n c e "   x m l n s : p c = " h t t p : / / s c h e m a s . m i c r o s o f t . c o m / o f f i c e / i n f o p a t h / 2 0 0 7 / P a r t n e r C o n t r o l s " > < d o c u m e n t M a n a g e m e n t / > < / p : p r o p e r t i e s > 
</file>

<file path=customXml/item3.xml>��< ? x m l   v e r s i o n = " 1 . 0 " ? > < c t : c o n t e n t T y p e S c h e m a   c t : _ = " "   m a : _ = " "   m a : c o n t e n t T y p e N a m e = " >:C<5=B"   m a : c o n t e n t T y p e I D = " 0 x 0 1 0 1 0 0 3 8 9 B B A 0 1 C 4 F E 2 1 4 4 9 A A F F F A 7 6 E B F 4 0 6 2 "   m a : c o n t e n t T y p e V e r s i o n = " 1 1 "   m a : c o n t e n t T y p e D e s c r i p t i o n = " !>740=85  4>:C<5=B0. "   m a : c o n t e n t T y p e S c o p e = " "   m a : v e r s i o n I D = " 7 9 a e d f c 5 a 6 9 4 2 0 e 3 d 1 6 d 7 0 8 8 0 4 4 b f d 8 8 "   x m l n s : c t = " h t t p : / / s c h e m a s . m i c r o s o f t . c o m / o f f i c e / 2 0 0 6 / m e t a d a t a / c o n t e n t T y p e "   x m l n s : m a = " h t t p : / / s c h e m a s . m i c r o s o f t . c o m / o f f i c e / 2 0 0 6 / m e t a d a t a / p r o p e r t i e s / m e t a A t t r i b u t e s " >  
 < x s d : s c h e m a   t a r g e t N a m e s p a c e = " h t t p : / / s c h e m a s . m i c r o s o f t . c o m / o f f i c e / 2 0 0 6 / m e t a d a t a / p r o p e r t i e s "   m a : r o o t = " t r u e "   m a : f i e l d s I D = " c f 8 c 2 6 2 1 9 c d b 8 d d 4 a 9 c 0 e 1 3 7 e 4 7 5 d e 8 a "   n s 2 : _ = " "   n s 3 : _ = " "   x m l n s : x s d = " h t t p : / / w w w . w 3 . o r g / 2 0 0 1 / X M L S c h e m a "   x m l n s : x s = " h t t p : / / w w w . w 3 . o r g / 2 0 0 1 / X M L S c h e m a "   x m l n s : p = " h t t p : / / s c h e m a s . m i c r o s o f t . c o m / o f f i c e / 2 0 0 6 / m e t a d a t a / p r o p e r t i e s "   x m l n s : n s 2 = " d a e 5 8 5 f d - f 7 d c - 4 d 5 a - b 1 b 8 - e 5 7 4 2 e f 7 7 c 8 f "   x m l n s : n s 3 = " f 3 f 2 1 c f c - 4 d 3 e - 4 2 b 1 - 8 a 9 5 - d 7 2 0 9 8 1 8 f 9 d 6 " >  
 < x s d : i m p o r t   n a m e s p a c e = " d a e 5 8 5 f d - f 7 d c - 4 d 5 a - b 1 b 8 - e 5 7 4 2 e f 7 7 c 8 f " / >  
 < x s d : i m p o r t   n a m e s p a c e = " f 3 f 2 1 c f c - 4 d 3 e - 4 2 b 1 - 8 a 9 5 - d 7 2 0 9 8 1 8 f 9 d 6 " / >  
 < x s d : e l e m e n t   n a m e = " p r o p e r t i e s " >  
 < x s d : c o m p l e x T y p e >  
 < x s d : s e q u e n c e >  
 < x s d : e l e m e n t   n a m e = " d o c u m e n t M a n a g e m e n t " >  
 < x s d : c o m p l e x T y p e >  
 < x s d : a l l >  
 < x s d : e l e m e n t   r e f = " n s 2 : M e d i a S e r v i c e M e t a d a t a "   m i n O c c u r s = " 0 " / >  
 < x s d : e l e m e n t   r e f = " n s 2 : M e d i a S e r v i c e F a s t M e t a d a t a "   m i n O c c u r s = " 0 " / >  
 < x s d : e l e m e n t   r e f = " n s 2 : M e d i a S e r v i c e A u t o K e y P o i n t s "   m i n O c c u r s = " 0 " / >  
 < x s d : e l e m e n t   r e f = " n s 2 : M e d i a S e r v i c e K e y P o i n t s "   m i n O c c u r s = " 0 " / >  
 < x s d : e l e m e n t   r e f = " n s 3 : S h a r e d W i t h U s e r s "   m i n O c c u r s = " 0 " / >  
 < x s d : e l e m e n t   r e f = " n s 3 : S h a r e d W i t h D e t a i l s "   m i n O c c u r s = " 0 " / >  
 < x s d : e l e m e n t   r e f = " n s 2 : M e d i a S e r v i c e D a t e T a k e n "   m i n O c c u r s = " 0 " / >  
 < x s d : e l e m e n t   r e f = " n s 2 : M e d i a S e r v i c e A u t o T a g s "   m i n O c c u r s = " 0 " / >  
 < x s d : e l e m e n t   r e f = " n s 2 : M e d i a S e r v i c e O C R "   m i n O c c u r s = " 0 " / >  
 < x s d : e l e m e n t   r e f = " n s 2 : M e d i a S e r v i c e G e n e r a t i o n T i m e "   m i n O c c u r s = " 0 " / >  
 < x s d : e l e m e n t   r e f = " n s 2 : M e d i a S e r v i c e E v e n t H a s h C o d e "   m i n O c c u r s = " 0 " / >  
 < / x s d : a l l >  
 < / x s d : c o m p l e x T y p e >  
 < / x s d : e l e m e n t >  
 < / x s d : s e q u e n c e >  
 < / x s d : c o m p l e x T y p e >  
 < / x s d : e l e m e n t >  
 < / x s d : s c h e m a >  
 < x s d : s c h e m a   t a r g e t N a m e s p a c e = " d a e 5 8 5 f d - f 7 d c - 4 d 5 a - b 1 b 8 - e 5 7 4 2 e f 7 7 c 8 f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M e d i a S e r v i c e M e t a d a t a "   m a : i n d e x = " 8 "   n i l l a b l e = " t r u e "   m a : d i s p l a y N a m e = " M e d i a S e r v i c e M e t a d a t a "   m a : h i d d e n = " t r u e "   m a : i n t e r n a l N a m e = " M e d i a S e r v i c e M e t a d a t a "   m a : r e a d O n l y = " t r u e " >  
 < x s d : s i m p l e T y p e >  
 < x s d : r e s t r i c t i o n   b a s e = " d m s : N o t e " / >  
 < / x s d : s i m p l e T y p e >  
 < / x s d : e l e m e n t >  
 < x s d : e l e m e n t   n a m e = " M e d i a S e r v i c e F a s t M e t a d a t a "   m a : i n d e x = " 9 "   n i l l a b l e = " t r u e "   m a : d i s p l a y N a m e = " M e d i a S e r v i c e F a s t M e t a d a t a "   m a : h i d d e n = " t r u e "   m a : i n t e r n a l N a m e = " M e d i a S e r v i c e F a s t M e t a d a t a "   m a : r e a d O n l y = " t r u e " >  
 < x s d : s i m p l e T y p e >  
 < x s d : r e s t r i c t i o n   b a s e = " d m s : N o t e " / >  
 < / x s d : s i m p l e T y p e >  
 < / x s d : e l e m e n t >  
 < x s d : e l e m e n t   n a m e = " M e d i a S e r v i c e A u t o K e y P o i n t s "   m a : i n d e x = " 1 0 "   n i l l a b l e = " t r u e "   m a : d i s p l a y N a m e = " M e d i a S e r v i c e A u t o K e y P o i n t s "   m a : h i d d e n = " t r u e "   m a : i n t e r n a l N a m e = " M e d i a S e r v i c e A u t o K e y P o i n t s "   m a : r e a d O n l y = " t r u e " >  
 < x s d : s i m p l e T y p e >  
 < x s d : r e s t r i c t i o n   b a s e = " d m s : N o t e " / >  
 < / x s d : s i m p l e T y p e >  
 < / x s d : e l e m e n t >  
 < x s d : e l e m e n t   n a m e = " M e d i a S e r v i c e K e y P o i n t s "   m a : i n d e x = " 1 1 "   n i l l a b l e = " t r u e "   m a : d i s p l a y N a m e = " K e y P o i n t s "   m a : i n t e r n a l N a m e = " M e d i a S e r v i c e K e y P o i n t s "   m a : r e a d O n l y = " t r u e " >  
 < x s d : s i m p l e T y p e >  
 < x s d : r e s t r i c t i o n   b a s e = " d m s : N o t e " >  
 < x s d : m a x L e n g t h   v a l u e = " 2 5 5 " / >  
 < / x s d : r e s t r i c t i o n >  
 < / x s d : s i m p l e T y p e >  
 < / x s d : e l e m e n t >  
 < x s d : e l e m e n t   n a m e = " M e d i a S e r v i c e D a t e T a k e n "   m a : i n d e x = " 1 4 "   n i l l a b l e = " t r u e "   m a : d i s p l a y N a m e = " M e d i a S e r v i c e D a t e T a k e n "   m a : h i d d e n = " t r u e "   m a : i n t e r n a l N a m e = " M e d i a S e r v i c e D a t e T a k e n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A u t o T a g s "   m a : i n d e x = " 1 5 "   n i l l a b l e = " t r u e "   m a : d i s p l a y N a m e = " T a g s "   m a : i n t e r n a l N a m e = " M e d i a S e r v i c e A u t o T a g s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O C R "   m a : i n d e x = " 1 6 "   n i l l a b l e = " t r u e "   m a : d i s p l a y N a m e = " E x t r a c t e d   T e x t "   m a : i n t e r n a l N a m e = " M e d i a S e r v i c e O C R "   m a : r e a d O n l y = " t r u e " >  
 < x s d : s i m p l e T y p e >  
 < x s d : r e s t r i c t i o n   b a s e = " d m s : N o t e " >  
 < x s d : m a x L e n g t h   v a l u e = " 2 5 5 " / >  
 < / x s d : r e s t r i c t i o n >  
 < / x s d : s i m p l e T y p e >  
 < / x s d : e l e m e n t >  
 < x s d : e l e m e n t   n a m e = " M e d i a S e r v i c e G e n e r a t i o n T i m e "   m a : i n d e x = " 1 7 "   n i l l a b l e = " t r u e "   m a : d i s p l a y N a m e = " M e d i a S e r v i c e G e n e r a t i o n T i m e "   m a : h i d d e n = " t r u e "   m a : i n t e r n a l N a m e = " M e d i a S e r v i c e G e n e r a t i o n T i m e "   m a : r e a d O n l y = " t r u e " >  
 < x s d : s i m p l e T y p e >  
 < x s d : r e s t r i c t i o n   b a s e = " d m s : T e x t " / >  
 < / x s d : s i m p l e T y p e >  
 < / x s d : e l e m e n t >  
 < x s d : e l e m e n t   n a m e = " M e d i a S e r v i c e E v e n t H a s h C o d e "   m a : i n d e x = " 1 8 "   n i l l a b l e = " t r u e "   m a : d i s p l a y N a m e = " M e d i a S e r v i c e E v e n t H a s h C o d e "   m a : h i d d e n = " t r u e "   m a : i n t e r n a l N a m e = " M e d i a S e r v i c e E v e n t H a s h C o d e "   m a : r e a d O n l y = " t r u e " >  
 < x s d : s i m p l e T y p e >  
 < x s d : r e s t r i c t i o n   b a s e = " d m s : T e x t " / >  
 < / x s d : s i m p l e T y p e >  
 < / x s d : e l e m e n t >  
 < / x s d : s c h e m a >  
 < x s d : s c h e m a   t a r g e t N a m e s p a c e = " f 3 f 2 1 c f c - 4 d 3 e - 4 2 b 1 - 8 a 9 5 - d 7 2 0 9 8 1 8 f 9 d 6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S h a r e d W i t h U s e r s "   m a : i n d e x = " 1 2 "   n i l l a b l e = " t r u e "   m a : d i s p l a y N a m e = " 1I89  4>ABC?  A  8A?>;L7>20=85<"   m a : i n t e r n a l N a m e = " S h a r e d W i t h U s e r s "   m a : r e a d O n l y = " t r u e " >  
 < x s d : c o m p l e x T y p e >  
 < x s d : c o m p l e x C o n t e n t >  
 < x s d : e x t e n s i o n   b a s e = " d m s : U s e r M u l t i " >  
 < x s d : s e q u e n c e >  
 < x s d : e l e m e n t   n a m e = " U s e r I n f o "   m i n O c c u r s = " 0 "   m a x O c c u r s = " u n b o u n d e d " >  
 < x s d : c o m p l e x T y p e >  
 < x s d : s e q u e n c e >  
 < x s d : e l e m e n t   n a m e = " D i s p l a y N a m e "   t y p e = " x s d : s t r i n g "   m i n O c c u r s = " 0 " / >  
 < x s d : e l e m e n t   n a m e = " A c c o u n t I d "   t y p e = " d m s : U s e r I d "   m i n O c c u r s = " 0 "   n i l l a b l e = " t r u e " / >  
 < x s d : e l e m e n t   n a m e = " A c c o u n t T y p e "   t y p e = " x s d : s t r i n g "   m i n O c c u r s = " 0 " / >  
 < / x s d : s e q u e n c e >  
 < / x s d : c o m p l e x T y p e >  
 < / x s d : e l e m e n t >  
 < / x s d : s e q u e n c e >  
 < / x s d : e x t e n s i o n >  
 < / x s d : c o m p l e x C o n t e n t >  
 < / x s d : c o m p l e x T y p e >  
 < / x s d : e l e m e n t >  
 < x s d : e l e m e n t   n a m e = " S h a r e d W i t h D e t a i l s "   m a : i n d e x = " 1 3 "   n i l l a b l e = " t r u e "   m a : d i s p l a y N a m e = " !>2<5AB=>  A  ?>4@>1=>ABO<8"   m a : i n t e r n a l N a m e = " S h a r e d W i t h D e t a i l s "   m a : r e a d O n l y = " t r u e " >  
 < x s d : s i m p l e T y p e >  
 < x s d : r e s t r i c t i o n   b a s e = " d m s : N o t e " >  
 < x s d : m a x L e n g t h   v a l u e = " 2 5 5 " / >  
 < / x s d : r e s t r i c t i o n >  
 < / x s d : s i m p l e T y p e >  
 < / x s d : e l e m e n t >  
 < / x s d : s c h e m a >  
 < x s d : s c h e m a   t a r g e t N a m e s p a c e = " h t t p : / / s c h e m a s . o p e n x m l f o r m a t s . o r g / p a c k a g e / 2 0 0 6 / m e t a d a t a / c o r e - p r o p e r t i e s "   e l e m e n t F o r m D e f a u l t = " q u a l i f i e d "   a t t r i b u t e F o r m D e f a u l t = " u n q u a l i f i e d "   b l o c k D e f a u l t = " # a l l "   x m l n s = " h t t p : / / s c h e m a s . o p e n x m l f o r m a t s . o r g / p a c k a g e / 2 0 0 6 / m e t a d a t a / c o r e - p r o p e r t i e s "   x m l n s : x s d = " h t t p : / / w w w . w 3 . o r g / 2 0 0 1 / X M L S c h e m a "   x m l n s : x s i = " h t t p : / / w w w . w 3 . o r g / 2 0 0 1 / X M L S c h e m a - i n s t a n c e "   x m l n s : d c = " h t t p : / / p u r l . o r g / d c / e l e m e n t s / 1 . 1 / "   x m l n s : d c t e r m s = " h t t p : / / p u r l . o r g / d c / t e r m s / "   x m l n s : o d o c = " h t t p : / / s c h e m a s . m i c r o s o f t . c o m / i n t e r n a l / o b d " >  
 < x s d : i m p o r t   n a m e s p a c e = " h t t p : / / p u r l . o r g / d c / e l e m e n t s / 1 . 1 / "   s c h e m a L o c a t i o n = " h t t p : / / d u b l i n c o r e . o r g / s c h e m a s / x m l s / q d c / 2 0 0 3 / 0 4 / 0 2 / d c . x s d " / >  
 < x s d : i m p o r t   n a m e s p a c e = " h t t p : / / p u r l . o r g / d c / t e r m s / "   s c h e m a L o c a t i o n = " h t t p : / / d u b l i n c o r e . o r g / s c h e m a s / x m l s / q d c / 2 0 0 3 / 0 4 / 0 2 / d c t e r m s . x s d " / >  
 < x s d : e l e m e n t   n a m e = " c o r e P r o p e r t i e s "   t y p e = " C T _ c o r e P r o p e r t i e s " / >  
 < x s d : c o m p l e x T y p e   n a m e = " C T _ c o r e P r o p e r t i e s " >  
 < x s d : a l l >  
 < x s d : e l e m e n t   r e f = " d c : c r e a t o r "   m i n O c c u r s = " 0 "   m a x O c c u r s = " 1 " / >  
 < x s d : e l e m e n t   r e f = " d c t e r m s : c r e a t e d "   m i n O c c u r s = " 0 "   m a x O c c u r s = " 1 " / >  
 < x s d : e l e m e n t   r e f = " d c : i d e n t i f i e r "   m i n O c c u r s = " 0 "   m a x O c c u r s = " 1 " / >  
 < x s d : e l e m e n t   n a m e = " c o n t e n t T y p e "   m i n O c c u r s = " 0 "   m a x O c c u r s = " 1 "   t y p e = " x s d : s t r i n g "   m a : i n d e x = " 0 "   m a : d i s p l a y N a m e = " "8?  :>=B5=B0" / >  
 < x s d : e l e m e n t   r e f = " d c : t i t l e "   m i n O c c u r s = " 0 "   m a x O c c u r s = " 1 "   m a : i n d e x = " 4 "   m a : d i s p l a y N a m e = " 0720=85" / >  
 < x s d : e l e m e n t   r e f = " d c : s u b j e c t "   m i n O c c u r s = " 0 "   m a x O c c u r s = " 1 " / >  
 < x s d : e l e m e n t   r e f = " d c : d e s c r i p t i o n "   m i n O c c u r s = " 0 "   m a x O c c u r s = " 1 " / >  
 < x s d : e l e m e n t   n a m e = " k e y w o r d s "   m i n O c c u r s = " 0 "   m a x O c c u r s = " 1 "   t y p e = " x s d : s t r i n g " / >  
 < x s d : e l e m e n t   r e f = " d c : l a n g u a g e "   m i n O c c u r s = " 0 "   m a x O c c u r s = " 1 " / >  
 < x s d : e l e m e n t   n a m e = " c a t e g o r y "   m i n O c c u r s = " 0 "   m a x O c c u r s = " 1 "   t y p e = " x s d : s t r i n g " / >  
 < x s d : e l e m e n t   n a m e = " v e r s i o n "   m i n O c c u r s = " 0 "   m a x O c c u r s = " 1 "   t y p e = " x s d : s t r i n g " / >  
 < x s d : e l e m e n t   n a m e = " r e v i s i o n "   m i n O c c u r s = " 0 "   m a x O c c u r s = " 1 "   t y p e = " x s d : s t r i n g " >  
 < x s d : a n n o t a t i o n >  
 < x s d : d o c u m e n t a t i o n >  
                                                 T h i s   v a l u e   i n d i c a t e s   t h e   n u m b e r   o f   s a v e s   o r   r e v i s i o n s .   T h e   a p p l i c a t i o n   i s   r e s p o n s i b l e   f o r   u p d a t i n g   t h i s   v a l u e   a f t e r   e a c h   r e v i s i o n .  
                                         < / x s d : d o c u m e n t a t i o n >  
 < / x s d : a n n o t a t i o n >  
 < / x s d : e l e m e n t >  
 < x s d : e l e m e n t   n a m e = " l a s t M o d i f i e d B y "   m i n O c c u r s = " 0 "   m a x O c c u r s = " 1 "   t y p e = " x s d : s t r i n g " / >  
 < x s d : e l e m e n t   r e f = " d c t e r m s : m o d i f i e d "   m i n O c c u r s = " 0 "   m a x O c c u r s = " 1 " / >  
 < x s d : e l e m e n t   n a m e = " c o n t e n t S t a t u s "   m i n O c c u r s = " 0 "   m a x O c c u r s = " 1 "   t y p e = " x s d : s t r i n g " / >  
 < / x s d : a l l >  
 < / x s d : c o m p l e x T y p e >  
 < / x s d : s c h e m a >  
 < x s : s c h e m a   t a r g e t N a m e s p a c e = " h t t p : / / s c h e m a s . m i c r o s o f t . c o m / o f f i c e / i n f o p a t h / 2 0 0 7 / P a r t n e r C o n t r o l s "   e l e m e n t F o r m D e f a u l t = " q u a l i f i e d "   a t t r i b u t e F o r m D e f a u l t = " u n q u a l i f i e d "   x m l n s : p c = " h t t p : / / s c h e m a s . m i c r o s o f t . c o m / o f f i c e / i n f o p a t h / 2 0 0 7 / P a r t n e r C o n t r o l s "   x m l n s : x s = " h t t p : / / w w w . w 3 . o r g / 2 0 0 1 / X M L S c h e m a " >  
 < x s : e l e m e n t   n a m e = " P e r s o n " >  
 < x s : c o m p l e x T y p e >  
 < x s : s e q u e n c e >  
 < x s : e l e m e n t   r e f = " p c : D i s p l a y N a m e "   m i n O c c u r s = " 0 " > < / x s : e l e m e n t >  
 < x s : e l e m e n t   r e f = " p c : A c c o u n t I d "   m i n O c c u r s = " 0 " > < / x s : e l e m e n t >  
 < x s : e l e m e n t   r e f = " p c : A c c o u n t T y p e "   m i n O c c u r s = " 0 " > < / x s : e l e m e n t >  
 < / x s : s e q u e n c e >  
 < / x s : c o m p l e x T y p e >  
 < / x s : e l e m e n t >  
 < x s : e l e m e n t   n a m e = " D i s p l a y N a m e "   t y p e = " x s : s t r i n g " > < / x s : e l e m e n t >  
 < x s : e l e m e n t   n a m e = " A c c o u n t I d "   t y p e = " x s : s t r i n g " > < / x s : e l e m e n t >  
 < x s : e l e m e n t   n a m e = " A c c o u n t T y p e "   t y p e = " x s : s t r i n g " > < / x s : e l e m e n t >  
 < x s : e l e m e n t   n a m e = " B D C A s s o c i a t e d E n t i t y " >  
 < x s : c o m p l e x T y p e >  
 < x s : s e q u e n c e >  
 < x s : e l e m e n t   r e f = " p c : B D C E n t i t y "   m i n O c c u r s = " 0 "   m a x O c c u r s = " u n b o u n d e d " > < / x s : e l e m e n t >  
 < / x s : s e q u e n c e >  
 < x s : a t t r i b u t e   r e f = " p c : E n t i t y N a m e s p a c e " > < / x s : a t t r i b u t e >  
 < x s : a t t r i b u t e   r e f = " p c : E n t i t y N a m e " > < / x s : a t t r i b u t e >  
 < x s : a t t r i b u t e   r e f = " p c : S y s t e m I n s t a n c e N a m e " > < / x s : a t t r i b u t e >  
 < x s : a t t r i b u t e   r e f = " p c : A s s o c i a t i o n N a m e " > < / x s : a t t r i b u t e >  
 < / x s : c o m p l e x T y p e >  
 < / x s : e l e m e n t >  
 < x s : a t t r i b u t e   n a m e = " E n t i t y N a m e s p a c e "   t y p e = " x s : s t r i n g " > < / x s : a t t r i b u t e >  
 < x s : a t t r i b u t e   n a m e = " E n t i t y N a m e "   t y p e = " x s : s t r i n g " > < / x s : a t t r i b u t e >  
 < x s : a t t r i b u t e   n a m e = " S y s t e m I n s t a n c e N a m e "   t y p e = " x s : s t r i n g " > < / x s : a t t r i b u t e >  
 < x s : a t t r i b u t e   n a m e = " A s s o c i a t i o n N a m e "   t y p e = " x s : s t r i n g " > < / x s : a t t r i b u t e >  
 < x s : e l e m e n t   n a m e = " B D C E n t i t y " >  
 < x s : c o m p l e x T y p e >  
 < x s : s e q u e n c e >  
 < x s : e l e m e n t   r e f = " p c : E n t i t y D i s p l a y N a m e "   m i n O c c u r s = " 0 " > < / x s : e l e m e n t >  
 < x s : e l e m e n t   r e f = " p c : E n t i t y I n s t a n c e R e f e r e n c e "   m i n O c c u r s = " 0 " > < / x s : e l e m e n t >  
 < x s : e l e m e n t   r e f = " p c : E n t i t y I d 1 "   m i n O c c u r s = " 0 " > < / x s : e l e m e n t >  
 < x s : e l e m e n t   r e f = " p c : E n t i t y I d 2 "   m i n O c c u r s = " 0 " > < / x s : e l e m e n t >  
 < x s : e l e m e n t   r e f = " p c : E n t i t y I d 3 "   m i n O c c u r s = " 0 " > < / x s : e l e m e n t >  
 < x s : e l e m e n t   r e f = " p c : E n t i t y I d 4 "   m i n O c c u r s = " 0 " > < / x s : e l e m e n t >  
 < x s : e l e m e n t   r e f = " p c : E n t i t y I d 5 "   m i n O c c u r s = " 0 " > < / x s : e l e m e n t >  
 < / x s : s e q u e n c e >  
 < / x s : c o m p l e x T y p e >  
 < / x s : e l e m e n t >  
 < x s : e l e m e n t   n a m e = " E n t i t y D i s p l a y N a m e "   t y p e = " x s : s t r i n g " > < / x s : e l e m e n t >  
 < x s : e l e m e n t   n a m e = " E n t i t y I n s t a n c e R e f e r e n c e "   t y p e = " x s : s t r i n g " > < / x s : e l e m e n t >  
 < x s : e l e m e n t   n a m e = " E n t i t y I d 1 "   t y p e = " x s : s t r i n g " > < / x s : e l e m e n t >  
 < x s : e l e m e n t   n a m e = " E n t i t y I d 2 "   t y p e = " x s : s t r i n g " > < / x s : e l e m e n t >  
 < x s : e l e m e n t   n a m e = " E n t i t y I d 3 "   t y p e = " x s : s t r i n g " > < / x s : e l e m e n t >  
 < x s : e l e m e n t   n a m e = " E n t i t y I d 4 "   t y p e = " x s : s t r i n g " > < / x s : e l e m e n t >  
 < x s : e l e m e n t   n a m e = " E n t i t y I d 5 "   t y p e = " x s : s t r i n g " > < / x s : e l e m e n t >  
 < x s : e l e m e n t   n a m e = " T e r m s " >  
 < x s : c o m p l e x T y p e >  
 < x s : s e q u e n c e >  
 < x s : e l e m e n t   r e f = " p c : T e r m I n f o "   m i n O c c u r s = " 0 "   m a x O c c u r s = " u n b o u n d e d " > < / x s : e l e m e n t >  
 < / x s : s e q u e n c e >  
 < / x s : c o m p l e x T y p e >  
 < / x s : e l e m e n t >  
 < x s : e l e m e n t   n a m e = " T e r m I n f o " >  
 < x s : c o m p l e x T y p e >  
 < x s : s e q u e n c e >  
 < x s : e l e m e n t   r e f = " p c : T e r m N a m e "   m i n O c c u r s = " 0 " > < / x s : e l e m e n t >  
 < x s : e l e m e n t   r e f = " p c : T e r m I d "   m i n O c c u r s = " 0 " > < / x s : e l e m e n t >  
 < / x s : s e q u e n c e >  
 < / x s : c o m p l e x T y p e >  
 < / x s : e l e m e n t >  
 < x s : e l e m e n t   n a m e = " T e r m N a m e "   t y p e = " x s : s t r i n g " > < / x s : e l e m e n t >  
 < x s : e l e m e n t   n a m e = " T e r m I d "   t y p e = " x s : s t r i n g " > < / x s : e l e m e n t >  
 < / x s : s c h e m a >  
 < / c t : c o n t e n t T y p e S c h e m a > 
</file>

<file path=customXml/itemProps1.xml><?xml version="1.0" encoding="utf-8"?>
<ds:datastoreItem xmlns:ds="http://schemas.openxmlformats.org/officeDocument/2006/customXml" ds:itemID="{9FF58AEB-2291-40AF-B249-515FE11CFB6E}">
  <ds:schemaRefs/>
</ds:datastoreItem>
</file>

<file path=customXml/itemProps2.xml><?xml version="1.0" encoding="utf-8"?>
<ds:datastoreItem xmlns:ds="http://schemas.openxmlformats.org/officeDocument/2006/customXml" ds:itemID="{3FF6784E-6852-4EC6-93B9-B2F40371A23B}">
  <ds:schemaRefs/>
</ds:datastoreItem>
</file>

<file path=customXml/itemProps3.xml><?xml version="1.0" encoding="utf-8"?>
<ds:datastoreItem xmlns:ds="http://schemas.openxmlformats.org/officeDocument/2006/customXml" ds:itemID="{13A4F37C-2065-498A-9F8A-F1C3212BD4FE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3395</Words>
  <Application>WPS Presentation</Application>
  <PresentationFormat>Произвольный</PresentationFormat>
  <Paragraphs>93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19" baseType="lpstr">
      <vt:lpstr>Arial</vt:lpstr>
      <vt:lpstr>SimSun</vt:lpstr>
      <vt:lpstr>Wingdings</vt:lpstr>
      <vt:lpstr>Arial</vt:lpstr>
      <vt:lpstr>Calibri</vt:lpstr>
      <vt:lpstr>Times New Roman</vt:lpstr>
      <vt:lpstr>Microsoft YaHei</vt:lpstr>
      <vt:lpstr>Arial Unicode MS</vt:lpstr>
      <vt:lpstr>ОБЛОЖКИ</vt:lpstr>
      <vt:lpstr>РАЗДЕЛИТЕЛИ</vt:lpstr>
      <vt:lpstr>Fudtrak  </vt:lpstr>
      <vt:lpstr>Актуальность проекта</vt:lpstr>
      <vt:lpstr>PowerPoint 演示文稿</vt:lpstr>
      <vt:lpstr>PowerPoint 演示文稿</vt:lpstr>
      <vt:lpstr>Рынок</vt:lpstr>
      <vt:lpstr>Научно-техническое решение и/или результаты, необходимые для создания продукции</vt:lpstr>
      <vt:lpstr>Бизнес-модель</vt:lpstr>
      <vt:lpstr>Планы развития</vt:lpstr>
      <vt:lpstr>Наша команда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Evgenia_Reid</cp:lastModifiedBy>
  <cp:revision>235</cp:revision>
  <dcterms:created xsi:type="dcterms:W3CDTF">2021-03-01T12:07:00Z</dcterms:created>
  <dcterms:modified xsi:type="dcterms:W3CDTF">2023-10-24T21:00:41Z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2021-03-01T06:00:00Z</vt:filetime>
  </property>
  <property fmtid="{D5CDD505-2E9C-101B-9397-08002B2CF9AE}" pid="3" name="ContentTypeId">
    <vt:lpwstr>0x010100389BBA01C4FE21449AAFFFA76EBF4062</vt:lpwstr>
  </property>
  <property fmtid="{D5CDD505-2E9C-101B-9397-08002B2CF9AE}" pid="4" name="ICV">
    <vt:lpwstr>DE080A5E463440F79BD45325507DF7C5_12</vt:lpwstr>
  </property>
  <property fmtid="{D5CDD505-2E9C-101B-9397-08002B2CF9AE}" pid="5" name="KSOProductBuildVer">
    <vt:lpwstr>1049-12.2.0.13266</vt:lpwstr>
  </property>
</Properties>
</file>