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4"/>
  </p:notesMasterIdLst>
  <p:handoutMasterIdLst>
    <p:handoutMasterId r:id="rId15"/>
  </p:handoutMasterIdLst>
  <p:sldIdLst>
    <p:sldId id="260" r:id="rId6"/>
    <p:sldId id="295" r:id="rId7"/>
    <p:sldId id="304" r:id="rId8"/>
    <p:sldId id="297" r:id="rId9"/>
    <p:sldId id="298" r:id="rId10"/>
    <p:sldId id="299" r:id="rId11"/>
    <p:sldId id="302" r:id="rId12"/>
    <p:sldId id="303" r:id="rId13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564">
          <p15:clr>
            <a:srgbClr val="A4A3A4"/>
          </p15:clr>
        </p15:guide>
        <p15:guide id="2" pos="63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/>
  </p:cmAuthor>
  <p:cmAuthor id="2" name="Пешкова Василиса Олеговна" initials="ПО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30" autoAdjust="0"/>
    <p:restoredTop sz="95604" autoAdjust="0"/>
  </p:normalViewPr>
  <p:slideViewPr>
    <p:cSldViewPr snapToGrid="0">
      <p:cViewPr varScale="1">
        <p:scale>
          <a:sx n="53" d="100"/>
          <a:sy n="53" d="100"/>
        </p:scale>
        <p:origin x="840" y="29"/>
      </p:cViewPr>
      <p:guideLst>
        <p:guide orient="horz" pos="3564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885836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1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sv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Корпоративное посвящение с помощью очков виртуальной реальности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sun9-23.userapi.com/impg/zAXjIYc118YcvE5Ob3JVt9zUrilmbGo9IJRAIQ/ej8W1MJoqJQ.jpg?size=870x660&amp;quality=95&amp;sign=19c3a9584ac3a24c6d0222e31501c387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404" y="2199769"/>
            <a:ext cx="8286750" cy="628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проекта «Корпоративное посвящение с помощью очков виртуальной реальности» является улучшение процесса адаптации новых сотрудников за счет использования технологий виртуальной реальности, тем самым улучшая их вовлеченность, сохранение знаний и общую интеграцию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корпоративную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культуру.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Разработка комплексной программы обучения виртуальной реальности.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чувства принадлежности и культурной интеграции.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результаты: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Повышение вовлеченности сотрудников.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Улучшенное сохранение знаний.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Потенциальные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потребительские сегменты: Средние, крупные и особо крупные предприятия.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4366" y="3067813"/>
            <a:ext cx="8896984" cy="593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:a16="http://schemas.microsoft.com/office/drawing/2014/main" id="{C72ED528-466D-BB48-85E5-2A2D73A027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Проблема клиента, которую вы решаете.</a:t>
            </a:r>
          </a:p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проект позволяет решить проблему затраты человеческого ресурса. Больше не нужно отвлекать сотрудников из штата или нанимать отдельных сотрудников, которые будут заниматься процессом корпоративного посвящения. Человеческий ресурс не будет затрачиваться в этой сфере.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Очки виртуальной реальности: необходимо определить требования к очкам виртуальной реальности, такие как разрешение дисплея, угол обзора, частота обновления изображения и т.д. Важно выбрать и приобрести подходящие очки, которые обеспечат удобство использования и высокое качество воспроизведения виртуальной среды.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Программное обеспечение: необходимо разработать специальное программное обеспечение для создания и управления виртуальной средой корпоративного посвящения. Это может включать в себя создание трехмерных моделей сценария посвящения, анимацию персонажей и объектов, интерактивные элементы, звуковые эффекты и т.д.</a:t>
            </a:r>
          </a:p>
          <a:p>
            <a:endParaRPr lang="ru-RU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E8E038BC-E53B-614C-A9F9-2C3CA505EC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/>
              <a:t>Почему существующих вариантов решения </a:t>
            </a:r>
            <a:br>
              <a:rPr lang="ru-RU" dirty="0"/>
            </a:br>
            <a:r>
              <a:rPr lang="ru-RU" dirty="0"/>
              <a:t>не достаточно?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88" y="4905828"/>
            <a:ext cx="7745789" cy="43570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4228" t="21810" r="36901" b="24140"/>
          <a:stretch/>
        </p:blipFill>
        <p:spPr>
          <a:xfrm>
            <a:off x="10635805" y="7542519"/>
            <a:ext cx="4055807" cy="31722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5196" t="10771" r="34758" b="15681"/>
          <a:stretch/>
        </p:blipFill>
        <p:spPr>
          <a:xfrm>
            <a:off x="15788148" y="7542519"/>
            <a:ext cx="3155001" cy="317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Что вы предлагаете, уникальные преимущества и выгоды для клиента.</a:t>
            </a:r>
          </a:p>
          <a:p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•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Уникальные,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кастомизированные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VR-программы, созданные под конкретные потребности компаний.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Эффективные образовательные и развлекательные элементы в VR-программах.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Уникальные разработки и контент (РИД): Имея в своем распоряжении команду высококвалифицированных VR-разработчиков, проект имеет уникальные программы, специально адаптированные под компании заказчиков. Это создает конкурентное преимущество в предоставлении инновационных и персонализированных услуг в сфере корпоративного посвящения.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предлагаем организацию корпоративного посвящения с использованием технологии виртуальной реальности, что позволяет компаниям экономить время, не нужно отвлекать сотрудников из штата или нанимать отдельных сотрудников, а участникам позволяет испытать уникальные и захватывающие ощущения, создавая незабываемый опыт, который они будут помнить на долгие годы.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430" y="6326614"/>
            <a:ext cx="7952215" cy="44731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2692" y="6326614"/>
            <a:ext cx="7036548" cy="469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ru-RU" sz="2800" dirty="0"/>
              <a:t>Рынок, на котором вы работаете, его объем, рост и уровень конкуренции.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Сектор рынка B2B, B2C, B2G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конкуренты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Компании, специализирующиеся на корпоративных мероприятиях: Это могут быть событийные агентства и компании, предоставляющие разнообразные услуги для корпоративных мероприятий, включая обучение и развлечения.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Образовательные учреждения 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тренинговые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центры: Организации, предоставляющие обучающие программы и тренинги для корпораций, могут конкурировать в сфере образовательных VR-мероприятий.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проект будет точно рентабельным, так как решается вопрос времени и расходов компаний.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87" y="6045963"/>
            <a:ext cx="6999756" cy="46688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1340" y="6045963"/>
            <a:ext cx="6957631" cy="466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Бизнес-модель – как вы зарабатываете или планируете.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Бизнес модель проекта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«Корпоративное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посвящение с помощью очков виртуальной реальности" предполагает заработок на предприятиях через продажу по подписке.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идея проекта заключается в предоставлении компаниям возможности организовать эффективное корпоративное посвящение новым сотрудникам с использованием технологий виртуальной реальности. В этом случае сотрудникам предоставляются специальные очки виртуальной реальности, которые позволяют им погрузиться в интерактивную и увлекательную среду, где они проходят различные задания и обучающие модули, связанные с работой в компании.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Создаем юр лицо, компанию, ООО. Для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этой бизнес модели необходимо заключать долгосрочные договоры со средними и крупными предприятиями, которые заинтересованы в организации эффективной системы обучения новых сотрудников. Подписка на использование технологии виртуальной реальности будет осуществляться на ежемесячной или ежеквартальной основе.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88" y="6515176"/>
            <a:ext cx="6339668" cy="42845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3018" t="26899" r="26336" b="28154"/>
          <a:stretch/>
        </p:blipFill>
        <p:spPr>
          <a:xfrm>
            <a:off x="8228453" y="6345597"/>
            <a:ext cx="11090787" cy="462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ru-RU" b="1" dirty="0" smtClean="0"/>
              <a:t>План </a:t>
            </a:r>
            <a:r>
              <a:rPr lang="ru-RU" b="1" dirty="0"/>
              <a:t>развития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44212"/>
              </p:ext>
            </p:extLst>
          </p:nvPr>
        </p:nvGraphicFramePr>
        <p:xfrm>
          <a:off x="455676" y="1477763"/>
          <a:ext cx="12992827" cy="6686246"/>
        </p:xfrm>
        <a:graphic>
          <a:graphicData uri="http://schemas.openxmlformats.org/drawingml/2006/table">
            <a:tbl>
              <a:tblPr/>
              <a:tblGrid>
                <a:gridCol w="925638">
                  <a:extLst>
                    <a:ext uri="{9D8B030D-6E8A-4147-A177-3AD203B41FA5}">
                      <a16:colId xmlns:a16="http://schemas.microsoft.com/office/drawing/2014/main" val="351833193"/>
                    </a:ext>
                  </a:extLst>
                </a:gridCol>
                <a:gridCol w="4351974">
                  <a:extLst>
                    <a:ext uri="{9D8B030D-6E8A-4147-A177-3AD203B41FA5}">
                      <a16:colId xmlns:a16="http://schemas.microsoft.com/office/drawing/2014/main" val="3902312027"/>
                    </a:ext>
                  </a:extLst>
                </a:gridCol>
                <a:gridCol w="2423160">
                  <a:extLst>
                    <a:ext uri="{9D8B030D-6E8A-4147-A177-3AD203B41FA5}">
                      <a16:colId xmlns:a16="http://schemas.microsoft.com/office/drawing/2014/main" val="1656848392"/>
                    </a:ext>
                  </a:extLst>
                </a:gridCol>
                <a:gridCol w="5292055">
                  <a:extLst>
                    <a:ext uri="{9D8B030D-6E8A-4147-A177-3AD203B41FA5}">
                      <a16:colId xmlns:a16="http://schemas.microsoft.com/office/drawing/2014/main" val="81614639"/>
                    </a:ext>
                  </a:extLst>
                </a:gridCol>
              </a:tblGrid>
              <a:tr h="7200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3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Название 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этапа 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Даты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Комментарий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845136"/>
                  </a:ext>
                </a:extLst>
              </a:tr>
              <a:tr h="6059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Появление идеи создания </a:t>
                      </a:r>
                      <a:r>
                        <a:rPr lang="ru-RU" sz="20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стартапа</a:t>
                      </a:r>
                      <a:endParaRPr lang="ru-RU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Сентябрь 2023</a:t>
                      </a:r>
                      <a:endParaRPr lang="ru-RU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Определение важных потребностей компаний</a:t>
                      </a:r>
                      <a:endParaRPr lang="ru-RU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984257"/>
                  </a:ext>
                </a:extLst>
              </a:tr>
              <a:tr h="1350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Исследование рынка и анализ конкурентов</a:t>
                      </a:r>
                      <a:endParaRPr lang="ru-RU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Сентябрь 2023</a:t>
                      </a:r>
                      <a:endParaRPr lang="ru-RU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Изучить, какие технологии использовались в подобных проектах, и выявить особенности и преимущества нашего предложения.</a:t>
                      </a:r>
                      <a:endParaRPr lang="ru-RU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457024"/>
                  </a:ext>
                </a:extLst>
              </a:tr>
              <a:tr h="9165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  <a:spcAft>
                          <a:spcPts val="80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 паспорта проекта</a:t>
                      </a:r>
                      <a:endParaRPr lang="ru-RU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Сентябрь-октябрь 2023</a:t>
                      </a:r>
                      <a:endParaRPr lang="ru-RU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Обсуждение и заполнение  паспорта с создателями</a:t>
                      </a:r>
                      <a:endParaRPr lang="ru-RU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79537"/>
                  </a:ext>
                </a:extLst>
              </a:tr>
              <a:tr h="6059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  <a:spcAft>
                          <a:spcPts val="80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Привлечение штата разработчиков данной программы</a:t>
                      </a:r>
                      <a:endParaRPr lang="ru-RU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Октябрь-Ноябрь 2023</a:t>
                      </a:r>
                      <a:endParaRPr lang="ru-RU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Требуются средства для их привлечения</a:t>
                      </a:r>
                      <a:endParaRPr lang="ru-RU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7461754"/>
                  </a:ext>
                </a:extLst>
              </a:tr>
              <a:tr h="9274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Тестирование </a:t>
                      </a:r>
                      <a:r>
                        <a:rPr lang="en-GB" sz="2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MVP</a:t>
                      </a:r>
                      <a:endParaRPr lang="ru-RU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Ноябрь-декабрь 2023</a:t>
                      </a:r>
                      <a:endParaRPr lang="ru-RU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Расширение функциональности и добавление новых возможностей:</a:t>
                      </a:r>
                      <a:endParaRPr lang="ru-RU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336040"/>
                  </a:ext>
                </a:extLst>
              </a:tr>
              <a:tr h="4923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  <a:spcAft>
                          <a:spcPts val="80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Устранение ошибок и проблем</a:t>
                      </a:r>
                      <a:endParaRPr lang="ru-RU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Январь-Февраль 2024</a:t>
                      </a:r>
                      <a:endParaRPr lang="ru-RU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Доработка программы</a:t>
                      </a:r>
                      <a:endParaRPr lang="ru-RU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028893"/>
                  </a:ext>
                </a:extLst>
              </a:tr>
              <a:tr h="4923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  <a:spcAft>
                          <a:spcPts val="800"/>
                        </a:spcAft>
                      </a:pPr>
                      <a:r>
                        <a:rPr lang="ru-RU" sz="2000" b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Выход на рынок</a:t>
                      </a:r>
                      <a:endParaRPr lang="ru-RU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Март 2024</a:t>
                      </a:r>
                      <a:endParaRPr lang="ru-RU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095964"/>
                  </a:ext>
                </a:extLst>
              </a:tr>
              <a:tr h="4923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3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Продажа проекта</a:t>
                      </a:r>
                      <a:endParaRPr lang="ru-RU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Апрель 2024</a:t>
                      </a:r>
                      <a:endParaRPr lang="ru-RU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766474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5937" r="90000">
                        <a14:foregroundMark x1="69500" y1="24250" x2="69500" y2="24250"/>
                        <a14:foregroundMark x1="76438" y1="5917" x2="76438" y2="5917"/>
                        <a14:foregroundMark x1="82500" y1="2167" x2="82500" y2="2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68712" y="3039366"/>
            <a:ext cx="10839234" cy="812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/>
              <a:t>Сайт </a:t>
            </a:r>
          </a:p>
          <a:p>
            <a:pPr>
              <a:lnSpc>
                <a:spcPts val="4360"/>
              </a:lnSpc>
              <a:buNone/>
            </a:pPr>
            <a:r>
              <a:rPr lang="ru-RU" sz="1800" dirty="0"/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2800" dirty="0" err="1"/>
              <a:t>Website.ru</a:t>
            </a:r>
            <a:r>
              <a:rPr lang="ru-RU" sz="2800" dirty="0"/>
              <a:t> </a:t>
            </a:r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+7 </a:t>
            </a:r>
            <a:r>
              <a:rPr lang="en-US" sz="2800" dirty="0" smtClean="0"/>
              <a:t>(</a:t>
            </a:r>
            <a:r>
              <a:rPr lang="ru-RU" sz="2800" dirty="0" smtClean="0"/>
              <a:t>918)1740550</a:t>
            </a:r>
            <a:endParaRPr lang="ru-RU" sz="2800" dirty="0"/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nikitakuzminboss@rambler.ru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F6784E-6852-4EC6-93B9-B2F40371A23B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3A4F37C-2065-498A-9F8A-F1C3212BD4FE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dae585fd-f7dc-4d5a-b1b8-e5742ef77c8f"/>
    <ds:schemaRef ds:uri="f3f21cfc-4d3e-42b1-8a95-d7209818f9d6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3803</TotalTime>
  <Words>428</Words>
  <Application>Microsoft Office PowerPoint</Application>
  <PresentationFormat>Произвольный</PresentationFormat>
  <Paragraphs>78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Times New Roman</vt:lpstr>
      <vt:lpstr>ОБЛОЖКИ</vt:lpstr>
      <vt:lpstr>РАЗДЕЛИТЕЛИ</vt:lpstr>
      <vt:lpstr>Корпоративное посвящение с помощью очков виртуальной реальности</vt:lpstr>
      <vt:lpstr>Актуальность проекта</vt:lpstr>
      <vt:lpstr>Проблема</vt:lpstr>
      <vt:lpstr>Решение</vt:lpstr>
      <vt:lpstr>Рынок</vt:lpstr>
      <vt:lpstr>Бизнес-модель</vt:lpstr>
      <vt:lpstr>План развития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admin</cp:lastModifiedBy>
  <cp:revision>231</cp:revision>
  <dcterms:created xsi:type="dcterms:W3CDTF">2021-03-01T12:07:13Z</dcterms:created>
  <dcterms:modified xsi:type="dcterms:W3CDTF">2023-10-31T09:02:28Z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