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8229600" cx="14630400"/>
  <p:notesSz cx="8229600" cy="14630400"/>
  <p:embeddedFontLst>
    <p:embeddedFont>
      <p:font typeface="Inter Light"/>
      <p:regular r:id="rId30"/>
      <p:bold r:id="rId31"/>
      <p:italic r:id="rId32"/>
      <p:boldItalic r:id="rId33"/>
    </p:embeddedFont>
    <p:embeddedFont>
      <p:font typeface="Inter"/>
      <p:bold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6" roundtripDataSignature="AMtx7mj3w+zXJ7OoBD3HGVAeSJQp7FvR+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2C9F211-6FFD-48BF-9E32-F949282CF5C5}">
  <a:tblStyle styleId="{82C9F211-6FFD-48BF-9E32-F949282CF5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BB9C69E5-CE41-4F44-9B13-98E3C0C69BEA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InterLight-bold.fntdata"/><Relationship Id="rId30" Type="http://schemas.openxmlformats.org/officeDocument/2006/relationships/font" Target="fonts/InterLight-regular.fntdata"/><Relationship Id="rId11" Type="http://schemas.openxmlformats.org/officeDocument/2006/relationships/slide" Target="slides/slide6.xml"/><Relationship Id="rId33" Type="http://schemas.openxmlformats.org/officeDocument/2006/relationships/font" Target="fonts/InterLight-boldItalic.fntdata"/><Relationship Id="rId10" Type="http://schemas.openxmlformats.org/officeDocument/2006/relationships/slide" Target="slides/slide5.xml"/><Relationship Id="rId32" Type="http://schemas.openxmlformats.org/officeDocument/2006/relationships/font" Target="fonts/InterLight-italic.fntdata"/><Relationship Id="rId13" Type="http://schemas.openxmlformats.org/officeDocument/2006/relationships/slide" Target="slides/slide8.xml"/><Relationship Id="rId35" Type="http://schemas.openxmlformats.org/officeDocument/2006/relationships/font" Target="fonts/Inter-boldItalic.fntdata"/><Relationship Id="rId12" Type="http://schemas.openxmlformats.org/officeDocument/2006/relationships/slide" Target="slides/slide7.xml"/><Relationship Id="rId34" Type="http://schemas.openxmlformats.org/officeDocument/2006/relationships/font" Target="fonts/Inter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/>
              <a:t>‹#›</a:t>
            </a:fld>
            <a:endParaRPr b="0" i="0" sz="1200" u="none" cap="none" strike="noStrike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" name="Google Shape;4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899e9572c5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g3899e9572c5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3899e9572c5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899e9572c5_0_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g3899e9572c5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3899e9572c5_0_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899e9572c5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g3899e9572c5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3899e9572c5_0_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899e9572c5_0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g3899e9572c5_0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3899e9572c5_0_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899e9572c5_0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g3899e9572c5_0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3899e9572c5_0_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89ab7c7402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g389ab7c7402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389ab7c7402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899e9572c5_0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g3899e9572c5_0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3899e9572c5_0_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3899e9572c5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3899e9572c5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g3899e9572c5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899e9572c5_0_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g3899e9572c5_0_1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3899e9572c5_0_1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899e9572c5_0_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g3899e9572c5_0_1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3899e9572c5_0_1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899e9572c5_0_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g3899e9572c5_0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3899e9572c5_0_1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899e9572c5_0_1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g3899e9572c5_0_1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3899e9572c5_0_1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899e9572c5_0_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g3899e9572c5_0_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3899e9572c5_0_1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899e9572c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" name="Google Shape;61;g3899e9572c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g3899e9572c5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1.png"/><Relationship Id="rId6" Type="http://schemas.openxmlformats.org/officeDocument/2006/relationships/image" Target="../media/image14.png"/><Relationship Id="rId7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4.png"/><Relationship Id="rId7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29.png"/><Relationship Id="rId5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/>
          <p:nvPr/>
        </p:nvSpPr>
        <p:spPr>
          <a:xfrm>
            <a:off x="690909" y="2880900"/>
            <a:ext cx="13248600" cy="2021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Inter"/>
              <a:buNone/>
            </a:pPr>
            <a:r>
              <a:rPr b="1" lang="en-US" sz="4200"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ФУДШЕРИНГ B2B </a:t>
            </a:r>
            <a:r>
              <a:rPr b="1" i="0" lang="en-US" sz="42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- платформа для перераспределения пищевых излишков</a:t>
            </a:r>
            <a:endParaRPr b="0" i="0" sz="4200" u="none" cap="none" strike="noStrike">
              <a:highlight>
                <a:schemeClr val="lt1"/>
              </a:highlight>
            </a:endParaRPr>
          </a:p>
        </p:txBody>
      </p:sp>
      <p:sp>
        <p:nvSpPr>
          <p:cNvPr id="47" name="Google Shape;47;p1"/>
          <p:cNvSpPr/>
          <p:nvPr/>
        </p:nvSpPr>
        <p:spPr>
          <a:xfrm>
            <a:off x="2391904" y="6837175"/>
            <a:ext cx="10607100" cy="1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00"/>
              <a:buFont typeface="Inter"/>
              <a:buNone/>
            </a:pPr>
            <a:r>
              <a:rPr lang="en-US" sz="2100"/>
              <a:t>Выполнили студенты группы БИ06/24м: </a:t>
            </a:r>
            <a:r>
              <a:rPr b="1" lang="en-US" sz="2100"/>
              <a:t>Лабазанов Марат и Родионов Сергей</a:t>
            </a:r>
            <a:endParaRPr b="1" i="0" sz="2100" u="none" cap="none" strike="noStrike"/>
          </a:p>
        </p:txBody>
      </p:sp>
      <p:sp>
        <p:nvSpPr>
          <p:cNvPr id="48" name="Google Shape;48;p1"/>
          <p:cNvSpPr/>
          <p:nvPr/>
        </p:nvSpPr>
        <p:spPr>
          <a:xfrm>
            <a:off x="6464379" y="6256973"/>
            <a:ext cx="2695575" cy="3369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00"/>
              <a:buFont typeface="Inter"/>
              <a:buNone/>
            </a:pPr>
            <a:r>
              <a:t/>
            </a:r>
            <a:endParaRPr b="0" i="0" sz="2100" u="none" cap="none" strike="noStrik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>
            <a:off x="793790" y="1680924"/>
            <a:ext cx="8685490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Inter"/>
              <a:buNone/>
            </a:pPr>
            <a:r>
              <a:rPr b="1" i="0" lang="en-US" sz="445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Конкурентные преимущества</a:t>
            </a:r>
            <a:endParaRPr b="0" i="0" sz="4450" u="none" cap="none" strike="noStrike"/>
          </a:p>
        </p:txBody>
      </p:sp>
      <p:sp>
        <p:nvSpPr>
          <p:cNvPr id="191" name="Google Shape;191;p8"/>
          <p:cNvSpPr/>
          <p:nvPr/>
        </p:nvSpPr>
        <p:spPr>
          <a:xfrm>
            <a:off x="793790" y="2843332"/>
            <a:ext cx="13042821" cy="3705225"/>
          </a:xfrm>
          <a:prstGeom prst="roundRect">
            <a:avLst>
              <a:gd fmla="val 2571" name="adj"/>
            </a:avLst>
          </a:prstGeom>
          <a:noFill/>
          <a:ln cap="flat" cmpd="sng" w="9525">
            <a:solidFill>
              <a:srgbClr val="000000">
                <a:alpha val="7843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801410" y="2850952"/>
            <a:ext cx="13027581" cy="650319"/>
          </a:xfrm>
          <a:prstGeom prst="rect">
            <a:avLst/>
          </a:prstGeom>
          <a:solidFill>
            <a:srgbClr val="FFFFFF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1028343" y="2994660"/>
            <a:ext cx="2799397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1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Конкурент</a:t>
            </a:r>
            <a:endParaRPr b="0" i="0" sz="1750" u="none" cap="none" strike="noStrike"/>
          </a:p>
        </p:txBody>
      </p:sp>
      <p:sp>
        <p:nvSpPr>
          <p:cNvPr id="194" name="Google Shape;194;p8"/>
          <p:cNvSpPr/>
          <p:nvPr/>
        </p:nvSpPr>
        <p:spPr>
          <a:xfrm>
            <a:off x="4288988" y="2994660"/>
            <a:ext cx="409836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1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Недостатки</a:t>
            </a:r>
            <a:endParaRPr b="0" i="0" sz="1750" u="none" cap="none" strike="noStrike"/>
          </a:p>
        </p:txBody>
      </p:sp>
      <p:sp>
        <p:nvSpPr>
          <p:cNvPr id="195" name="Google Shape;195;p8"/>
          <p:cNvSpPr/>
          <p:nvPr/>
        </p:nvSpPr>
        <p:spPr>
          <a:xfrm>
            <a:off x="8848606" y="2994660"/>
            <a:ext cx="4753570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1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Наши преимущества</a:t>
            </a:r>
            <a:endParaRPr b="0" i="0" sz="1750" u="none" cap="none" strike="noStrike"/>
          </a:p>
        </p:txBody>
      </p:sp>
      <p:sp>
        <p:nvSpPr>
          <p:cNvPr id="196" name="Google Shape;196;p8"/>
          <p:cNvSpPr/>
          <p:nvPr/>
        </p:nvSpPr>
        <p:spPr>
          <a:xfrm>
            <a:off x="801410" y="3501271"/>
            <a:ext cx="13027581" cy="1013222"/>
          </a:xfrm>
          <a:prstGeom prst="rect">
            <a:avLst/>
          </a:prstGeom>
          <a:solidFill>
            <a:srgbClr val="000000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8"/>
          <p:cNvSpPr/>
          <p:nvPr/>
        </p:nvSpPr>
        <p:spPr>
          <a:xfrm>
            <a:off x="1028343" y="3644979"/>
            <a:ext cx="2799397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Авито / Юла</a:t>
            </a:r>
            <a:endParaRPr b="0" i="0" sz="1750" u="none" cap="none" strike="noStrike"/>
          </a:p>
        </p:txBody>
      </p:sp>
      <p:sp>
        <p:nvSpPr>
          <p:cNvPr id="198" name="Google Shape;198;p8"/>
          <p:cNvSpPr/>
          <p:nvPr/>
        </p:nvSpPr>
        <p:spPr>
          <a:xfrm>
            <a:off x="4288988" y="3644979"/>
            <a:ext cx="4098369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Отсутствие специализации, высокие риски мошенничества</a:t>
            </a:r>
            <a:endParaRPr b="0" i="0" sz="1750" u="none" cap="none" strike="noStrike"/>
          </a:p>
        </p:txBody>
      </p:sp>
      <p:sp>
        <p:nvSpPr>
          <p:cNvPr id="199" name="Google Shape;199;p8"/>
          <p:cNvSpPr/>
          <p:nvPr/>
        </p:nvSpPr>
        <p:spPr>
          <a:xfrm>
            <a:off x="8848606" y="3644979"/>
            <a:ext cx="4753570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Безопасность и специализация на пищевых продуктах</a:t>
            </a:r>
            <a:endParaRPr b="0" i="0" sz="1750" u="none" cap="none" strike="noStrike"/>
          </a:p>
        </p:txBody>
      </p:sp>
      <p:sp>
        <p:nvSpPr>
          <p:cNvPr id="200" name="Google Shape;200;p8"/>
          <p:cNvSpPr/>
          <p:nvPr/>
        </p:nvSpPr>
        <p:spPr>
          <a:xfrm>
            <a:off x="801410" y="4514493"/>
            <a:ext cx="13027581" cy="1013222"/>
          </a:xfrm>
          <a:prstGeom prst="rect">
            <a:avLst/>
          </a:prstGeom>
          <a:solidFill>
            <a:srgbClr val="FFFFFF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1028343" y="4658201"/>
            <a:ext cx="2799397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B2C-Фудшеринг</a:t>
            </a:r>
            <a:endParaRPr b="0" i="0" sz="1750" u="none" cap="none" strike="noStrike"/>
          </a:p>
        </p:txBody>
      </p:sp>
      <p:sp>
        <p:nvSpPr>
          <p:cNvPr id="202" name="Google Shape;202;p8"/>
          <p:cNvSpPr/>
          <p:nvPr/>
        </p:nvSpPr>
        <p:spPr>
          <a:xfrm>
            <a:off x="4288988" y="4658201"/>
            <a:ext cx="4098369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Не решает B2B-задач, нет механизмов для оптовых сделок</a:t>
            </a:r>
            <a:endParaRPr b="0" i="0" sz="1750" u="none" cap="none" strike="noStrike"/>
          </a:p>
        </p:txBody>
      </p:sp>
      <p:sp>
        <p:nvSpPr>
          <p:cNvPr id="203" name="Google Shape;203;p8"/>
          <p:cNvSpPr/>
          <p:nvPr/>
        </p:nvSpPr>
        <p:spPr>
          <a:xfrm>
            <a:off x="8848606" y="4658201"/>
            <a:ext cx="4753570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B2B-фокус и инструменты для юридических лиц</a:t>
            </a:r>
            <a:endParaRPr b="0" i="0" sz="1750" u="none" cap="none" strike="noStrike"/>
          </a:p>
        </p:txBody>
      </p:sp>
      <p:sp>
        <p:nvSpPr>
          <p:cNvPr id="204" name="Google Shape;204;p8"/>
          <p:cNvSpPr/>
          <p:nvPr/>
        </p:nvSpPr>
        <p:spPr>
          <a:xfrm>
            <a:off x="801410" y="5527715"/>
            <a:ext cx="13027581" cy="1013222"/>
          </a:xfrm>
          <a:prstGeom prst="rect">
            <a:avLst/>
          </a:prstGeom>
          <a:solidFill>
            <a:srgbClr val="000000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8"/>
          <p:cNvSpPr/>
          <p:nvPr/>
        </p:nvSpPr>
        <p:spPr>
          <a:xfrm>
            <a:off x="1028343" y="5671423"/>
            <a:ext cx="2799397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Локальные перекупщики</a:t>
            </a:r>
            <a:endParaRPr b="0" i="0" sz="1750" u="none" cap="none" strike="noStrike"/>
          </a:p>
        </p:txBody>
      </p:sp>
      <p:sp>
        <p:nvSpPr>
          <p:cNvPr id="206" name="Google Shape;206;p8"/>
          <p:cNvSpPr/>
          <p:nvPr/>
        </p:nvSpPr>
        <p:spPr>
          <a:xfrm>
            <a:off x="4288988" y="5671423"/>
            <a:ext cx="4098369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Непрозрачные цены, низкий охват, нет гарантий</a:t>
            </a:r>
            <a:endParaRPr b="0" i="0" sz="1750" u="none" cap="none" strike="noStrike"/>
          </a:p>
        </p:txBody>
      </p:sp>
      <p:sp>
        <p:nvSpPr>
          <p:cNvPr id="207" name="Google Shape;207;p8"/>
          <p:cNvSpPr/>
          <p:nvPr/>
        </p:nvSpPr>
        <p:spPr>
          <a:xfrm>
            <a:off x="8848606" y="5671423"/>
            <a:ext cx="4753570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Прозрачность, рыночные цены, широкая база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13" name="Google Shape;21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3412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9"/>
          <p:cNvSpPr/>
          <p:nvPr/>
        </p:nvSpPr>
        <p:spPr>
          <a:xfrm>
            <a:off x="6018490" y="418028"/>
            <a:ext cx="3800713" cy="475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4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Font typeface="Inter"/>
              <a:buNone/>
            </a:pPr>
            <a:r>
              <a:rPr b="1" i="0" lang="en-US" sz="295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Позиционирование</a:t>
            </a:r>
            <a:endParaRPr b="0" i="0" sz="2950" u="none" cap="none" strike="noStrike"/>
          </a:p>
        </p:txBody>
      </p:sp>
      <p:sp>
        <p:nvSpPr>
          <p:cNvPr id="215" name="Google Shape;215;p9"/>
          <p:cNvSpPr/>
          <p:nvPr/>
        </p:nvSpPr>
        <p:spPr>
          <a:xfrm>
            <a:off x="6018490" y="1121093"/>
            <a:ext cx="8079819" cy="1742242"/>
          </a:xfrm>
          <a:prstGeom prst="roundRect">
            <a:avLst>
              <a:gd fmla="val 3665" name="adj"/>
            </a:avLst>
          </a:prstGeom>
          <a:solidFill>
            <a:srgbClr val="DADBF1"/>
          </a:solidFill>
          <a:ln cap="flat" cmpd="sng" w="9525">
            <a:solidFill>
              <a:srgbClr val="C0C1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9"/>
          <p:cNvSpPr/>
          <p:nvPr/>
        </p:nvSpPr>
        <p:spPr>
          <a:xfrm>
            <a:off x="6178034" y="1280636"/>
            <a:ext cx="456009" cy="456009"/>
          </a:xfrm>
          <a:prstGeom prst="roundRect">
            <a:avLst>
              <a:gd fmla="val 20050231" name="adj"/>
            </a:avLst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9"/>
          <p:cNvSpPr/>
          <p:nvPr/>
        </p:nvSpPr>
        <p:spPr>
          <a:xfrm>
            <a:off x="6178034" y="1888569"/>
            <a:ext cx="1900357" cy="237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58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450"/>
              <a:buFont typeface="Inter"/>
              <a:buNone/>
            </a:pPr>
            <a:r>
              <a:rPr b="1" i="0" lang="en-US" sz="14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Для кого</a:t>
            </a:r>
            <a:endParaRPr b="0" i="0" sz="1450" u="none" cap="none" strike="noStrike"/>
          </a:p>
        </p:txBody>
      </p:sp>
      <p:sp>
        <p:nvSpPr>
          <p:cNvPr id="218" name="Google Shape;218;p9"/>
          <p:cNvSpPr/>
          <p:nvPr/>
        </p:nvSpPr>
        <p:spPr>
          <a:xfrm>
            <a:off x="6178034" y="2217301"/>
            <a:ext cx="7760732" cy="4864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50"/>
              <a:buFont typeface="Inter"/>
              <a:buNone/>
            </a:pPr>
            <a:r>
              <a:rPr b="0" i="0" lang="en-US" sz="11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Прогрессивные российские компании в ритейле, HoReCa и АПК, стремящиеся к эффективности и экологической ответственности</a:t>
            </a:r>
            <a:endParaRPr b="0" i="0" sz="1150" u="none" cap="none" strike="noStrike"/>
          </a:p>
        </p:txBody>
      </p:sp>
      <p:sp>
        <p:nvSpPr>
          <p:cNvPr id="219" name="Google Shape;219;p9"/>
          <p:cNvSpPr/>
          <p:nvPr/>
        </p:nvSpPr>
        <p:spPr>
          <a:xfrm>
            <a:off x="6018490" y="3015258"/>
            <a:ext cx="8079819" cy="1498997"/>
          </a:xfrm>
          <a:prstGeom prst="roundRect">
            <a:avLst>
              <a:gd fmla="val 4260" name="adj"/>
            </a:avLst>
          </a:prstGeom>
          <a:solidFill>
            <a:srgbClr val="DADBF1"/>
          </a:solidFill>
          <a:ln cap="flat" cmpd="sng" w="9525">
            <a:solidFill>
              <a:srgbClr val="C0C1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9"/>
          <p:cNvSpPr/>
          <p:nvPr/>
        </p:nvSpPr>
        <p:spPr>
          <a:xfrm>
            <a:off x="6178034" y="3174802"/>
            <a:ext cx="456009" cy="456009"/>
          </a:xfrm>
          <a:prstGeom prst="roundRect">
            <a:avLst>
              <a:gd fmla="val 20050231" name="adj"/>
            </a:avLst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6178034" y="3782735"/>
            <a:ext cx="1900357" cy="237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58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450"/>
              <a:buFont typeface="Inter"/>
              <a:buNone/>
            </a:pPr>
            <a:r>
              <a:rPr b="1" i="0" lang="en-US" sz="14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Что это</a:t>
            </a:r>
            <a:endParaRPr b="0" i="0" sz="1450" u="none" cap="none" strike="noStrike"/>
          </a:p>
        </p:txBody>
      </p:sp>
      <p:sp>
        <p:nvSpPr>
          <p:cNvPr id="222" name="Google Shape;222;p9"/>
          <p:cNvSpPr/>
          <p:nvPr/>
        </p:nvSpPr>
        <p:spPr>
          <a:xfrm>
            <a:off x="6178034" y="4111466"/>
            <a:ext cx="7760732" cy="243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50"/>
              <a:buFont typeface="Inter"/>
              <a:buNone/>
            </a:pPr>
            <a:r>
              <a:rPr b="0" i="0" lang="en-US" sz="11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Высокотехнологичная B2B-платформа для управления пищевыми излишками</a:t>
            </a:r>
            <a:endParaRPr b="0" i="0" sz="1150" u="none" cap="none" strike="noStrike"/>
          </a:p>
        </p:txBody>
      </p:sp>
      <p:sp>
        <p:nvSpPr>
          <p:cNvPr id="223" name="Google Shape;223;p9"/>
          <p:cNvSpPr/>
          <p:nvPr/>
        </p:nvSpPr>
        <p:spPr>
          <a:xfrm>
            <a:off x="6018490" y="4666178"/>
            <a:ext cx="8079819" cy="1498997"/>
          </a:xfrm>
          <a:prstGeom prst="roundRect">
            <a:avLst>
              <a:gd fmla="val 4260" name="adj"/>
            </a:avLst>
          </a:prstGeom>
          <a:solidFill>
            <a:srgbClr val="DADBF1"/>
          </a:solidFill>
          <a:ln cap="flat" cmpd="sng" w="9525">
            <a:solidFill>
              <a:srgbClr val="C0C1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9"/>
          <p:cNvSpPr/>
          <p:nvPr/>
        </p:nvSpPr>
        <p:spPr>
          <a:xfrm>
            <a:off x="6178034" y="4825722"/>
            <a:ext cx="456009" cy="456009"/>
          </a:xfrm>
          <a:prstGeom prst="roundRect">
            <a:avLst>
              <a:gd fmla="val 20050231" name="adj"/>
            </a:avLst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9"/>
          <p:cNvSpPr/>
          <p:nvPr/>
        </p:nvSpPr>
        <p:spPr>
          <a:xfrm>
            <a:off x="6178034" y="5433655"/>
            <a:ext cx="1900357" cy="237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58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450"/>
              <a:buFont typeface="Inter"/>
              <a:buNone/>
            </a:pPr>
            <a:r>
              <a:rPr b="1" i="0" lang="en-US" sz="14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Ключевая выгода</a:t>
            </a:r>
            <a:endParaRPr b="0" i="0" sz="1450" u="none" cap="none" strike="noStrike"/>
          </a:p>
        </p:txBody>
      </p:sp>
      <p:sp>
        <p:nvSpPr>
          <p:cNvPr id="226" name="Google Shape;226;p9"/>
          <p:cNvSpPr/>
          <p:nvPr/>
        </p:nvSpPr>
        <p:spPr>
          <a:xfrm>
            <a:off x="6178034" y="5762387"/>
            <a:ext cx="7760732" cy="243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50"/>
              <a:buFont typeface="Inter"/>
              <a:buNone/>
            </a:pPr>
            <a:r>
              <a:rPr b="0" i="0" lang="en-US" sz="11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Безопасное и прибыльное решение, которое отсутствует на рынке</a:t>
            </a:r>
            <a:endParaRPr b="0" i="0" sz="1150" u="none" cap="none" strike="noStrike"/>
          </a:p>
        </p:txBody>
      </p:sp>
      <p:sp>
        <p:nvSpPr>
          <p:cNvPr id="227" name="Google Shape;227;p9"/>
          <p:cNvSpPr/>
          <p:nvPr/>
        </p:nvSpPr>
        <p:spPr>
          <a:xfrm>
            <a:off x="6018490" y="6317099"/>
            <a:ext cx="8079819" cy="1498997"/>
          </a:xfrm>
          <a:prstGeom prst="roundRect">
            <a:avLst>
              <a:gd fmla="val 4260" name="adj"/>
            </a:avLst>
          </a:prstGeom>
          <a:solidFill>
            <a:srgbClr val="DADBF1"/>
          </a:solidFill>
          <a:ln cap="flat" cmpd="sng" w="9525">
            <a:solidFill>
              <a:srgbClr val="C0C1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9"/>
          <p:cNvSpPr/>
          <p:nvPr/>
        </p:nvSpPr>
        <p:spPr>
          <a:xfrm>
            <a:off x="6178034" y="6476643"/>
            <a:ext cx="456009" cy="456009"/>
          </a:xfrm>
          <a:prstGeom prst="roundRect">
            <a:avLst>
              <a:gd fmla="val 20050231" name="adj"/>
            </a:avLst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6178034" y="7084576"/>
            <a:ext cx="1900357" cy="237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58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450"/>
              <a:buFont typeface="Inter"/>
              <a:buNone/>
            </a:pPr>
            <a:r>
              <a:rPr b="1" i="0" lang="en-US" sz="14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Отличие</a:t>
            </a:r>
            <a:endParaRPr b="0" i="0" sz="1450" u="none" cap="none" strike="noStrike"/>
          </a:p>
        </p:txBody>
      </p:sp>
      <p:sp>
        <p:nvSpPr>
          <p:cNvPr id="230" name="Google Shape;230;p9"/>
          <p:cNvSpPr/>
          <p:nvPr/>
        </p:nvSpPr>
        <p:spPr>
          <a:xfrm>
            <a:off x="6178034" y="7413308"/>
            <a:ext cx="7760732" cy="243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50"/>
              <a:buFont typeface="Inter"/>
              <a:buNone/>
            </a:pPr>
            <a:r>
              <a:rPr b="0" i="0" lang="en-US" sz="11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Комплексное решение "под ключ" с юридическим и аналитическим сопровождением</a:t>
            </a:r>
            <a:endParaRPr b="0" i="0" sz="1150" u="none" cap="none" strike="noStrik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0"/>
          <p:cNvSpPr/>
          <p:nvPr/>
        </p:nvSpPr>
        <p:spPr>
          <a:xfrm>
            <a:off x="594836" y="467439"/>
            <a:ext cx="4249460" cy="5311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Inter"/>
              <a:buNone/>
            </a:pPr>
            <a:r>
              <a:rPr b="1" i="0" lang="en-US" sz="33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Бренд-платформа</a:t>
            </a:r>
            <a:endParaRPr b="0" i="0" sz="3300" u="none" cap="none" strike="noStrike"/>
          </a:p>
        </p:txBody>
      </p:sp>
      <p:sp>
        <p:nvSpPr>
          <p:cNvPr id="237" name="Google Shape;237;p10"/>
          <p:cNvSpPr/>
          <p:nvPr/>
        </p:nvSpPr>
        <p:spPr>
          <a:xfrm>
            <a:off x="594836" y="1253490"/>
            <a:ext cx="10016609" cy="732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Inter"/>
              <a:buNone/>
            </a:pPr>
            <a:r>
              <a:rPr b="1" i="0" lang="en-US" sz="46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Разумная экономика без отходов</a:t>
            </a:r>
            <a:endParaRPr b="0" i="0" sz="4600" u="none" cap="none" strike="noStrike"/>
          </a:p>
        </p:txBody>
      </p:sp>
      <p:sp>
        <p:nvSpPr>
          <p:cNvPr id="238" name="Google Shape;238;p10"/>
          <p:cNvSpPr/>
          <p:nvPr/>
        </p:nvSpPr>
        <p:spPr>
          <a:xfrm>
            <a:off x="2838450" y="3220760"/>
            <a:ext cx="2124670" cy="2656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b="1" i="0" lang="en-US" sz="16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Эффективность</a:t>
            </a:r>
            <a:endParaRPr b="0" i="0" sz="1650" u="none" cap="none" strike="noStrike"/>
          </a:p>
        </p:txBody>
      </p:sp>
      <p:pic>
        <p:nvPicPr>
          <p:cNvPr descr="preencoded.png" id="239" name="Google Shape;23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3120" y="2241352"/>
            <a:ext cx="4704159" cy="470415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0"/>
          <p:cNvSpPr/>
          <p:nvPr/>
        </p:nvSpPr>
        <p:spPr>
          <a:xfrm>
            <a:off x="9667280" y="3220760"/>
            <a:ext cx="2124670" cy="2656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b="1" i="0" lang="en-US" sz="16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Прозрачность</a:t>
            </a:r>
            <a:endParaRPr b="0" i="0" sz="1650" u="none" cap="none" strike="noStrike"/>
          </a:p>
        </p:txBody>
      </p:sp>
      <p:pic>
        <p:nvPicPr>
          <p:cNvPr descr="preencoded.png" id="241" name="Google Shape;24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3120" y="2241352"/>
            <a:ext cx="4704159" cy="470415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0"/>
          <p:cNvSpPr/>
          <p:nvPr/>
        </p:nvSpPr>
        <p:spPr>
          <a:xfrm>
            <a:off x="9667280" y="5700355"/>
            <a:ext cx="2124670" cy="2656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b="1" i="0" lang="en-US" sz="16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Ответственность</a:t>
            </a:r>
            <a:endParaRPr b="0" i="0" sz="1650" u="none" cap="none" strike="noStrike"/>
          </a:p>
        </p:txBody>
      </p:sp>
      <p:pic>
        <p:nvPicPr>
          <p:cNvPr descr="preencoded.png" id="243" name="Google Shape;243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63120" y="2241352"/>
            <a:ext cx="4704159" cy="470415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0"/>
          <p:cNvSpPr/>
          <p:nvPr/>
        </p:nvSpPr>
        <p:spPr>
          <a:xfrm>
            <a:off x="2838450" y="5700355"/>
            <a:ext cx="2124670" cy="2656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b="1" i="0" lang="en-US" sz="16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Инновации</a:t>
            </a:r>
            <a:endParaRPr b="0" i="0" sz="1650" u="none" cap="none" strike="noStrike"/>
          </a:p>
        </p:txBody>
      </p:sp>
      <p:pic>
        <p:nvPicPr>
          <p:cNvPr descr="preencoded.png" id="245" name="Google Shape;245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63120" y="2241352"/>
            <a:ext cx="4704159" cy="470415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0"/>
          <p:cNvSpPr/>
          <p:nvPr/>
        </p:nvSpPr>
        <p:spPr>
          <a:xfrm>
            <a:off x="594836" y="7136725"/>
            <a:ext cx="13440727" cy="1146810"/>
          </a:xfrm>
          <a:prstGeom prst="roundRect">
            <a:avLst>
              <a:gd fmla="val 6225" name="adj"/>
            </a:avLst>
          </a:prstGeom>
          <a:solidFill>
            <a:srgbClr val="C7C9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47" name="Google Shape;247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4738" y="7398425"/>
            <a:ext cx="212408" cy="16990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0"/>
          <p:cNvSpPr/>
          <p:nvPr/>
        </p:nvSpPr>
        <p:spPr>
          <a:xfrm>
            <a:off x="1147048" y="7349014"/>
            <a:ext cx="12718613" cy="271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Inter"/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Миссия:</a:t>
            </a:r>
            <a:r>
              <a:rPr b="0" i="0" lang="en-US" sz="13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Создать экосистему, в которой у каждой пищевой единицы есть потребитель</a:t>
            </a:r>
            <a:endParaRPr b="0" i="0" sz="1300" u="none" cap="none" strike="noStrike"/>
          </a:p>
        </p:txBody>
      </p:sp>
      <p:sp>
        <p:nvSpPr>
          <p:cNvPr id="249" name="Google Shape;249;p10"/>
          <p:cNvSpPr/>
          <p:nvPr/>
        </p:nvSpPr>
        <p:spPr>
          <a:xfrm>
            <a:off x="1147048" y="7773829"/>
            <a:ext cx="12718613" cy="271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Inter"/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Характер бренда:</a:t>
            </a:r>
            <a:r>
              <a:rPr b="0" i="0" lang="en-US" sz="13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Надежный, современный, проактивный, экспертный</a:t>
            </a:r>
            <a:endParaRPr b="0" i="0" sz="1300" u="none" cap="none" strike="noStrik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899e9572c5_0_25"/>
          <p:cNvSpPr/>
          <p:nvPr/>
        </p:nvSpPr>
        <p:spPr>
          <a:xfrm>
            <a:off x="594836" y="1253490"/>
            <a:ext cx="100167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Inter"/>
              <a:buNone/>
            </a:pPr>
            <a:r>
              <a:rPr b="1" lang="en-US" sz="4600">
                <a:latin typeface="Inter"/>
                <a:ea typeface="Inter"/>
                <a:cs typeface="Inter"/>
                <a:sym typeface="Inter"/>
              </a:rPr>
              <a:t>SWOT-анализ</a:t>
            </a:r>
            <a:endParaRPr b="0" i="0" sz="4600" u="none" cap="none" strike="noStrike"/>
          </a:p>
        </p:txBody>
      </p:sp>
      <p:pic>
        <p:nvPicPr>
          <p:cNvPr descr="preencoded.png" id="256" name="Google Shape;256;g3899e9572c5_0_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738" y="7398425"/>
            <a:ext cx="212408" cy="16990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7" name="Google Shape;257;g3899e9572c5_0_25"/>
          <p:cNvGraphicFramePr/>
          <p:nvPr/>
        </p:nvGraphicFramePr>
        <p:xfrm>
          <a:off x="952500" y="3352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{82C9F211-6FFD-48BF-9E32-F949282CF5C5}</a:tableStyleId>
              </a:tblPr>
              <a:tblGrid>
                <a:gridCol w="6362700"/>
                <a:gridCol w="63627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000">
                          <a:solidFill>
                            <a:srgbClr val="0F1115"/>
                          </a:solidFill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Сильные стороны (S)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7C9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1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000">
                          <a:solidFill>
                            <a:srgbClr val="0F1115"/>
                          </a:solidFill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Слабые стороны (W)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7C9EA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F1115"/>
                        </a:buClr>
                        <a:buSzPts val="1800"/>
                        <a:buFont typeface="Inter"/>
                        <a:buChar char="●"/>
                      </a:pPr>
                      <a:r>
                        <a:rPr lang="en-US" sz="1800">
                          <a:solidFill>
                            <a:srgbClr val="0F1115"/>
                          </a:solidFill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Узкая специализация, </a:t>
                      </a:r>
                      <a:endParaRPr sz="1800">
                        <a:solidFill>
                          <a:srgbClr val="0F1115"/>
                        </a:solidFill>
                        <a:highlight>
                          <a:schemeClr val="lt1"/>
                        </a:highligh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F1115"/>
                        </a:buClr>
                        <a:buSzPts val="1800"/>
                        <a:buFont typeface="Inter"/>
                        <a:buChar char="●"/>
                      </a:pPr>
                      <a:r>
                        <a:rPr lang="en-US" sz="1800">
                          <a:solidFill>
                            <a:srgbClr val="0F1115"/>
                          </a:solidFill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Низкие операционные издержки,</a:t>
                      </a:r>
                      <a:endParaRPr sz="1800">
                        <a:solidFill>
                          <a:srgbClr val="0F1115"/>
                        </a:solidFill>
                        <a:highlight>
                          <a:schemeClr val="lt1"/>
                        </a:highligh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F1115"/>
                        </a:buClr>
                        <a:buSzPts val="1800"/>
                        <a:buFont typeface="Inter"/>
                        <a:buChar char="●"/>
                      </a:pPr>
                      <a:r>
                        <a:rPr lang="en-US" sz="1800">
                          <a:solidFill>
                            <a:srgbClr val="0F1115"/>
                          </a:solidFill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Социально-экологическая миссия,</a:t>
                      </a:r>
                      <a:endParaRPr sz="1800">
                        <a:solidFill>
                          <a:srgbClr val="0F1115"/>
                        </a:solidFill>
                        <a:highlight>
                          <a:schemeClr val="lt1"/>
                        </a:highligh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F1115"/>
                        </a:buClr>
                        <a:buSzPts val="1800"/>
                        <a:buFont typeface="Inter"/>
                        <a:buChar char="●"/>
                      </a:pPr>
                      <a:r>
                        <a:rPr lang="en-US" sz="1800">
                          <a:solidFill>
                            <a:srgbClr val="0F1115"/>
                          </a:solidFill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Технологичность</a:t>
                      </a:r>
                      <a:endParaRPr sz="1200"/>
                    </a:p>
                  </a:txBody>
                  <a:tcPr marT="91425" marB="91425" marR="91425" marL="91425"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1100"/>
                        </a:spcBef>
                        <a:spcAft>
                          <a:spcPts val="0"/>
                        </a:spcAft>
                        <a:buClr>
                          <a:srgbClr val="0F1115"/>
                        </a:buClr>
                        <a:buSzPts val="1800"/>
                        <a:buFont typeface="Inter"/>
                        <a:buChar char="●"/>
                      </a:pPr>
                      <a:r>
                        <a:rPr lang="en-US" sz="1800">
                          <a:solidFill>
                            <a:srgbClr val="0F1115"/>
                          </a:solidFill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Необходимость одновременного привлечения двух сторон рынка,</a:t>
                      </a:r>
                      <a:endParaRPr sz="1800">
                        <a:solidFill>
                          <a:srgbClr val="0F1115"/>
                        </a:solidFill>
                        <a:highlight>
                          <a:schemeClr val="lt1"/>
                        </a:highligh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F1115"/>
                        </a:buClr>
                        <a:buSzPts val="1800"/>
                        <a:buFont typeface="Inter"/>
                        <a:buChar char="●"/>
                      </a:pPr>
                      <a:r>
                        <a:rPr lang="en-US" sz="1800">
                          <a:solidFill>
                            <a:srgbClr val="0F1115"/>
                          </a:solidFill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Зависимость от партнеров по логистике,</a:t>
                      </a:r>
                      <a:endParaRPr sz="1800">
                        <a:solidFill>
                          <a:srgbClr val="0F1115"/>
                        </a:solidFill>
                        <a:highlight>
                          <a:schemeClr val="lt1"/>
                        </a:highligh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F1115"/>
                        </a:buClr>
                        <a:buSzPts val="1800"/>
                        <a:buFont typeface="Inter"/>
                        <a:buChar char="●"/>
                      </a:pPr>
                      <a:r>
                        <a:rPr lang="en-US" sz="1800">
                          <a:solidFill>
                            <a:srgbClr val="0F1115"/>
                          </a:solidFill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Недостаток брендовой узнаваемости на старте.</a:t>
                      </a:r>
                      <a:endParaRPr sz="1200"/>
                    </a:p>
                  </a:txBody>
                  <a:tcPr marT="91425" marB="91425" marR="91425" marL="91425"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1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000">
                          <a:solidFill>
                            <a:srgbClr val="0F1115"/>
                          </a:solidFill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Возможности (O)</a:t>
                      </a:r>
                      <a:endParaRPr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7C9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1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000">
                          <a:solidFill>
                            <a:srgbClr val="0F1115"/>
                          </a:solidFill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Угрозы (T)</a:t>
                      </a:r>
                      <a:endParaRPr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7C9EA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1100"/>
                        </a:spcBef>
                        <a:spcAft>
                          <a:spcPts val="0"/>
                        </a:spcAft>
                        <a:buClr>
                          <a:srgbClr val="0F1115"/>
                        </a:buClr>
                        <a:buSzPts val="1800"/>
                        <a:buFont typeface="Inter"/>
                        <a:buChar char="●"/>
                      </a:pPr>
                      <a:r>
                        <a:rPr lang="en-US" sz="1800">
                          <a:solidFill>
                            <a:srgbClr val="0F1115"/>
                          </a:solidFill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Рост регуляторного давления в сфере экологии,</a:t>
                      </a:r>
                      <a:endParaRPr sz="1800">
                        <a:solidFill>
                          <a:srgbClr val="0F1115"/>
                        </a:solidFill>
                        <a:highlight>
                          <a:schemeClr val="lt1"/>
                        </a:highligh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F1115"/>
                        </a:buClr>
                        <a:buSzPts val="1800"/>
                        <a:buFont typeface="Inter"/>
                        <a:buChar char="●"/>
                      </a:pPr>
                      <a:r>
                        <a:rPr lang="en-US" sz="1800">
                          <a:solidFill>
                            <a:srgbClr val="0F1115"/>
                          </a:solidFill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Тренд на ESG,</a:t>
                      </a:r>
                      <a:endParaRPr sz="1800">
                        <a:solidFill>
                          <a:srgbClr val="0F1115"/>
                        </a:solidFill>
                        <a:highlight>
                          <a:schemeClr val="lt1"/>
                        </a:highligh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F1115"/>
                        </a:buClr>
                        <a:buSzPts val="1800"/>
                        <a:buFont typeface="Inter"/>
                        <a:buChar char="●"/>
                      </a:pPr>
                      <a:r>
                        <a:rPr lang="en-US" sz="1800">
                          <a:solidFill>
                            <a:srgbClr val="0F1115"/>
                          </a:solidFill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Низкий уровень цифровизации в сфере переработки отходов.</a:t>
                      </a:r>
                      <a:endParaRPr sz="1800"/>
                    </a:p>
                  </a:txBody>
                  <a:tcPr marT="91425" marB="91425" marR="91425" marL="91425"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1100"/>
                        </a:spcBef>
                        <a:spcAft>
                          <a:spcPts val="0"/>
                        </a:spcAft>
                        <a:buClr>
                          <a:srgbClr val="0F1115"/>
                        </a:buClr>
                        <a:buSzPts val="1800"/>
                        <a:buFont typeface="Inter"/>
                        <a:buChar char="●"/>
                      </a:pPr>
                      <a:r>
                        <a:rPr lang="en-US" sz="1800">
                          <a:solidFill>
                            <a:srgbClr val="0F1115"/>
                          </a:solidFill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Изменение законодательства,</a:t>
                      </a:r>
                      <a:endParaRPr sz="1800">
                        <a:solidFill>
                          <a:srgbClr val="0F1115"/>
                        </a:solidFill>
                        <a:highlight>
                          <a:schemeClr val="lt1"/>
                        </a:highligh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F1115"/>
                        </a:buClr>
                        <a:buSzPts val="1800"/>
                        <a:buFont typeface="Inter"/>
                        <a:buChar char="●"/>
                      </a:pPr>
                      <a:r>
                        <a:rPr lang="en-US" sz="1800">
                          <a:solidFill>
                            <a:srgbClr val="0F1115"/>
                          </a:solidFill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Появление клонов от крупных IT-компаний,</a:t>
                      </a:r>
                      <a:endParaRPr sz="1800">
                        <a:solidFill>
                          <a:srgbClr val="0F1115"/>
                        </a:solidFill>
                        <a:highlight>
                          <a:schemeClr val="lt1"/>
                        </a:highligh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F1115"/>
                        </a:buClr>
                        <a:buSzPts val="1800"/>
                        <a:buFont typeface="Inter"/>
                        <a:buChar char="●"/>
                      </a:pPr>
                      <a:r>
                        <a:rPr lang="en-US" sz="1800">
                          <a:solidFill>
                            <a:srgbClr val="0F1115"/>
                          </a:solidFill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Низкая готовность рынка платить за "отходы".</a:t>
                      </a:r>
                      <a:endParaRPr sz="1800"/>
                    </a:p>
                  </a:txBody>
                  <a:tcPr marT="91425" marB="91425" marR="91425" marL="91425"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899e9572c5_0_44"/>
          <p:cNvSpPr/>
          <p:nvPr/>
        </p:nvSpPr>
        <p:spPr>
          <a:xfrm>
            <a:off x="594836" y="1253490"/>
            <a:ext cx="100167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Inter"/>
              <a:buNone/>
            </a:pPr>
            <a:r>
              <a:rPr b="1" lang="en-US" sz="4600">
                <a:latin typeface="Inter"/>
                <a:ea typeface="Inter"/>
                <a:cs typeface="Inter"/>
                <a:sym typeface="Inter"/>
              </a:rPr>
              <a:t>STEEPLE-анализ</a:t>
            </a:r>
            <a:endParaRPr b="0" i="0" sz="4600" u="none" cap="none" strike="noStrike"/>
          </a:p>
        </p:txBody>
      </p:sp>
      <p:pic>
        <p:nvPicPr>
          <p:cNvPr descr="preencoded.png" id="264" name="Google Shape;264;g3899e9572c5_0_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738" y="7398425"/>
            <a:ext cx="212408" cy="16990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5" name="Google Shape;265;g3899e9572c5_0_44"/>
          <p:cNvGraphicFramePr/>
          <p:nvPr/>
        </p:nvGraphicFramePr>
        <p:xfrm>
          <a:off x="977138" y="289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{82C9F211-6FFD-48BF-9E32-F949282CF5C5}</a:tableStyleId>
              </a:tblPr>
              <a:tblGrid>
                <a:gridCol w="1817925"/>
                <a:gridCol w="1817925"/>
                <a:gridCol w="1817925"/>
                <a:gridCol w="1817925"/>
                <a:gridCol w="1817925"/>
                <a:gridCol w="1817925"/>
                <a:gridCol w="18179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S</a:t>
                      </a:r>
                      <a:endParaRPr>
                        <a:highlight>
                          <a:schemeClr val="lt1"/>
                        </a:highligh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solidFill>
                      <a:srgbClr val="C7C9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T</a:t>
                      </a:r>
                      <a:endParaRPr>
                        <a:highlight>
                          <a:schemeClr val="lt1"/>
                        </a:highligh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solidFill>
                      <a:srgbClr val="C7C9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E</a:t>
                      </a:r>
                      <a:endParaRPr>
                        <a:highlight>
                          <a:schemeClr val="lt1"/>
                        </a:highligh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solidFill>
                      <a:srgbClr val="C7C9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E</a:t>
                      </a:r>
                      <a:endParaRPr>
                        <a:highlight>
                          <a:schemeClr val="lt1"/>
                        </a:highligh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solidFill>
                      <a:srgbClr val="C7C9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P</a:t>
                      </a:r>
                      <a:endParaRPr>
                        <a:highlight>
                          <a:schemeClr val="lt1"/>
                        </a:highligh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solidFill>
                      <a:srgbClr val="C7C9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L</a:t>
                      </a:r>
                      <a:endParaRPr>
                        <a:highlight>
                          <a:schemeClr val="lt1"/>
                        </a:highligh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solidFill>
                      <a:srgbClr val="C7C9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chemeClr val="l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E</a:t>
                      </a:r>
                      <a:endParaRPr>
                        <a:highlight>
                          <a:schemeClr val="lt1"/>
                        </a:highligh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solidFill>
                      <a:srgbClr val="C7C9EA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240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Растет запрос общества на ответственное потребление и экологичность бизнеса.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7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-</a:t>
                      </a: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Доступность облачных решений (Yandex Cloud), 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-API для интеграций (1С, ЭДО),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240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-Развитие мобильных технологий.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-Бизнес ищет пути снижения издержек,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-Экономия на утилизации и получение дохода от излишков актуально.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Острая проблема загрязнения окружающей среды пищевыми отходами.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Курс на "зеленую" экономику и реализацию нацпроекта "Экология".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-152-ФЗ (о персональных данных), необходимость строгого юр. сопровождения сделок,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-Законы в сфере обращения с отходами.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Борьба с пищевыми отходами — этический императив для современного бизнеса.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899e9572c5_0_58"/>
          <p:cNvSpPr/>
          <p:nvPr/>
        </p:nvSpPr>
        <p:spPr>
          <a:xfrm>
            <a:off x="594836" y="1253490"/>
            <a:ext cx="100167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Inter"/>
              <a:buNone/>
            </a:pPr>
            <a:r>
              <a:rPr b="1" lang="en-US" sz="4600">
                <a:latin typeface="Inter"/>
                <a:ea typeface="Inter"/>
                <a:cs typeface="Inter"/>
                <a:sym typeface="Inter"/>
              </a:rPr>
              <a:t>Бренд-платформа</a:t>
            </a:r>
            <a:endParaRPr b="0" i="0" sz="4600" u="none" cap="none" strike="noStrike"/>
          </a:p>
        </p:txBody>
      </p:sp>
      <p:pic>
        <p:nvPicPr>
          <p:cNvPr descr="preencoded.png" id="272" name="Google Shape;272;g3899e9572c5_0_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738" y="7398425"/>
            <a:ext cx="212408" cy="16990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3" name="Google Shape;273;g3899e9572c5_0_58"/>
          <p:cNvGraphicFramePr/>
          <p:nvPr/>
        </p:nvGraphicFramePr>
        <p:xfrm>
          <a:off x="952500" y="3162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{82C9F211-6FFD-48BF-9E32-F949282CF5C5}</a:tableStyleId>
              </a:tblPr>
              <a:tblGrid>
                <a:gridCol w="3488875"/>
                <a:gridCol w="92365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latin typeface="Inter"/>
                          <a:ea typeface="Inter"/>
                          <a:cs typeface="Inter"/>
                          <a:sym typeface="Inter"/>
                        </a:rPr>
                        <a:t>Сущность бренда</a:t>
                      </a:r>
                      <a:endParaRPr b="1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solidFill>
                      <a:srgbClr val="C7C9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nter"/>
                          <a:ea typeface="Inter"/>
                          <a:cs typeface="Inter"/>
                          <a:sym typeface="Inter"/>
                        </a:rPr>
                        <a:t>Разумная экономика без отходов.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latin typeface="Inter"/>
                          <a:ea typeface="Inter"/>
                          <a:cs typeface="Inter"/>
                          <a:sym typeface="Inter"/>
                        </a:rPr>
                        <a:t>Миссия</a:t>
                      </a:r>
                      <a:endParaRPr b="1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solidFill>
                      <a:srgbClr val="C7C9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nter"/>
                          <a:ea typeface="Inter"/>
                          <a:cs typeface="Inter"/>
                          <a:sym typeface="Inter"/>
                        </a:rPr>
                        <a:t>Создать экосистему, в которой у каждой пищевой единицы есть потребитель.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latin typeface="Inter"/>
                          <a:ea typeface="Inter"/>
                          <a:cs typeface="Inter"/>
                          <a:sym typeface="Inter"/>
                        </a:rPr>
                        <a:t>Ценности</a:t>
                      </a:r>
                      <a:endParaRPr b="1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solidFill>
                      <a:srgbClr val="C7C9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nter"/>
                          <a:ea typeface="Inter"/>
                          <a:cs typeface="Inter"/>
                          <a:sym typeface="Inter"/>
                        </a:rPr>
                        <a:t>Эффективность, прозрачность, ответственность, инновации.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latin typeface="Inter"/>
                          <a:ea typeface="Inter"/>
                          <a:cs typeface="Inter"/>
                          <a:sym typeface="Inter"/>
                        </a:rPr>
                        <a:t>Характер бренда</a:t>
                      </a:r>
                      <a:endParaRPr b="1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solidFill>
                      <a:srgbClr val="C7C9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nter"/>
                          <a:ea typeface="Inter"/>
                          <a:cs typeface="Inter"/>
                          <a:sym typeface="Inter"/>
                        </a:rPr>
                        <a:t>Надежный, современный, проактивный, экспертный.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latin typeface="Inter"/>
                          <a:ea typeface="Inter"/>
                          <a:cs typeface="Inter"/>
                          <a:sym typeface="Inter"/>
                        </a:rPr>
                        <a:t>Reason to Believe (RTB)</a:t>
                      </a:r>
                      <a:endParaRPr b="1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solidFill>
                      <a:srgbClr val="C7C9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nter"/>
                          <a:ea typeface="Inter"/>
                          <a:cs typeface="Inter"/>
                          <a:sym typeface="Inter"/>
                        </a:rPr>
                        <a:t>Юридически проработанные договоры, система проверки контрагентов, партнерства с отраслевыми ассоциациями, прозрачная отчетность.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899e9572c5_0_77"/>
          <p:cNvSpPr/>
          <p:nvPr/>
        </p:nvSpPr>
        <p:spPr>
          <a:xfrm>
            <a:off x="594836" y="1253490"/>
            <a:ext cx="100167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600">
                <a:latin typeface="Inter"/>
                <a:ea typeface="Inter"/>
                <a:cs typeface="Inter"/>
                <a:sym typeface="Inter"/>
              </a:rPr>
              <a:t>Анализ рисков</a:t>
            </a:r>
            <a:endParaRPr b="1" sz="46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reencoded.png" id="280" name="Google Shape;280;g3899e9572c5_0_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738" y="7398425"/>
            <a:ext cx="212408" cy="16990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1" name="Google Shape;281;g3899e9572c5_0_77"/>
          <p:cNvGraphicFramePr/>
          <p:nvPr/>
        </p:nvGraphicFramePr>
        <p:xfrm>
          <a:off x="1834500" y="2491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{BB9C69E5-CE41-4F44-9B13-98E3C0C69BEA}</a:tableStyleId>
              </a:tblPr>
              <a:tblGrid>
                <a:gridCol w="2393000"/>
                <a:gridCol w="1767150"/>
                <a:gridCol w="1636525"/>
                <a:gridCol w="6653875"/>
              </a:tblGrid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6304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Риск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5250" marB="95250" marR="152400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7C9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6304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Вероятность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5250" marB="95250" marR="152400" marL="1524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7C9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6304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Влияние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5250" marB="95250" marR="152400" marL="1524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7C9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6304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Меры минимизации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5250" marB="95250" marR="152400" marL="1524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7C9EA"/>
                    </a:solidFill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6304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Низкая активность пользователей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5250" marB="95250" marR="152400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6304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Высокая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5250" marB="95250" marR="152400" marL="1524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6304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Критическое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5250" marB="95250" marR="152400" marL="1524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6304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Фокус на привлечении покупателей вначале; программа лояльности; геймификация.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5250" marB="95250" marR="91425" marL="1524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6304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Юридические претензии по качеству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5250" marB="95250" marR="152400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6304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Средняя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5250" marB="95250" marR="152400" marL="1524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6304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Высокое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5250" marB="95250" marR="152400" marL="1524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6304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Четкие договоры "as is", обязательное фотоотчетность, консультация с Роспотребнадзором.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5250" marB="95250" marR="91425" marL="1524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6304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Выход крупного конкурента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5250" marB="95250" marR="152400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6304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Низкая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5250" marB="95250" marR="152400" marL="1524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6304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Высокое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5250" marB="95250" marR="152400" marL="1524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6304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Заключение эксклюзивных партнерств, создание сильного комьюнити, постоянное обновление функционала.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5250" marB="95250" marR="91425" marL="1524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6304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Технические сбои платформы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5250" marB="95250" marR="152400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6304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Средняя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5250" marB="95250" marR="152400" marL="1524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6304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Высокое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5250" marB="95250" marR="152400" marL="1524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6304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F1115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Надежный хостинг, автоматическое резервное копирование, наличие DevOps-инженера.</a:t>
                      </a:r>
                      <a:endParaRPr sz="1600">
                        <a:solidFill>
                          <a:srgbClr val="0F111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5250" marB="95250" marR="91425" marL="1524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899e9572c5_0_86"/>
          <p:cNvSpPr/>
          <p:nvPr/>
        </p:nvSpPr>
        <p:spPr>
          <a:xfrm>
            <a:off x="594836" y="1253490"/>
            <a:ext cx="100167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600">
                <a:latin typeface="Inter"/>
                <a:ea typeface="Inter"/>
                <a:cs typeface="Inter"/>
                <a:sym typeface="Inter"/>
              </a:rPr>
              <a:t>Семантическое ядро</a:t>
            </a:r>
            <a:endParaRPr b="1" sz="46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reencoded.png" id="288" name="Google Shape;288;g3899e9572c5_0_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738" y="7398425"/>
            <a:ext cx="212408" cy="169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3899e9572c5_0_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138797"/>
            <a:ext cx="10716776" cy="85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3899e9572c5_0_86"/>
          <p:cNvPicPr preferRelativeResize="0"/>
          <p:nvPr/>
        </p:nvPicPr>
        <p:blipFill rotWithShape="1">
          <a:blip r:embed="rId5">
            <a:alphaModFix/>
          </a:blip>
          <a:srcRect b="11668" l="0" r="0" t="0"/>
          <a:stretch/>
        </p:blipFill>
        <p:spPr>
          <a:xfrm>
            <a:off x="152400" y="3147675"/>
            <a:ext cx="10612802" cy="32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899e9572c5_0_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38" y="5913025"/>
            <a:ext cx="10879699" cy="60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3899e9572c5_0_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388" y="6376075"/>
            <a:ext cx="10716776" cy="1070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89ab7c7402_0_7"/>
          <p:cNvSpPr/>
          <p:nvPr/>
        </p:nvSpPr>
        <p:spPr>
          <a:xfrm>
            <a:off x="594836" y="1253490"/>
            <a:ext cx="100167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600">
                <a:latin typeface="Inter"/>
                <a:ea typeface="Inter"/>
                <a:cs typeface="Inter"/>
                <a:sym typeface="Inter"/>
              </a:rPr>
              <a:t>Семантическое ядро</a:t>
            </a:r>
            <a:endParaRPr b="1" sz="46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reencoded.png" id="299" name="Google Shape;299;g389ab7c7402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738" y="7398425"/>
            <a:ext cx="212408" cy="169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389ab7c7402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138790"/>
            <a:ext cx="14325601" cy="1703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89ab7c7402_0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994234"/>
            <a:ext cx="14325601" cy="772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899e9572c5_0_95"/>
          <p:cNvSpPr/>
          <p:nvPr/>
        </p:nvSpPr>
        <p:spPr>
          <a:xfrm>
            <a:off x="594836" y="1253490"/>
            <a:ext cx="100167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600">
                <a:latin typeface="Inter"/>
                <a:ea typeface="Inter"/>
                <a:cs typeface="Inter"/>
                <a:sym typeface="Inter"/>
              </a:rPr>
              <a:t>Требования к сайту</a:t>
            </a:r>
            <a:endParaRPr b="1" sz="46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reencoded.png" id="308" name="Google Shape;308;g3899e9572c5_0_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738" y="7398425"/>
            <a:ext cx="212408" cy="169902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3899e9572c5_0_95"/>
          <p:cNvSpPr txBox="1"/>
          <p:nvPr/>
        </p:nvSpPr>
        <p:spPr>
          <a:xfrm>
            <a:off x="594825" y="2194550"/>
            <a:ext cx="7713300" cy="22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5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Общие требования:</a:t>
            </a:r>
            <a:endParaRPr b="1" sz="15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Сайт должен представлять B2B-платформу для безопасных сделок с пищевыми излишками между юрлицами.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Полная адаптивность для ПК, планшетов и мобильных устройств.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Интуитивно понятный интерфейс с четкой навигацией по ключевым разделам.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Отражение миссии и ценностей бренда: эффективность, прозрачность, экологичность.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Интеграция с системами аналитики и сбора обратной связи.</a:t>
            </a:r>
            <a:endParaRPr b="1" sz="2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0" name="Google Shape;310;g3899e9572c5_0_95"/>
          <p:cNvSpPr txBox="1"/>
          <p:nvPr/>
        </p:nvSpPr>
        <p:spPr>
          <a:xfrm>
            <a:off x="8020600" y="757650"/>
            <a:ext cx="6453000" cy="7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5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Функциональные требования</a:t>
            </a:r>
            <a:endParaRPr b="1" sz="15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1. Система регистрации и личные кабинеты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Раздельная регистрация для Поставщиков и Покупателей.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Личный кабинет поставщика: размещение лотов, история сделок, аналитика отходов.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Личный кабинет покупателя: поиск лотов, настройка уведомлений, история заказов.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2. Каталог товаров (лоты)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Фильтрация по типу продукции, объему, региону, сроку годности.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Система уведомлений о новых подходящих лотах.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Детальная карточка лота с фото, описанием, условиями отгрузки.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3. Информационные страницы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Главная страница с презентацией платформы.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«Как это работает» — пошаговое руководство для обеих сторон.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Товары - предлагаемые товары с формой для потенциальных покупателей.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«О платформе — миссия, команда, показатели эффективности.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«Правила платформы» — условия использования и юридические аспекты.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«Контакты» — форма обратной связи, реквизиты, карта.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4. Интеграции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Платежная система (ЮKassa/CloudPayments) с поддержкой эскроу.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Яндекс.Метрика для отслеживания трафика и целей.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5. Инструменты коммуникации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Форма обратной связи и заявки на подключение.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Чат для связи с менеджером.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Система опросов для сбора обратной связи от пользователей.</a:t>
            </a:r>
            <a:endParaRPr b="1" sz="2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1" name="Google Shape;311;g3899e9572c5_0_95"/>
          <p:cNvSpPr txBox="1"/>
          <p:nvPr/>
        </p:nvSpPr>
        <p:spPr>
          <a:xfrm>
            <a:off x="764750" y="3988750"/>
            <a:ext cx="63825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Требования к дизайну (UI/UX)</a:t>
            </a:r>
            <a:endParaRPr b="1"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Современный минималистичный дизайн.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Цветовая гамма: зеленые, синие, серые оттенки (передача экологичности и надежности).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Четкие призывы к действию (CTA): «Стать поставщиком», «Найти сырье».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Модульная сетка для легкого восприятия информации.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2" name="Google Shape;312;g3899e9572c5_0_95"/>
          <p:cNvSpPr txBox="1"/>
          <p:nvPr/>
        </p:nvSpPr>
        <p:spPr>
          <a:xfrm>
            <a:off x="1082450" y="5768125"/>
            <a:ext cx="4804200" cy="19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Требования к продвижению</a:t>
            </a:r>
            <a:endParaRPr b="1" sz="15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Настройка целей в Яндекс.Метрике (отправка форм, регистрация, завершение опроса).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SEO-оптимизация для выхода в топ-10 Яндекса по запросу «купить пищевые отходы оптом».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200"/>
              <a:buFont typeface="Inter"/>
              <a:buChar char="●"/>
            </a:pPr>
            <a:r>
              <a:rPr lang="en-US" sz="1200">
                <a:solidFill>
                  <a:srgbClr val="0F1115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Интеграция с соцсетями (VK, Telegram) для привлечения аудитории.</a:t>
            </a:r>
            <a:endParaRPr sz="1200">
              <a:solidFill>
                <a:srgbClr val="0F1115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899e9572c5_0_14"/>
          <p:cNvSpPr txBox="1"/>
          <p:nvPr/>
        </p:nvSpPr>
        <p:spPr>
          <a:xfrm>
            <a:off x="862150" y="182875"/>
            <a:ext cx="12331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Команда</a:t>
            </a:r>
            <a:endParaRPr sz="4200">
              <a:solidFill>
                <a:schemeClr val="dk1"/>
              </a:solidFill>
            </a:endParaRPr>
          </a:p>
        </p:txBody>
      </p:sp>
      <p:sp>
        <p:nvSpPr>
          <p:cNvPr id="55" name="Google Shape;55;g3899e9572c5_0_14"/>
          <p:cNvSpPr txBox="1"/>
          <p:nvPr/>
        </p:nvSpPr>
        <p:spPr>
          <a:xfrm>
            <a:off x="862150" y="587827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Лабазанов Марат</a:t>
            </a:r>
            <a:endParaRPr/>
          </a:p>
        </p:txBody>
      </p:sp>
      <p:sp>
        <p:nvSpPr>
          <p:cNvPr id="56" name="Google Shape;56;g3899e9572c5_0_14"/>
          <p:cNvSpPr txBox="1"/>
          <p:nvPr/>
        </p:nvSpPr>
        <p:spPr>
          <a:xfrm>
            <a:off x="8486500" y="587827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Родионов Сергей</a:t>
            </a:r>
            <a:endParaRPr/>
          </a:p>
        </p:txBody>
      </p:sp>
      <p:pic>
        <p:nvPicPr>
          <p:cNvPr id="57" name="Google Shape;57;g3899e9572c5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6850" y="1166575"/>
            <a:ext cx="4559301" cy="455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g3899e9572c5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275" y="1369225"/>
            <a:ext cx="2881851" cy="415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899e9572c5_0_113"/>
          <p:cNvSpPr/>
          <p:nvPr/>
        </p:nvSpPr>
        <p:spPr>
          <a:xfrm>
            <a:off x="594836" y="1253490"/>
            <a:ext cx="100167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600">
                <a:latin typeface="Inter"/>
                <a:ea typeface="Inter"/>
                <a:cs typeface="Inter"/>
                <a:sym typeface="Inter"/>
              </a:rPr>
              <a:t>Финансовые показатели</a:t>
            </a:r>
            <a:endParaRPr b="1" sz="46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reencoded.png" id="319" name="Google Shape;319;g3899e9572c5_0_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738" y="7398425"/>
            <a:ext cx="212408" cy="169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3899e9572c5_0_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9546" y="2138790"/>
            <a:ext cx="13348456" cy="5624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899e9572c5_0_123"/>
          <p:cNvSpPr/>
          <p:nvPr/>
        </p:nvSpPr>
        <p:spPr>
          <a:xfrm>
            <a:off x="594836" y="1253490"/>
            <a:ext cx="100167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600">
                <a:latin typeface="Inter"/>
                <a:ea typeface="Inter"/>
                <a:cs typeface="Inter"/>
                <a:sym typeface="Inter"/>
              </a:rPr>
              <a:t>График окупаемости</a:t>
            </a:r>
            <a:endParaRPr b="1" sz="46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reencoded.png" id="327" name="Google Shape;327;g3899e9572c5_0_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738" y="7398425"/>
            <a:ext cx="212408" cy="169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3899e9572c5_0_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9626" y="2206077"/>
            <a:ext cx="7857675" cy="53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899e9572c5_0_131"/>
          <p:cNvSpPr/>
          <p:nvPr/>
        </p:nvSpPr>
        <p:spPr>
          <a:xfrm>
            <a:off x="594836" y="1253490"/>
            <a:ext cx="100167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600">
                <a:latin typeface="Inter"/>
                <a:ea typeface="Inter"/>
                <a:cs typeface="Inter"/>
                <a:sym typeface="Inter"/>
              </a:rPr>
              <a:t>Эффективность инвестиций</a:t>
            </a:r>
            <a:endParaRPr b="1" sz="46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reencoded.png" id="335" name="Google Shape;335;g3899e9572c5_0_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738" y="7398425"/>
            <a:ext cx="212408" cy="169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3899e9572c5_0_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1851" y="3131578"/>
            <a:ext cx="9370701" cy="41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899e9572c5_0_139"/>
          <p:cNvSpPr/>
          <p:nvPr/>
        </p:nvSpPr>
        <p:spPr>
          <a:xfrm>
            <a:off x="594836" y="1253490"/>
            <a:ext cx="100167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600">
                <a:latin typeface="Inter"/>
                <a:ea typeface="Inter"/>
                <a:cs typeface="Inter"/>
                <a:sym typeface="Inter"/>
              </a:rPr>
              <a:t>Брендбук</a:t>
            </a:r>
            <a:endParaRPr b="1" sz="46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reencoded.png" id="343" name="Google Shape;343;g3899e9572c5_0_1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738" y="7398425"/>
            <a:ext cx="212408" cy="169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3899e9572c5_0_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3897" y="153253"/>
            <a:ext cx="5140675" cy="771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899e9572c5_0_154"/>
          <p:cNvSpPr/>
          <p:nvPr/>
        </p:nvSpPr>
        <p:spPr>
          <a:xfrm>
            <a:off x="786011" y="3600288"/>
            <a:ext cx="13440600" cy="1146900"/>
          </a:xfrm>
          <a:prstGeom prst="roundRect">
            <a:avLst>
              <a:gd fmla="val 6225" name="adj"/>
            </a:avLst>
          </a:prstGeom>
          <a:solidFill>
            <a:srgbClr val="C7C9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51" name="Google Shape;351;g3899e9572c5_0_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738" y="7398425"/>
            <a:ext cx="212408" cy="169902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3899e9572c5_0_154"/>
          <p:cNvSpPr/>
          <p:nvPr/>
        </p:nvSpPr>
        <p:spPr>
          <a:xfrm>
            <a:off x="1277700" y="3978915"/>
            <a:ext cx="127185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Inter"/>
              <a:buNone/>
            </a:pPr>
            <a:r>
              <a:rPr b="1" lang="en-US" sz="2900">
                <a:latin typeface="Inter"/>
                <a:ea typeface="Inter"/>
                <a:cs typeface="Inter"/>
                <a:sym typeface="Inter"/>
              </a:rPr>
              <a:t>СПАСИБО ЗА ВНИМАНИЕ!</a:t>
            </a:r>
            <a:endParaRPr b="0" i="0" sz="2900" u="none" cap="none" strike="noStrik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64" name="Google Shape;64;g3899e9572c5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3899e9572c5_0_0"/>
          <p:cNvSpPr/>
          <p:nvPr/>
        </p:nvSpPr>
        <p:spPr>
          <a:xfrm>
            <a:off x="6241137" y="593169"/>
            <a:ext cx="7634400" cy="20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Inter"/>
              <a:buNone/>
            </a:pPr>
            <a:r>
              <a:rPr b="1" i="0" lang="en-US" sz="4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B2B-платформа для перераспределения пищевых излишков</a:t>
            </a:r>
            <a:endParaRPr b="0" i="0" sz="4200" u="none" cap="none" strike="noStrike"/>
          </a:p>
        </p:txBody>
      </p:sp>
      <p:sp>
        <p:nvSpPr>
          <p:cNvPr id="66" name="Google Shape;66;g3899e9572c5_0_0"/>
          <p:cNvSpPr/>
          <p:nvPr/>
        </p:nvSpPr>
        <p:spPr>
          <a:xfrm>
            <a:off x="6241137" y="2938224"/>
            <a:ext cx="7634400" cy="10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b="0" i="0" lang="en-US" sz="16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Онлайн-маркетплейс, соединяющий предприятия с пищевыми излишками с бизнесами, готовыми их выкупить для целевого использования.</a:t>
            </a:r>
            <a:endParaRPr b="0" i="0" sz="1650" u="none" cap="none" strike="noStrike"/>
          </a:p>
        </p:txBody>
      </p:sp>
      <p:sp>
        <p:nvSpPr>
          <p:cNvPr id="67" name="Google Shape;67;g3899e9572c5_0_0"/>
          <p:cNvSpPr/>
          <p:nvPr/>
        </p:nvSpPr>
        <p:spPr>
          <a:xfrm>
            <a:off x="6241137" y="4215527"/>
            <a:ext cx="7634400" cy="1602600"/>
          </a:xfrm>
          <a:prstGeom prst="roundRect">
            <a:avLst>
              <a:gd fmla="val 5652" name="adj"/>
            </a:avLst>
          </a:prstGeom>
          <a:solidFill>
            <a:srgbClr val="DADBF1"/>
          </a:solidFill>
          <a:ln cap="flat" cmpd="sng" w="9525">
            <a:solidFill>
              <a:srgbClr val="C0C1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g3899e9572c5_0_0"/>
          <p:cNvSpPr/>
          <p:nvPr/>
        </p:nvSpPr>
        <p:spPr>
          <a:xfrm>
            <a:off x="6464379" y="4438769"/>
            <a:ext cx="2695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00"/>
              <a:buFont typeface="Inter"/>
              <a:buNone/>
            </a:pPr>
            <a:r>
              <a:rPr b="1" i="0" lang="en-US" sz="210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Миссия</a:t>
            </a:r>
            <a:endParaRPr b="0" i="0" sz="2100" u="none" cap="none" strike="noStrike"/>
          </a:p>
        </p:txBody>
      </p:sp>
      <p:sp>
        <p:nvSpPr>
          <p:cNvPr id="69" name="Google Shape;69;g3899e9572c5_0_0"/>
          <p:cNvSpPr/>
          <p:nvPr/>
        </p:nvSpPr>
        <p:spPr>
          <a:xfrm>
            <a:off x="6464379" y="4905018"/>
            <a:ext cx="71880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b="0" i="0" lang="en-US" sz="16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Снижение экономических потерь бизнеса и экологического вреда через создание циклической экономики</a:t>
            </a:r>
            <a:endParaRPr b="0" i="0" sz="1650" u="none" cap="none" strike="noStrike"/>
          </a:p>
        </p:txBody>
      </p:sp>
      <p:sp>
        <p:nvSpPr>
          <p:cNvPr id="70" name="Google Shape;70;g3899e9572c5_0_0"/>
          <p:cNvSpPr/>
          <p:nvPr/>
        </p:nvSpPr>
        <p:spPr>
          <a:xfrm>
            <a:off x="6241137" y="6033730"/>
            <a:ext cx="7634400" cy="1602600"/>
          </a:xfrm>
          <a:prstGeom prst="roundRect">
            <a:avLst>
              <a:gd fmla="val 5652" name="adj"/>
            </a:avLst>
          </a:prstGeom>
          <a:solidFill>
            <a:srgbClr val="DADBF1"/>
          </a:solidFill>
          <a:ln cap="flat" cmpd="sng" w="9525">
            <a:solidFill>
              <a:srgbClr val="C0C1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g3899e9572c5_0_0"/>
          <p:cNvSpPr/>
          <p:nvPr/>
        </p:nvSpPr>
        <p:spPr>
          <a:xfrm>
            <a:off x="6464379" y="6256973"/>
            <a:ext cx="2695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00"/>
              <a:buFont typeface="Inter"/>
              <a:buNone/>
            </a:pPr>
            <a:r>
              <a:rPr b="1" i="0" lang="en-US" sz="210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Видение</a:t>
            </a:r>
            <a:endParaRPr b="0" i="0" sz="2100" u="none" cap="none" strike="noStrike"/>
          </a:p>
        </p:txBody>
      </p:sp>
      <p:sp>
        <p:nvSpPr>
          <p:cNvPr id="72" name="Google Shape;72;g3899e9572c5_0_0"/>
          <p:cNvSpPr/>
          <p:nvPr/>
        </p:nvSpPr>
        <p:spPr>
          <a:xfrm>
            <a:off x="6464379" y="6723221"/>
            <a:ext cx="71880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b="0" i="0" lang="en-US" sz="16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Стать ведущей B2B-платформой в России и СНГ, стандартом в управлении пищевыми ресурсами</a:t>
            </a:r>
            <a:endParaRPr b="0" i="0" sz="1650" u="none" cap="none" strike="noStrik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78" name="Google Shape;7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"/>
          <p:cNvSpPr/>
          <p:nvPr/>
        </p:nvSpPr>
        <p:spPr>
          <a:xfrm>
            <a:off x="793790" y="815697"/>
            <a:ext cx="6788587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Inter"/>
              <a:buNone/>
            </a:pPr>
            <a:r>
              <a:rPr b="1" i="0" lang="en-US" sz="445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Основная идея проекта</a:t>
            </a:r>
            <a:endParaRPr b="0" i="0" sz="4450" u="none" cap="none" strike="noStrike"/>
          </a:p>
        </p:txBody>
      </p:sp>
      <p:sp>
        <p:nvSpPr>
          <p:cNvPr id="80" name="Google Shape;80;p2"/>
          <p:cNvSpPr/>
          <p:nvPr/>
        </p:nvSpPr>
        <p:spPr>
          <a:xfrm>
            <a:off x="1133951" y="2119789"/>
            <a:ext cx="7216259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Превращаем издержки бизнеса в доходы через технологическую и юридическую экосистему</a:t>
            </a:r>
            <a:endParaRPr b="0" i="0" sz="1750" u="none" cap="none" strike="noStrike"/>
          </a:p>
        </p:txBody>
      </p:sp>
      <p:sp>
        <p:nvSpPr>
          <p:cNvPr id="81" name="Google Shape;81;p2"/>
          <p:cNvSpPr/>
          <p:nvPr/>
        </p:nvSpPr>
        <p:spPr>
          <a:xfrm>
            <a:off x="793790" y="1864638"/>
            <a:ext cx="30480" cy="1236107"/>
          </a:xfrm>
          <a:prstGeom prst="rect">
            <a:avLst/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793790" y="3355896"/>
            <a:ext cx="226814" cy="283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 Light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 Light"/>
                <a:ea typeface="Inter Light"/>
                <a:cs typeface="Inter Light"/>
                <a:sym typeface="Inter Light"/>
              </a:rPr>
              <a:t>01</a:t>
            </a:r>
            <a:endParaRPr b="0" i="0" sz="1750" u="none" cap="none" strike="noStrike"/>
          </a:p>
        </p:txBody>
      </p:sp>
      <p:sp>
        <p:nvSpPr>
          <p:cNvPr id="83" name="Google Shape;83;p2"/>
          <p:cNvSpPr/>
          <p:nvPr/>
        </p:nvSpPr>
        <p:spPr>
          <a:xfrm>
            <a:off x="793790" y="3710940"/>
            <a:ext cx="3664744" cy="30480"/>
          </a:xfrm>
          <a:prstGeom prst="rect">
            <a:avLst/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793790" y="3885247"/>
            <a:ext cx="3329226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200"/>
              <a:buFont typeface="Inter"/>
              <a:buNone/>
            </a:pPr>
            <a:r>
              <a:rPr b="1" i="0" lang="en-US" sz="220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Автоматизация поиска</a:t>
            </a:r>
            <a:endParaRPr b="0" i="0" sz="2200" u="none" cap="none" strike="noStrike"/>
          </a:p>
        </p:txBody>
      </p:sp>
      <p:sp>
        <p:nvSpPr>
          <p:cNvPr id="85" name="Google Shape;85;p2"/>
          <p:cNvSpPr/>
          <p:nvPr/>
        </p:nvSpPr>
        <p:spPr>
          <a:xfrm>
            <a:off x="793790" y="4375666"/>
            <a:ext cx="3664744" cy="1088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Платформа находит подходящих контрагентов для каждого типа продукции</a:t>
            </a:r>
            <a:endParaRPr b="0" i="0" sz="1750" u="none" cap="none" strike="noStrike"/>
          </a:p>
        </p:txBody>
      </p:sp>
      <p:sp>
        <p:nvSpPr>
          <p:cNvPr id="86" name="Google Shape;86;p2"/>
          <p:cNvSpPr/>
          <p:nvPr/>
        </p:nvSpPr>
        <p:spPr>
          <a:xfrm>
            <a:off x="4685354" y="3355899"/>
            <a:ext cx="6558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 Light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 Light"/>
                <a:ea typeface="Inter Light"/>
                <a:cs typeface="Inter Light"/>
                <a:sym typeface="Inter Light"/>
              </a:rPr>
              <a:t>02</a:t>
            </a:r>
            <a:endParaRPr b="0" i="0" sz="1750" u="none" cap="none" strike="noStrike"/>
          </a:p>
        </p:txBody>
      </p:sp>
      <p:sp>
        <p:nvSpPr>
          <p:cNvPr id="87" name="Google Shape;87;p2"/>
          <p:cNvSpPr/>
          <p:nvPr/>
        </p:nvSpPr>
        <p:spPr>
          <a:xfrm>
            <a:off x="4685348" y="3710940"/>
            <a:ext cx="3664863" cy="30480"/>
          </a:xfrm>
          <a:prstGeom prst="rect">
            <a:avLst/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4685348" y="3885247"/>
            <a:ext cx="2848570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200"/>
              <a:buFont typeface="Inter"/>
              <a:buNone/>
            </a:pPr>
            <a:r>
              <a:rPr b="1" i="0" lang="en-US" sz="220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Безопасные сделки</a:t>
            </a:r>
            <a:endParaRPr b="0" i="0" sz="2200" u="none" cap="none" strike="noStrike"/>
          </a:p>
        </p:txBody>
      </p:sp>
      <p:sp>
        <p:nvSpPr>
          <p:cNvPr id="89" name="Google Shape;89;p2"/>
          <p:cNvSpPr/>
          <p:nvPr/>
        </p:nvSpPr>
        <p:spPr>
          <a:xfrm>
            <a:off x="4685348" y="4375666"/>
            <a:ext cx="3664863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Юридическое сопровождение и стандартизированные договоры</a:t>
            </a:r>
            <a:endParaRPr b="0" i="0" sz="1750" u="none" cap="none" strike="noStrike"/>
          </a:p>
        </p:txBody>
      </p:sp>
      <p:sp>
        <p:nvSpPr>
          <p:cNvPr id="90" name="Google Shape;90;p2"/>
          <p:cNvSpPr/>
          <p:nvPr/>
        </p:nvSpPr>
        <p:spPr>
          <a:xfrm>
            <a:off x="793816" y="5861200"/>
            <a:ext cx="5883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 Light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 Light"/>
                <a:ea typeface="Inter Light"/>
                <a:cs typeface="Inter Light"/>
                <a:sym typeface="Inter Light"/>
              </a:rPr>
              <a:t>03</a:t>
            </a:r>
            <a:endParaRPr b="0" i="0" sz="1750" u="none" cap="none" strike="noStrike"/>
          </a:p>
        </p:txBody>
      </p:sp>
      <p:sp>
        <p:nvSpPr>
          <p:cNvPr id="91" name="Google Shape;91;p2"/>
          <p:cNvSpPr/>
          <p:nvPr/>
        </p:nvSpPr>
        <p:spPr>
          <a:xfrm>
            <a:off x="793790" y="6216253"/>
            <a:ext cx="7556421" cy="30480"/>
          </a:xfrm>
          <a:prstGeom prst="rect">
            <a:avLst/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93790" y="6390561"/>
            <a:ext cx="3777972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200"/>
              <a:buFont typeface="Inter"/>
              <a:buNone/>
            </a:pPr>
            <a:r>
              <a:rPr b="1" i="0" lang="en-US" sz="220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Аналитика и оптимизация</a:t>
            </a:r>
            <a:endParaRPr b="0" i="0" sz="2200" u="none" cap="none" strike="noStrike"/>
          </a:p>
        </p:txBody>
      </p:sp>
      <p:sp>
        <p:nvSpPr>
          <p:cNvPr id="93" name="Google Shape;93;p2"/>
          <p:cNvSpPr/>
          <p:nvPr/>
        </p:nvSpPr>
        <p:spPr>
          <a:xfrm>
            <a:off x="793790" y="6880979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Данные для принятия решений и снижения затрат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99" name="Google Shape;9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3198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/>
          <p:nvPr/>
        </p:nvSpPr>
        <p:spPr>
          <a:xfrm>
            <a:off x="6181368" y="546021"/>
            <a:ext cx="5709523" cy="6205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Inter"/>
              <a:buNone/>
            </a:pPr>
            <a:r>
              <a:rPr b="1" i="0" lang="en-US" sz="3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Актуальность проекта</a:t>
            </a:r>
            <a:endParaRPr b="0" i="0" sz="3900" u="none" cap="none" strike="noStrike"/>
          </a:p>
        </p:txBody>
      </p:sp>
      <p:pic>
        <p:nvPicPr>
          <p:cNvPr descr="preencoded.png" id="101" name="Google Shape;10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81368" y="1464350"/>
            <a:ext cx="496372" cy="49637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/>
          <p:nvPr/>
        </p:nvSpPr>
        <p:spPr>
          <a:xfrm>
            <a:off x="6181368" y="2208848"/>
            <a:ext cx="2482215" cy="3102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50"/>
              <a:buFont typeface="Inter"/>
              <a:buNone/>
            </a:pPr>
            <a:r>
              <a:rPr b="1" i="0" lang="en-US" sz="19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Экономическая</a:t>
            </a:r>
            <a:endParaRPr b="0" i="0" sz="1950" u="none" cap="none" strike="noStrike"/>
          </a:p>
        </p:txBody>
      </p:sp>
      <p:sp>
        <p:nvSpPr>
          <p:cNvPr id="103" name="Google Shape;103;p3"/>
          <p:cNvSpPr/>
          <p:nvPr/>
        </p:nvSpPr>
        <p:spPr>
          <a:xfrm>
            <a:off x="6181368" y="2638187"/>
            <a:ext cx="7754064" cy="635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50"/>
              <a:buFont typeface="Inter"/>
              <a:buNone/>
            </a:pPr>
            <a:r>
              <a:rPr b="0" i="0" lang="en-US" sz="15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Объем рынка пищевых отходов в РФ — миллионы тонн в год. Прямые убытки бизнеса на списании достигают 5-15% от оборота</a:t>
            </a:r>
            <a:endParaRPr b="0" i="0" sz="1550" u="none" cap="none" strike="noStrike"/>
          </a:p>
        </p:txBody>
      </p:sp>
      <p:pic>
        <p:nvPicPr>
          <p:cNvPr descr="preencoded.png" id="104" name="Google Shape;10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81368" y="3670578"/>
            <a:ext cx="496372" cy="49637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/>
          <p:nvPr/>
        </p:nvSpPr>
        <p:spPr>
          <a:xfrm>
            <a:off x="6181368" y="4415076"/>
            <a:ext cx="2482215" cy="3102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50"/>
              <a:buFont typeface="Inter"/>
              <a:buNone/>
            </a:pPr>
            <a:r>
              <a:rPr b="1" i="0" lang="en-US" sz="19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Экологическая</a:t>
            </a:r>
            <a:endParaRPr b="0" i="0" sz="1950" u="none" cap="none" strike="noStrike"/>
          </a:p>
        </p:txBody>
      </p:sp>
      <p:sp>
        <p:nvSpPr>
          <p:cNvPr id="106" name="Google Shape;106;p3"/>
          <p:cNvSpPr/>
          <p:nvPr/>
        </p:nvSpPr>
        <p:spPr>
          <a:xfrm>
            <a:off x="6181368" y="4844415"/>
            <a:ext cx="7754064" cy="635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50"/>
              <a:buFont typeface="Inter"/>
              <a:buNone/>
            </a:pPr>
            <a:r>
              <a:rPr b="0" i="0" lang="en-US" sz="15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Пищевые отходы на свалках — источник метана. Проект способствует достижению ЦУР ООН и ESG-целей компаний</a:t>
            </a:r>
            <a:endParaRPr b="0" i="0" sz="1550" u="none" cap="none" strike="noStrike"/>
          </a:p>
        </p:txBody>
      </p:sp>
      <p:sp>
        <p:nvSpPr>
          <p:cNvPr id="107" name="Google Shape;107;p3"/>
          <p:cNvSpPr/>
          <p:nvPr/>
        </p:nvSpPr>
        <p:spPr>
          <a:xfrm>
            <a:off x="6206252" y="5866924"/>
            <a:ext cx="446484" cy="516017"/>
          </a:xfrm>
          <a:prstGeom prst="roundRect">
            <a:avLst>
              <a:gd fmla="val 12288" name="adj"/>
            </a:avLst>
          </a:prstGeom>
          <a:solidFill>
            <a:srgbClr val="DFDF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08" name="Google Shape;108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81368" y="5876806"/>
            <a:ext cx="496372" cy="49637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/>
          <p:nvPr/>
        </p:nvSpPr>
        <p:spPr>
          <a:xfrm>
            <a:off x="6181368" y="6621304"/>
            <a:ext cx="2482215" cy="3102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50"/>
              <a:buFont typeface="Inter"/>
              <a:buNone/>
            </a:pPr>
            <a:r>
              <a:rPr b="1" i="0" lang="en-US" sz="19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Регуляторная</a:t>
            </a:r>
            <a:endParaRPr b="0" i="0" sz="1950" u="none" cap="none" strike="noStrike"/>
          </a:p>
        </p:txBody>
      </p:sp>
      <p:sp>
        <p:nvSpPr>
          <p:cNvPr id="110" name="Google Shape;110;p3"/>
          <p:cNvSpPr/>
          <p:nvPr/>
        </p:nvSpPr>
        <p:spPr>
          <a:xfrm>
            <a:off x="6181368" y="7050643"/>
            <a:ext cx="7754064" cy="635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50"/>
              <a:buFont typeface="Inter"/>
              <a:buNone/>
            </a:pPr>
            <a:r>
              <a:rPr b="0" i="0" lang="en-US" sz="15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Ужесточение законодательства в сфере утилизации отходов и расширенная ответственность производителей</a:t>
            </a:r>
            <a:endParaRPr b="0" i="0" sz="1550" u="none" cap="none" strike="noStrik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793790" y="1680924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Inter"/>
              <a:buNone/>
            </a:pPr>
            <a:r>
              <a:rPr b="1" i="0" lang="en-US" sz="445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Цели проекта</a:t>
            </a:r>
            <a:endParaRPr b="0" i="0" sz="4450" u="none" cap="none" strike="noStrike"/>
          </a:p>
        </p:txBody>
      </p:sp>
      <p:sp>
        <p:nvSpPr>
          <p:cNvPr id="117" name="Google Shape;117;p4"/>
          <p:cNvSpPr/>
          <p:nvPr/>
        </p:nvSpPr>
        <p:spPr>
          <a:xfrm>
            <a:off x="793790" y="2843332"/>
            <a:ext cx="13042821" cy="3705225"/>
          </a:xfrm>
          <a:prstGeom prst="roundRect">
            <a:avLst>
              <a:gd fmla="val 2571" name="adj"/>
            </a:avLst>
          </a:prstGeom>
          <a:noFill/>
          <a:ln cap="flat" cmpd="sng" w="9525">
            <a:solidFill>
              <a:srgbClr val="000000">
                <a:alpha val="7843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4"/>
          <p:cNvSpPr/>
          <p:nvPr/>
        </p:nvSpPr>
        <p:spPr>
          <a:xfrm>
            <a:off x="801410" y="2850952"/>
            <a:ext cx="13027581" cy="650319"/>
          </a:xfrm>
          <a:prstGeom prst="rect">
            <a:avLst/>
          </a:prstGeom>
          <a:solidFill>
            <a:srgbClr val="FFFFFF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4"/>
          <p:cNvSpPr/>
          <p:nvPr/>
        </p:nvSpPr>
        <p:spPr>
          <a:xfrm>
            <a:off x="1028343" y="2994660"/>
            <a:ext cx="4753570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1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Цель</a:t>
            </a:r>
            <a:endParaRPr b="0" i="0" sz="1750" u="none" cap="none" strike="noStrike"/>
          </a:p>
        </p:txBody>
      </p:sp>
      <p:sp>
        <p:nvSpPr>
          <p:cNvPr id="120" name="Google Shape;120;p4"/>
          <p:cNvSpPr/>
          <p:nvPr/>
        </p:nvSpPr>
        <p:spPr>
          <a:xfrm>
            <a:off x="6243161" y="2994660"/>
            <a:ext cx="7359015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1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Критерий достижения</a:t>
            </a:r>
            <a:endParaRPr b="0" i="0" sz="1750" u="none" cap="none" strike="noStrike"/>
          </a:p>
        </p:txBody>
      </p:sp>
      <p:sp>
        <p:nvSpPr>
          <p:cNvPr id="121" name="Google Shape;121;p4"/>
          <p:cNvSpPr/>
          <p:nvPr/>
        </p:nvSpPr>
        <p:spPr>
          <a:xfrm>
            <a:off x="801410" y="3501271"/>
            <a:ext cx="13027581" cy="1013222"/>
          </a:xfrm>
          <a:prstGeom prst="rect">
            <a:avLst/>
          </a:prstGeom>
          <a:solidFill>
            <a:srgbClr val="000000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4"/>
          <p:cNvSpPr/>
          <p:nvPr/>
        </p:nvSpPr>
        <p:spPr>
          <a:xfrm>
            <a:off x="1028343" y="3644979"/>
            <a:ext cx="4753570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Захватить лидирующую позицию на рынке B2B-фудшеринга в России</a:t>
            </a:r>
            <a:endParaRPr b="0" i="0" sz="1750" u="none" cap="none" strike="noStrike"/>
          </a:p>
        </p:txBody>
      </p:sp>
      <p:sp>
        <p:nvSpPr>
          <p:cNvPr id="123" name="Google Shape;123;p4"/>
          <p:cNvSpPr/>
          <p:nvPr/>
        </p:nvSpPr>
        <p:spPr>
          <a:xfrm>
            <a:off x="6243161" y="3644979"/>
            <a:ext cx="7359015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Доля рынка не менее 60% среди специализированных платформ через 3 года</a:t>
            </a:r>
            <a:endParaRPr b="0" i="0" sz="1750" u="none" cap="none" strike="noStrike"/>
          </a:p>
        </p:txBody>
      </p:sp>
      <p:sp>
        <p:nvSpPr>
          <p:cNvPr id="124" name="Google Shape;124;p4"/>
          <p:cNvSpPr/>
          <p:nvPr/>
        </p:nvSpPr>
        <p:spPr>
          <a:xfrm>
            <a:off x="801410" y="4514493"/>
            <a:ext cx="13027581" cy="1013222"/>
          </a:xfrm>
          <a:prstGeom prst="rect">
            <a:avLst/>
          </a:prstGeom>
          <a:solidFill>
            <a:srgbClr val="FFFFFF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4"/>
          <p:cNvSpPr/>
          <p:nvPr/>
        </p:nvSpPr>
        <p:spPr>
          <a:xfrm>
            <a:off x="1028343" y="4658201"/>
            <a:ext cx="4753570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Создать устойчивую и прибыльную бизнес-модель</a:t>
            </a:r>
            <a:endParaRPr b="0" i="0" sz="1750" u="none" cap="none" strike="noStrike"/>
          </a:p>
        </p:txBody>
      </p:sp>
      <p:sp>
        <p:nvSpPr>
          <p:cNvPr id="126" name="Google Shape;126;p4"/>
          <p:cNvSpPr/>
          <p:nvPr/>
        </p:nvSpPr>
        <p:spPr>
          <a:xfrm>
            <a:off x="6243161" y="4658201"/>
            <a:ext cx="7359015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Выход на операционную безубыточность на 18-й месяц работы</a:t>
            </a:r>
            <a:endParaRPr b="0" i="0" sz="1750" u="none" cap="none" strike="noStrike"/>
          </a:p>
        </p:txBody>
      </p:sp>
      <p:sp>
        <p:nvSpPr>
          <p:cNvPr id="127" name="Google Shape;127;p4"/>
          <p:cNvSpPr/>
          <p:nvPr/>
        </p:nvSpPr>
        <p:spPr>
          <a:xfrm>
            <a:off x="801410" y="5527715"/>
            <a:ext cx="13027581" cy="1013222"/>
          </a:xfrm>
          <a:prstGeom prst="rect">
            <a:avLst/>
          </a:prstGeom>
          <a:solidFill>
            <a:srgbClr val="000000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4"/>
          <p:cNvSpPr/>
          <p:nvPr/>
        </p:nvSpPr>
        <p:spPr>
          <a:xfrm>
            <a:off x="1028343" y="5671423"/>
            <a:ext cx="4753570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Обеспечить значимый экологический и социальный эффект</a:t>
            </a:r>
            <a:endParaRPr b="0" i="0" sz="1750" u="none" cap="none" strike="noStrike"/>
          </a:p>
        </p:txBody>
      </p:sp>
      <p:sp>
        <p:nvSpPr>
          <p:cNvPr id="129" name="Google Shape;129;p4"/>
          <p:cNvSpPr/>
          <p:nvPr/>
        </p:nvSpPr>
        <p:spPr>
          <a:xfrm>
            <a:off x="6243161" y="5671423"/>
            <a:ext cx="7359015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Перераспределить 100+ тонн продукции и сократить выбросы CO₂ на 500+ тонн за первый год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/>
          <p:nvPr/>
        </p:nvSpPr>
        <p:spPr>
          <a:xfrm>
            <a:off x="793790" y="811768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Inter"/>
              <a:buNone/>
            </a:pPr>
            <a:r>
              <a:rPr b="1" i="0" lang="en-US" sz="445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Задачи проекта</a:t>
            </a:r>
            <a:endParaRPr b="0" i="0" sz="4450" u="none" cap="none" strike="noStrike"/>
          </a:p>
        </p:txBody>
      </p:sp>
      <p:pic>
        <p:nvPicPr>
          <p:cNvPr descr="preencoded.png" id="136" name="Google Shape;13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790" y="1974175"/>
            <a:ext cx="1134070" cy="136088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5"/>
          <p:cNvSpPr/>
          <p:nvPr/>
        </p:nvSpPr>
        <p:spPr>
          <a:xfrm>
            <a:off x="2154674" y="2200989"/>
            <a:ext cx="6589514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200"/>
              <a:buFont typeface="Inter"/>
              <a:buNone/>
            </a:pPr>
            <a:r>
              <a:rPr b="1" i="0" lang="en-US" sz="220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Привлечь критическую массу пользователей</a:t>
            </a:r>
            <a:endParaRPr b="0" i="0" sz="2200" u="none" cap="none" strike="noStrike"/>
          </a:p>
        </p:txBody>
      </p:sp>
      <p:sp>
        <p:nvSpPr>
          <p:cNvPr id="138" name="Google Shape;138;p5"/>
          <p:cNvSpPr/>
          <p:nvPr/>
        </p:nvSpPr>
        <p:spPr>
          <a:xfrm>
            <a:off x="2154674" y="2691408"/>
            <a:ext cx="11681936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50 компаний-поставщиков и 100 компаний-покупателей через 12 месяцев</a:t>
            </a:r>
            <a:endParaRPr b="0" i="0" sz="1750" u="none" cap="none" strike="noStrike"/>
          </a:p>
        </p:txBody>
      </p:sp>
      <p:pic>
        <p:nvPicPr>
          <p:cNvPr descr="preencoded.png" id="139" name="Google Shape;13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790" y="3335060"/>
            <a:ext cx="1134070" cy="136088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5"/>
          <p:cNvSpPr/>
          <p:nvPr/>
        </p:nvSpPr>
        <p:spPr>
          <a:xfrm>
            <a:off x="2154674" y="3561874"/>
            <a:ext cx="4618196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200"/>
              <a:buFont typeface="Inter"/>
              <a:buNone/>
            </a:pPr>
            <a:r>
              <a:rPr b="1" i="0" lang="en-US" sz="220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Обеспечить стабильный оборот</a:t>
            </a:r>
            <a:endParaRPr b="0" i="0" sz="2200" u="none" cap="none" strike="noStrike"/>
          </a:p>
        </p:txBody>
      </p:sp>
      <p:sp>
        <p:nvSpPr>
          <p:cNvPr id="141" name="Google Shape;141;p5"/>
          <p:cNvSpPr/>
          <p:nvPr/>
        </p:nvSpPr>
        <p:spPr>
          <a:xfrm>
            <a:off x="2154674" y="4052292"/>
            <a:ext cx="11681936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Общая сумма сделок (GMV) 10 млн руб. за первый год</a:t>
            </a:r>
            <a:endParaRPr b="0" i="0" sz="1750" u="none" cap="none" strike="noStrike"/>
          </a:p>
        </p:txBody>
      </p:sp>
      <p:pic>
        <p:nvPicPr>
          <p:cNvPr descr="preencoded.png" id="142" name="Google Shape;14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790" y="4695944"/>
            <a:ext cx="1134070" cy="136088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/>
          <p:nvPr/>
        </p:nvSpPr>
        <p:spPr>
          <a:xfrm>
            <a:off x="2154674" y="4922758"/>
            <a:ext cx="3872151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200"/>
              <a:buFont typeface="Inter"/>
              <a:buNone/>
            </a:pPr>
            <a:r>
              <a:rPr b="1" i="0" lang="en-US" sz="220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Разработать IT-платформу</a:t>
            </a:r>
            <a:endParaRPr b="0" i="0" sz="2200" u="none" cap="none" strike="noStrike"/>
          </a:p>
        </p:txBody>
      </p:sp>
      <p:sp>
        <p:nvSpPr>
          <p:cNvPr id="144" name="Google Shape;144;p5"/>
          <p:cNvSpPr/>
          <p:nvPr/>
        </p:nvSpPr>
        <p:spPr>
          <a:xfrm>
            <a:off x="2154674" y="5413177"/>
            <a:ext cx="11681936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Запуск MVP через 4 месяца, полная версия — через 9 месяцев</a:t>
            </a:r>
            <a:endParaRPr b="0" i="0" sz="1750" u="none" cap="none" strike="noStrike"/>
          </a:p>
        </p:txBody>
      </p:sp>
      <p:pic>
        <p:nvPicPr>
          <p:cNvPr descr="preencoded.png" id="145" name="Google Shape;14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790" y="6056828"/>
            <a:ext cx="1134070" cy="136088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5"/>
          <p:cNvSpPr/>
          <p:nvPr/>
        </p:nvSpPr>
        <p:spPr>
          <a:xfrm>
            <a:off x="2154674" y="6283643"/>
            <a:ext cx="4935736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200"/>
              <a:buFont typeface="Inter"/>
              <a:buNone/>
            </a:pPr>
            <a:r>
              <a:rPr b="1" i="0" lang="en-US" sz="220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Сформировать устойчивый бренд</a:t>
            </a:r>
            <a:endParaRPr b="0" i="0" sz="2200" u="none" cap="none" strike="noStrike"/>
          </a:p>
        </p:txBody>
      </p:sp>
      <p:sp>
        <p:nvSpPr>
          <p:cNvPr id="147" name="Google Shape;147;p5"/>
          <p:cNvSpPr/>
          <p:nvPr/>
        </p:nvSpPr>
        <p:spPr>
          <a:xfrm>
            <a:off x="2154674" y="6774061"/>
            <a:ext cx="11681936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Узнаваемость бренда 40% среди целевой аудитории через 2 года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53" name="Google Shape;15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6280190" y="1869519"/>
            <a:ext cx="6233993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Inter"/>
              <a:buNone/>
            </a:pPr>
            <a:r>
              <a:rPr b="1" i="0" lang="en-US" sz="445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Модель монетизации</a:t>
            </a:r>
            <a:endParaRPr b="0" i="0" sz="4450" u="none" cap="none" strike="noStrike"/>
          </a:p>
        </p:txBody>
      </p:sp>
      <p:sp>
        <p:nvSpPr>
          <p:cNvPr id="155" name="Google Shape;155;p6"/>
          <p:cNvSpPr/>
          <p:nvPr/>
        </p:nvSpPr>
        <p:spPr>
          <a:xfrm>
            <a:off x="6280190" y="3031808"/>
            <a:ext cx="2329815" cy="748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5850"/>
              <a:buFont typeface="Inter"/>
              <a:buNone/>
            </a:pPr>
            <a:r>
              <a:rPr b="1" i="0" lang="en-US" sz="58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10%</a:t>
            </a:r>
            <a:endParaRPr b="0" i="0" sz="5850" u="none" cap="none" strike="noStrike"/>
          </a:p>
        </p:txBody>
      </p:sp>
      <p:sp>
        <p:nvSpPr>
          <p:cNvPr id="156" name="Google Shape;156;p6"/>
          <p:cNvSpPr/>
          <p:nvPr/>
        </p:nvSpPr>
        <p:spPr>
          <a:xfrm>
            <a:off x="6280190" y="4063603"/>
            <a:ext cx="2329815" cy="708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200"/>
              <a:buFont typeface="Inter"/>
              <a:buNone/>
            </a:pPr>
            <a:r>
              <a:rPr b="1" i="0" lang="en-US" sz="220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Комиссия с оборота</a:t>
            </a:r>
            <a:endParaRPr b="0" i="0" sz="2200" u="none" cap="none" strike="noStrike"/>
          </a:p>
        </p:txBody>
      </p:sp>
      <p:sp>
        <p:nvSpPr>
          <p:cNvPr id="157" name="Google Shape;157;p6"/>
          <p:cNvSpPr/>
          <p:nvPr/>
        </p:nvSpPr>
        <p:spPr>
          <a:xfrm>
            <a:off x="6280190" y="4908352"/>
            <a:ext cx="2329815" cy="1451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От суммы каждой успешной сделки (основной источник на старте)</a:t>
            </a:r>
            <a:endParaRPr b="0" i="0" sz="1750" u="none" cap="none" strike="noStrike"/>
          </a:p>
        </p:txBody>
      </p:sp>
      <p:sp>
        <p:nvSpPr>
          <p:cNvPr id="158" name="Google Shape;158;p6"/>
          <p:cNvSpPr/>
          <p:nvPr/>
        </p:nvSpPr>
        <p:spPr>
          <a:xfrm>
            <a:off x="8893501" y="3031800"/>
            <a:ext cx="2613300" cy="7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5850"/>
              <a:buFont typeface="Inter"/>
              <a:buNone/>
            </a:pPr>
            <a:r>
              <a:rPr b="1" i="0" lang="en-US" sz="58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5000₽</a:t>
            </a:r>
            <a:endParaRPr b="0" i="0" sz="5850" u="none" cap="none" strike="noStrike"/>
          </a:p>
        </p:txBody>
      </p:sp>
      <p:sp>
        <p:nvSpPr>
          <p:cNvPr id="159" name="Google Shape;159;p6"/>
          <p:cNvSpPr/>
          <p:nvPr/>
        </p:nvSpPr>
        <p:spPr>
          <a:xfrm>
            <a:off x="8893493" y="4063603"/>
            <a:ext cx="232981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200"/>
              <a:buFont typeface="Inter"/>
              <a:buNone/>
            </a:pPr>
            <a:r>
              <a:rPr b="1" i="0" lang="en-US" sz="220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Подписка SaaS</a:t>
            </a:r>
            <a:endParaRPr b="0" i="0" sz="2200" u="none" cap="none" strike="noStrike"/>
          </a:p>
        </p:txBody>
      </p:sp>
      <p:sp>
        <p:nvSpPr>
          <p:cNvPr id="160" name="Google Shape;160;p6"/>
          <p:cNvSpPr/>
          <p:nvPr/>
        </p:nvSpPr>
        <p:spPr>
          <a:xfrm>
            <a:off x="8893493" y="5087822"/>
            <a:ext cx="2329800" cy="14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Профессиональный тариф в месяц за расширенную аналитику</a:t>
            </a:r>
            <a:endParaRPr b="0" i="0" sz="1750" u="none" cap="none" strike="noStrike"/>
          </a:p>
        </p:txBody>
      </p:sp>
      <p:sp>
        <p:nvSpPr>
          <p:cNvPr id="161" name="Google Shape;161;p6"/>
          <p:cNvSpPr/>
          <p:nvPr/>
        </p:nvSpPr>
        <p:spPr>
          <a:xfrm>
            <a:off x="11506795" y="3031808"/>
            <a:ext cx="2329815" cy="748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5850"/>
              <a:buFont typeface="Inter"/>
              <a:buNone/>
            </a:pPr>
            <a:r>
              <a:rPr b="1" i="0" lang="en-US" sz="58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15%</a:t>
            </a:r>
            <a:endParaRPr b="0" i="0" sz="5850" u="none" cap="none" strike="noStrike"/>
          </a:p>
        </p:txBody>
      </p:sp>
      <p:sp>
        <p:nvSpPr>
          <p:cNvPr id="162" name="Google Shape;162;p6"/>
          <p:cNvSpPr/>
          <p:nvPr/>
        </p:nvSpPr>
        <p:spPr>
          <a:xfrm>
            <a:off x="11506795" y="4063603"/>
            <a:ext cx="2329815" cy="708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200"/>
              <a:buFont typeface="Inter"/>
              <a:buNone/>
            </a:pPr>
            <a:r>
              <a:rPr b="1" i="0" lang="en-US" sz="220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Плата за логистику</a:t>
            </a:r>
            <a:endParaRPr b="0" i="0" sz="2200" u="none" cap="none" strike="noStrike"/>
          </a:p>
        </p:txBody>
      </p:sp>
      <p:sp>
        <p:nvSpPr>
          <p:cNvPr id="163" name="Google Shape;163;p6"/>
          <p:cNvSpPr/>
          <p:nvPr/>
        </p:nvSpPr>
        <p:spPr>
          <a:xfrm>
            <a:off x="11506795" y="4908352"/>
            <a:ext cx="2329815" cy="1451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К стоимости доставки при заказе через партнеров платформы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69" name="Google Shape;16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7"/>
          <p:cNvSpPr/>
          <p:nvPr/>
        </p:nvSpPr>
        <p:spPr>
          <a:xfrm>
            <a:off x="793790" y="729853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Inter"/>
              <a:buNone/>
            </a:pPr>
            <a:r>
              <a:rPr b="1" i="0" lang="en-US" sz="445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Целевая аудитория</a:t>
            </a:r>
            <a:endParaRPr b="0" i="0" sz="4450" u="none" cap="none" strike="noStrike"/>
          </a:p>
        </p:txBody>
      </p:sp>
      <p:sp>
        <p:nvSpPr>
          <p:cNvPr id="171" name="Google Shape;171;p7"/>
          <p:cNvSpPr/>
          <p:nvPr/>
        </p:nvSpPr>
        <p:spPr>
          <a:xfrm>
            <a:off x="793790" y="2005608"/>
            <a:ext cx="3402330" cy="4252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5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Inter"/>
              <a:buNone/>
            </a:pPr>
            <a:r>
              <a:rPr b="1" i="0" lang="en-US" sz="265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Поставщики</a:t>
            </a:r>
            <a:endParaRPr b="0" i="0" sz="2650" u="none" cap="none" strike="noStrike"/>
          </a:p>
        </p:txBody>
      </p:sp>
      <p:sp>
        <p:nvSpPr>
          <p:cNvPr id="172" name="Google Shape;172;p7"/>
          <p:cNvSpPr/>
          <p:nvPr/>
        </p:nvSpPr>
        <p:spPr>
          <a:xfrm>
            <a:off x="793790" y="2657713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1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Платящие клиенты</a:t>
            </a:r>
            <a:endParaRPr b="0" i="0" sz="1750" u="none" cap="none" strike="noStrike"/>
          </a:p>
        </p:txBody>
      </p:sp>
      <p:sp>
        <p:nvSpPr>
          <p:cNvPr id="173" name="Google Shape;173;p7"/>
          <p:cNvSpPr/>
          <p:nvPr/>
        </p:nvSpPr>
        <p:spPr>
          <a:xfrm>
            <a:off x="793790" y="3224689"/>
            <a:ext cx="3501509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Char char="•"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Сетевые и локальные супермаркеты</a:t>
            </a:r>
            <a:endParaRPr b="0" i="0" sz="1750" u="none" cap="none" strike="noStrike"/>
          </a:p>
        </p:txBody>
      </p:sp>
      <p:sp>
        <p:nvSpPr>
          <p:cNvPr id="174" name="Google Shape;174;p7"/>
          <p:cNvSpPr/>
          <p:nvPr/>
        </p:nvSpPr>
        <p:spPr>
          <a:xfrm>
            <a:off x="793790" y="4029789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Char char="•"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Рестораны и кафе</a:t>
            </a:r>
            <a:endParaRPr b="0" i="0" sz="1750" u="none" cap="none" strike="noStrike"/>
          </a:p>
        </p:txBody>
      </p:sp>
      <p:sp>
        <p:nvSpPr>
          <p:cNvPr id="175" name="Google Shape;175;p7"/>
          <p:cNvSpPr/>
          <p:nvPr/>
        </p:nvSpPr>
        <p:spPr>
          <a:xfrm>
            <a:off x="793790" y="4471988"/>
            <a:ext cx="3501509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Char char="•"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Производители продуктов питания</a:t>
            </a:r>
            <a:endParaRPr b="0" i="0" sz="1750" u="none" cap="none" strike="noStrike"/>
          </a:p>
        </p:txBody>
      </p:sp>
      <p:sp>
        <p:nvSpPr>
          <p:cNvPr id="176" name="Google Shape;176;p7"/>
          <p:cNvSpPr/>
          <p:nvPr/>
        </p:nvSpPr>
        <p:spPr>
          <a:xfrm>
            <a:off x="793790" y="5277088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Char char="•"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Оптовые базы</a:t>
            </a:r>
            <a:endParaRPr b="0" i="0" sz="1750" u="none" cap="none" strike="noStrike"/>
          </a:p>
        </p:txBody>
      </p:sp>
      <p:sp>
        <p:nvSpPr>
          <p:cNvPr id="177" name="Google Shape;177;p7"/>
          <p:cNvSpPr/>
          <p:nvPr/>
        </p:nvSpPr>
        <p:spPr>
          <a:xfrm>
            <a:off x="793790" y="5844064"/>
            <a:ext cx="3501509" cy="1451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1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Проблема:</a:t>
            </a: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Финансовые потери от списания, затраты на утилизацию, репутационные риски</a:t>
            </a:r>
            <a:endParaRPr b="0" i="0" sz="1750" u="none" cap="none" strike="noStrike"/>
          </a:p>
        </p:txBody>
      </p:sp>
      <p:sp>
        <p:nvSpPr>
          <p:cNvPr id="178" name="Google Shape;178;p7"/>
          <p:cNvSpPr/>
          <p:nvPr/>
        </p:nvSpPr>
        <p:spPr>
          <a:xfrm>
            <a:off x="4856321" y="2005608"/>
            <a:ext cx="3402330" cy="4252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5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Inter"/>
              <a:buNone/>
            </a:pPr>
            <a:r>
              <a:rPr b="1" i="0" lang="en-US" sz="265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Покупатели</a:t>
            </a:r>
            <a:endParaRPr b="0" i="0" sz="2650" u="none" cap="none" strike="noStrike"/>
          </a:p>
        </p:txBody>
      </p:sp>
      <p:sp>
        <p:nvSpPr>
          <p:cNvPr id="179" name="Google Shape;179;p7"/>
          <p:cNvSpPr/>
          <p:nvPr/>
        </p:nvSpPr>
        <p:spPr>
          <a:xfrm>
            <a:off x="4856321" y="2657713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1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Пользователи</a:t>
            </a:r>
            <a:endParaRPr b="0" i="0" sz="1750" u="none" cap="none" strike="noStrike"/>
          </a:p>
        </p:txBody>
      </p:sp>
      <p:sp>
        <p:nvSpPr>
          <p:cNvPr id="180" name="Google Shape;180;p7"/>
          <p:cNvSpPr/>
          <p:nvPr/>
        </p:nvSpPr>
        <p:spPr>
          <a:xfrm>
            <a:off x="4856321" y="3224689"/>
            <a:ext cx="3501509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Char char="•"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Производители комбикормов</a:t>
            </a:r>
            <a:endParaRPr b="0" i="0" sz="1750" u="none" cap="none" strike="noStrike"/>
          </a:p>
        </p:txBody>
      </p:sp>
      <p:sp>
        <p:nvSpPr>
          <p:cNvPr id="181" name="Google Shape;181;p7"/>
          <p:cNvSpPr/>
          <p:nvPr/>
        </p:nvSpPr>
        <p:spPr>
          <a:xfrm>
            <a:off x="4856321" y="4029789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Char char="•"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Сельхозпредприятия</a:t>
            </a:r>
            <a:endParaRPr b="0" i="0" sz="1750" u="none" cap="none" strike="noStrike"/>
          </a:p>
        </p:txBody>
      </p:sp>
      <p:sp>
        <p:nvSpPr>
          <p:cNvPr id="182" name="Google Shape;182;p7"/>
          <p:cNvSpPr/>
          <p:nvPr/>
        </p:nvSpPr>
        <p:spPr>
          <a:xfrm>
            <a:off x="4856321" y="4471988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Char char="•"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Корпоративные столовые</a:t>
            </a:r>
            <a:endParaRPr b="0" i="0" sz="1750" u="none" cap="none" strike="noStrike"/>
          </a:p>
        </p:txBody>
      </p:sp>
      <p:sp>
        <p:nvSpPr>
          <p:cNvPr id="183" name="Google Shape;183;p7"/>
          <p:cNvSpPr/>
          <p:nvPr/>
        </p:nvSpPr>
        <p:spPr>
          <a:xfrm>
            <a:off x="4856321" y="4914186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Char char="•"/>
            </a:pP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Производители биогаза</a:t>
            </a:r>
            <a:endParaRPr b="0" i="0" sz="1750" u="none" cap="none" strike="noStrike"/>
          </a:p>
        </p:txBody>
      </p:sp>
      <p:sp>
        <p:nvSpPr>
          <p:cNvPr id="184" name="Google Shape;184;p7"/>
          <p:cNvSpPr/>
          <p:nvPr/>
        </p:nvSpPr>
        <p:spPr>
          <a:xfrm>
            <a:off x="4856321" y="5481161"/>
            <a:ext cx="3501509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b="1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Проблема:</a:t>
            </a:r>
            <a:r>
              <a:rPr b="0" i="0" lang="en-US" sz="1750" u="none" cap="none" strike="noStrik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Поиск дешевого сырья для производства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2025-09-29T18:12:07Z</dcterms:created>
</cp:coreProperties>
</file>