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D7C0"/>
    <a:srgbClr val="FFEAA7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0" d="100"/>
          <a:sy n="40" d="100"/>
        </p:scale>
        <p:origin x="11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5794A1-9648-4ED9-B26E-BDFE41C4DC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6825E19-E211-434C-8A09-349F61DAE7FA}">
      <dgm:prSet/>
      <dgm:spPr/>
      <dgm:t>
        <a:bodyPr/>
        <a:lstStyle/>
        <a:p>
          <a:r>
            <a:rPr lang="ru-RU" b="0" i="1" u="sng" dirty="0"/>
            <a:t>Актуальность проекта </a:t>
          </a:r>
          <a:r>
            <a:rPr lang="ru-RU" b="0" i="0" dirty="0"/>
            <a:t>обусловлена тем, что</a:t>
          </a:r>
          <a:br>
            <a:rPr lang="ru-RU" dirty="0"/>
          </a:br>
          <a:r>
            <a:rPr lang="ru-RU" dirty="0"/>
            <a:t>одна из глобальных проблем в современном мире – экология.</a:t>
          </a:r>
        </a:p>
      </dgm:t>
    </dgm:pt>
    <dgm:pt modelId="{54C42B97-9A91-40D9-9E04-F77731F3A81B}" type="parTrans" cxnId="{1CAFE3CF-37A0-4BEC-A196-E15D8DA8D2C8}">
      <dgm:prSet/>
      <dgm:spPr/>
      <dgm:t>
        <a:bodyPr/>
        <a:lstStyle/>
        <a:p>
          <a:endParaRPr lang="ru-RU"/>
        </a:p>
      </dgm:t>
    </dgm:pt>
    <dgm:pt modelId="{7DEB0C57-5993-4C38-B78B-BA083FAC420C}" type="sibTrans" cxnId="{1CAFE3CF-37A0-4BEC-A196-E15D8DA8D2C8}">
      <dgm:prSet/>
      <dgm:spPr/>
      <dgm:t>
        <a:bodyPr/>
        <a:lstStyle/>
        <a:p>
          <a:endParaRPr lang="ru-RU"/>
        </a:p>
      </dgm:t>
    </dgm:pt>
    <dgm:pt modelId="{3D1A1C0C-6C4C-4C3E-AF01-470DA32750CC}" type="pres">
      <dgm:prSet presAssocID="{DB5794A1-9648-4ED9-B26E-BDFE41C4DCA3}" presName="linear" presStyleCnt="0">
        <dgm:presLayoutVars>
          <dgm:animLvl val="lvl"/>
          <dgm:resizeHandles val="exact"/>
        </dgm:presLayoutVars>
      </dgm:prSet>
      <dgm:spPr/>
    </dgm:pt>
    <dgm:pt modelId="{BC96C94D-EB2E-4D3B-A869-A3E4255AA3DF}" type="pres">
      <dgm:prSet presAssocID="{B6825E19-E211-434C-8A09-349F61DAE7F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BF9D40D-F26B-4CD6-A5F2-C478FAB0D9C9}" type="presOf" srcId="{B6825E19-E211-434C-8A09-349F61DAE7FA}" destId="{BC96C94D-EB2E-4D3B-A869-A3E4255AA3DF}" srcOrd="0" destOrd="0" presId="urn:microsoft.com/office/officeart/2005/8/layout/vList2"/>
    <dgm:cxn modelId="{1031A536-7F17-4FDF-AF38-E75900C72CBE}" type="presOf" srcId="{DB5794A1-9648-4ED9-B26E-BDFE41C4DCA3}" destId="{3D1A1C0C-6C4C-4C3E-AF01-470DA32750CC}" srcOrd="0" destOrd="0" presId="urn:microsoft.com/office/officeart/2005/8/layout/vList2"/>
    <dgm:cxn modelId="{1CAFE3CF-37A0-4BEC-A196-E15D8DA8D2C8}" srcId="{DB5794A1-9648-4ED9-B26E-BDFE41C4DCA3}" destId="{B6825E19-E211-434C-8A09-349F61DAE7FA}" srcOrd="0" destOrd="0" parTransId="{54C42B97-9A91-40D9-9E04-F77731F3A81B}" sibTransId="{7DEB0C57-5993-4C38-B78B-BA083FAC420C}"/>
    <dgm:cxn modelId="{12DB07F6-B9A9-4BD4-9BDF-E8B76A5E2874}" type="presParOf" srcId="{3D1A1C0C-6C4C-4C3E-AF01-470DA32750CC}" destId="{BC96C94D-EB2E-4D3B-A869-A3E4255AA3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C0D1C8-A3A2-459B-B869-EB04E52974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B4B6AFE-9465-4B18-BFBC-91CAD3EF8669}">
      <dgm:prSet/>
      <dgm:spPr/>
      <dgm:t>
        <a:bodyPr/>
        <a:lstStyle/>
        <a:p>
          <a:r>
            <a:rPr lang="ru-RU" b="1" i="0" u="sng"/>
            <a:t>Наставники проекта: </a:t>
          </a:r>
          <a:r>
            <a:rPr lang="ru-RU" b="0" i="0"/>
            <a:t>Онопюк Елена Юрьевна, Широкова Надежда Павловна</a:t>
          </a:r>
          <a:endParaRPr lang="ru-RU"/>
        </a:p>
      </dgm:t>
    </dgm:pt>
    <dgm:pt modelId="{F1A337F0-E29E-4124-8FC3-AF919E41FC14}" type="parTrans" cxnId="{31CDBB2C-F188-4CDB-BD51-EA20407B0D93}">
      <dgm:prSet/>
      <dgm:spPr/>
      <dgm:t>
        <a:bodyPr/>
        <a:lstStyle/>
        <a:p>
          <a:endParaRPr lang="ru-RU"/>
        </a:p>
      </dgm:t>
    </dgm:pt>
    <dgm:pt modelId="{8BF4122E-4619-4EEC-B2F1-F91EC021FBF9}" type="sibTrans" cxnId="{31CDBB2C-F188-4CDB-BD51-EA20407B0D93}">
      <dgm:prSet/>
      <dgm:spPr/>
      <dgm:t>
        <a:bodyPr/>
        <a:lstStyle/>
        <a:p>
          <a:endParaRPr lang="ru-RU"/>
        </a:p>
      </dgm:t>
    </dgm:pt>
    <dgm:pt modelId="{139CE47D-7A79-41D2-9D8F-982C17568319}" type="pres">
      <dgm:prSet presAssocID="{F5C0D1C8-A3A2-459B-B869-EB04E5297468}" presName="linear" presStyleCnt="0">
        <dgm:presLayoutVars>
          <dgm:animLvl val="lvl"/>
          <dgm:resizeHandles val="exact"/>
        </dgm:presLayoutVars>
      </dgm:prSet>
      <dgm:spPr/>
    </dgm:pt>
    <dgm:pt modelId="{4DB013E3-1899-45CD-BA2B-FACD3856997E}" type="pres">
      <dgm:prSet presAssocID="{3B4B6AFE-9465-4B18-BFBC-91CAD3EF866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1CDBB2C-F188-4CDB-BD51-EA20407B0D93}" srcId="{F5C0D1C8-A3A2-459B-B869-EB04E5297468}" destId="{3B4B6AFE-9465-4B18-BFBC-91CAD3EF8669}" srcOrd="0" destOrd="0" parTransId="{F1A337F0-E29E-4124-8FC3-AF919E41FC14}" sibTransId="{8BF4122E-4619-4EEC-B2F1-F91EC021FBF9}"/>
    <dgm:cxn modelId="{F3D32434-99BE-451A-877D-C20BBF8AF3B3}" type="presOf" srcId="{F5C0D1C8-A3A2-459B-B869-EB04E5297468}" destId="{139CE47D-7A79-41D2-9D8F-982C17568319}" srcOrd="0" destOrd="0" presId="urn:microsoft.com/office/officeart/2005/8/layout/vList2"/>
    <dgm:cxn modelId="{24A6CC40-16C3-4BAB-9D36-7C780D958F38}" type="presOf" srcId="{3B4B6AFE-9465-4B18-BFBC-91CAD3EF8669}" destId="{4DB013E3-1899-45CD-BA2B-FACD3856997E}" srcOrd="0" destOrd="0" presId="urn:microsoft.com/office/officeart/2005/8/layout/vList2"/>
    <dgm:cxn modelId="{94E30224-214C-4157-82FC-7755970487E0}" type="presParOf" srcId="{139CE47D-7A79-41D2-9D8F-982C17568319}" destId="{4DB013E3-1899-45CD-BA2B-FACD3856997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F99CC3-6F2B-497C-92FE-6A07392364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20EC842-0FBF-44CF-933B-1D2BBED37586}">
      <dgm:prSet custT="1"/>
      <dgm:spPr/>
      <dgm:t>
        <a:bodyPr/>
        <a:lstStyle/>
        <a:p>
          <a:r>
            <a:rPr lang="ru-RU" sz="2800" b="0" i="0" dirty="0"/>
            <a:t>- Тестирование и оптимизация разработанных функций и технологий на практике (ноябрь-декабрь 2023 г.);</a:t>
          </a:r>
          <a:br>
            <a:rPr lang="ru-RU" sz="2800" dirty="0"/>
          </a:br>
          <a:br>
            <a:rPr lang="ru-RU" sz="2800" dirty="0"/>
          </a:br>
          <a:r>
            <a:rPr lang="ru-RU" sz="2800" b="0" i="0" dirty="0"/>
            <a:t>- Создание системы управления и координации дронами на больших территориях (январь 2024 г.);</a:t>
          </a:r>
          <a:br>
            <a:rPr lang="ru-RU" sz="2800" dirty="0"/>
          </a:br>
          <a:br>
            <a:rPr lang="ru-RU" sz="2800" dirty="0"/>
          </a:br>
          <a:r>
            <a:rPr lang="ru-RU" sz="2800" b="0" i="0" dirty="0"/>
            <a:t>- Проведение пилотных проектов на реальных лесных пожарах (январь 2024 г.);</a:t>
          </a:r>
          <a:br>
            <a:rPr lang="ru-RU" sz="2800" dirty="0"/>
          </a:br>
          <a:br>
            <a:rPr lang="ru-RU" sz="2800" dirty="0"/>
          </a:br>
          <a:r>
            <a:rPr lang="ru-RU" sz="2800" b="0" i="0" dirty="0"/>
            <a:t>- Масштабирование производства (февраль-март 2024 г.);</a:t>
          </a:r>
          <a:br>
            <a:rPr lang="ru-RU" sz="2800" dirty="0"/>
          </a:br>
          <a:br>
            <a:rPr lang="ru-RU" sz="2800" dirty="0"/>
          </a:br>
          <a:r>
            <a:rPr lang="ru-RU" sz="2800" b="0" i="0" dirty="0"/>
            <a:t>- Расширение области применения на другие сферы, например, мониторинг загрязнения воздуха или поисково-спасательные операции (февраль-апрель 2024 г.).</a:t>
          </a:r>
          <a:endParaRPr lang="ru-RU" sz="2800" dirty="0"/>
        </a:p>
      </dgm:t>
    </dgm:pt>
    <dgm:pt modelId="{E5900BEB-D1EE-4DB9-A9C8-CB63E3F313D0}" type="parTrans" cxnId="{B2A7DE2D-E365-455F-90B9-D14EEC828EBF}">
      <dgm:prSet/>
      <dgm:spPr/>
      <dgm:t>
        <a:bodyPr/>
        <a:lstStyle/>
        <a:p>
          <a:endParaRPr lang="ru-RU"/>
        </a:p>
      </dgm:t>
    </dgm:pt>
    <dgm:pt modelId="{DB80DE08-3432-43CD-B4D7-A6286830A885}" type="sibTrans" cxnId="{B2A7DE2D-E365-455F-90B9-D14EEC828EBF}">
      <dgm:prSet/>
      <dgm:spPr/>
      <dgm:t>
        <a:bodyPr/>
        <a:lstStyle/>
        <a:p>
          <a:endParaRPr lang="ru-RU"/>
        </a:p>
      </dgm:t>
    </dgm:pt>
    <dgm:pt modelId="{D52F039E-9273-4D05-9F68-B9C0789E3416}" type="pres">
      <dgm:prSet presAssocID="{E7F99CC3-6F2B-497C-92FE-6A0739236439}" presName="linear" presStyleCnt="0">
        <dgm:presLayoutVars>
          <dgm:animLvl val="lvl"/>
          <dgm:resizeHandles val="exact"/>
        </dgm:presLayoutVars>
      </dgm:prSet>
      <dgm:spPr/>
    </dgm:pt>
    <dgm:pt modelId="{32B2A1DC-771A-4EBD-8E09-8FB1077D44E4}" type="pres">
      <dgm:prSet presAssocID="{020EC842-0FBF-44CF-933B-1D2BBED37586}" presName="parentText" presStyleLbl="node1" presStyleIdx="0" presStyleCnt="1" custLinFactNeighborX="-7348" custLinFactNeighborY="-8367">
        <dgm:presLayoutVars>
          <dgm:chMax val="0"/>
          <dgm:bulletEnabled val="1"/>
        </dgm:presLayoutVars>
      </dgm:prSet>
      <dgm:spPr/>
    </dgm:pt>
  </dgm:ptLst>
  <dgm:cxnLst>
    <dgm:cxn modelId="{B2A7DE2D-E365-455F-90B9-D14EEC828EBF}" srcId="{E7F99CC3-6F2B-497C-92FE-6A0739236439}" destId="{020EC842-0FBF-44CF-933B-1D2BBED37586}" srcOrd="0" destOrd="0" parTransId="{E5900BEB-D1EE-4DB9-A9C8-CB63E3F313D0}" sibTransId="{DB80DE08-3432-43CD-B4D7-A6286830A885}"/>
    <dgm:cxn modelId="{582E2BB8-FBF7-4429-8EE8-031D69F2C0A9}" type="presOf" srcId="{020EC842-0FBF-44CF-933B-1D2BBED37586}" destId="{32B2A1DC-771A-4EBD-8E09-8FB1077D44E4}" srcOrd="0" destOrd="0" presId="urn:microsoft.com/office/officeart/2005/8/layout/vList2"/>
    <dgm:cxn modelId="{1E3C0AED-6101-4A47-A157-9DA84F4A14E9}" type="presOf" srcId="{E7F99CC3-6F2B-497C-92FE-6A0739236439}" destId="{D52F039E-9273-4D05-9F68-B9C0789E3416}" srcOrd="0" destOrd="0" presId="urn:microsoft.com/office/officeart/2005/8/layout/vList2"/>
    <dgm:cxn modelId="{F5EFADAA-29CF-4E57-991C-2C5F57C93A6D}" type="presParOf" srcId="{D52F039E-9273-4D05-9F68-B9C0789E3416}" destId="{32B2A1DC-771A-4EBD-8E09-8FB1077D44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B0A0CC-76D2-4706-A12C-98F1FCB2D0D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1D9FE01-E1A3-4B3E-A594-19C7B708604C}" type="pres">
      <dgm:prSet presAssocID="{AAB0A0CC-76D2-4706-A12C-98F1FCB2D0DF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18DB2A8-4D86-404C-88EF-9B48B68F217F}" type="presOf" srcId="{AAB0A0CC-76D2-4706-A12C-98F1FCB2D0DF}" destId="{41D9FE01-E1A3-4B3E-A594-19C7B70860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4C51A9-2751-4070-A4AA-CE2DEE369A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ECAFB94-52F4-483C-B6EC-15FC5030FECD}">
      <dgm:prSet custT="1"/>
      <dgm:spPr/>
      <dgm:t>
        <a:bodyPr/>
        <a:lstStyle/>
        <a:p>
          <a:pPr algn="ctr"/>
          <a:r>
            <a:rPr lang="ru-RU" sz="2800" b="0" i="0" u="sng" dirty="0"/>
            <a:t>Наш слоган: "Взять ответственность за окружающую среду = взять ответственность за свою жизнь". </a:t>
          </a:r>
          <a:endParaRPr lang="ru-RU" sz="2800" u="sng" dirty="0"/>
        </a:p>
      </dgm:t>
    </dgm:pt>
    <dgm:pt modelId="{B6C51F69-6514-4083-A340-44D83FFC9F2F}" type="parTrans" cxnId="{78D2A2F4-E426-43B8-939E-E5BD92608954}">
      <dgm:prSet/>
      <dgm:spPr/>
      <dgm:t>
        <a:bodyPr/>
        <a:lstStyle/>
        <a:p>
          <a:endParaRPr lang="ru-RU"/>
        </a:p>
      </dgm:t>
    </dgm:pt>
    <dgm:pt modelId="{FC56EC79-152B-497F-960E-722B9CD5D8A4}" type="sibTrans" cxnId="{78D2A2F4-E426-43B8-939E-E5BD92608954}">
      <dgm:prSet/>
      <dgm:spPr/>
      <dgm:t>
        <a:bodyPr/>
        <a:lstStyle/>
        <a:p>
          <a:endParaRPr lang="ru-RU"/>
        </a:p>
      </dgm:t>
    </dgm:pt>
    <dgm:pt modelId="{BDE3FA36-1510-46B7-A778-51D4958D1D18}" type="pres">
      <dgm:prSet presAssocID="{8F4C51A9-2751-4070-A4AA-CE2DEE369A55}" presName="linear" presStyleCnt="0">
        <dgm:presLayoutVars>
          <dgm:animLvl val="lvl"/>
          <dgm:resizeHandles val="exact"/>
        </dgm:presLayoutVars>
      </dgm:prSet>
      <dgm:spPr/>
    </dgm:pt>
    <dgm:pt modelId="{FC626757-F5F4-4571-9C42-AE24A4663BD0}" type="pres">
      <dgm:prSet presAssocID="{1ECAFB94-52F4-483C-B6EC-15FC5030FECD}" presName="parentText" presStyleLbl="node1" presStyleIdx="0" presStyleCnt="1" custLinFactNeighborX="6967" custLinFactNeighborY="-7032">
        <dgm:presLayoutVars>
          <dgm:chMax val="0"/>
          <dgm:bulletEnabled val="1"/>
        </dgm:presLayoutVars>
      </dgm:prSet>
      <dgm:spPr/>
    </dgm:pt>
  </dgm:ptLst>
  <dgm:cxnLst>
    <dgm:cxn modelId="{160E0981-9C46-4AF3-AB1A-D890049B1743}" type="presOf" srcId="{1ECAFB94-52F4-483C-B6EC-15FC5030FECD}" destId="{FC626757-F5F4-4571-9C42-AE24A4663BD0}" srcOrd="0" destOrd="0" presId="urn:microsoft.com/office/officeart/2005/8/layout/vList2"/>
    <dgm:cxn modelId="{B10C66AD-F632-42C2-B956-D1E854B8C4BC}" type="presOf" srcId="{8F4C51A9-2751-4070-A4AA-CE2DEE369A55}" destId="{BDE3FA36-1510-46B7-A778-51D4958D1D18}" srcOrd="0" destOrd="0" presId="urn:microsoft.com/office/officeart/2005/8/layout/vList2"/>
    <dgm:cxn modelId="{78D2A2F4-E426-43B8-939E-E5BD92608954}" srcId="{8F4C51A9-2751-4070-A4AA-CE2DEE369A55}" destId="{1ECAFB94-52F4-483C-B6EC-15FC5030FECD}" srcOrd="0" destOrd="0" parTransId="{B6C51F69-6514-4083-A340-44D83FFC9F2F}" sibTransId="{FC56EC79-152B-497F-960E-722B9CD5D8A4}"/>
    <dgm:cxn modelId="{FC67B9A1-7C8F-46B8-8756-37AE8A6E8275}" type="presParOf" srcId="{BDE3FA36-1510-46B7-A778-51D4958D1D18}" destId="{FC626757-F5F4-4571-9C42-AE24A4663B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25B323-3237-4448-8020-9D6E160F60D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663B7F-9BA0-4768-9381-6F16CDA02FE5}">
      <dgm:prSet/>
      <dgm:spPr/>
      <dgm:t>
        <a:bodyPr/>
        <a:lstStyle/>
        <a:p>
          <a:pPr algn="l"/>
          <a:r>
            <a:rPr lang="ru-RU" b="0" i="0" dirty="0"/>
            <a:t>1. Борьба с браконьерством и незаконной добычей ресурсов;</a:t>
          </a:r>
          <a:br>
            <a:rPr lang="ru-RU" b="0" i="0" dirty="0"/>
          </a:br>
          <a:r>
            <a:rPr lang="ru-RU" b="0" i="0" dirty="0"/>
            <a:t>2. Лесные пожары;</a:t>
          </a:r>
          <a:br>
            <a:rPr lang="ru-RU" b="0" i="0" dirty="0"/>
          </a:br>
          <a:r>
            <a:rPr lang="ru-RU" b="0" i="0" dirty="0"/>
            <a:t>3. Загрязнение источников воды и пр.</a:t>
          </a:r>
          <a:br>
            <a:rPr lang="ru-RU" b="0" i="0" dirty="0"/>
          </a:br>
          <a:endParaRPr lang="ru-RU" dirty="0"/>
        </a:p>
      </dgm:t>
    </dgm:pt>
    <dgm:pt modelId="{0EB9CDB0-4A3E-4F5F-B2C6-C950DEFD98EF}" type="parTrans" cxnId="{9321FBF7-C91D-4C2E-ADBA-815EEEE952CA}">
      <dgm:prSet/>
      <dgm:spPr/>
      <dgm:t>
        <a:bodyPr/>
        <a:lstStyle/>
        <a:p>
          <a:endParaRPr lang="ru-RU"/>
        </a:p>
      </dgm:t>
    </dgm:pt>
    <dgm:pt modelId="{033004F6-D706-4680-B6B1-096F66F0259B}" type="sibTrans" cxnId="{9321FBF7-C91D-4C2E-ADBA-815EEEE952CA}">
      <dgm:prSet/>
      <dgm:spPr/>
      <dgm:t>
        <a:bodyPr/>
        <a:lstStyle/>
        <a:p>
          <a:endParaRPr lang="ru-RU"/>
        </a:p>
      </dgm:t>
    </dgm:pt>
    <dgm:pt modelId="{7EABEAD8-330C-4CEA-9969-F3EF6D089138}" type="pres">
      <dgm:prSet presAssocID="{8625B323-3237-4448-8020-9D6E160F60D4}" presName="linearFlow" presStyleCnt="0">
        <dgm:presLayoutVars>
          <dgm:dir/>
          <dgm:resizeHandles val="exact"/>
        </dgm:presLayoutVars>
      </dgm:prSet>
      <dgm:spPr/>
    </dgm:pt>
    <dgm:pt modelId="{43F6470C-5A03-4891-A29A-D7618A668060}" type="pres">
      <dgm:prSet presAssocID="{BC663B7F-9BA0-4768-9381-6F16CDA02FE5}" presName="composite" presStyleCnt="0"/>
      <dgm:spPr/>
    </dgm:pt>
    <dgm:pt modelId="{B45E5857-9943-4C97-8A43-45FFAD4B1D4F}" type="pres">
      <dgm:prSet presAssocID="{BC663B7F-9BA0-4768-9381-6F16CDA02FE5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495B693-02FB-4C67-92E7-DDC3E743D9DD}" type="pres">
      <dgm:prSet presAssocID="{BC663B7F-9BA0-4768-9381-6F16CDA02FE5}" presName="txShp" presStyleLbl="node1" presStyleIdx="0" presStyleCnt="1">
        <dgm:presLayoutVars>
          <dgm:bulletEnabled val="1"/>
        </dgm:presLayoutVars>
      </dgm:prSet>
      <dgm:spPr/>
    </dgm:pt>
  </dgm:ptLst>
  <dgm:cxnLst>
    <dgm:cxn modelId="{68E2A735-BD9D-4B21-9E0B-D9844227BFA6}" type="presOf" srcId="{8625B323-3237-4448-8020-9D6E160F60D4}" destId="{7EABEAD8-330C-4CEA-9969-F3EF6D089138}" srcOrd="0" destOrd="0" presId="urn:microsoft.com/office/officeart/2005/8/layout/vList3"/>
    <dgm:cxn modelId="{25D0CC72-6FFB-4E36-B931-C71546BA3C1E}" type="presOf" srcId="{BC663B7F-9BA0-4768-9381-6F16CDA02FE5}" destId="{4495B693-02FB-4C67-92E7-DDC3E743D9DD}" srcOrd="0" destOrd="0" presId="urn:microsoft.com/office/officeart/2005/8/layout/vList3"/>
    <dgm:cxn modelId="{9321FBF7-C91D-4C2E-ADBA-815EEEE952CA}" srcId="{8625B323-3237-4448-8020-9D6E160F60D4}" destId="{BC663B7F-9BA0-4768-9381-6F16CDA02FE5}" srcOrd="0" destOrd="0" parTransId="{0EB9CDB0-4A3E-4F5F-B2C6-C950DEFD98EF}" sibTransId="{033004F6-D706-4680-B6B1-096F66F0259B}"/>
    <dgm:cxn modelId="{9432C02C-02AE-4764-A75A-A6C5F851B958}" type="presParOf" srcId="{7EABEAD8-330C-4CEA-9969-F3EF6D089138}" destId="{43F6470C-5A03-4891-A29A-D7618A668060}" srcOrd="0" destOrd="0" presId="urn:microsoft.com/office/officeart/2005/8/layout/vList3"/>
    <dgm:cxn modelId="{A5DE30DE-CB86-4232-88E0-5EC7A60E2276}" type="presParOf" srcId="{43F6470C-5A03-4891-A29A-D7618A668060}" destId="{B45E5857-9943-4C97-8A43-45FFAD4B1D4F}" srcOrd="0" destOrd="0" presId="urn:microsoft.com/office/officeart/2005/8/layout/vList3"/>
    <dgm:cxn modelId="{8E1E2A0A-0DA2-46F2-A4E9-B31AAE13DFF4}" type="presParOf" srcId="{43F6470C-5A03-4891-A29A-D7618A668060}" destId="{4495B693-02FB-4C67-92E7-DDC3E743D9D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46252B-E129-48C6-9B36-C4C1B6AA27F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E448F3-1B4F-4645-9B5F-33F009B3E191}">
      <dgm:prSet custT="1"/>
      <dgm:spPr/>
      <dgm:t>
        <a:bodyPr/>
        <a:lstStyle/>
        <a:p>
          <a:r>
            <a:rPr lang="ru-RU" sz="2400" b="0" i="0" dirty="0"/>
            <a:t>1. Недостаточное финансирование.</a:t>
          </a:r>
          <a:br>
            <a:rPr lang="ru-RU" sz="2400" b="0" i="0" dirty="0"/>
          </a:br>
          <a:r>
            <a:rPr lang="ru-RU" sz="2400" b="0" i="0" dirty="0"/>
            <a:t>2. Плохо налаженное сотрудничество.</a:t>
          </a:r>
          <a:br>
            <a:rPr lang="ru-RU" sz="2400" b="0" i="0" dirty="0"/>
          </a:br>
          <a:r>
            <a:rPr lang="ru-RU" sz="2400" b="0" i="0" dirty="0"/>
            <a:t>3. Отсутствие эффективных механизмов контроля.</a:t>
          </a:r>
          <a:br>
            <a:rPr lang="ru-RU" sz="2400" b="0" i="0" dirty="0"/>
          </a:br>
          <a:r>
            <a:rPr lang="ru-RU" sz="2400" b="0" i="0" dirty="0"/>
            <a:t>4. Сложность и масштаб проблемы. </a:t>
          </a:r>
          <a:endParaRPr lang="ru-RU" sz="2400" dirty="0"/>
        </a:p>
      </dgm:t>
    </dgm:pt>
    <dgm:pt modelId="{923ED327-4467-451D-8006-45491FB46B5A}" type="parTrans" cxnId="{3E2BFA11-1B73-4B10-9E59-92FF9973F083}">
      <dgm:prSet/>
      <dgm:spPr/>
      <dgm:t>
        <a:bodyPr/>
        <a:lstStyle/>
        <a:p>
          <a:endParaRPr lang="ru-RU"/>
        </a:p>
      </dgm:t>
    </dgm:pt>
    <dgm:pt modelId="{8C1ACAF4-916E-4488-9532-DDCF4B8DD550}" type="sibTrans" cxnId="{3E2BFA11-1B73-4B10-9E59-92FF9973F083}">
      <dgm:prSet/>
      <dgm:spPr/>
      <dgm:t>
        <a:bodyPr/>
        <a:lstStyle/>
        <a:p>
          <a:endParaRPr lang="ru-RU"/>
        </a:p>
      </dgm:t>
    </dgm:pt>
    <dgm:pt modelId="{6A9D159E-41FD-4220-9AF1-33527194801E}" type="pres">
      <dgm:prSet presAssocID="{0A46252B-E129-48C6-9B36-C4C1B6AA27F2}" presName="compositeShape" presStyleCnt="0">
        <dgm:presLayoutVars>
          <dgm:dir/>
          <dgm:resizeHandles/>
        </dgm:presLayoutVars>
      </dgm:prSet>
      <dgm:spPr/>
    </dgm:pt>
    <dgm:pt modelId="{6370EAD6-80B4-427E-A47C-4E64AAAD4325}" type="pres">
      <dgm:prSet presAssocID="{0A46252B-E129-48C6-9B36-C4C1B6AA27F2}" presName="pyramid" presStyleLbl="node1" presStyleIdx="0" presStyleCnt="1" custScaleX="204335"/>
      <dgm:spPr/>
    </dgm:pt>
    <dgm:pt modelId="{042777A4-CA40-4CDE-862F-DF2289C8D467}" type="pres">
      <dgm:prSet presAssocID="{0A46252B-E129-48C6-9B36-C4C1B6AA27F2}" presName="theList" presStyleCnt="0"/>
      <dgm:spPr/>
    </dgm:pt>
    <dgm:pt modelId="{CA2A99C7-B889-43B3-84FD-C64C0A6728DE}" type="pres">
      <dgm:prSet presAssocID="{7BE448F3-1B4F-4645-9B5F-33F009B3E191}" presName="aNode" presStyleLbl="fgAcc1" presStyleIdx="0" presStyleCnt="1" custScaleX="415297" custScaleY="113264" custLinFactNeighborX="83931" custLinFactNeighborY="59649">
        <dgm:presLayoutVars>
          <dgm:bulletEnabled val="1"/>
        </dgm:presLayoutVars>
      </dgm:prSet>
      <dgm:spPr/>
    </dgm:pt>
    <dgm:pt modelId="{4FBCEE0C-E987-4E63-90C4-E2C2852FBEF1}" type="pres">
      <dgm:prSet presAssocID="{7BE448F3-1B4F-4645-9B5F-33F009B3E191}" presName="aSpace" presStyleCnt="0"/>
      <dgm:spPr/>
    </dgm:pt>
  </dgm:ptLst>
  <dgm:cxnLst>
    <dgm:cxn modelId="{3E2BFA11-1B73-4B10-9E59-92FF9973F083}" srcId="{0A46252B-E129-48C6-9B36-C4C1B6AA27F2}" destId="{7BE448F3-1B4F-4645-9B5F-33F009B3E191}" srcOrd="0" destOrd="0" parTransId="{923ED327-4467-451D-8006-45491FB46B5A}" sibTransId="{8C1ACAF4-916E-4488-9532-DDCF4B8DD550}"/>
    <dgm:cxn modelId="{40B69BC4-EB7E-4E69-A1D9-4FC972D57E6B}" type="presOf" srcId="{7BE448F3-1B4F-4645-9B5F-33F009B3E191}" destId="{CA2A99C7-B889-43B3-84FD-C64C0A6728DE}" srcOrd="0" destOrd="0" presId="urn:microsoft.com/office/officeart/2005/8/layout/pyramid2"/>
    <dgm:cxn modelId="{96706FE4-3F10-4D93-8156-EC78A5BBDE79}" type="presOf" srcId="{0A46252B-E129-48C6-9B36-C4C1B6AA27F2}" destId="{6A9D159E-41FD-4220-9AF1-33527194801E}" srcOrd="0" destOrd="0" presId="urn:microsoft.com/office/officeart/2005/8/layout/pyramid2"/>
    <dgm:cxn modelId="{3D0310A0-B911-4F94-BBD1-D6ED16924806}" type="presParOf" srcId="{6A9D159E-41FD-4220-9AF1-33527194801E}" destId="{6370EAD6-80B4-427E-A47C-4E64AAAD4325}" srcOrd="0" destOrd="0" presId="urn:microsoft.com/office/officeart/2005/8/layout/pyramid2"/>
    <dgm:cxn modelId="{7758CD5E-FCE7-4D5B-AAFA-E93CC345446E}" type="presParOf" srcId="{6A9D159E-41FD-4220-9AF1-33527194801E}" destId="{042777A4-CA40-4CDE-862F-DF2289C8D467}" srcOrd="1" destOrd="0" presId="urn:microsoft.com/office/officeart/2005/8/layout/pyramid2"/>
    <dgm:cxn modelId="{0D3EA52F-7B58-4CF6-9E00-714B6D21DBBA}" type="presParOf" srcId="{042777A4-CA40-4CDE-862F-DF2289C8D467}" destId="{CA2A99C7-B889-43B3-84FD-C64C0A6728DE}" srcOrd="0" destOrd="0" presId="urn:microsoft.com/office/officeart/2005/8/layout/pyramid2"/>
    <dgm:cxn modelId="{60151884-D969-426A-B347-C3728B88CDC2}" type="presParOf" srcId="{042777A4-CA40-4CDE-862F-DF2289C8D467}" destId="{4FBCEE0C-E987-4E63-90C4-E2C2852FBEF1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EAF3CB-F9D4-4339-96D6-0829DE5153D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BEBC98D-9A82-4346-88CC-E88B7D86A4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b="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Решение:</a:t>
          </a:r>
          <a:r>
            <a:rPr lang="ru-RU" sz="32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создание дрона для экологического мониторинга, который представляет собой специально разработанный беспилотный летательный аппарат, оснащенный различными функциями и технологиями, которые позволяют ему выполнять задачи в области охраны окружающей среды.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B737A-D64B-498A-BBB1-B1360912DA0C}" type="parTrans" cxnId="{D92FE47C-8A43-4525-8709-54341F3206AD}">
      <dgm:prSet/>
      <dgm:spPr/>
      <dgm:t>
        <a:bodyPr/>
        <a:lstStyle/>
        <a:p>
          <a:endParaRPr lang="ru-RU"/>
        </a:p>
      </dgm:t>
    </dgm:pt>
    <dgm:pt modelId="{C7B766FC-EBB0-4BB1-9D31-CDE7CB1DE740}" type="sibTrans" cxnId="{D92FE47C-8A43-4525-8709-54341F3206AD}">
      <dgm:prSet/>
      <dgm:spPr/>
      <dgm:t>
        <a:bodyPr/>
        <a:lstStyle/>
        <a:p>
          <a:endParaRPr lang="ru-RU"/>
        </a:p>
      </dgm:t>
    </dgm:pt>
    <dgm:pt modelId="{6AE1553A-C59F-4D21-9E69-A75119E574A6}" type="pres">
      <dgm:prSet presAssocID="{B3EAF3CB-F9D4-4339-96D6-0829DE5153D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3B607F2-E995-46B3-8C7C-CA3C7CD8ED65}" type="pres">
      <dgm:prSet presAssocID="{ABEBC98D-9A82-4346-88CC-E88B7D86A4CA}" presName="circle1" presStyleLbl="node1" presStyleIdx="0" presStyleCnt="1"/>
      <dgm:spPr/>
    </dgm:pt>
    <dgm:pt modelId="{C961959F-4B54-4721-A46E-1E5237672404}" type="pres">
      <dgm:prSet presAssocID="{ABEBC98D-9A82-4346-88CC-E88B7D86A4CA}" presName="space" presStyleCnt="0"/>
      <dgm:spPr/>
    </dgm:pt>
    <dgm:pt modelId="{764A71B6-E004-40BD-A90B-6D4E5418E050}" type="pres">
      <dgm:prSet presAssocID="{ABEBC98D-9A82-4346-88CC-E88B7D86A4CA}" presName="rect1" presStyleLbl="alignAcc1" presStyleIdx="0" presStyleCnt="1" custLinFactNeighborX="7298" custLinFactNeighborY="20820"/>
      <dgm:spPr/>
    </dgm:pt>
    <dgm:pt modelId="{11F62F81-DF59-4318-90BD-F067C1D621A0}" type="pres">
      <dgm:prSet presAssocID="{ABEBC98D-9A82-4346-88CC-E88B7D86A4CA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B625EE6C-107D-455B-AD46-A982923A3E48}" type="presOf" srcId="{B3EAF3CB-F9D4-4339-96D6-0829DE5153DA}" destId="{6AE1553A-C59F-4D21-9E69-A75119E574A6}" srcOrd="0" destOrd="0" presId="urn:microsoft.com/office/officeart/2005/8/layout/target3"/>
    <dgm:cxn modelId="{D92FE47C-8A43-4525-8709-54341F3206AD}" srcId="{B3EAF3CB-F9D4-4339-96D6-0829DE5153DA}" destId="{ABEBC98D-9A82-4346-88CC-E88B7D86A4CA}" srcOrd="0" destOrd="0" parTransId="{692B737A-D64B-498A-BBB1-B1360912DA0C}" sibTransId="{C7B766FC-EBB0-4BB1-9D31-CDE7CB1DE740}"/>
    <dgm:cxn modelId="{2CEBB88F-A90C-4016-BDB4-29DB22E02ADE}" type="presOf" srcId="{ABEBC98D-9A82-4346-88CC-E88B7D86A4CA}" destId="{11F62F81-DF59-4318-90BD-F067C1D621A0}" srcOrd="1" destOrd="0" presId="urn:microsoft.com/office/officeart/2005/8/layout/target3"/>
    <dgm:cxn modelId="{40F783DA-C9A0-4525-90B5-C368D12383E7}" type="presOf" srcId="{ABEBC98D-9A82-4346-88CC-E88B7D86A4CA}" destId="{764A71B6-E004-40BD-A90B-6D4E5418E050}" srcOrd="0" destOrd="0" presId="urn:microsoft.com/office/officeart/2005/8/layout/target3"/>
    <dgm:cxn modelId="{F786F475-0CB1-40A0-BB88-CCB49F41E963}" type="presParOf" srcId="{6AE1553A-C59F-4D21-9E69-A75119E574A6}" destId="{A3B607F2-E995-46B3-8C7C-CA3C7CD8ED65}" srcOrd="0" destOrd="0" presId="urn:microsoft.com/office/officeart/2005/8/layout/target3"/>
    <dgm:cxn modelId="{A920521B-6446-46F1-8C71-8E6029242B43}" type="presParOf" srcId="{6AE1553A-C59F-4D21-9E69-A75119E574A6}" destId="{C961959F-4B54-4721-A46E-1E5237672404}" srcOrd="1" destOrd="0" presId="urn:microsoft.com/office/officeart/2005/8/layout/target3"/>
    <dgm:cxn modelId="{BAD95F6E-39EA-4761-A362-9EB16C195481}" type="presParOf" srcId="{6AE1553A-C59F-4D21-9E69-A75119E574A6}" destId="{764A71B6-E004-40BD-A90B-6D4E5418E050}" srcOrd="2" destOrd="0" presId="urn:microsoft.com/office/officeart/2005/8/layout/target3"/>
    <dgm:cxn modelId="{3821BBED-2558-4492-9A84-AA533C03AC36}" type="presParOf" srcId="{6AE1553A-C59F-4D21-9E69-A75119E574A6}" destId="{11F62F81-DF59-4318-90BD-F067C1D621A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96F844-1A18-4D67-BC07-D6E8711D77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5E0AF09-B9FE-407E-BF52-D337AEE81A7D}">
      <dgm:prSet/>
      <dgm:spPr/>
      <dgm:t>
        <a:bodyPr/>
        <a:lstStyle/>
        <a:p>
          <a:r>
            <a:rPr lang="ru-RU" b="0" i="0" dirty="0"/>
            <a:t>1. </a:t>
          </a:r>
          <a:r>
            <a:rPr lang="ru-RU" b="1" i="0" u="sng" dirty="0"/>
            <a:t>B2B (Business-</a:t>
          </a:r>
          <a:r>
            <a:rPr lang="ru-RU" b="1" i="0" u="sng" dirty="0" err="1"/>
            <a:t>to</a:t>
          </a:r>
          <a:r>
            <a:rPr lang="ru-RU" b="1" i="0" u="sng" dirty="0"/>
            <a:t>-Business): </a:t>
          </a:r>
          <a:r>
            <a:rPr lang="ru-RU" b="0" i="0" dirty="0"/>
            <a:t>Компании, занимающиеся экологической охраной, исследовательские институты и пр.</a:t>
          </a:r>
          <a:br>
            <a:rPr lang="ru-RU" b="0" i="0" dirty="0"/>
          </a:br>
          <a:br>
            <a:rPr lang="ru-RU" b="0" i="0" dirty="0"/>
          </a:br>
          <a:r>
            <a:rPr lang="ru-RU" b="0" i="0" dirty="0"/>
            <a:t>2. </a:t>
          </a:r>
          <a:r>
            <a:rPr lang="ru-RU" b="1" i="0" u="sng" dirty="0"/>
            <a:t>B2G (Business-</a:t>
          </a:r>
          <a:r>
            <a:rPr lang="ru-RU" b="1" i="0" u="sng" dirty="0" err="1"/>
            <a:t>to</a:t>
          </a:r>
          <a:r>
            <a:rPr lang="ru-RU" b="1" i="0" u="sng" dirty="0"/>
            <a:t>-Government): </a:t>
          </a:r>
          <a:r>
            <a:rPr lang="ru-RU" b="0" i="0" dirty="0"/>
            <a:t>Государственные организации, такие как министерства окружающей среды, парки и заповедники, муниципалитеты и другие гос. учреждения.</a:t>
          </a:r>
          <a:br>
            <a:rPr lang="ru-RU" b="0" i="0" dirty="0"/>
          </a:br>
          <a:br>
            <a:rPr lang="ru-RU" b="0" i="0" dirty="0"/>
          </a:br>
          <a:r>
            <a:rPr lang="ru-RU" b="0" i="0" dirty="0"/>
            <a:t>3. </a:t>
          </a:r>
          <a:r>
            <a:rPr lang="ru-RU" b="1" i="0" u="sng" dirty="0"/>
            <a:t>Некоммерческий сектор: </a:t>
          </a:r>
          <a:r>
            <a:rPr lang="ru-RU" b="0" i="0" dirty="0"/>
            <a:t>Некоммерческие организации и НПО, занимающиеся экологической деятельностью: организации по сохранению природы, экологические фонды и ассоциации.</a:t>
          </a:r>
          <a:endParaRPr lang="ru-RU" dirty="0"/>
        </a:p>
      </dgm:t>
    </dgm:pt>
    <dgm:pt modelId="{21F596A6-079B-4D07-BCFA-7FAAE5548BCF}" type="parTrans" cxnId="{63DB9CBC-6444-47BF-89D6-A02E9291369C}">
      <dgm:prSet/>
      <dgm:spPr/>
      <dgm:t>
        <a:bodyPr/>
        <a:lstStyle/>
        <a:p>
          <a:endParaRPr lang="ru-RU"/>
        </a:p>
      </dgm:t>
    </dgm:pt>
    <dgm:pt modelId="{CF6B41DD-6698-4497-8A4E-911C21E856DB}" type="sibTrans" cxnId="{63DB9CBC-6444-47BF-89D6-A02E9291369C}">
      <dgm:prSet/>
      <dgm:spPr/>
      <dgm:t>
        <a:bodyPr/>
        <a:lstStyle/>
        <a:p>
          <a:endParaRPr lang="ru-RU"/>
        </a:p>
      </dgm:t>
    </dgm:pt>
    <dgm:pt modelId="{45572A71-FC15-491C-9EF1-FC2B68336BF4}" type="pres">
      <dgm:prSet presAssocID="{CE96F844-1A18-4D67-BC07-D6E8711D77EA}" presName="linear" presStyleCnt="0">
        <dgm:presLayoutVars>
          <dgm:animLvl val="lvl"/>
          <dgm:resizeHandles val="exact"/>
        </dgm:presLayoutVars>
      </dgm:prSet>
      <dgm:spPr/>
    </dgm:pt>
    <dgm:pt modelId="{74768310-22C0-4DD8-B741-4BD82C2A25E2}" type="pres">
      <dgm:prSet presAssocID="{75E0AF09-B9FE-407E-BF52-D337AEE81A7D}" presName="parentText" presStyleLbl="node1" presStyleIdx="0" presStyleCnt="1" custLinFactNeighborY="19575">
        <dgm:presLayoutVars>
          <dgm:chMax val="0"/>
          <dgm:bulletEnabled val="1"/>
        </dgm:presLayoutVars>
      </dgm:prSet>
      <dgm:spPr/>
    </dgm:pt>
  </dgm:ptLst>
  <dgm:cxnLst>
    <dgm:cxn modelId="{63DB9CBC-6444-47BF-89D6-A02E9291369C}" srcId="{CE96F844-1A18-4D67-BC07-D6E8711D77EA}" destId="{75E0AF09-B9FE-407E-BF52-D337AEE81A7D}" srcOrd="0" destOrd="0" parTransId="{21F596A6-079B-4D07-BCFA-7FAAE5548BCF}" sibTransId="{CF6B41DD-6698-4497-8A4E-911C21E856DB}"/>
    <dgm:cxn modelId="{B332ACFB-5194-4F33-9D13-87CEB488FD51}" type="presOf" srcId="{CE96F844-1A18-4D67-BC07-D6E8711D77EA}" destId="{45572A71-FC15-491C-9EF1-FC2B68336BF4}" srcOrd="0" destOrd="0" presId="urn:microsoft.com/office/officeart/2005/8/layout/vList2"/>
    <dgm:cxn modelId="{5497CBFB-B9A8-41BB-8F3D-4C91C3196052}" type="presOf" srcId="{75E0AF09-B9FE-407E-BF52-D337AEE81A7D}" destId="{74768310-22C0-4DD8-B741-4BD82C2A25E2}" srcOrd="0" destOrd="0" presId="urn:microsoft.com/office/officeart/2005/8/layout/vList2"/>
    <dgm:cxn modelId="{3231E2B7-1B27-44E2-B93F-BD065382EB42}" type="presParOf" srcId="{45572A71-FC15-491C-9EF1-FC2B68336BF4}" destId="{74768310-22C0-4DD8-B741-4BD82C2A25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36AAA2-8876-4DA9-8FFF-E738B7BB86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2E6151-F1C5-4818-9203-FAF8B3A8D7FB}" type="pres">
      <dgm:prSet presAssocID="{9A36AAA2-8876-4DA9-8FFF-E738B7BB868B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4802027-2E87-4F64-A1B3-4EBD73347651}" type="presOf" srcId="{9A36AAA2-8876-4DA9-8FFF-E738B7BB868B}" destId="{052E6151-F1C5-4818-9203-FAF8B3A8D7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09BC5D-61A8-460F-87C9-196DBC384A9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B9511E-E722-4A2C-B53E-AECD7449AB39}">
      <dgm:prSet/>
      <dgm:spPr/>
      <dgm:t>
        <a:bodyPr/>
        <a:lstStyle/>
        <a:p>
          <a:r>
            <a:rPr lang="ru-RU" u="sng" dirty="0"/>
            <a:t>1)</a:t>
          </a:r>
          <a:r>
            <a:rPr lang="ru-RU" b="0" i="0" u="sng" dirty="0"/>
            <a:t>Услуги по </a:t>
          </a:r>
          <a:r>
            <a:rPr lang="ru-RU" b="0" i="0" u="sng" dirty="0" err="1"/>
            <a:t>дроноведению</a:t>
          </a:r>
          <a:r>
            <a:rPr lang="ru-RU" b="0" i="0" u="sng" dirty="0"/>
            <a:t>;</a:t>
          </a:r>
          <a:br>
            <a:rPr lang="ru-RU" u="sng" dirty="0"/>
          </a:br>
          <a:r>
            <a:rPr lang="ru-RU" b="0" i="0" u="sng" dirty="0"/>
            <a:t>2) Услуги по обработке данных, созданию геоинформационных систем (ГИС), интеграции данных с другими источниками;</a:t>
          </a:r>
          <a:br>
            <a:rPr lang="ru-RU" u="sng" dirty="0"/>
          </a:br>
          <a:r>
            <a:rPr lang="ru-RU" b="0" i="0" u="sng" dirty="0"/>
            <a:t>3) Услуги по разработке и инжинирингу специализированных дронов для решения конкретных экологических проблем;</a:t>
          </a:r>
          <a:br>
            <a:rPr lang="ru-RU" u="sng" dirty="0"/>
          </a:br>
          <a:r>
            <a:rPr lang="ru-RU" b="0" i="0" u="sng" dirty="0"/>
            <a:t>4) Услуги по ремонту и обслуживанию дронов и пр.</a:t>
          </a:r>
          <a:endParaRPr lang="ru-RU" dirty="0"/>
        </a:p>
      </dgm:t>
    </dgm:pt>
    <dgm:pt modelId="{70B46DBC-68D8-47C5-A962-AEA91AE69AB4}" type="parTrans" cxnId="{CAF4BCCF-A147-4771-BDB3-8F1D06A7A5D5}">
      <dgm:prSet/>
      <dgm:spPr/>
      <dgm:t>
        <a:bodyPr/>
        <a:lstStyle/>
        <a:p>
          <a:endParaRPr lang="ru-RU"/>
        </a:p>
      </dgm:t>
    </dgm:pt>
    <dgm:pt modelId="{9FC41FB4-CF27-4D6D-984F-29CBC6547CD6}" type="sibTrans" cxnId="{CAF4BCCF-A147-4771-BDB3-8F1D06A7A5D5}">
      <dgm:prSet/>
      <dgm:spPr/>
      <dgm:t>
        <a:bodyPr/>
        <a:lstStyle/>
        <a:p>
          <a:endParaRPr lang="ru-RU"/>
        </a:p>
      </dgm:t>
    </dgm:pt>
    <dgm:pt modelId="{F70FBCC0-11C1-4286-A16C-F64181034D9D}" type="pres">
      <dgm:prSet presAssocID="{1009BC5D-61A8-460F-87C9-196DBC384A9A}" presName="Name0" presStyleCnt="0">
        <dgm:presLayoutVars>
          <dgm:chMax val="7"/>
          <dgm:chPref val="7"/>
          <dgm:dir/>
        </dgm:presLayoutVars>
      </dgm:prSet>
      <dgm:spPr/>
    </dgm:pt>
    <dgm:pt modelId="{81811376-E129-40D6-8373-086695BCA903}" type="pres">
      <dgm:prSet presAssocID="{1009BC5D-61A8-460F-87C9-196DBC384A9A}" presName="Name1" presStyleCnt="0"/>
      <dgm:spPr/>
    </dgm:pt>
    <dgm:pt modelId="{A9C8EA3F-FD3E-4AA9-8FAE-82AD70C17905}" type="pres">
      <dgm:prSet presAssocID="{1009BC5D-61A8-460F-87C9-196DBC384A9A}" presName="cycle" presStyleCnt="0"/>
      <dgm:spPr/>
    </dgm:pt>
    <dgm:pt modelId="{F4A5E3EB-4912-4708-9592-C32DE1778181}" type="pres">
      <dgm:prSet presAssocID="{1009BC5D-61A8-460F-87C9-196DBC384A9A}" presName="srcNode" presStyleLbl="node1" presStyleIdx="0" presStyleCnt="1"/>
      <dgm:spPr/>
    </dgm:pt>
    <dgm:pt modelId="{F8CA5159-2D79-48C2-9DC0-19F54ADBAC70}" type="pres">
      <dgm:prSet presAssocID="{1009BC5D-61A8-460F-87C9-196DBC384A9A}" presName="conn" presStyleLbl="parChTrans1D2" presStyleIdx="0" presStyleCnt="1"/>
      <dgm:spPr/>
    </dgm:pt>
    <dgm:pt modelId="{04F31D89-E660-4DC4-AF33-4685FF38CEFA}" type="pres">
      <dgm:prSet presAssocID="{1009BC5D-61A8-460F-87C9-196DBC384A9A}" presName="extraNode" presStyleLbl="node1" presStyleIdx="0" presStyleCnt="1"/>
      <dgm:spPr/>
    </dgm:pt>
    <dgm:pt modelId="{A5F977A1-DC1E-486E-87BB-3E26C391B83E}" type="pres">
      <dgm:prSet presAssocID="{1009BC5D-61A8-460F-87C9-196DBC384A9A}" presName="dstNode" presStyleLbl="node1" presStyleIdx="0" presStyleCnt="1"/>
      <dgm:spPr/>
    </dgm:pt>
    <dgm:pt modelId="{2AB8C17A-AA07-4D8F-9784-FEB33D678DAF}" type="pres">
      <dgm:prSet presAssocID="{FFB9511E-E722-4A2C-B53E-AECD7449AB39}" presName="text_1" presStyleLbl="node1" presStyleIdx="0" presStyleCnt="1">
        <dgm:presLayoutVars>
          <dgm:bulletEnabled val="1"/>
        </dgm:presLayoutVars>
      </dgm:prSet>
      <dgm:spPr/>
    </dgm:pt>
    <dgm:pt modelId="{8AB748DB-095A-498E-AE4B-88B0A71C9DD7}" type="pres">
      <dgm:prSet presAssocID="{FFB9511E-E722-4A2C-B53E-AECD7449AB39}" presName="accent_1" presStyleCnt="0"/>
      <dgm:spPr/>
    </dgm:pt>
    <dgm:pt modelId="{7BC79E3E-497B-4645-996D-4853D80B173B}" type="pres">
      <dgm:prSet presAssocID="{FFB9511E-E722-4A2C-B53E-AECD7449AB39}" presName="accentRepeatNode" presStyleLbl="solidFgAcc1" presStyleIdx="0" presStyleCnt="1"/>
      <dgm:spPr/>
    </dgm:pt>
  </dgm:ptLst>
  <dgm:cxnLst>
    <dgm:cxn modelId="{FDEDCD24-9C9E-4B34-8160-F9A6A85E682A}" type="presOf" srcId="{FFB9511E-E722-4A2C-B53E-AECD7449AB39}" destId="{2AB8C17A-AA07-4D8F-9784-FEB33D678DAF}" srcOrd="0" destOrd="0" presId="urn:microsoft.com/office/officeart/2008/layout/VerticalCurvedList"/>
    <dgm:cxn modelId="{CAF4BCCF-A147-4771-BDB3-8F1D06A7A5D5}" srcId="{1009BC5D-61A8-460F-87C9-196DBC384A9A}" destId="{FFB9511E-E722-4A2C-B53E-AECD7449AB39}" srcOrd="0" destOrd="0" parTransId="{70B46DBC-68D8-47C5-A962-AEA91AE69AB4}" sibTransId="{9FC41FB4-CF27-4D6D-984F-29CBC6547CD6}"/>
    <dgm:cxn modelId="{326612E5-90DB-4137-9110-A0D8BD89B71F}" type="presOf" srcId="{1009BC5D-61A8-460F-87C9-196DBC384A9A}" destId="{F70FBCC0-11C1-4286-A16C-F64181034D9D}" srcOrd="0" destOrd="0" presId="urn:microsoft.com/office/officeart/2008/layout/VerticalCurvedList"/>
    <dgm:cxn modelId="{C48BE1FC-3E4B-472D-A25A-9CCD8F4BA30E}" type="presOf" srcId="{9FC41FB4-CF27-4D6D-984F-29CBC6547CD6}" destId="{F8CA5159-2D79-48C2-9DC0-19F54ADBAC70}" srcOrd="0" destOrd="0" presId="urn:microsoft.com/office/officeart/2008/layout/VerticalCurvedList"/>
    <dgm:cxn modelId="{3C009BB9-2395-4A0D-857C-A599E50E2FE4}" type="presParOf" srcId="{F70FBCC0-11C1-4286-A16C-F64181034D9D}" destId="{81811376-E129-40D6-8373-086695BCA903}" srcOrd="0" destOrd="0" presId="urn:microsoft.com/office/officeart/2008/layout/VerticalCurvedList"/>
    <dgm:cxn modelId="{E452FA37-8102-44B1-BD17-1AFA1D035C12}" type="presParOf" srcId="{81811376-E129-40D6-8373-086695BCA903}" destId="{A9C8EA3F-FD3E-4AA9-8FAE-82AD70C17905}" srcOrd="0" destOrd="0" presId="urn:microsoft.com/office/officeart/2008/layout/VerticalCurvedList"/>
    <dgm:cxn modelId="{611C1E2B-9A99-451B-A839-92FE2B67BC06}" type="presParOf" srcId="{A9C8EA3F-FD3E-4AA9-8FAE-82AD70C17905}" destId="{F4A5E3EB-4912-4708-9592-C32DE1778181}" srcOrd="0" destOrd="0" presId="urn:microsoft.com/office/officeart/2008/layout/VerticalCurvedList"/>
    <dgm:cxn modelId="{CBCB7491-AB51-4B2B-A8A6-5B6C27BA98E8}" type="presParOf" srcId="{A9C8EA3F-FD3E-4AA9-8FAE-82AD70C17905}" destId="{F8CA5159-2D79-48C2-9DC0-19F54ADBAC70}" srcOrd="1" destOrd="0" presId="urn:microsoft.com/office/officeart/2008/layout/VerticalCurvedList"/>
    <dgm:cxn modelId="{9630869D-129D-4717-B089-81202441B210}" type="presParOf" srcId="{A9C8EA3F-FD3E-4AA9-8FAE-82AD70C17905}" destId="{04F31D89-E660-4DC4-AF33-4685FF38CEFA}" srcOrd="2" destOrd="0" presId="urn:microsoft.com/office/officeart/2008/layout/VerticalCurvedList"/>
    <dgm:cxn modelId="{FECFD4AE-9C5F-409E-886C-D3897B4B56AE}" type="presParOf" srcId="{A9C8EA3F-FD3E-4AA9-8FAE-82AD70C17905}" destId="{A5F977A1-DC1E-486E-87BB-3E26C391B83E}" srcOrd="3" destOrd="0" presId="urn:microsoft.com/office/officeart/2008/layout/VerticalCurvedList"/>
    <dgm:cxn modelId="{3F0B5DAB-F0A9-418C-99B1-294EC35098C9}" type="presParOf" srcId="{81811376-E129-40D6-8373-086695BCA903}" destId="{2AB8C17A-AA07-4D8F-9784-FEB33D678DAF}" srcOrd="1" destOrd="0" presId="urn:microsoft.com/office/officeart/2008/layout/VerticalCurvedList"/>
    <dgm:cxn modelId="{1532B941-BDA8-4A69-9804-4497CDBD70E4}" type="presParOf" srcId="{81811376-E129-40D6-8373-086695BCA903}" destId="{8AB748DB-095A-498E-AE4B-88B0A71C9DD7}" srcOrd="2" destOrd="0" presId="urn:microsoft.com/office/officeart/2008/layout/VerticalCurvedList"/>
    <dgm:cxn modelId="{876C6BA0-093C-4BB6-BA31-1F6FF37799AF}" type="presParOf" srcId="{8AB748DB-095A-498E-AE4B-88B0A71C9DD7}" destId="{7BC79E3E-497B-4645-996D-4853D80B17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6C94D-EB2E-4D3B-A869-A3E4255AA3DF}">
      <dsp:nvSpPr>
        <dsp:cNvPr id="0" name=""/>
        <dsp:cNvSpPr/>
      </dsp:nvSpPr>
      <dsp:spPr>
        <a:xfrm>
          <a:off x="0" y="85287"/>
          <a:ext cx="9741216" cy="96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i="1" u="sng" kern="1200" dirty="0"/>
            <a:t>Актуальность проекта </a:t>
          </a:r>
          <a:r>
            <a:rPr lang="ru-RU" sz="2500" b="0" i="0" kern="1200" dirty="0"/>
            <a:t>обусловлена тем, что</a:t>
          </a:r>
          <a:br>
            <a:rPr lang="ru-RU" sz="2500" kern="1200" dirty="0"/>
          </a:br>
          <a:r>
            <a:rPr lang="ru-RU" sz="2500" kern="1200" dirty="0"/>
            <a:t>одна из глобальных проблем в современном мире – экология.</a:t>
          </a:r>
        </a:p>
      </dsp:txBody>
      <dsp:txXfrm>
        <a:off x="47120" y="132407"/>
        <a:ext cx="9646976" cy="8710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013E3-1899-45CD-BA2B-FACD3856997E}">
      <dsp:nvSpPr>
        <dsp:cNvPr id="0" name=""/>
        <dsp:cNvSpPr/>
      </dsp:nvSpPr>
      <dsp:spPr>
        <a:xfrm>
          <a:off x="0" y="13733"/>
          <a:ext cx="7475160" cy="92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u="sng" kern="1200"/>
            <a:t>Наставники проекта: </a:t>
          </a:r>
          <a:r>
            <a:rPr lang="ru-RU" sz="2400" b="0" i="0" kern="1200"/>
            <a:t>Онопюк Елена Юрьевна, Широкова Надежда Павловна</a:t>
          </a:r>
          <a:endParaRPr lang="ru-RU" sz="2400" kern="1200"/>
        </a:p>
      </dsp:txBody>
      <dsp:txXfrm>
        <a:off x="45235" y="58968"/>
        <a:ext cx="7384690" cy="8361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2A1DC-771A-4EBD-8E09-8FB1077D44E4}">
      <dsp:nvSpPr>
        <dsp:cNvPr id="0" name=""/>
        <dsp:cNvSpPr/>
      </dsp:nvSpPr>
      <dsp:spPr>
        <a:xfrm>
          <a:off x="0" y="0"/>
          <a:ext cx="10415097" cy="684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/>
            <a:t>- Тестирование и оптимизация разработанных функций и технологий на практике (ноябрь-декабрь 2023 г.);</a:t>
          </a:r>
          <a:br>
            <a:rPr lang="ru-RU" sz="2800" kern="1200" dirty="0"/>
          </a:br>
          <a:br>
            <a:rPr lang="ru-RU" sz="2800" kern="1200" dirty="0"/>
          </a:br>
          <a:r>
            <a:rPr lang="ru-RU" sz="2800" b="0" i="0" kern="1200" dirty="0"/>
            <a:t>- Создание системы управления и координации дронами на больших территориях (январь 2024 г.);</a:t>
          </a:r>
          <a:br>
            <a:rPr lang="ru-RU" sz="2800" kern="1200" dirty="0"/>
          </a:br>
          <a:br>
            <a:rPr lang="ru-RU" sz="2800" kern="1200" dirty="0"/>
          </a:br>
          <a:r>
            <a:rPr lang="ru-RU" sz="2800" b="0" i="0" kern="1200" dirty="0"/>
            <a:t>- Проведение пилотных проектов на реальных лесных пожарах (январь 2024 г.);</a:t>
          </a:r>
          <a:br>
            <a:rPr lang="ru-RU" sz="2800" kern="1200" dirty="0"/>
          </a:br>
          <a:br>
            <a:rPr lang="ru-RU" sz="2800" kern="1200" dirty="0"/>
          </a:br>
          <a:r>
            <a:rPr lang="ru-RU" sz="2800" b="0" i="0" kern="1200" dirty="0"/>
            <a:t>- Масштабирование производства (февраль-март 2024 г.);</a:t>
          </a:r>
          <a:br>
            <a:rPr lang="ru-RU" sz="2800" kern="1200" dirty="0"/>
          </a:br>
          <a:br>
            <a:rPr lang="ru-RU" sz="2800" kern="1200" dirty="0"/>
          </a:br>
          <a:r>
            <a:rPr lang="ru-RU" sz="2800" b="0" i="0" kern="1200" dirty="0"/>
            <a:t>- Расширение области применения на другие сферы, например, мониторинг загрязнения воздуха или поисково-спасательные операции (февраль-апрель 2024 г.).</a:t>
          </a:r>
          <a:endParaRPr lang="ru-RU" sz="2800" kern="1200" dirty="0"/>
        </a:p>
      </dsp:txBody>
      <dsp:txXfrm>
        <a:off x="334121" y="334121"/>
        <a:ext cx="9746855" cy="6176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26757-F5F4-4571-9C42-AE24A4663BD0}">
      <dsp:nvSpPr>
        <dsp:cNvPr id="0" name=""/>
        <dsp:cNvSpPr/>
      </dsp:nvSpPr>
      <dsp:spPr>
        <a:xfrm>
          <a:off x="0" y="311342"/>
          <a:ext cx="6100624" cy="1901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u="sng" kern="1200" dirty="0"/>
            <a:t>Наш слоган: "Взять ответственность за окружающую среду = взять ответственность за свою жизнь". </a:t>
          </a:r>
          <a:endParaRPr lang="ru-RU" sz="2800" u="sng" kern="1200" dirty="0"/>
        </a:p>
      </dsp:txBody>
      <dsp:txXfrm>
        <a:off x="92811" y="404153"/>
        <a:ext cx="5915002" cy="1715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5B693-02FB-4C67-92E7-DDC3E743D9DD}">
      <dsp:nvSpPr>
        <dsp:cNvPr id="0" name=""/>
        <dsp:cNvSpPr/>
      </dsp:nvSpPr>
      <dsp:spPr>
        <a:xfrm rot="10800000">
          <a:off x="2200223" y="0"/>
          <a:ext cx="6477909" cy="2274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893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i="0" kern="1200" dirty="0"/>
            <a:t>1. Борьба с браконьерством и незаконной добычей ресурсов;</a:t>
          </a:r>
          <a:br>
            <a:rPr lang="ru-RU" sz="2500" b="0" i="0" kern="1200" dirty="0"/>
          </a:br>
          <a:r>
            <a:rPr lang="ru-RU" sz="2500" b="0" i="0" kern="1200" dirty="0"/>
            <a:t>2. Лесные пожары;</a:t>
          </a:r>
          <a:br>
            <a:rPr lang="ru-RU" sz="2500" b="0" i="0" kern="1200" dirty="0"/>
          </a:br>
          <a:r>
            <a:rPr lang="ru-RU" sz="2500" b="0" i="0" kern="1200" dirty="0"/>
            <a:t>3. Загрязнение источников воды и пр.</a:t>
          </a:r>
          <a:br>
            <a:rPr lang="ru-RU" sz="2500" b="0" i="0" kern="1200" dirty="0"/>
          </a:br>
          <a:endParaRPr lang="ru-RU" sz="2500" kern="1200" dirty="0"/>
        </a:p>
      </dsp:txBody>
      <dsp:txXfrm rot="10800000">
        <a:off x="2768792" y="0"/>
        <a:ext cx="5909340" cy="2274277"/>
      </dsp:txXfrm>
    </dsp:sp>
    <dsp:sp modelId="{B45E5857-9943-4C97-8A43-45FFAD4B1D4F}">
      <dsp:nvSpPr>
        <dsp:cNvPr id="0" name=""/>
        <dsp:cNvSpPr/>
      </dsp:nvSpPr>
      <dsp:spPr>
        <a:xfrm>
          <a:off x="1063084" y="0"/>
          <a:ext cx="2274277" cy="2274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0EAD6-80B4-427E-A47C-4E64AAAD4325}">
      <dsp:nvSpPr>
        <dsp:cNvPr id="0" name=""/>
        <dsp:cNvSpPr/>
      </dsp:nvSpPr>
      <dsp:spPr>
        <a:xfrm>
          <a:off x="440759" y="0"/>
          <a:ext cx="5702624" cy="279082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A99C7-B889-43B3-84FD-C64C0A6728DE}">
      <dsp:nvSpPr>
        <dsp:cNvPr id="0" name=""/>
        <dsp:cNvSpPr/>
      </dsp:nvSpPr>
      <dsp:spPr>
        <a:xfrm>
          <a:off x="864549" y="411718"/>
          <a:ext cx="7533627" cy="2010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/>
            <a:t>1. Недостаточное финансирование.</a:t>
          </a:r>
          <a:br>
            <a:rPr lang="ru-RU" sz="2400" b="0" i="0" kern="1200" dirty="0"/>
          </a:br>
          <a:r>
            <a:rPr lang="ru-RU" sz="2400" b="0" i="0" kern="1200" dirty="0"/>
            <a:t>2. Плохо налаженное сотрудничество.</a:t>
          </a:r>
          <a:br>
            <a:rPr lang="ru-RU" sz="2400" b="0" i="0" kern="1200" dirty="0"/>
          </a:br>
          <a:r>
            <a:rPr lang="ru-RU" sz="2400" b="0" i="0" kern="1200" dirty="0"/>
            <a:t>3. Отсутствие эффективных механизмов контроля.</a:t>
          </a:r>
          <a:br>
            <a:rPr lang="ru-RU" sz="2400" b="0" i="0" kern="1200" dirty="0"/>
          </a:br>
          <a:r>
            <a:rPr lang="ru-RU" sz="2400" b="0" i="0" kern="1200" dirty="0"/>
            <a:t>4. Сложность и масштаб проблемы. </a:t>
          </a:r>
          <a:endParaRPr lang="ru-RU" sz="2400" kern="1200" dirty="0"/>
        </a:p>
      </dsp:txBody>
      <dsp:txXfrm>
        <a:off x="962679" y="509848"/>
        <a:ext cx="7337367" cy="1813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607F2-E995-46B3-8C7C-CA3C7CD8ED65}">
      <dsp:nvSpPr>
        <dsp:cNvPr id="0" name=""/>
        <dsp:cNvSpPr/>
      </dsp:nvSpPr>
      <dsp:spPr>
        <a:xfrm>
          <a:off x="0" y="0"/>
          <a:ext cx="3716306" cy="371630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A71B6-E004-40BD-A90B-6D4E5418E050}">
      <dsp:nvSpPr>
        <dsp:cNvPr id="0" name=""/>
        <dsp:cNvSpPr/>
      </dsp:nvSpPr>
      <dsp:spPr>
        <a:xfrm>
          <a:off x="1858153" y="0"/>
          <a:ext cx="10281170" cy="37163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i="1" u="sng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Решение:</a:t>
          </a:r>
          <a:r>
            <a:rPr lang="ru-RU" sz="32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создание дрона для экологического мониторинга, который представляет собой специально разработанный беспилотный летательный аппарат, оснащенный различными функциями и технологиями, которые позволяют ему выполнять задачи в области охраны окружающей среды.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153" y="0"/>
        <a:ext cx="10281170" cy="37163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68310-22C0-4DD8-B741-4BD82C2A25E2}">
      <dsp:nvSpPr>
        <dsp:cNvPr id="0" name=""/>
        <dsp:cNvSpPr/>
      </dsp:nvSpPr>
      <dsp:spPr>
        <a:xfrm>
          <a:off x="0" y="239510"/>
          <a:ext cx="11582399" cy="4324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/>
            <a:t>1. </a:t>
          </a:r>
          <a:r>
            <a:rPr lang="ru-RU" sz="2800" b="1" i="0" u="sng" kern="1200" dirty="0"/>
            <a:t>B2B (Business-</a:t>
          </a:r>
          <a:r>
            <a:rPr lang="ru-RU" sz="2800" b="1" i="0" u="sng" kern="1200" dirty="0" err="1"/>
            <a:t>to</a:t>
          </a:r>
          <a:r>
            <a:rPr lang="ru-RU" sz="2800" b="1" i="0" u="sng" kern="1200" dirty="0"/>
            <a:t>-Business): </a:t>
          </a:r>
          <a:r>
            <a:rPr lang="ru-RU" sz="2800" b="0" i="0" kern="1200" dirty="0"/>
            <a:t>Компании, занимающиеся экологической охраной, исследовательские институты и пр.</a:t>
          </a:r>
          <a:br>
            <a:rPr lang="ru-RU" sz="2800" b="0" i="0" kern="1200" dirty="0"/>
          </a:br>
          <a:br>
            <a:rPr lang="ru-RU" sz="2800" b="0" i="0" kern="1200" dirty="0"/>
          </a:br>
          <a:r>
            <a:rPr lang="ru-RU" sz="2800" b="0" i="0" kern="1200" dirty="0"/>
            <a:t>2. </a:t>
          </a:r>
          <a:r>
            <a:rPr lang="ru-RU" sz="2800" b="1" i="0" u="sng" kern="1200" dirty="0"/>
            <a:t>B2G (Business-</a:t>
          </a:r>
          <a:r>
            <a:rPr lang="ru-RU" sz="2800" b="1" i="0" u="sng" kern="1200" dirty="0" err="1"/>
            <a:t>to</a:t>
          </a:r>
          <a:r>
            <a:rPr lang="ru-RU" sz="2800" b="1" i="0" u="sng" kern="1200" dirty="0"/>
            <a:t>-Government): </a:t>
          </a:r>
          <a:r>
            <a:rPr lang="ru-RU" sz="2800" b="0" i="0" kern="1200" dirty="0"/>
            <a:t>Государственные организации, такие как министерства окружающей среды, парки и заповедники, муниципалитеты и другие гос. учреждения.</a:t>
          </a:r>
          <a:br>
            <a:rPr lang="ru-RU" sz="2800" b="0" i="0" kern="1200" dirty="0"/>
          </a:br>
          <a:br>
            <a:rPr lang="ru-RU" sz="2800" b="0" i="0" kern="1200" dirty="0"/>
          </a:br>
          <a:r>
            <a:rPr lang="ru-RU" sz="2800" b="0" i="0" kern="1200" dirty="0"/>
            <a:t>3. </a:t>
          </a:r>
          <a:r>
            <a:rPr lang="ru-RU" sz="2800" b="1" i="0" u="sng" kern="1200" dirty="0"/>
            <a:t>Некоммерческий сектор: </a:t>
          </a:r>
          <a:r>
            <a:rPr lang="ru-RU" sz="2800" b="0" i="0" kern="1200" dirty="0"/>
            <a:t>Некоммерческие организации и НПО, занимающиеся экологической деятельностью: организации по сохранению природы, экологические фонды и ассоциации.</a:t>
          </a:r>
          <a:endParaRPr lang="ru-RU" sz="2800" kern="1200" dirty="0"/>
        </a:p>
      </dsp:txBody>
      <dsp:txXfrm>
        <a:off x="211096" y="450606"/>
        <a:ext cx="11160207" cy="39021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A5159-2D79-48C2-9DC0-19F54ADBAC70}">
      <dsp:nvSpPr>
        <dsp:cNvPr id="0" name=""/>
        <dsp:cNvSpPr/>
      </dsp:nvSpPr>
      <dsp:spPr>
        <a:xfrm>
          <a:off x="-6909273" y="-1152439"/>
          <a:ext cx="8973710" cy="8973710"/>
        </a:xfrm>
        <a:prstGeom prst="blockArc">
          <a:avLst>
            <a:gd name="adj1" fmla="val 18900000"/>
            <a:gd name="adj2" fmla="val 2700000"/>
            <a:gd name="adj3" fmla="val 24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8C17A-AA07-4D8F-9784-FEB33D678DAF}">
      <dsp:nvSpPr>
        <dsp:cNvPr id="0" name=""/>
        <dsp:cNvSpPr/>
      </dsp:nvSpPr>
      <dsp:spPr>
        <a:xfrm>
          <a:off x="2018218" y="1719840"/>
          <a:ext cx="15820671" cy="3229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693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u="sng" kern="1200" dirty="0"/>
            <a:t>1)</a:t>
          </a:r>
          <a:r>
            <a:rPr lang="ru-RU" sz="3400" b="0" i="0" u="sng" kern="1200" dirty="0"/>
            <a:t>Услуги по </a:t>
          </a:r>
          <a:r>
            <a:rPr lang="ru-RU" sz="3400" b="0" i="0" u="sng" kern="1200" dirty="0" err="1"/>
            <a:t>дроноведению</a:t>
          </a:r>
          <a:r>
            <a:rPr lang="ru-RU" sz="3400" b="0" i="0" u="sng" kern="1200" dirty="0"/>
            <a:t>;</a:t>
          </a:r>
          <a:br>
            <a:rPr lang="ru-RU" sz="3400" u="sng" kern="1200" dirty="0"/>
          </a:br>
          <a:r>
            <a:rPr lang="ru-RU" sz="3400" b="0" i="0" u="sng" kern="1200" dirty="0"/>
            <a:t>2) Услуги по обработке данных, созданию геоинформационных систем (ГИС), интеграции данных с другими источниками;</a:t>
          </a:r>
          <a:br>
            <a:rPr lang="ru-RU" sz="3400" u="sng" kern="1200" dirty="0"/>
          </a:br>
          <a:r>
            <a:rPr lang="ru-RU" sz="3400" b="0" i="0" u="sng" kern="1200" dirty="0"/>
            <a:t>3) Услуги по разработке и инжинирингу специализированных дронов для решения конкретных экологических проблем;</a:t>
          </a:r>
          <a:br>
            <a:rPr lang="ru-RU" sz="3400" u="sng" kern="1200" dirty="0"/>
          </a:br>
          <a:r>
            <a:rPr lang="ru-RU" sz="3400" b="0" i="0" u="sng" kern="1200" dirty="0"/>
            <a:t>4) Услуги по ремонту и обслуживанию дронов и пр.</a:t>
          </a:r>
          <a:endParaRPr lang="ru-RU" sz="3400" kern="1200" dirty="0"/>
        </a:p>
      </dsp:txBody>
      <dsp:txXfrm>
        <a:off x="2018218" y="1719840"/>
        <a:ext cx="15820671" cy="3229150"/>
      </dsp:txXfrm>
    </dsp:sp>
    <dsp:sp modelId="{7BC79E3E-497B-4645-996D-4853D80B173B}">
      <dsp:nvSpPr>
        <dsp:cNvPr id="0" name=""/>
        <dsp:cNvSpPr/>
      </dsp:nvSpPr>
      <dsp:spPr>
        <a:xfrm>
          <a:off x="0" y="1316197"/>
          <a:ext cx="4036437" cy="4036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ks.semeykin.02@mail.ru" TargetMode="External"/><Relationship Id="rId2" Type="http://schemas.openxmlformats.org/officeDocument/2006/relationships/hyperlink" Target="https://vk.com/maxime_icon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3.jpg"/><Relationship Id="rId18" Type="http://schemas.microsoft.com/office/2007/relationships/diagramDrawing" Target="../diagrams/drawing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2.jpg"/><Relationship Id="rId17" Type="http://schemas.openxmlformats.org/officeDocument/2006/relationships/diagramColors" Target="../diagrams/colors3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5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6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2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diagramDrawing" Target="../diagrams/drawing10.xml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diagramColors" Target="../diagrams/colors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11" Type="http://schemas.openxmlformats.org/officeDocument/2006/relationships/diagramQuickStyle" Target="../diagrams/quickStyle10.xml"/><Relationship Id="rId5" Type="http://schemas.openxmlformats.org/officeDocument/2006/relationships/image" Target="../media/image31.jpg"/><Relationship Id="rId10" Type="http://schemas.openxmlformats.org/officeDocument/2006/relationships/diagramLayout" Target="../diagrams/layout10.xml"/><Relationship Id="rId4" Type="http://schemas.openxmlformats.org/officeDocument/2006/relationships/image" Target="../media/image30.jpg"/><Relationship Id="rId9" Type="http://schemas.openxmlformats.org/officeDocument/2006/relationships/diagramData" Target="../diagrams/data10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1" y="3574472"/>
            <a:ext cx="9990903" cy="3171782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“Разработка и производство дронов для экологического мониторинга и охраны природы” (дрон “ECO-ABSOLUTE”)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292F65-8050-A427-61BD-6E5A7770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112" y="6746254"/>
            <a:ext cx="4260003" cy="42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67410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b="0" i="0" u="sng" dirty="0">
                <a:solidFill>
                  <a:srgbClr val="000000"/>
                </a:solidFill>
                <a:effectLst/>
                <a:latin typeface="-apple-system"/>
              </a:rPr>
              <a:t>Ссылка:   </a:t>
            </a:r>
            <a:r>
              <a:rPr lang="ru-RU" b="0" i="0" u="none" strike="noStrike" dirty="0">
                <a:effectLst/>
                <a:latin typeface="-apple-system"/>
                <a:hlinkClick r:id="rId2"/>
              </a:rPr>
              <a:t>@</a:t>
            </a:r>
            <a:r>
              <a:rPr lang="en-US" b="0" i="0" u="none" strike="noStrike" dirty="0" err="1">
                <a:effectLst/>
                <a:latin typeface="-apple-system"/>
                <a:hlinkClick r:id="rId2"/>
              </a:rPr>
              <a:t>maxime_icon</a:t>
            </a:r>
            <a:endParaRPr lang="ru-RU" b="0" i="0" u="none" strike="noStrike" dirty="0">
              <a:effectLst/>
              <a:latin typeface="-apple-system"/>
            </a:endParaRPr>
          </a:p>
          <a:p>
            <a:pPr>
              <a:lnSpc>
                <a:spcPts val="4360"/>
              </a:lnSpc>
              <a:buNone/>
            </a:pPr>
            <a:r>
              <a:rPr lang="ru-RU" b="0" i="0" u="sng" dirty="0">
                <a:solidFill>
                  <a:srgbClr val="000000"/>
                </a:solidFill>
                <a:effectLst/>
                <a:latin typeface="-apple-system"/>
              </a:rPr>
              <a:t>Телефон:  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+7 (961) 245-50-81</a:t>
            </a:r>
          </a:p>
          <a:p>
            <a:pPr>
              <a:lnSpc>
                <a:spcPts val="4360"/>
              </a:lnSpc>
              <a:buNone/>
            </a:pPr>
            <a:r>
              <a:rPr lang="en-US" u="sng" dirty="0">
                <a:solidFill>
                  <a:srgbClr val="000000"/>
                </a:solidFill>
                <a:latin typeface="-apple-system"/>
              </a:rPr>
              <a:t>Email</a:t>
            </a:r>
            <a:r>
              <a:rPr lang="ru-RU" b="0" i="0" u="sng" dirty="0">
                <a:solidFill>
                  <a:srgbClr val="000000"/>
                </a:solidFill>
                <a:effectLst/>
                <a:latin typeface="-apple-system"/>
              </a:rPr>
              <a:t>:   </a:t>
            </a:r>
            <a:r>
              <a:rPr lang="en-US" b="0" i="0" u="none" strike="noStrike" dirty="0">
                <a:effectLst/>
                <a:latin typeface="-apple-system"/>
                <a:hlinkClick r:id="rId3"/>
              </a:rPr>
              <a:t>maks.semeykin.02@mail.ru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F3E577-1E97-2B33-CF7E-4DD43C10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32" y="1735555"/>
            <a:ext cx="4413584" cy="44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7F54834-0553-9ED3-B70A-10602FB5AA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135093"/>
              </p:ext>
            </p:extLst>
          </p:nvPr>
        </p:nvGraphicFramePr>
        <p:xfrm>
          <a:off x="803149" y="1426464"/>
          <a:ext cx="9741217" cy="1135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C5E951A-8EE8-C976-BAD8-BE54290FF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752059"/>
              </p:ext>
            </p:extLst>
          </p:nvPr>
        </p:nvGraphicFramePr>
        <p:xfrm>
          <a:off x="10916841" y="2523112"/>
          <a:ext cx="7897720" cy="5901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F0DFE-2D5B-7804-6D33-CBD72E345C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9539" y="3162625"/>
            <a:ext cx="7637700" cy="7637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3FC750-5877-1395-0D9A-251EF6A48B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7631" y="2911777"/>
            <a:ext cx="7508964" cy="5268790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C9E8BB42-1456-71A6-C836-1DC7BF7515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608965"/>
              </p:ext>
            </p:extLst>
          </p:nvPr>
        </p:nvGraphicFramePr>
        <p:xfrm>
          <a:off x="10491801" y="8403923"/>
          <a:ext cx="6100625" cy="279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u="sng" dirty="0">
                <a:solidFill>
                  <a:srgbClr val="002060"/>
                </a:solidFill>
              </a:rPr>
              <a:t>Проблема клиента, которую мы решаем: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591624"/>
            <a:ext cx="7733597" cy="1723385"/>
          </a:xfrm>
        </p:spPr>
        <p:txBody>
          <a:bodyPr/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свете увеличивающегося населения и неуклонного экономического роста возникают проблемы, которые оказывают негативное воздействие на нашу планету, такие как: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95788" y="3591624"/>
            <a:ext cx="7733597" cy="1723385"/>
          </a:xfrm>
        </p:spPr>
        <p:txBody>
          <a:bodyPr/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Существующих решений может быть недостаточно по разным причинам: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u="sng" dirty="0"/>
              <a:t>Почему существующих вариантов решения </a:t>
            </a:r>
            <a:br>
              <a:rPr lang="ru-RU" u="sng" dirty="0"/>
            </a:br>
            <a:r>
              <a:rPr lang="ru-RU" u="sng" dirty="0"/>
              <a:t>не достаточно?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F9154B8-4698-6325-4358-DD727B23E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1251968"/>
              </p:ext>
            </p:extLst>
          </p:nvPr>
        </p:nvGraphicFramePr>
        <p:xfrm>
          <a:off x="-181482" y="6181721"/>
          <a:ext cx="9741217" cy="227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995E0E-69F9-3C3A-677A-6F949F41073B}"/>
              </a:ext>
            </a:extLst>
          </p:cNvPr>
          <p:cNvSpPr txBox="1"/>
          <p:nvPr/>
        </p:nvSpPr>
        <p:spPr>
          <a:xfrm>
            <a:off x="5586491" y="9554956"/>
            <a:ext cx="8202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Держать всё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контролем 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сложно и не всегда представляется возможным.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941FA3D-A1F6-2685-375F-049FD78061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074652"/>
              </p:ext>
            </p:extLst>
          </p:nvPr>
        </p:nvGraphicFramePr>
        <p:xfrm>
          <a:off x="10495788" y="5665177"/>
          <a:ext cx="8398177" cy="2790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721161-E7C3-272A-9268-A563F6D6B1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38259" y="7814011"/>
            <a:ext cx="3582252" cy="35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u="sng" dirty="0"/>
              <a:t>Что </a:t>
            </a:r>
            <a:r>
              <a:rPr lang="ru-RU" u="sng" dirty="0"/>
              <a:t>мы </a:t>
            </a:r>
            <a:r>
              <a:rPr lang="ru-RU" sz="2800" u="sng" dirty="0"/>
              <a:t>предлагаем,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061106C-DFEC-CA0D-51BF-F30B1027AE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778146"/>
              </p:ext>
            </p:extLst>
          </p:nvPr>
        </p:nvGraphicFramePr>
        <p:xfrm>
          <a:off x="7367876" y="4281208"/>
          <a:ext cx="12139324" cy="3716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B0DA9A-8AF8-EE54-D882-6E0044031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88" y="4281208"/>
            <a:ext cx="5636358" cy="42723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697CC1-6C60-7F2C-E563-73F304E74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7375" y="7997515"/>
            <a:ext cx="3492857" cy="34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3127" y="1976996"/>
            <a:ext cx="12891750" cy="1535815"/>
          </a:xfrm>
        </p:spPr>
        <p:txBody>
          <a:bodyPr/>
          <a:lstStyle/>
          <a:p>
            <a:pPr algn="ctr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продаже дрона-беспилотника для охраны окружающей среды возможно использование </a:t>
            </a:r>
            <a:r>
              <a:rPr lang="ru-RU" sz="3200" b="0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нескольких секторов рынка: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0F07AA3-3F24-42F5-27AA-524AB98D7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0755900"/>
              </p:ext>
            </p:extLst>
          </p:nvPr>
        </p:nvGraphicFramePr>
        <p:xfrm>
          <a:off x="389836" y="4063343"/>
          <a:ext cx="11582399" cy="4563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803999-9229-A8D9-41CF-17AC4F712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0783" y="3512811"/>
            <a:ext cx="6231303" cy="46734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16B56B-F238-4409-CE3A-4489B5DE4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7053" y="8186288"/>
            <a:ext cx="3447047" cy="34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0AA4E78-C16F-096D-D0D0-9C8CE55F4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735018"/>
              </p:ext>
            </p:extLst>
          </p:nvPr>
        </p:nvGraphicFramePr>
        <p:xfrm>
          <a:off x="4739757" y="2059809"/>
          <a:ext cx="10148550" cy="1490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8CCC19E-1FF0-6E9B-194E-F9ADB3FC1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73487"/>
              </p:ext>
            </p:extLst>
          </p:nvPr>
        </p:nvGraphicFramePr>
        <p:xfrm>
          <a:off x="894588" y="3828480"/>
          <a:ext cx="17838890" cy="6668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A5F605-873F-8A37-66D2-065037902C61}"/>
              </a:ext>
            </a:extLst>
          </p:cNvPr>
          <p:cNvSpPr txBox="1"/>
          <p:nvPr/>
        </p:nvSpPr>
        <p:spPr>
          <a:xfrm>
            <a:off x="5456603" y="4390935"/>
            <a:ext cx="919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источники получения прибыли:</a:t>
            </a:r>
            <a:endParaRPr lang="ru-RU" sz="3200" u="sng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3EBA1D-EF6A-8A14-0D48-736A5ED0A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293" y="4390935"/>
            <a:ext cx="5576350" cy="5576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F7B78-0709-9124-FCFC-F14F2C9B0A46}"/>
              </a:ext>
            </a:extLst>
          </p:cNvPr>
          <p:cNvSpPr txBox="1"/>
          <p:nvPr/>
        </p:nvSpPr>
        <p:spPr>
          <a:xfrm>
            <a:off x="3513259" y="2266663"/>
            <a:ext cx="13077581" cy="10772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 дрона-беспилотника 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экологических проблем базируется на аренде и продаже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дронов, оснащённых видеонаблюдением.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ru-RU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технические параметры дрона-беспилотника "</a:t>
            </a:r>
            <a:r>
              <a:rPr lang="ru-RU" sz="40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ECO-ABSOLUTE</a:t>
            </a:r>
            <a:r>
              <a:rPr lang="ru-RU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174" y="2481036"/>
            <a:ext cx="8163816" cy="8539889"/>
          </a:xfrm>
        </p:spPr>
        <p:txBody>
          <a:bodyPr/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Повышенный уровень связи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(100 Мбит/с);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Максимальная скорость в диапазоне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30 до 50 км/ч;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Грузоподъёмность и клешня-хваталка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(от 1 до 5 кг);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Системы наблюдения и передачи данных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(разрешение камеры составляет 20 мегапикселей);</a:t>
            </a:r>
            <a:b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Степень безопасности для экологии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(низкий уровень шума и вибрационных эмиссий - 70-80 дБ);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Оснащённость датчиками ЧС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(обеспечивают точность измерений на уровне 0,1 микрограмма на 1 м3);</a:t>
            </a:r>
            <a:b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➢ Длительность полёта </a:t>
            </a:r>
            <a:r>
              <a:rPr lang="ru-RU" sz="3200" b="0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(ёмкость батареи - 5000 мАч, энергоэффективность - до 30 минут непрерывного полёта).</a:t>
            </a:r>
            <a:endParaRPr lang="ru-RU" sz="32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244C34-71B6-51D7-3040-72526BA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495" y="2219378"/>
            <a:ext cx="9944434" cy="5593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E2E01-747F-7767-261D-85805967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916" y="7614987"/>
            <a:ext cx="4007518" cy="40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6772148" y="1635046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7975" y="7111482"/>
            <a:ext cx="4134612" cy="2103120"/>
          </a:xfrm>
        </p:spPr>
        <p:txBody>
          <a:bodyPr/>
          <a:lstStyle/>
          <a:p>
            <a:pPr algn="ctr"/>
            <a:r>
              <a:rPr lang="ru-RU" sz="2800" b="1" dirty="0"/>
              <a:t>СОВЕТНИК</a:t>
            </a:r>
          </a:p>
          <a:p>
            <a:r>
              <a:rPr lang="ru-RU" b="1" dirty="0" err="1"/>
              <a:t>Сушина</a:t>
            </a:r>
            <a:r>
              <a:rPr lang="ru-RU" b="1" dirty="0"/>
              <a:t> Анна Владимировна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17CA7D-B1C9-4EA7-0BB7-54DF884271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2472" b="12472"/>
          <a:stretch>
            <a:fillRect/>
          </a:stretch>
        </p:blipFill>
        <p:spPr>
          <a:xfrm>
            <a:off x="7138053" y="212204"/>
            <a:ext cx="2539381" cy="2541265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01193" y="2882466"/>
            <a:ext cx="4134612" cy="1088615"/>
          </a:xfrm>
        </p:spPr>
        <p:txBody>
          <a:bodyPr/>
          <a:lstStyle/>
          <a:p>
            <a:pPr algn="ctr"/>
            <a:r>
              <a:rPr lang="ru-RU" dirty="0"/>
              <a:t>ЛИДЕР</a:t>
            </a:r>
          </a:p>
          <a:p>
            <a:pPr algn="ctr"/>
            <a:r>
              <a:rPr lang="ru-RU" sz="2000" dirty="0" err="1"/>
              <a:t>Семейкин</a:t>
            </a:r>
            <a:r>
              <a:rPr lang="ru-RU" sz="2000" dirty="0"/>
              <a:t> Максим Евгеньевич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11737" y="4529653"/>
            <a:ext cx="4128773" cy="2103120"/>
          </a:xfrm>
        </p:spPr>
        <p:txBody>
          <a:bodyPr/>
          <a:lstStyle/>
          <a:p>
            <a:pPr algn="ctr"/>
            <a:r>
              <a:rPr lang="ru-RU" dirty="0"/>
              <a:t>МАСТЕР ПРЕЗЕНТАЦИИ</a:t>
            </a:r>
          </a:p>
          <a:p>
            <a:pPr algn="ctr"/>
            <a:r>
              <a:rPr lang="ru-RU" sz="2000" dirty="0"/>
              <a:t>Павловская Кристина Сергеевна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72E2E-6955-EEB9-0420-34B261930C4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l="37" r="37"/>
          <a:stretch>
            <a:fillRect/>
          </a:stretch>
        </p:blipFill>
        <p:spPr>
          <a:xfrm>
            <a:off x="11142495" y="6198500"/>
            <a:ext cx="2686026" cy="2688019"/>
          </a:xfr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55821" y="8995146"/>
            <a:ext cx="4134612" cy="438912"/>
          </a:xfrm>
        </p:spPr>
        <p:txBody>
          <a:bodyPr/>
          <a:lstStyle/>
          <a:p>
            <a:pPr algn="ctr"/>
            <a:r>
              <a:rPr lang="ru-RU" dirty="0"/>
              <a:t>АНАЛИТИК</a:t>
            </a:r>
          </a:p>
          <a:p>
            <a:pPr algn="ctr"/>
            <a:r>
              <a:rPr lang="ru-RU" sz="2000" dirty="0"/>
              <a:t>Горланов Даниил Алексеевич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024423" y="6038838"/>
            <a:ext cx="4134612" cy="2103120"/>
          </a:xfrm>
        </p:spPr>
        <p:txBody>
          <a:bodyPr/>
          <a:lstStyle/>
          <a:p>
            <a:pPr algn="ctr"/>
            <a:r>
              <a:rPr lang="ru-RU" sz="2800" b="1" dirty="0"/>
              <a:t>ГЕНЕРАТОР ИДЕЙ </a:t>
            </a:r>
          </a:p>
          <a:p>
            <a:pPr algn="ctr"/>
            <a:r>
              <a:rPr lang="ru-RU" b="1" dirty="0"/>
              <a:t>Балакирев Владимир Андреевич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FF2234-E4F8-4F01-1964-53207A540F0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t="16642" b="16642"/>
          <a:stretch>
            <a:fillRect/>
          </a:stretch>
        </p:blipFill>
        <p:spPr>
          <a:xfrm>
            <a:off x="6736653" y="4274258"/>
            <a:ext cx="2686025" cy="2688018"/>
          </a:xfrm>
        </p:spPr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142495" y="4557472"/>
            <a:ext cx="4134612" cy="438912"/>
          </a:xfrm>
        </p:spPr>
        <p:txBody>
          <a:bodyPr/>
          <a:lstStyle/>
          <a:p>
            <a:r>
              <a:rPr lang="ru-RU" dirty="0"/>
              <a:t>МЕНЕДЖЕР ПРОЕКТА</a:t>
            </a:r>
          </a:p>
          <a:p>
            <a:pPr algn="ctr"/>
            <a:r>
              <a:rPr lang="ru-RU" sz="2000" dirty="0"/>
              <a:t>Пенкина Ангелина Константиновна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3430AD-D693-64A0-8B78-4388E7F8F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6438" y="1653662"/>
            <a:ext cx="2763610" cy="27636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0B8C90-65DB-947B-4166-97E4C164AB6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/>
          <a:srcRect l="37" r="37"/>
          <a:stretch>
            <a:fillRect/>
          </a:stretch>
        </p:blipFill>
        <p:spPr>
          <a:xfrm>
            <a:off x="15822039" y="3309559"/>
            <a:ext cx="2539380" cy="2541265"/>
          </a:xfr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A57175A-A6FD-B49A-18A3-D9B67E8EF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032" y="1635046"/>
            <a:ext cx="2686025" cy="2686025"/>
          </a:xfrm>
          <a:prstGeom prst="rect">
            <a:avLst/>
          </a:prstGeom>
        </p:spPr>
      </p:pic>
      <p:graphicFrame>
        <p:nvGraphicFramePr>
          <p:cNvPr id="36" name="Схема 35">
            <a:extLst>
              <a:ext uri="{FF2B5EF4-FFF2-40B4-BE49-F238E27FC236}">
                <a16:creationId xmlns:a16="http://schemas.microsoft.com/office/drawing/2014/main" id="{2C5F2A95-E58B-1E41-0A37-3B0656C2C1A9}"/>
              </a:ext>
            </a:extLst>
          </p:cNvPr>
          <p:cNvGraphicFramePr/>
          <p:nvPr/>
        </p:nvGraphicFramePr>
        <p:xfrm>
          <a:off x="704288" y="8851741"/>
          <a:ext cx="7475160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4FE53CC-8F83-4118-D1BA-D75699381E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40180" y="7422786"/>
            <a:ext cx="4191387" cy="41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33" y="362843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 дальнейшего развития стартапа: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F7E982F-3AE5-2975-826C-4BA5AF41D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389706"/>
              </p:ext>
            </p:extLst>
          </p:nvPr>
        </p:nvGraphicFramePr>
        <p:xfrm>
          <a:off x="894587" y="2942400"/>
          <a:ext cx="10415097" cy="755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5C8312-7BEE-46EB-11B0-6E128E4F5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1537" y="7600208"/>
            <a:ext cx="3742563" cy="3742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2B04E9-8626-FEAD-6B72-B2F5FA0F8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3226" y="2898697"/>
            <a:ext cx="6440759" cy="48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3839</TotalTime>
  <Words>633</Words>
  <Application>Microsoft Office PowerPoint</Application>
  <PresentationFormat>Произвольный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-apple-system</vt:lpstr>
      <vt:lpstr>Arial</vt:lpstr>
      <vt:lpstr>Calibri</vt:lpstr>
      <vt:lpstr>Times New Roman</vt:lpstr>
      <vt:lpstr>ОБЛОЖКИ</vt:lpstr>
      <vt:lpstr>РАЗДЕЛИТЕЛИ</vt:lpstr>
      <vt:lpstr>“Разработка и производство дронов для экологического мониторинга и охраны природы” (дрон “ECO-ABSOLUTE”)</vt:lpstr>
      <vt:lpstr>Актуальность проекта</vt:lpstr>
      <vt:lpstr>Проблема</vt:lpstr>
      <vt:lpstr>Решение</vt:lpstr>
      <vt:lpstr>Рынок</vt:lpstr>
      <vt:lpstr>Бизнес-модель</vt:lpstr>
      <vt:lpstr> Основные технические параметры дрона-беспилотника "ECO-ABSOLUTE":</vt:lpstr>
      <vt:lpstr>Команда</vt:lpstr>
      <vt:lpstr>План дальнейшего развития стартапа: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Привет</cp:lastModifiedBy>
  <cp:revision>220</cp:revision>
  <dcterms:created xsi:type="dcterms:W3CDTF">2021-03-01T12:07:13Z</dcterms:created>
  <dcterms:modified xsi:type="dcterms:W3CDTF">2023-10-20T11:54:33Z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