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4" d="100"/>
          <a:sy n="54" d="100"/>
        </p:scale>
        <p:origin x="6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501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Здравствуйте. Представляю стартап-проект «Академический консультант» — интеллектуальную систему академической поддержки студентов. Тема ВКРС — технико-экономическое обоснование её внедрения. Ключевая идея в слогане: сервис объясняет норму, а не пишет работу за студента.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Минимальные стартовые затраты нулевого года — около 3 миллионов рублей: разработка MVP, верификация базы знаний, инфраструктура, доступ к языковой модели, маркетинг, юридическое оформление и резервный фонд. Совокупная потребность за три года — около 5 миллионов. Источники: грант по программе Приоритет-2030, собственные средства команды и привлечение посевных инвестиций — Сколково и НТИ.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Команда осознаёт ключевые риски и имеет план реакции на каждый. Регуляторное ужесточение по ИИ для нас скорее возможность — мы изначально консультационный, а не генеративный формат. Конкуренцию LLM-гигантов отражаем нишевой верификацией под ГОСТ и дорогим барьером базы знаний. Рост стоимости моделей компенсируется их удешевлением и мульти-провайдерной архитектурой. Отток снижаем ценой ниже барьера и удержанием через Learner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Команда укомплектована под ключевые компетенции. Дарья Дёмина — руководитель проекта, продукт, стратегия и финансовая модель. Амир Махмадбеков — технический руководитель, архитектура ИИ и машинное обучение. Серая — эксперт по базе знаний и нормативной базе. Научное руководство — Балаханова, кандидат экономических наук. Подтверждённый опыт: победа в Шаге в науку, НИР по Приоритет-2030, публикации в РИНЦ.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Спасибо за внимание. Академический консультант объясняет норму, а не пишет работу за студента. Готовы ответить на ваши вопросы. Контакты команды — на слайде.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Студенческие работы массово не проходят по требованиям ГОСТ и регламентам вузов. Очные консультации недоступны круглосуточно, а нагрузка концентрируется в сессионные пики. Универсальные ИИ-чаты не верифицированы под российские нормы и пишут текст за студента — это прямой риск академической нечестности.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Решение — специализированный сервис, работающий в режиме консультанта, а не генератора. На каждый запрос он объясняет норму, приводит пример оформления, выдаёт пошаговый алгоритм и чек-лист самопроверки. Главные ценности: точность под ГОСТ и нормы вуза, доступность круглосуточно и сохранение академической честности.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Продукт стартует как Telegram-бот. Под капотом — четыре критических компонента: классификатор намерений на десять сценариев консультирования, гибридная база знаний на RAG и графе академических норм, модель обучающегося на основе Knowledge Tracing и модуль контроля качества. Архитектура RAG привязывает ответы к верифицированному корпусу и исключает галлюцинации. Текущий уровень готовности — TRL 4–5.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Рынок оцениваем по воронке PAM–TAM–SAM–SOM. Достижимый сегмент SAM — около 1,1 миллиона активных пользователей EdTech из топ-50 вузов, это 2,64 миллиарда рублей в год. Сам рынок EdTech в России — 100–120 миллиардов рублей с ростом около 20% в год, и к 2027 году более 70% новых решений будут включать ИИ или RAG.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Рост строим по трёхфазной дорожной карте. Год первый — пилот в экосистеме РЭУ: 3 000 подписчиков и выручка около 3 миллионов. Год второй — партнёрская экспансия на 5–7 вузов: 10 000 подписчиков и 15,5 миллиона. Год третий — открытая платформа: 25 000 подписчиков, 20+ вузов-партнёров и выручка около 49 миллионов.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Прямые конкуренты — универсальные ИИ-чаты: ChatGPT, GigaChat, YandexGPT, Gemini. Косвенные — Антиплагиат, библиотеки готовых работ, научные сервисы и сами методички вузов. Наше преимущество в комбинации четырёх свойств: нормативность под ГОСТ, режим консультанта, персонализация через Learner Model и поддержка академической честности. Барьер входа — дорогая верификация нормативной базы.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Бизнес-модель — B2C-подписка по цене 299–399 рублей в месяц, сознательно ниже психологического барьера в 400 рублей. ARPU растёт с 2000 до 2800 рублей в год. Воронка: привлечение через студенческие сообщества и реферальную программу, конверсия в подписку, удержание за счёт Learner Model. Каналы развиваются от Telegram-бота к PWA и мобильному приложению.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Финансовая модель. Выручка растёт с 3 до 49 миллионов за три года, операционный поток выходит в плюс со второго года. Ключевые показатели: NPV плюс 5,63 миллиона при ставке 20%, IRR около 63%, простая окупаемость 27 месяцев. Точка безубыточности — около 2 930 подписчиков, достигается на рубеже первого и второго года. Юнит-экономика положительна с первого года: LTV к CAC растёт с 3,2 до 8,8.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FFFFF">
                  <a:alpha val="3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1047750" y="85725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2F6BFF"/>
          </a:solidFill>
          <a:ln/>
        </p:spPr>
      </p:sp>
      <p:sp>
        <p:nvSpPr>
          <p:cNvPr id="4" name="Text 2"/>
          <p:cNvSpPr/>
          <p:nvPr/>
        </p:nvSpPr>
        <p:spPr>
          <a:xfrm>
            <a:off x="1009650" y="8572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kern="0" spc="-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695450" y="857250"/>
            <a:ext cx="3334726" cy="6416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1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614197" y="800100"/>
            <a:ext cx="3626053" cy="9730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800" kern="0" spc="75" dirty="0">
                <a:solidFill>
                  <a:srgbClr val="8EA3C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РЭУ им. Г.В. Плеханова Высшая школа менеджмента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47750" y="2458998"/>
            <a:ext cx="146685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СТАРТАП КАК ДИПЛОМ · ВКРС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47750" y="3049548"/>
            <a:ext cx="13735050" cy="2427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9600" b="1" kern="0" spc="-26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Академический консультант</a:t>
            </a:r>
            <a:endParaRPr lang="en-US" sz="9600" dirty="0"/>
          </a:p>
        </p:txBody>
      </p:sp>
      <p:sp>
        <p:nvSpPr>
          <p:cNvPr id="9" name="Text 7"/>
          <p:cNvSpPr/>
          <p:nvPr/>
        </p:nvSpPr>
        <p:spPr>
          <a:xfrm>
            <a:off x="1047750" y="5724883"/>
            <a:ext cx="10791825" cy="9791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850" dirty="0">
                <a:solidFill>
                  <a:srgbClr val="C4D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Интеллектуальная система академической поддержки студентов</a:t>
            </a:r>
            <a:endParaRPr lang="en-US" sz="2850" dirty="0"/>
          </a:p>
        </p:txBody>
      </p:sp>
      <p:sp>
        <p:nvSpPr>
          <p:cNvPr id="10" name="Shape 8"/>
          <p:cNvSpPr/>
          <p:nvPr/>
        </p:nvSpPr>
        <p:spPr>
          <a:xfrm>
            <a:off x="1047750" y="7046952"/>
            <a:ext cx="5904976" cy="624840"/>
          </a:xfrm>
          <a:prstGeom prst="roundRect">
            <a:avLst>
              <a:gd name="adj" fmla="val 50000"/>
            </a:avLst>
          </a:prstGeom>
          <a:solidFill>
            <a:srgbClr val="2F6BFF">
              <a:alpha val="14000"/>
            </a:srgbClr>
          </a:solidFill>
          <a:ln w="7620">
            <a:solidFill>
              <a:srgbClr val="5E9BFF">
                <a:alpha val="4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341120" y="7311747"/>
            <a:ext cx="95250" cy="95250"/>
          </a:xfrm>
          <a:prstGeom prst="ellipse">
            <a:avLst/>
          </a:prstGeom>
          <a:solidFill>
            <a:srgbClr val="5E9BFF"/>
          </a:solidFill>
          <a:ln/>
        </p:spPr>
      </p:sp>
      <p:sp>
        <p:nvSpPr>
          <p:cNvPr id="12" name="Text 10"/>
          <p:cNvSpPr/>
          <p:nvPr/>
        </p:nvSpPr>
        <p:spPr>
          <a:xfrm>
            <a:off x="1588770" y="7206972"/>
            <a:ext cx="536395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«Объясняет норму — не пишет за вас»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1047750" y="8644890"/>
            <a:ext cx="161925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047750" y="8900160"/>
            <a:ext cx="14111288" cy="701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00" dirty="0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ВКРС: «Технико-экономическое обоснование внедрения интеллектуальной системы академической поддержки студентов»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4773466" y="9458325"/>
            <a:ext cx="2866644" cy="34290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38.04.02 Менеджмент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73462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— ИНВЕСТИЦИИ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4919960" y="800100"/>
            <a:ext cx="255231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Год 0 ≈ 3,0 млн ₽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3620750" cy="6918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Потребность 5,0 млн ₽ за три года</a:t>
            </a:r>
            <a:endParaRPr lang="en-US" sz="4950" dirty="0"/>
          </a:p>
        </p:txBody>
      </p:sp>
      <p:sp>
        <p:nvSpPr>
          <p:cNvPr id="5" name="Text 3"/>
          <p:cNvSpPr/>
          <p:nvPr/>
        </p:nvSpPr>
        <p:spPr>
          <a:xfrm>
            <a:off x="1047750" y="4117777"/>
            <a:ext cx="9735824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kern="0" spc="15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СТРУКТУРА СТАРТОВЫХ ЗАТРАТ · ГОД 0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047750" y="454259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Резервный фонд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409950" y="453687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3409950" y="453687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5E9BFF"/>
          </a:solidFill>
          <a:ln/>
        </p:spPr>
      </p:sp>
      <p:sp>
        <p:nvSpPr>
          <p:cNvPr id="9" name="Text 7"/>
          <p:cNvSpPr/>
          <p:nvPr/>
        </p:nvSpPr>
        <p:spPr>
          <a:xfrm>
            <a:off x="8536424" y="4573072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800 000 ₽</a:t>
            </a:r>
            <a:endParaRPr lang="en-US" sz="1725" dirty="0"/>
          </a:p>
        </p:txBody>
      </p:sp>
      <p:sp>
        <p:nvSpPr>
          <p:cNvPr id="10" name="Text 8"/>
          <p:cNvSpPr/>
          <p:nvPr/>
        </p:nvSpPr>
        <p:spPr>
          <a:xfrm>
            <a:off x="1047750" y="501884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 MVP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409950" y="501312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3409950" y="5013127"/>
            <a:ext cx="4774049" cy="323850"/>
          </a:xfrm>
          <a:prstGeom prst="roundRect">
            <a:avLst>
              <a:gd name="adj" fmla="val 23529"/>
            </a:avLst>
          </a:prstGeom>
          <a:solidFill>
            <a:srgbClr val="3F7BFF"/>
          </a:solidFill>
          <a:ln/>
        </p:spPr>
      </p:sp>
      <p:sp>
        <p:nvSpPr>
          <p:cNvPr id="13" name="Text 11"/>
          <p:cNvSpPr/>
          <p:nvPr/>
        </p:nvSpPr>
        <p:spPr>
          <a:xfrm>
            <a:off x="8536424" y="5049321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750 000 ₽</a:t>
            </a:r>
            <a:endParaRPr lang="en-US" sz="1725" dirty="0"/>
          </a:p>
        </p:txBody>
      </p:sp>
      <p:sp>
        <p:nvSpPr>
          <p:cNvPr id="14" name="Text 12"/>
          <p:cNvSpPr/>
          <p:nvPr/>
        </p:nvSpPr>
        <p:spPr>
          <a:xfrm>
            <a:off x="1047750" y="549509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Маркетинг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409950" y="548937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3409950" y="5489377"/>
            <a:ext cx="3809047" cy="323850"/>
          </a:xfrm>
          <a:prstGeom prst="roundRect">
            <a:avLst>
              <a:gd name="adj" fmla="val 23529"/>
            </a:avLst>
          </a:prstGeom>
          <a:solidFill>
            <a:srgbClr val="3F7BFF"/>
          </a:solidFill>
          <a:ln/>
        </p:spPr>
      </p:sp>
      <p:sp>
        <p:nvSpPr>
          <p:cNvPr id="17" name="Text 15"/>
          <p:cNvSpPr/>
          <p:nvPr/>
        </p:nvSpPr>
        <p:spPr>
          <a:xfrm>
            <a:off x="8536424" y="5525571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600 000 ₽</a:t>
            </a:r>
            <a:endParaRPr lang="en-US" sz="1725" dirty="0"/>
          </a:p>
        </p:txBody>
      </p:sp>
      <p:sp>
        <p:nvSpPr>
          <p:cNvPr id="18" name="Text 16"/>
          <p:cNvSpPr/>
          <p:nvPr/>
        </p:nvSpPr>
        <p:spPr>
          <a:xfrm>
            <a:off x="1047750" y="597134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База знаний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3409950" y="596562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3409950" y="5965627"/>
            <a:ext cx="1929884" cy="323850"/>
          </a:xfrm>
          <a:prstGeom prst="roundRect">
            <a:avLst>
              <a:gd name="adj" fmla="val 23529"/>
            </a:avLst>
          </a:prstGeom>
          <a:solidFill>
            <a:srgbClr val="2F6BFF"/>
          </a:solidFill>
          <a:ln/>
        </p:spPr>
      </p:sp>
      <p:sp>
        <p:nvSpPr>
          <p:cNvPr id="21" name="Text 19"/>
          <p:cNvSpPr/>
          <p:nvPr/>
        </p:nvSpPr>
        <p:spPr>
          <a:xfrm>
            <a:off x="8536424" y="6001821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300 000 ₽</a:t>
            </a:r>
            <a:endParaRPr lang="en-US" sz="1725" dirty="0"/>
          </a:p>
        </p:txBody>
      </p:sp>
      <p:sp>
        <p:nvSpPr>
          <p:cNvPr id="22" name="Text 20"/>
          <p:cNvSpPr/>
          <p:nvPr/>
        </p:nvSpPr>
        <p:spPr>
          <a:xfrm>
            <a:off x="1047750" y="644759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 к LLM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3409950" y="644187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3409950" y="6441877"/>
            <a:ext cx="1421963" cy="323850"/>
          </a:xfrm>
          <a:prstGeom prst="roundRect">
            <a:avLst>
              <a:gd name="adj" fmla="val 23529"/>
            </a:avLst>
          </a:prstGeom>
          <a:solidFill>
            <a:srgbClr val="2F6BFF"/>
          </a:solidFill>
          <a:ln/>
        </p:spPr>
      </p:sp>
      <p:sp>
        <p:nvSpPr>
          <p:cNvPr id="25" name="Text 23"/>
          <p:cNvSpPr/>
          <p:nvPr/>
        </p:nvSpPr>
        <p:spPr>
          <a:xfrm>
            <a:off x="8536424" y="6478071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220 000 ₽</a:t>
            </a:r>
            <a:endParaRPr lang="en-US" sz="1725" dirty="0"/>
          </a:p>
        </p:txBody>
      </p:sp>
      <p:sp>
        <p:nvSpPr>
          <p:cNvPr id="26" name="Text 24"/>
          <p:cNvSpPr/>
          <p:nvPr/>
        </p:nvSpPr>
        <p:spPr>
          <a:xfrm>
            <a:off x="1047750" y="692384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Облако (год 1)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409950" y="691812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3409950" y="6918127"/>
            <a:ext cx="1168122" cy="323850"/>
          </a:xfrm>
          <a:prstGeom prst="roundRect">
            <a:avLst>
              <a:gd name="adj" fmla="val 23529"/>
            </a:avLst>
          </a:prstGeom>
          <a:solidFill>
            <a:srgbClr val="2F6BFF"/>
          </a:solidFill>
          <a:ln/>
        </p:spPr>
      </p:sp>
      <p:sp>
        <p:nvSpPr>
          <p:cNvPr id="29" name="Text 27"/>
          <p:cNvSpPr/>
          <p:nvPr/>
        </p:nvSpPr>
        <p:spPr>
          <a:xfrm>
            <a:off x="8536424" y="6954321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180 000 ₽</a:t>
            </a:r>
            <a:endParaRPr lang="en-US" sz="1725" dirty="0"/>
          </a:p>
        </p:txBody>
      </p:sp>
      <p:sp>
        <p:nvSpPr>
          <p:cNvPr id="30" name="Text 28"/>
          <p:cNvSpPr/>
          <p:nvPr/>
        </p:nvSpPr>
        <p:spPr>
          <a:xfrm>
            <a:off x="1047750" y="7400092"/>
            <a:ext cx="240982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Юр. оформление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3409950" y="7394377"/>
            <a:ext cx="5078849" cy="323850"/>
          </a:xfrm>
          <a:prstGeom prst="roundRect">
            <a:avLst>
              <a:gd name="adj" fmla="val 23529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3409950" y="7394377"/>
            <a:ext cx="964883" cy="323850"/>
          </a:xfrm>
          <a:prstGeom prst="roundRect">
            <a:avLst>
              <a:gd name="adj" fmla="val 23529"/>
            </a:avLst>
          </a:prstGeom>
          <a:solidFill>
            <a:srgbClr val="2F6BFF"/>
          </a:solidFill>
          <a:ln/>
        </p:spPr>
      </p:sp>
      <p:sp>
        <p:nvSpPr>
          <p:cNvPr id="33" name="Text 31"/>
          <p:cNvSpPr/>
          <p:nvPr/>
        </p:nvSpPr>
        <p:spPr>
          <a:xfrm>
            <a:off x="8536424" y="7430571"/>
            <a:ext cx="1362075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150 000 ₽</a:t>
            </a:r>
            <a:endParaRPr lang="en-US" sz="1725" dirty="0"/>
          </a:p>
        </p:txBody>
      </p:sp>
      <p:sp>
        <p:nvSpPr>
          <p:cNvPr id="34" name="Text 32"/>
          <p:cNvSpPr/>
          <p:nvPr/>
        </p:nvSpPr>
        <p:spPr>
          <a:xfrm>
            <a:off x="10431899" y="3475792"/>
            <a:ext cx="74891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kern="0" spc="15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ИСТОЧНИКИ ФИНАНСИРОВАНИЯ</a:t>
            </a:r>
            <a:endParaRPr lang="en-US" sz="1350" dirty="0"/>
          </a:p>
        </p:txBody>
      </p:sp>
      <p:sp>
        <p:nvSpPr>
          <p:cNvPr id="35" name="Shape 33"/>
          <p:cNvSpPr/>
          <p:nvPr/>
        </p:nvSpPr>
        <p:spPr>
          <a:xfrm>
            <a:off x="10431899" y="3875842"/>
            <a:ext cx="6808351" cy="1474470"/>
          </a:xfrm>
          <a:prstGeom prst="roundRect">
            <a:avLst>
              <a:gd name="adj" fmla="val 10336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725270" y="4150162"/>
            <a:ext cx="684377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Грант «Приоритет-2030»</a:t>
            </a:r>
            <a:endParaRPr lang="en-US" sz="2100" dirty="0"/>
          </a:p>
        </p:txBody>
      </p:sp>
      <p:sp>
        <p:nvSpPr>
          <p:cNvPr id="37" name="Text 35"/>
          <p:cNvSpPr/>
          <p:nvPr/>
        </p:nvSpPr>
        <p:spPr>
          <a:xfrm>
            <a:off x="10725270" y="4512112"/>
            <a:ext cx="6408259" cy="60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РЭУ им. Г.В. Плеханова — частично покрывает ФОТ на этапе разработки</a:t>
            </a:r>
            <a:endParaRPr lang="en-US" sz="1650" dirty="0"/>
          </a:p>
        </p:txBody>
      </p:sp>
      <p:sp>
        <p:nvSpPr>
          <p:cNvPr id="38" name="Shape 36"/>
          <p:cNvSpPr/>
          <p:nvPr/>
        </p:nvSpPr>
        <p:spPr>
          <a:xfrm>
            <a:off x="10431899" y="5521762"/>
            <a:ext cx="6808351" cy="1192530"/>
          </a:xfrm>
          <a:prstGeom prst="roundRect">
            <a:avLst>
              <a:gd name="adj" fmla="val 12780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0725270" y="5796082"/>
            <a:ext cx="684377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Собственные средства команды</a:t>
            </a:r>
            <a:endParaRPr lang="en-US" sz="2100" dirty="0"/>
          </a:p>
        </p:txBody>
      </p:sp>
      <p:sp>
        <p:nvSpPr>
          <p:cNvPr id="40" name="Text 38"/>
          <p:cNvSpPr/>
          <p:nvPr/>
        </p:nvSpPr>
        <p:spPr>
          <a:xfrm>
            <a:off x="10725270" y="6158032"/>
            <a:ext cx="6843772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Bootstrap на этапе пилота</a:t>
            </a:r>
            <a:endParaRPr lang="en-US" sz="1650" dirty="0"/>
          </a:p>
        </p:txBody>
      </p:sp>
      <p:sp>
        <p:nvSpPr>
          <p:cNvPr id="41" name="Shape 39"/>
          <p:cNvSpPr/>
          <p:nvPr/>
        </p:nvSpPr>
        <p:spPr>
          <a:xfrm>
            <a:off x="10431899" y="6885742"/>
            <a:ext cx="6808351" cy="1474470"/>
          </a:xfrm>
          <a:prstGeom prst="roundRect">
            <a:avLst>
              <a:gd name="adj" fmla="val 10336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725270" y="7160062"/>
            <a:ext cx="684377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Посевные инвестиции</a:t>
            </a:r>
            <a:endParaRPr lang="en-US" sz="2100" dirty="0"/>
          </a:p>
        </p:txBody>
      </p:sp>
      <p:sp>
        <p:nvSpPr>
          <p:cNvPr id="43" name="Text 41"/>
          <p:cNvSpPr/>
          <p:nvPr/>
        </p:nvSpPr>
        <p:spPr>
          <a:xfrm>
            <a:off x="10725270" y="7522012"/>
            <a:ext cx="6408259" cy="60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Фонд «Сколково», НТИ — ≈ 2,0 млн ₽ во 2-й год на масштабирование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182308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— РИСКИ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3620750" cy="6918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осознаны — на каждый есть реакция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253972"/>
            <a:ext cx="7981950" cy="3540205"/>
          </a:xfrm>
          <a:prstGeom prst="roundRect">
            <a:avLst>
              <a:gd name="adj" fmla="val 4305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9220" y="2566392"/>
            <a:ext cx="8050911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Регуляторные изменения по ИИ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379220" y="2989302"/>
            <a:ext cx="753858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Реакция: </a:t>
            </a: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консультационный (не генеративный) формат и Quality Gate изначально соответствуют ужесточению вузовских политик.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258300" y="2253972"/>
            <a:ext cx="7981950" cy="3540205"/>
          </a:xfrm>
          <a:prstGeom prst="roundRect">
            <a:avLst>
              <a:gd name="adj" fmla="val 4305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89770" y="2566392"/>
            <a:ext cx="8050911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Конкуренция LLM-гигантов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9589770" y="2989302"/>
            <a:ext cx="753858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Реакция: </a:t>
            </a: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нишевая верификация под ГОСТ и дорогой барьер создания нормативной базы знаний.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047750" y="6022777"/>
            <a:ext cx="7981950" cy="3540323"/>
          </a:xfrm>
          <a:prstGeom prst="roundRect">
            <a:avLst>
              <a:gd name="adj" fmla="val 4305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79220" y="6335196"/>
            <a:ext cx="8050911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стоимости языковых моделей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1379220" y="6758107"/>
            <a:ext cx="753858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Реакция: </a:t>
            </a: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удешевление LLM на 30–50% в год и мульти-провайдерная архитектура.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258300" y="6022777"/>
            <a:ext cx="7981950" cy="3540323"/>
          </a:xfrm>
          <a:prstGeom prst="roundRect">
            <a:avLst>
              <a:gd name="adj" fmla="val 4305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89770" y="6335196"/>
            <a:ext cx="8050911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Низкая конверсия и отток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9589770" y="6758107"/>
            <a:ext cx="753858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Реакция: </a:t>
            </a: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цена ниже барьера 400 ₽, реферальная программа, удержание через Learner Model.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18770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— КОМАНДА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2753975" cy="13456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с опытом исследований и разработки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926794"/>
            <a:ext cx="5245061" cy="3493770"/>
          </a:xfrm>
          <a:prstGeom prst="roundRect">
            <a:avLst>
              <a:gd name="adj" fmla="val 4907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79220" y="3277314"/>
            <a:ext cx="609600" cy="609600"/>
          </a:xfrm>
          <a:prstGeom prst="roundRect">
            <a:avLst>
              <a:gd name="adj" fmla="val 25000"/>
            </a:avLst>
          </a:prstGeom>
          <a:solidFill>
            <a:srgbClr val="2F6BFF"/>
          </a:solidFill>
          <a:ln/>
        </p:spPr>
      </p:sp>
      <p:sp>
        <p:nvSpPr>
          <p:cNvPr id="7" name="Text 5"/>
          <p:cNvSpPr/>
          <p:nvPr/>
        </p:nvSpPr>
        <p:spPr>
          <a:xfrm>
            <a:off x="1341120" y="3277314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ДД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379220" y="4096464"/>
            <a:ext cx="5040332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Дарья Дёмин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379220" y="4462224"/>
            <a:ext cx="50403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Руководитель проекта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379220" y="4843224"/>
            <a:ext cx="4719584" cy="958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72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Продуктовое и стратегическое управление, бизнес-модель, финансовое моделирование (NPV/IRR, unit-экономика).</a:t>
            </a:r>
            <a:endParaRPr lang="en-US" sz="1725" dirty="0"/>
          </a:p>
        </p:txBody>
      </p:sp>
      <p:sp>
        <p:nvSpPr>
          <p:cNvPr id="11" name="Shape 9"/>
          <p:cNvSpPr/>
          <p:nvPr/>
        </p:nvSpPr>
        <p:spPr>
          <a:xfrm>
            <a:off x="6521411" y="2926794"/>
            <a:ext cx="5245179" cy="3493770"/>
          </a:xfrm>
          <a:prstGeom prst="roundRect">
            <a:avLst>
              <a:gd name="adj" fmla="val 4907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2881" y="3277314"/>
            <a:ext cx="609600" cy="609600"/>
          </a:xfrm>
          <a:prstGeom prst="roundRect">
            <a:avLst>
              <a:gd name="adj" fmla="val 25000"/>
            </a:avLst>
          </a:prstGeom>
          <a:solidFill>
            <a:srgbClr val="1B3A6B"/>
          </a:solidFill>
          <a:ln/>
        </p:spPr>
      </p:sp>
      <p:sp>
        <p:nvSpPr>
          <p:cNvPr id="13" name="Text 11"/>
          <p:cNvSpPr/>
          <p:nvPr/>
        </p:nvSpPr>
        <p:spPr>
          <a:xfrm>
            <a:off x="6814781" y="3277314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АМ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6852881" y="4096464"/>
            <a:ext cx="5040463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Амир Махмадбеков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6852881" y="4462224"/>
            <a:ext cx="5040463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Tech Lead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852881" y="4843224"/>
            <a:ext cx="4719707" cy="958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72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интеллектуальных систем (RAG, граф норм), Intent Classifier, машинное обучение и Learner Model.</a:t>
            </a:r>
            <a:endParaRPr lang="en-US" sz="1725" dirty="0"/>
          </a:p>
        </p:txBody>
      </p:sp>
      <p:sp>
        <p:nvSpPr>
          <p:cNvPr id="17" name="Shape 15"/>
          <p:cNvSpPr/>
          <p:nvPr/>
        </p:nvSpPr>
        <p:spPr>
          <a:xfrm>
            <a:off x="11995190" y="2926794"/>
            <a:ext cx="5245061" cy="3493770"/>
          </a:xfrm>
          <a:prstGeom prst="roundRect">
            <a:avLst>
              <a:gd name="adj" fmla="val 4907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2326660" y="3277314"/>
            <a:ext cx="609600" cy="609600"/>
          </a:xfrm>
          <a:prstGeom prst="roundRect">
            <a:avLst>
              <a:gd name="adj" fmla="val 25000"/>
            </a:avLst>
          </a:prstGeom>
          <a:solidFill>
            <a:srgbClr val="0F1B2D"/>
          </a:solidFill>
          <a:ln/>
        </p:spPr>
      </p:sp>
      <p:sp>
        <p:nvSpPr>
          <p:cNvPr id="19" name="Text 17"/>
          <p:cNvSpPr/>
          <p:nvPr/>
        </p:nvSpPr>
        <p:spPr>
          <a:xfrm>
            <a:off x="12288560" y="3277314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СД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12326660" y="4096464"/>
            <a:ext cx="5040332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 err="1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Серая</a:t>
            </a:r>
            <a:r>
              <a:rPr lang="ru-RU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Дарья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12326660" y="4462224"/>
            <a:ext cx="50403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Эксперт по базе знаний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2326660" y="4843224"/>
            <a:ext cx="4719584" cy="1264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72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Формализация и верификация нормативной базы (ГОСТ, методички вузов), типовые сценарии консультирования.</a:t>
            </a:r>
            <a:endParaRPr lang="en-US" sz="1725" dirty="0"/>
          </a:p>
        </p:txBody>
      </p:sp>
      <p:sp>
        <p:nvSpPr>
          <p:cNvPr id="23" name="Shape 21"/>
          <p:cNvSpPr/>
          <p:nvPr/>
        </p:nvSpPr>
        <p:spPr>
          <a:xfrm>
            <a:off x="1047750" y="6649164"/>
            <a:ext cx="7981950" cy="1082040"/>
          </a:xfrm>
          <a:prstGeom prst="roundRect">
            <a:avLst>
              <a:gd name="adj" fmla="val 12324"/>
            </a:avLst>
          </a:prstGeom>
          <a:solidFill>
            <a:srgbClr val="EEF2F8"/>
          </a:solidFill>
          <a:ln/>
        </p:spPr>
      </p:sp>
      <p:sp>
        <p:nvSpPr>
          <p:cNvPr id="24" name="Text 22"/>
          <p:cNvSpPr/>
          <p:nvPr/>
        </p:nvSpPr>
        <p:spPr>
          <a:xfrm>
            <a:off x="1333500" y="6877764"/>
            <a:ext cx="7649908" cy="6629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Научное руководство: </a:t>
            </a:r>
            <a:r>
              <a:rPr lang="en-US" sz="1800" dirty="0">
                <a:solidFill>
                  <a:srgbClr val="0F1B2D"/>
                </a:solidFill>
                <a:highlight>
                  <a:srgbClr val="EEF2F8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Балаханова Д.К., к.э.н., 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9258300" y="6654879"/>
            <a:ext cx="7981950" cy="1070610"/>
          </a:xfrm>
          <a:prstGeom prst="roundRect">
            <a:avLst>
              <a:gd name="adj" fmla="val 12456"/>
            </a:avLst>
          </a:prstGeom>
          <a:solidFill>
            <a:srgbClr val="0F1B2D"/>
          </a:solidFill>
          <a:ln/>
        </p:spPr>
      </p:sp>
      <p:sp>
        <p:nvSpPr>
          <p:cNvPr id="26" name="Text 24"/>
          <p:cNvSpPr/>
          <p:nvPr/>
        </p:nvSpPr>
        <p:spPr>
          <a:xfrm>
            <a:off x="9544050" y="6883479"/>
            <a:ext cx="7649908" cy="6515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Победа в конкурсе «Шаг в науку» · НИР «Приоритет-2030» · публикации в РИНЦ</a:t>
            </a:r>
            <a:endParaRPr lang="en-US" sz="17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FFFFF">
                  <a:alpha val="3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1047750" y="80010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2F6BFF"/>
          </a:solidFill>
          <a:ln/>
        </p:spPr>
      </p:sp>
      <p:sp>
        <p:nvSpPr>
          <p:cNvPr id="4" name="Text 2"/>
          <p:cNvSpPr/>
          <p:nvPr/>
        </p:nvSpPr>
        <p:spPr>
          <a:xfrm>
            <a:off x="1009650" y="80010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kern="0" spc="-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790700" y="956310"/>
            <a:ext cx="3282339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7750" y="3486150"/>
            <a:ext cx="136207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СПАСИБО ЗА ВНИМАНИЕ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47750" y="4019550"/>
            <a:ext cx="12753975" cy="1866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0" b="1" kern="0" spc="-18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Объясняет норму — не пишет за вас</a:t>
            </a:r>
            <a:endParaRPr lang="en-US" sz="7200" dirty="0"/>
          </a:p>
        </p:txBody>
      </p:sp>
      <p:sp>
        <p:nvSpPr>
          <p:cNvPr id="8" name="Text 6"/>
          <p:cNvSpPr/>
          <p:nvPr/>
        </p:nvSpPr>
        <p:spPr>
          <a:xfrm>
            <a:off x="1047750" y="6076950"/>
            <a:ext cx="11001375" cy="44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400" dirty="0">
                <a:solidFill>
                  <a:srgbClr val="C4D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Интеллектуальная система академической поддержки студентов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1047750" y="8602980"/>
            <a:ext cx="161925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3312394" y="8877300"/>
            <a:ext cx="392785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800" dirty="0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РЭУ им. Г.В. </a:t>
            </a:r>
            <a:r>
              <a:rPr lang="en-US" sz="1800" dirty="0" err="1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Плеханова</a:t>
            </a:r>
            <a:r>
              <a:rPr lang="en-US" sz="1800" dirty="0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800" dirty="0">
              <a:solidFill>
                <a:srgbClr val="8EA3C4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en-US" sz="1800" dirty="0" err="1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Высшая</a:t>
            </a:r>
            <a:r>
              <a:rPr lang="en-US" sz="1800" dirty="0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школа менеджмента · </a:t>
            </a:r>
            <a:r>
              <a:rPr lang="ru-RU" sz="1800" dirty="0">
                <a:solidFill>
                  <a:srgbClr val="8E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37001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— ПРОБЛЕМА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2753975" cy="13456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Работы не проходят по нормам, а помощь — недоступна вовремя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3022044"/>
            <a:ext cx="5212080" cy="5462826"/>
          </a:xfrm>
          <a:prstGeom prst="roundRect">
            <a:avLst>
              <a:gd name="adj" fmla="val 3289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17320" y="3429714"/>
            <a:ext cx="4920234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kern="0" spc="-150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ГОСТ</a:t>
            </a:r>
            <a:endParaRPr lang="en-US" sz="4800" dirty="0"/>
          </a:p>
        </p:txBody>
      </p:sp>
      <p:sp>
        <p:nvSpPr>
          <p:cNvPr id="7" name="Shape 5"/>
          <p:cNvSpPr/>
          <p:nvPr/>
        </p:nvSpPr>
        <p:spPr>
          <a:xfrm>
            <a:off x="1417320" y="4286964"/>
            <a:ext cx="4472940" cy="19050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8" name="Text 6"/>
          <p:cNvSpPr/>
          <p:nvPr/>
        </p:nvSpPr>
        <p:spPr>
          <a:xfrm>
            <a:off x="1417320" y="4553664"/>
            <a:ext cx="4607128" cy="693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Несоответствие требованиям оформления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417320" y="5323284"/>
            <a:ext cx="4607128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Замечания по ГОСТ и внутренним регламентам вузов — массовая причина доработок и потери времени.</a:t>
            </a:r>
            <a:endParaRPr lang="en-US" sz="1875" dirty="0"/>
          </a:p>
        </p:txBody>
      </p:sp>
      <p:sp>
        <p:nvSpPr>
          <p:cNvPr id="10" name="Shape 8"/>
          <p:cNvSpPr/>
          <p:nvPr/>
        </p:nvSpPr>
        <p:spPr>
          <a:xfrm>
            <a:off x="6545580" y="3022044"/>
            <a:ext cx="5212080" cy="5462826"/>
          </a:xfrm>
          <a:prstGeom prst="roundRect">
            <a:avLst>
              <a:gd name="adj" fmla="val 3289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915150" y="3429714"/>
            <a:ext cx="4920234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kern="0" spc="-150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915150" y="4286964"/>
            <a:ext cx="4472940" cy="19050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13" name="Text 11"/>
          <p:cNvSpPr/>
          <p:nvPr/>
        </p:nvSpPr>
        <p:spPr>
          <a:xfrm>
            <a:off x="6758597" y="4593312"/>
            <a:ext cx="4920234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Очные консультации недоступны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6915150" y="4995625"/>
            <a:ext cx="4607128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Пики нагрузки — ноябрь–декабрь и апрель–май, вечернее и ночное время, когда преподаватель недоступен.</a:t>
            </a:r>
            <a:endParaRPr lang="en-US" sz="1875" dirty="0"/>
          </a:p>
        </p:txBody>
      </p:sp>
      <p:sp>
        <p:nvSpPr>
          <p:cNvPr id="15" name="Shape 13"/>
          <p:cNvSpPr/>
          <p:nvPr/>
        </p:nvSpPr>
        <p:spPr>
          <a:xfrm>
            <a:off x="12043410" y="3022044"/>
            <a:ext cx="5196840" cy="5462826"/>
          </a:xfrm>
          <a:prstGeom prst="roundRect">
            <a:avLst>
              <a:gd name="adj" fmla="val 3299"/>
            </a:avLst>
          </a:prstGeom>
          <a:solidFill>
            <a:srgbClr val="0F1B2D"/>
          </a:solidFill>
          <a:ln/>
        </p:spPr>
      </p:sp>
      <p:sp>
        <p:nvSpPr>
          <p:cNvPr id="16" name="Text 14"/>
          <p:cNvSpPr/>
          <p:nvPr/>
        </p:nvSpPr>
        <p:spPr>
          <a:xfrm>
            <a:off x="12405360" y="3422094"/>
            <a:ext cx="4920234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kern="0" spc="-150" dirty="0">
                <a:solidFill>
                  <a:srgbClr val="5E9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ИИ-риск</a:t>
            </a:r>
            <a:endParaRPr lang="en-US" sz="4800" dirty="0"/>
          </a:p>
        </p:txBody>
      </p:sp>
      <p:sp>
        <p:nvSpPr>
          <p:cNvPr id="17" name="Shape 15"/>
          <p:cNvSpPr/>
          <p:nvPr/>
        </p:nvSpPr>
        <p:spPr>
          <a:xfrm>
            <a:off x="12405360" y="4279344"/>
            <a:ext cx="4472940" cy="1905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12405360" y="4546044"/>
            <a:ext cx="4607128" cy="693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Универсальные чаты пишут за студента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12405360" y="5315664"/>
            <a:ext cx="4607128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 и аналоги не верифицированы под ГОСТ и генерируют текст — прямой риск академической нечестности.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1047750" y="8827770"/>
            <a:ext cx="16192500" cy="9525"/>
          </a:xfrm>
          <a:prstGeom prst="rect">
            <a:avLst/>
          </a:prstGeom>
          <a:solidFill>
            <a:srgbClr val="DFE5EE"/>
          </a:solidFill>
          <a:ln/>
        </p:spPr>
      </p:sp>
      <p:sp>
        <p:nvSpPr>
          <p:cNvPr id="21" name="Text 19"/>
          <p:cNvSpPr/>
          <p:nvPr/>
        </p:nvSpPr>
        <p:spPr>
          <a:xfrm>
            <a:off x="1047750" y="9121140"/>
            <a:ext cx="9705530" cy="480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4,3 млн </a:t>
            </a: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студентов очной формы ежегодно готовят квалификационные работы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18770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— РЕШЕНИЕ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3620750" cy="6918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Консультант, а не генератор текста</a:t>
            </a:r>
            <a:endParaRPr lang="en-US" sz="4950" dirty="0"/>
          </a:p>
        </p:txBody>
      </p:sp>
      <p:sp>
        <p:nvSpPr>
          <p:cNvPr id="5" name="Text 3"/>
          <p:cNvSpPr/>
          <p:nvPr/>
        </p:nvSpPr>
        <p:spPr>
          <a:xfrm>
            <a:off x="1047750" y="2063472"/>
            <a:ext cx="1204912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25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Сервис не пишет работу за студента — он ведёт по норме за четыре шага.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1047750" y="3458882"/>
            <a:ext cx="3880485" cy="2552700"/>
          </a:xfrm>
          <a:prstGeom prst="roundRect">
            <a:avLst>
              <a:gd name="adj" fmla="val 6716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60170" y="3809402"/>
            <a:ext cx="358121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60170" y="4278032"/>
            <a:ext cx="358121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Объясняет норму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360170" y="4700942"/>
            <a:ext cx="3353315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Какое требование ГОСТ или регламента вуза применимо к вашему случаю.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156835" y="3458882"/>
            <a:ext cx="3880485" cy="2552700"/>
          </a:xfrm>
          <a:prstGeom prst="roundRect">
            <a:avLst>
              <a:gd name="adj" fmla="val 6716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69255" y="3809402"/>
            <a:ext cx="358121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469255" y="4219932"/>
            <a:ext cx="358121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Приводит пример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5469255" y="4643792"/>
            <a:ext cx="3353315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Готовый образец корректного оформления элемента работы.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265920" y="3458882"/>
            <a:ext cx="3880485" cy="2552700"/>
          </a:xfrm>
          <a:prstGeom prst="roundRect">
            <a:avLst>
              <a:gd name="adj" fmla="val 6716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78340" y="3809402"/>
            <a:ext cx="358121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65195" y="4239751"/>
            <a:ext cx="358121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Даёт алгоритм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9578340" y="4643792"/>
            <a:ext cx="3353315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Пошаговую последовательность действий до результата.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13375006" y="3458882"/>
            <a:ext cx="3865245" cy="2552700"/>
          </a:xfrm>
          <a:prstGeom prst="roundRect">
            <a:avLst>
              <a:gd name="adj" fmla="val 6716"/>
            </a:avLst>
          </a:prstGeom>
          <a:solidFill>
            <a:srgbClr val="0F1B2D"/>
          </a:solidFill>
          <a:ln/>
        </p:spPr>
      </p:sp>
      <p:sp>
        <p:nvSpPr>
          <p:cNvPr id="19" name="Text 17"/>
          <p:cNvSpPr/>
          <p:nvPr/>
        </p:nvSpPr>
        <p:spPr>
          <a:xfrm>
            <a:off x="13679806" y="3801782"/>
            <a:ext cx="3581210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659040" y="4270412"/>
            <a:ext cx="358121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Чек-лист самопроверки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13679806" y="4693322"/>
            <a:ext cx="3353315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Список пунктов, чтобы студент проверил работу сам.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031558" y="6362102"/>
            <a:ext cx="5270421" cy="1104900"/>
          </a:xfrm>
          <a:prstGeom prst="roundRect">
            <a:avLst>
              <a:gd name="adj" fmla="val 12069"/>
            </a:avLst>
          </a:prstGeom>
          <a:solidFill>
            <a:srgbClr val="EEF2F8"/>
          </a:solidFill>
          <a:ln/>
        </p:spPr>
      </p:sp>
      <p:sp>
        <p:nvSpPr>
          <p:cNvPr id="23" name="Text 21"/>
          <p:cNvSpPr/>
          <p:nvPr/>
        </p:nvSpPr>
        <p:spPr>
          <a:xfrm>
            <a:off x="1047750" y="6621182"/>
            <a:ext cx="5254229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Точность под ГОСТ и </a:t>
            </a:r>
            <a:r>
              <a:rPr lang="en-US" sz="1950" b="1" dirty="0" err="1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нормы</a:t>
            </a: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950" b="1" dirty="0" err="1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конкретного</a:t>
            </a: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вуза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6508671" y="6373532"/>
            <a:ext cx="5270540" cy="1104900"/>
          </a:xfrm>
          <a:prstGeom prst="roundRect">
            <a:avLst>
              <a:gd name="adj" fmla="val 12069"/>
            </a:avLst>
          </a:prstGeom>
          <a:solidFill>
            <a:srgbClr val="EEF2F8"/>
          </a:solidFill>
          <a:ln/>
        </p:spPr>
      </p:sp>
      <p:sp>
        <p:nvSpPr>
          <p:cNvPr id="25" name="Text 23"/>
          <p:cNvSpPr/>
          <p:nvPr/>
        </p:nvSpPr>
        <p:spPr>
          <a:xfrm>
            <a:off x="6508670" y="6671662"/>
            <a:ext cx="5270539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Доступность 24/7, мгновенный ответ</a:t>
            </a:r>
            <a:endParaRPr lang="en-US" sz="1950" dirty="0"/>
          </a:p>
        </p:txBody>
      </p:sp>
      <p:sp>
        <p:nvSpPr>
          <p:cNvPr id="26" name="Shape 24"/>
          <p:cNvSpPr/>
          <p:nvPr/>
        </p:nvSpPr>
        <p:spPr>
          <a:xfrm>
            <a:off x="11969710" y="6373532"/>
            <a:ext cx="5270540" cy="1104900"/>
          </a:xfrm>
          <a:prstGeom prst="roundRect">
            <a:avLst>
              <a:gd name="adj" fmla="val 12069"/>
            </a:avLst>
          </a:prstGeom>
          <a:solidFill>
            <a:srgbClr val="EEF2F8"/>
          </a:solidFill>
          <a:ln/>
        </p:spPr>
      </p:sp>
      <p:sp>
        <p:nvSpPr>
          <p:cNvPr id="27" name="Text 25"/>
          <p:cNvSpPr/>
          <p:nvPr/>
        </p:nvSpPr>
        <p:spPr>
          <a:xfrm>
            <a:off x="11969710" y="6671662"/>
            <a:ext cx="5126715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Сохранение академической честности</a:t>
            </a:r>
            <a:endParaRPr lang="en-US" sz="1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18770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— ПРОДУКТ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6280131" y="800100"/>
            <a:ext cx="103632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TRL 4–5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3620750" cy="6918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311122"/>
            <a:ext cx="4095750" cy="7251978"/>
          </a:xfrm>
          <a:prstGeom prst="roundRect">
            <a:avLst>
              <a:gd name="adj" fmla="val 6512"/>
            </a:avLst>
          </a:prstGeom>
          <a:solidFill>
            <a:srgbClr val="0B1422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64920" y="3168372"/>
            <a:ext cx="3661410" cy="9525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322070" y="2600682"/>
            <a:ext cx="381000" cy="381000"/>
          </a:xfrm>
          <a:prstGeom prst="roundRect">
            <a:avLst>
              <a:gd name="adj" fmla="val 27500"/>
            </a:avLst>
          </a:prstGeom>
          <a:solidFill>
            <a:srgbClr val="2F6BFF"/>
          </a:solidFill>
          <a:ln/>
        </p:spPr>
      </p:sp>
      <p:sp>
        <p:nvSpPr>
          <p:cNvPr id="8" name="Text 6"/>
          <p:cNvSpPr/>
          <p:nvPr/>
        </p:nvSpPr>
        <p:spPr>
          <a:xfrm>
            <a:off x="1283970" y="2600682"/>
            <a:ext cx="45720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</a:t>
            </a:r>
            <a:endParaRPr lang="en-US" sz="1275" dirty="0"/>
          </a:p>
        </p:txBody>
      </p:sp>
      <p:sp>
        <p:nvSpPr>
          <p:cNvPr id="9" name="Text 7"/>
          <p:cNvSpPr/>
          <p:nvPr/>
        </p:nvSpPr>
        <p:spPr>
          <a:xfrm>
            <a:off x="1817370" y="2585442"/>
            <a:ext cx="2872014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Академический консультант</a:t>
            </a:r>
            <a:endParaRPr lang="en-US" sz="1575" dirty="0"/>
          </a:p>
        </p:txBody>
      </p:sp>
      <p:sp>
        <p:nvSpPr>
          <p:cNvPr id="10" name="Text 8"/>
          <p:cNvSpPr/>
          <p:nvPr/>
        </p:nvSpPr>
        <p:spPr>
          <a:xfrm>
            <a:off x="1817370" y="2821662"/>
            <a:ext cx="2872014" cy="2133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online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020134" y="3366492"/>
            <a:ext cx="2868097" cy="806768"/>
          </a:xfrm>
          <a:prstGeom prst="roundRect">
            <a:avLst>
              <a:gd name="adj" fmla="val 21251"/>
            </a:avLst>
          </a:prstGeom>
          <a:solidFill>
            <a:srgbClr val="2F6BFF"/>
          </a:solidFill>
          <a:ln/>
        </p:spPr>
      </p:sp>
      <p:sp>
        <p:nvSpPr>
          <p:cNvPr id="12" name="Text 10"/>
          <p:cNvSpPr/>
          <p:nvPr/>
        </p:nvSpPr>
        <p:spPr>
          <a:xfrm>
            <a:off x="2191584" y="3499842"/>
            <a:ext cx="2611240" cy="578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оформить список литературы по ГОСТ?</a:t>
            </a:r>
            <a:endParaRPr lang="en-US" sz="1575" dirty="0"/>
          </a:p>
        </p:txBody>
      </p:sp>
      <p:sp>
        <p:nvSpPr>
          <p:cNvPr id="13" name="Shape 11"/>
          <p:cNvSpPr/>
          <p:nvPr/>
        </p:nvSpPr>
        <p:spPr>
          <a:xfrm>
            <a:off x="1303020" y="4306610"/>
            <a:ext cx="3154918" cy="1621155"/>
          </a:xfrm>
          <a:prstGeom prst="roundRect">
            <a:avLst>
              <a:gd name="adj" fmla="val 10576"/>
            </a:avLst>
          </a:prstGeom>
          <a:solidFill>
            <a:srgbClr val="1A2740"/>
          </a:solidFill>
          <a:ln/>
        </p:spPr>
      </p:sp>
      <p:sp>
        <p:nvSpPr>
          <p:cNvPr id="14" name="Text 12"/>
          <p:cNvSpPr/>
          <p:nvPr/>
        </p:nvSpPr>
        <p:spPr>
          <a:xfrm>
            <a:off x="1474470" y="4459010"/>
            <a:ext cx="3093220" cy="211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75" kern="0" spc="75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НОРМА · ГОСТ Р 7.0.100–2018</a:t>
            </a:r>
            <a:endParaRPr lang="en-US" sz="975" dirty="0"/>
          </a:p>
        </p:txBody>
      </p:sp>
      <p:sp>
        <p:nvSpPr>
          <p:cNvPr id="15" name="Text 13"/>
          <p:cNvSpPr/>
          <p:nvPr/>
        </p:nvSpPr>
        <p:spPr>
          <a:xfrm>
            <a:off x="1474470" y="4708565"/>
            <a:ext cx="267710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E7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Источники — в алфавитном порядке. Формат: Автор. Заглавие. — Город: Издательство, год. — Объём.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303020" y="6061115"/>
            <a:ext cx="3154918" cy="1030605"/>
          </a:xfrm>
          <a:prstGeom prst="roundRect">
            <a:avLst>
              <a:gd name="adj" fmla="val 16636"/>
            </a:avLst>
          </a:prstGeom>
          <a:solidFill>
            <a:srgbClr val="1A2740"/>
          </a:solidFill>
          <a:ln/>
        </p:spPr>
      </p:sp>
      <p:sp>
        <p:nvSpPr>
          <p:cNvPr id="17" name="Text 15"/>
          <p:cNvSpPr/>
          <p:nvPr/>
        </p:nvSpPr>
        <p:spPr>
          <a:xfrm>
            <a:off x="1474470" y="6194465"/>
            <a:ext cx="3093220" cy="211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75" kern="0" spc="75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ПРИМЕР</a:t>
            </a:r>
            <a:endParaRPr lang="en-US" sz="975" dirty="0"/>
          </a:p>
        </p:txBody>
      </p:sp>
      <p:sp>
        <p:nvSpPr>
          <p:cNvPr id="18" name="Text 16"/>
          <p:cNvSpPr/>
          <p:nvPr/>
        </p:nvSpPr>
        <p:spPr>
          <a:xfrm>
            <a:off x="1474470" y="6424970"/>
            <a:ext cx="264387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E7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Иванов И. И. Менеджмент. — М.: Юрайт, 2024. — 320 с.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303020" y="7225070"/>
            <a:ext cx="2652713" cy="441960"/>
          </a:xfrm>
          <a:prstGeom prst="roundRect">
            <a:avLst>
              <a:gd name="adj" fmla="val 30172"/>
            </a:avLst>
          </a:prstGeom>
          <a:solidFill>
            <a:srgbClr val="5E9BFF">
              <a:alpha val="12000"/>
            </a:srgbClr>
          </a:solidFill>
          <a:ln w="7620">
            <a:solidFill>
              <a:srgbClr val="5E9BFF">
                <a:alpha val="3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463040" y="7327940"/>
            <a:ext cx="2412254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BCD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Чек-лист самопроверки →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676900" y="3294817"/>
            <a:ext cx="11563350" cy="1192530"/>
          </a:xfrm>
          <a:prstGeom prst="roundRect">
            <a:avLst>
              <a:gd name="adj" fmla="val 12780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89320" y="3792022"/>
            <a:ext cx="533400" cy="236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675120" y="3569137"/>
            <a:ext cx="7769983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Intent Classifier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6675120" y="3931087"/>
            <a:ext cx="7769983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Классификатор намерений — 10 базовых сценариев консультирования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5676900" y="4658797"/>
            <a:ext cx="11563350" cy="1192530"/>
          </a:xfrm>
          <a:prstGeom prst="roundRect">
            <a:avLst>
              <a:gd name="adj" fmla="val 12780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89320" y="5156002"/>
            <a:ext cx="533400" cy="236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675120" y="4933117"/>
            <a:ext cx="704454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+ граф академических норм</a:t>
            </a:r>
            <a:endParaRPr lang="en-US" sz="2100" dirty="0"/>
          </a:p>
        </p:txBody>
      </p:sp>
      <p:sp>
        <p:nvSpPr>
          <p:cNvPr id="28" name="Text 26"/>
          <p:cNvSpPr/>
          <p:nvPr/>
        </p:nvSpPr>
        <p:spPr>
          <a:xfrm>
            <a:off x="6675120" y="5295067"/>
            <a:ext cx="7044548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Привязка к верифицированному корпусу — без «галлюцинаций»</a:t>
            </a:r>
            <a:endParaRPr lang="en-US" sz="1650" dirty="0"/>
          </a:p>
        </p:txBody>
      </p:sp>
      <p:sp>
        <p:nvSpPr>
          <p:cNvPr id="29" name="Shape 27"/>
          <p:cNvSpPr/>
          <p:nvPr/>
        </p:nvSpPr>
        <p:spPr>
          <a:xfrm>
            <a:off x="5676900" y="6022777"/>
            <a:ext cx="11563350" cy="1192530"/>
          </a:xfrm>
          <a:prstGeom prst="roundRect">
            <a:avLst>
              <a:gd name="adj" fmla="val 12780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89320" y="6519982"/>
            <a:ext cx="533400" cy="236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675120" y="6297096"/>
            <a:ext cx="7880783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Learner Model</a:t>
            </a:r>
            <a:endParaRPr lang="en-US" sz="2100" dirty="0"/>
          </a:p>
        </p:txBody>
      </p:sp>
      <p:sp>
        <p:nvSpPr>
          <p:cNvPr id="32" name="Text 30"/>
          <p:cNvSpPr/>
          <p:nvPr/>
        </p:nvSpPr>
        <p:spPr>
          <a:xfrm>
            <a:off x="6675120" y="6659046"/>
            <a:ext cx="7880783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Tracing — выявление устойчивых методических затруднений</a:t>
            </a:r>
            <a:endParaRPr lang="en-US" sz="1650" dirty="0"/>
          </a:p>
        </p:txBody>
      </p:sp>
      <p:sp>
        <p:nvSpPr>
          <p:cNvPr id="33" name="Shape 31"/>
          <p:cNvSpPr/>
          <p:nvPr/>
        </p:nvSpPr>
        <p:spPr>
          <a:xfrm>
            <a:off x="5676900" y="7386757"/>
            <a:ext cx="11563350" cy="1192530"/>
          </a:xfrm>
          <a:prstGeom prst="roundRect">
            <a:avLst>
              <a:gd name="adj" fmla="val 12780"/>
            </a:avLst>
          </a:prstGeom>
          <a:solidFill>
            <a:srgbClr val="13203A"/>
          </a:solidFill>
          <a:ln w="762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89320" y="7883962"/>
            <a:ext cx="533400" cy="236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675120" y="7661077"/>
            <a:ext cx="579183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Gate · KMT-AE</a:t>
            </a:r>
            <a:endParaRPr lang="en-US" sz="2100" dirty="0"/>
          </a:p>
        </p:txBody>
      </p:sp>
      <p:sp>
        <p:nvSpPr>
          <p:cNvPr id="36" name="Text 34"/>
          <p:cNvSpPr/>
          <p:nvPr/>
        </p:nvSpPr>
        <p:spPr>
          <a:xfrm>
            <a:off x="6675120" y="8023027"/>
            <a:ext cx="579183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результата и логики формирования ответа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182308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— РЫНОК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2753975" cy="13456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Растущий рынок EdTech и ниша после ухода зарубежных платформ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4677132"/>
            <a:ext cx="7429500" cy="701040"/>
          </a:xfrm>
          <a:prstGeom prst="roundRect">
            <a:avLst>
              <a:gd name="adj" fmla="val 16304"/>
            </a:avLst>
          </a:prstGeom>
          <a:solidFill>
            <a:srgbClr val="DBE3EF"/>
          </a:solidFill>
          <a:ln/>
        </p:spPr>
      </p:sp>
      <p:sp>
        <p:nvSpPr>
          <p:cNvPr id="6" name="Text 4"/>
          <p:cNvSpPr/>
          <p:nvPr/>
        </p:nvSpPr>
        <p:spPr>
          <a:xfrm>
            <a:off x="1333500" y="4909542"/>
            <a:ext cx="453509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PAM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5492829" y="4886683"/>
            <a:ext cx="2968538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млн чел · 19,2 млрд ₽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1047750" y="5511522"/>
            <a:ext cx="6700600" cy="701040"/>
          </a:xfrm>
          <a:prstGeom prst="roundRect">
            <a:avLst>
              <a:gd name="adj" fmla="val 16304"/>
            </a:avLst>
          </a:prstGeom>
          <a:solidFill>
            <a:srgbClr val="C2D0E6"/>
          </a:solidFill>
          <a:ln/>
        </p:spPr>
      </p:sp>
      <p:sp>
        <p:nvSpPr>
          <p:cNvPr id="9" name="Text 7"/>
          <p:cNvSpPr/>
          <p:nvPr/>
        </p:nvSpPr>
        <p:spPr>
          <a:xfrm>
            <a:off x="1333500" y="5743933"/>
            <a:ext cx="453509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TAM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5029200" y="5721072"/>
            <a:ext cx="2676739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4,3 млн · 10,3 млрд ₽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1047750" y="6345912"/>
            <a:ext cx="5025390" cy="701040"/>
          </a:xfrm>
          <a:prstGeom prst="roundRect">
            <a:avLst>
              <a:gd name="adj" fmla="val 16304"/>
            </a:avLst>
          </a:prstGeom>
          <a:solidFill>
            <a:srgbClr val="6F9BD6"/>
          </a:solidFill>
          <a:ln/>
        </p:spPr>
      </p:sp>
      <p:sp>
        <p:nvSpPr>
          <p:cNvPr id="12" name="Text 10"/>
          <p:cNvSpPr/>
          <p:nvPr/>
        </p:nvSpPr>
        <p:spPr>
          <a:xfrm>
            <a:off x="1333500" y="6578322"/>
            <a:ext cx="453509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3353991" y="6555462"/>
            <a:ext cx="2676739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1,1 млн · 2,64 млрд ₽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1047750" y="7180302"/>
            <a:ext cx="3182779" cy="670560"/>
          </a:xfrm>
          <a:prstGeom prst="roundRect">
            <a:avLst>
              <a:gd name="adj" fmla="val 17045"/>
            </a:avLst>
          </a:prstGeom>
          <a:solidFill>
            <a:srgbClr val="2F6BFF"/>
          </a:solidFill>
          <a:ln/>
        </p:spPr>
      </p:sp>
      <p:sp>
        <p:nvSpPr>
          <p:cNvPr id="15" name="Text 13"/>
          <p:cNvSpPr/>
          <p:nvPr/>
        </p:nvSpPr>
        <p:spPr>
          <a:xfrm>
            <a:off x="1333500" y="7397472"/>
            <a:ext cx="453509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SOM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2412683" y="7389852"/>
            <a:ext cx="1685306" cy="28956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3,0 → 49 млн ₽</a:t>
            </a:r>
            <a:endParaRPr lang="en-US" sz="1725" dirty="0"/>
          </a:p>
        </p:txBody>
      </p:sp>
      <p:sp>
        <p:nvSpPr>
          <p:cNvPr id="17" name="Shape 15"/>
          <p:cNvSpPr/>
          <p:nvPr/>
        </p:nvSpPr>
        <p:spPr>
          <a:xfrm>
            <a:off x="9956959" y="4659987"/>
            <a:ext cx="38100" cy="822960"/>
          </a:xfrm>
          <a:prstGeom prst="rect">
            <a:avLst/>
          </a:prstGeom>
          <a:solidFill>
            <a:srgbClr val="2F6BFF"/>
          </a:solidFill>
          <a:ln/>
        </p:spPr>
      </p:sp>
      <p:sp>
        <p:nvSpPr>
          <p:cNvPr id="18" name="Text 16"/>
          <p:cNvSpPr/>
          <p:nvPr/>
        </p:nvSpPr>
        <p:spPr>
          <a:xfrm>
            <a:off x="10242709" y="4659987"/>
            <a:ext cx="7697296" cy="541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kern="0" spc="-7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100–120 млрд ₽</a:t>
            </a:r>
            <a:endParaRPr lang="en-US" sz="3450" dirty="0"/>
          </a:p>
        </p:txBody>
      </p:sp>
      <p:sp>
        <p:nvSpPr>
          <p:cNvPr id="19" name="Text 17"/>
          <p:cNvSpPr/>
          <p:nvPr/>
        </p:nvSpPr>
        <p:spPr>
          <a:xfrm>
            <a:off x="10242709" y="5162908"/>
            <a:ext cx="769729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объём рынка EdTech в России, рост ≈ 20% в год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9956959" y="5692497"/>
            <a:ext cx="38100" cy="822960"/>
          </a:xfrm>
          <a:prstGeom prst="rect">
            <a:avLst/>
          </a:prstGeom>
          <a:solidFill>
            <a:srgbClr val="2F6BFF"/>
          </a:solidFill>
          <a:ln/>
        </p:spPr>
      </p:sp>
      <p:sp>
        <p:nvSpPr>
          <p:cNvPr id="21" name="Text 19"/>
          <p:cNvSpPr/>
          <p:nvPr/>
        </p:nvSpPr>
        <p:spPr>
          <a:xfrm>
            <a:off x="10242709" y="5692497"/>
            <a:ext cx="7697296" cy="541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kern="0" spc="-7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70%</a:t>
            </a:r>
            <a:endParaRPr lang="en-US" sz="3450" dirty="0"/>
          </a:p>
        </p:txBody>
      </p:sp>
      <p:sp>
        <p:nvSpPr>
          <p:cNvPr id="22" name="Text 20"/>
          <p:cNvSpPr/>
          <p:nvPr/>
        </p:nvSpPr>
        <p:spPr>
          <a:xfrm>
            <a:off x="10242709" y="6195417"/>
            <a:ext cx="769729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новых EdTech-решений к 2027 году с ИИ или RAG</a:t>
            </a:r>
            <a:endParaRPr lang="en-US" sz="1875" dirty="0"/>
          </a:p>
        </p:txBody>
      </p:sp>
      <p:sp>
        <p:nvSpPr>
          <p:cNvPr id="23" name="Shape 21"/>
          <p:cNvSpPr/>
          <p:nvPr/>
        </p:nvSpPr>
        <p:spPr>
          <a:xfrm>
            <a:off x="9956959" y="6725008"/>
            <a:ext cx="38100" cy="1143000"/>
          </a:xfrm>
          <a:prstGeom prst="rect">
            <a:avLst/>
          </a:prstGeom>
          <a:solidFill>
            <a:srgbClr val="2F6BFF"/>
          </a:solidFill>
          <a:ln/>
        </p:spPr>
      </p:sp>
      <p:sp>
        <p:nvSpPr>
          <p:cNvPr id="24" name="Text 22"/>
          <p:cNvSpPr/>
          <p:nvPr/>
        </p:nvSpPr>
        <p:spPr>
          <a:xfrm>
            <a:off x="10242709" y="6725008"/>
            <a:ext cx="7697296" cy="541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kern="0" spc="-7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−30…50% / год</a:t>
            </a:r>
            <a:endParaRPr lang="en-US" sz="3450" dirty="0"/>
          </a:p>
        </p:txBody>
      </p:sp>
      <p:sp>
        <p:nvSpPr>
          <p:cNvPr id="25" name="Text 23"/>
          <p:cNvSpPr/>
          <p:nvPr/>
        </p:nvSpPr>
        <p:spPr>
          <a:xfrm>
            <a:off x="10242709" y="7227927"/>
            <a:ext cx="7207468" cy="678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удешевление доступа к языковым моделям улучшает юнит-экономику</a:t>
            </a:r>
            <a:endParaRPr lang="en-US" sz="18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164077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— РОСТ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2753975" cy="13456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Дорожная карта: пилот → экспансия → платформа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926794"/>
            <a:ext cx="5237440" cy="6636306"/>
          </a:xfrm>
          <a:prstGeom prst="roundRect">
            <a:avLst>
              <a:gd name="adj" fmla="val 3274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9220" y="3277314"/>
            <a:ext cx="503195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ФАЗА 1 · 2025–2026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379220" y="3582114"/>
            <a:ext cx="5031950" cy="4038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Пилот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1379220" y="4024074"/>
            <a:ext cx="4711735" cy="678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MVP в экосистеме РЭУ, верификация базы знаний, product-market fit.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79220" y="8046720"/>
            <a:ext cx="1446157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Подписчики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381625" y="8046720"/>
            <a:ext cx="64829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3 000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9220" y="8473440"/>
            <a:ext cx="985599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75954" y="8473440"/>
            <a:ext cx="1253966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3,0 млн ₽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379220" y="8900160"/>
            <a:ext cx="2299549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Retention D30 · NPS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787741" y="8900160"/>
            <a:ext cx="1242179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≥40% · ≥50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532840" y="2926794"/>
            <a:ext cx="5237559" cy="6636306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64311" y="3277314"/>
            <a:ext cx="5032081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ФАЗА 2 · 2026–2027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864311" y="3582114"/>
            <a:ext cx="5032081" cy="4038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Экспансия</a:t>
            </a:r>
            <a:endParaRPr lang="en-US" sz="2550" dirty="0"/>
          </a:p>
        </p:txBody>
      </p:sp>
      <p:sp>
        <p:nvSpPr>
          <p:cNvPr id="18" name="Text 16"/>
          <p:cNvSpPr/>
          <p:nvPr/>
        </p:nvSpPr>
        <p:spPr>
          <a:xfrm>
            <a:off x="6864311" y="4024074"/>
            <a:ext cx="4711858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5–7 вузов-партнёров, реферальная программа, PWA и мобильное приложение.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864311" y="8046720"/>
            <a:ext cx="1446157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Подписчики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0739676" y="8046720"/>
            <a:ext cx="775454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10 000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864311" y="8473440"/>
            <a:ext cx="985599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0134005" y="8473440"/>
            <a:ext cx="1435418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15,5 млн ₽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864311" y="8900160"/>
            <a:ext cx="2465749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 · валовая маржа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0018752" y="8900160"/>
            <a:ext cx="1562195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≈350₽ · ≥73%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2018050" y="2926794"/>
            <a:ext cx="5222200" cy="6636306"/>
          </a:xfrm>
          <a:prstGeom prst="roundRect">
            <a:avLst>
              <a:gd name="adj" fmla="val 3283"/>
            </a:avLst>
          </a:prstGeom>
          <a:solidFill>
            <a:srgbClr val="0F1B2D"/>
          </a:solidFill>
          <a:ln/>
        </p:spPr>
      </p:sp>
      <p:sp>
        <p:nvSpPr>
          <p:cNvPr id="26" name="Text 24"/>
          <p:cNvSpPr/>
          <p:nvPr/>
        </p:nvSpPr>
        <p:spPr>
          <a:xfrm>
            <a:off x="12341900" y="3241833"/>
            <a:ext cx="50319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ФАЗА 3 · 2027–2028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2341900" y="3579018"/>
            <a:ext cx="5031950" cy="4038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Платформа</a:t>
            </a:r>
            <a:endParaRPr lang="en-US" sz="2550" dirty="0"/>
          </a:p>
        </p:txBody>
      </p:sp>
      <p:sp>
        <p:nvSpPr>
          <p:cNvPr id="28" name="Text 26"/>
          <p:cNvSpPr/>
          <p:nvPr/>
        </p:nvSpPr>
        <p:spPr>
          <a:xfrm>
            <a:off x="12341900" y="3980973"/>
            <a:ext cx="4711735" cy="678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0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Открытый доступ, API-интеграции с LMS, выход на статьи РИНЦ и гранты.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12341900" y="8054340"/>
            <a:ext cx="1446157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Подписчики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6217146" y="8054340"/>
            <a:ext cx="775454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25 000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2341900" y="8481060"/>
            <a:ext cx="985599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5802095" y="8481060"/>
            <a:ext cx="1190506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9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49 млн ₽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12341900" y="8907780"/>
            <a:ext cx="1751707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Вузы · LTV/CAC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15882224" y="8907780"/>
            <a:ext cx="1110377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20+ · ≥8,5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73462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— КОНКУРЕНТЫ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2753975" cy="13456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Единственное решение на пересечении четырёх свойств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907744"/>
            <a:ext cx="16192500" cy="6102906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5370" y="2915364"/>
            <a:ext cx="16177260" cy="70866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7" name="Text 5"/>
          <p:cNvSpPr/>
          <p:nvPr/>
        </p:nvSpPr>
        <p:spPr>
          <a:xfrm>
            <a:off x="1341120" y="3143964"/>
            <a:ext cx="4250974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Критерий</a:t>
            </a:r>
            <a:endParaRPr lang="en-US" sz="1725" dirty="0"/>
          </a:p>
        </p:txBody>
      </p:sp>
      <p:sp>
        <p:nvSpPr>
          <p:cNvPr id="8" name="Shape 6"/>
          <p:cNvSpPr/>
          <p:nvPr/>
        </p:nvSpPr>
        <p:spPr>
          <a:xfrm>
            <a:off x="5737384" y="2915364"/>
            <a:ext cx="2873812" cy="708660"/>
          </a:xfrm>
          <a:prstGeom prst="rect">
            <a:avLst/>
          </a:prstGeom>
          <a:solidFill>
            <a:srgbClr val="2F6BFF"/>
          </a:solidFill>
          <a:ln/>
        </p:spPr>
      </p:sp>
      <p:sp>
        <p:nvSpPr>
          <p:cNvPr id="9" name="Text 7"/>
          <p:cNvSpPr/>
          <p:nvPr/>
        </p:nvSpPr>
        <p:spPr>
          <a:xfrm>
            <a:off x="5846677" y="3143964"/>
            <a:ext cx="2655226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Академ. консультант</a:t>
            </a:r>
            <a:endParaRPr lang="en-US" sz="1725" dirty="0"/>
          </a:p>
        </p:txBody>
      </p:sp>
      <p:sp>
        <p:nvSpPr>
          <p:cNvPr id="10" name="Text 8"/>
          <p:cNvSpPr/>
          <p:nvPr/>
        </p:nvSpPr>
        <p:spPr>
          <a:xfrm>
            <a:off x="8720488" y="3143964"/>
            <a:ext cx="2655226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LLM-чаты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11594300" y="3143964"/>
            <a:ext cx="2655226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Антиплагиат</a:t>
            </a:r>
            <a:endParaRPr lang="en-US" sz="1725" dirty="0"/>
          </a:p>
        </p:txBody>
      </p:sp>
      <p:sp>
        <p:nvSpPr>
          <p:cNvPr id="12" name="Text 10"/>
          <p:cNvSpPr/>
          <p:nvPr/>
        </p:nvSpPr>
        <p:spPr>
          <a:xfrm>
            <a:off x="14468112" y="3143964"/>
            <a:ext cx="2655226" cy="289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Библиотеки работ</a:t>
            </a:r>
            <a:endParaRPr lang="en-US" sz="1725" dirty="0"/>
          </a:p>
        </p:txBody>
      </p:sp>
      <p:sp>
        <p:nvSpPr>
          <p:cNvPr id="13" name="Shape 11"/>
          <p:cNvSpPr/>
          <p:nvPr/>
        </p:nvSpPr>
        <p:spPr>
          <a:xfrm>
            <a:off x="1055370" y="4963001"/>
            <a:ext cx="16177260" cy="9525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14" name="Text 12"/>
          <p:cNvSpPr/>
          <p:nvPr/>
        </p:nvSpPr>
        <p:spPr>
          <a:xfrm>
            <a:off x="1341120" y="4156353"/>
            <a:ext cx="4250974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Точность под ГОСТ и нормы вуза</a:t>
            </a:r>
            <a:endParaRPr lang="en-US" sz="1875" dirty="0"/>
          </a:p>
        </p:txBody>
      </p:sp>
      <p:sp>
        <p:nvSpPr>
          <p:cNvPr id="15" name="Shape 13"/>
          <p:cNvSpPr/>
          <p:nvPr/>
        </p:nvSpPr>
        <p:spPr>
          <a:xfrm>
            <a:off x="5737384" y="3942993"/>
            <a:ext cx="2873812" cy="701040"/>
          </a:xfrm>
          <a:prstGeom prst="rect">
            <a:avLst/>
          </a:prstGeom>
          <a:solidFill>
            <a:srgbClr val="F3F7FF"/>
          </a:solidFill>
          <a:ln/>
        </p:spPr>
      </p:sp>
      <p:sp>
        <p:nvSpPr>
          <p:cNvPr id="16" name="Text 14"/>
          <p:cNvSpPr/>
          <p:nvPr/>
        </p:nvSpPr>
        <p:spPr>
          <a:xfrm>
            <a:off x="5846677" y="413349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75" dirty="0"/>
          </a:p>
        </p:txBody>
      </p:sp>
      <p:sp>
        <p:nvSpPr>
          <p:cNvPr id="17" name="Text 15"/>
          <p:cNvSpPr/>
          <p:nvPr/>
        </p:nvSpPr>
        <p:spPr>
          <a:xfrm>
            <a:off x="8720488" y="413349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18" name="Text 16"/>
          <p:cNvSpPr/>
          <p:nvPr/>
        </p:nvSpPr>
        <p:spPr>
          <a:xfrm>
            <a:off x="11594300" y="413349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19" name="Text 17"/>
          <p:cNvSpPr/>
          <p:nvPr/>
        </p:nvSpPr>
        <p:spPr>
          <a:xfrm>
            <a:off x="14468112" y="413349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1055370" y="6309718"/>
            <a:ext cx="16177260" cy="9525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21" name="Text 19"/>
          <p:cNvSpPr/>
          <p:nvPr/>
        </p:nvSpPr>
        <p:spPr>
          <a:xfrm>
            <a:off x="1341120" y="5502950"/>
            <a:ext cx="4250974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Режим консультанта, не генерация</a:t>
            </a:r>
            <a:endParaRPr lang="en-US" sz="1875" dirty="0"/>
          </a:p>
        </p:txBody>
      </p:sp>
      <p:sp>
        <p:nvSpPr>
          <p:cNvPr id="22" name="Shape 20"/>
          <p:cNvSpPr/>
          <p:nvPr/>
        </p:nvSpPr>
        <p:spPr>
          <a:xfrm>
            <a:off x="5737384" y="5289590"/>
            <a:ext cx="2873812" cy="701040"/>
          </a:xfrm>
          <a:prstGeom prst="rect">
            <a:avLst/>
          </a:prstGeom>
          <a:solidFill>
            <a:srgbClr val="F3F7FF"/>
          </a:solidFill>
          <a:ln/>
        </p:spPr>
      </p:sp>
      <p:sp>
        <p:nvSpPr>
          <p:cNvPr id="23" name="Text 21"/>
          <p:cNvSpPr/>
          <p:nvPr/>
        </p:nvSpPr>
        <p:spPr>
          <a:xfrm>
            <a:off x="5846677" y="5480090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75" dirty="0"/>
          </a:p>
        </p:txBody>
      </p:sp>
      <p:sp>
        <p:nvSpPr>
          <p:cNvPr id="24" name="Text 22"/>
          <p:cNvSpPr/>
          <p:nvPr/>
        </p:nvSpPr>
        <p:spPr>
          <a:xfrm>
            <a:off x="8720488" y="5480090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25" name="Text 23"/>
          <p:cNvSpPr/>
          <p:nvPr/>
        </p:nvSpPr>
        <p:spPr>
          <a:xfrm>
            <a:off x="11594300" y="5502950"/>
            <a:ext cx="2655226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9AA7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1875" dirty="0"/>
          </a:p>
        </p:txBody>
      </p:sp>
      <p:sp>
        <p:nvSpPr>
          <p:cNvPr id="26" name="Text 24"/>
          <p:cNvSpPr/>
          <p:nvPr/>
        </p:nvSpPr>
        <p:spPr>
          <a:xfrm>
            <a:off x="14468112" y="5480090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27" name="Shape 25"/>
          <p:cNvSpPr/>
          <p:nvPr/>
        </p:nvSpPr>
        <p:spPr>
          <a:xfrm>
            <a:off x="1055370" y="7656314"/>
            <a:ext cx="16177260" cy="9525"/>
          </a:xfrm>
          <a:prstGeom prst="rect">
            <a:avLst/>
          </a:prstGeom>
          <a:solidFill>
            <a:srgbClr val="EEF2F8"/>
          </a:solidFill>
          <a:ln/>
        </p:spPr>
      </p:sp>
      <p:sp>
        <p:nvSpPr>
          <p:cNvPr id="28" name="Text 26"/>
          <p:cNvSpPr/>
          <p:nvPr/>
        </p:nvSpPr>
        <p:spPr>
          <a:xfrm>
            <a:off x="1341120" y="6849666"/>
            <a:ext cx="4250974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Персонализация (Learner Model)</a:t>
            </a:r>
            <a:endParaRPr lang="en-US" sz="1875" dirty="0"/>
          </a:p>
        </p:txBody>
      </p:sp>
      <p:sp>
        <p:nvSpPr>
          <p:cNvPr id="29" name="Shape 27"/>
          <p:cNvSpPr/>
          <p:nvPr/>
        </p:nvSpPr>
        <p:spPr>
          <a:xfrm>
            <a:off x="5737384" y="6636306"/>
            <a:ext cx="2873812" cy="701040"/>
          </a:xfrm>
          <a:prstGeom prst="rect">
            <a:avLst/>
          </a:prstGeom>
          <a:solidFill>
            <a:srgbClr val="F3F7FF"/>
          </a:solidFill>
          <a:ln/>
        </p:spPr>
      </p:sp>
      <p:sp>
        <p:nvSpPr>
          <p:cNvPr id="30" name="Text 28"/>
          <p:cNvSpPr/>
          <p:nvPr/>
        </p:nvSpPr>
        <p:spPr>
          <a:xfrm>
            <a:off x="5846677" y="6826806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75" dirty="0"/>
          </a:p>
        </p:txBody>
      </p:sp>
      <p:sp>
        <p:nvSpPr>
          <p:cNvPr id="31" name="Text 29"/>
          <p:cNvSpPr/>
          <p:nvPr/>
        </p:nvSpPr>
        <p:spPr>
          <a:xfrm>
            <a:off x="8720488" y="6826806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32" name="Text 30"/>
          <p:cNvSpPr/>
          <p:nvPr/>
        </p:nvSpPr>
        <p:spPr>
          <a:xfrm>
            <a:off x="11594300" y="6826806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33" name="Text 31"/>
          <p:cNvSpPr/>
          <p:nvPr/>
        </p:nvSpPr>
        <p:spPr>
          <a:xfrm>
            <a:off x="14468112" y="6826806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34" name="Text 32"/>
          <p:cNvSpPr/>
          <p:nvPr/>
        </p:nvSpPr>
        <p:spPr>
          <a:xfrm>
            <a:off x="1341120" y="8196263"/>
            <a:ext cx="4250974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Академическая честность</a:t>
            </a:r>
            <a:endParaRPr lang="en-US" sz="1875" dirty="0"/>
          </a:p>
        </p:txBody>
      </p:sp>
      <p:sp>
        <p:nvSpPr>
          <p:cNvPr id="35" name="Shape 33"/>
          <p:cNvSpPr/>
          <p:nvPr/>
        </p:nvSpPr>
        <p:spPr>
          <a:xfrm>
            <a:off x="5737384" y="7982903"/>
            <a:ext cx="2873812" cy="701040"/>
          </a:xfrm>
          <a:prstGeom prst="rect">
            <a:avLst/>
          </a:prstGeom>
          <a:solidFill>
            <a:srgbClr val="F3F7FF"/>
          </a:solidFill>
          <a:ln/>
        </p:spPr>
      </p:sp>
      <p:sp>
        <p:nvSpPr>
          <p:cNvPr id="36" name="Text 34"/>
          <p:cNvSpPr/>
          <p:nvPr/>
        </p:nvSpPr>
        <p:spPr>
          <a:xfrm>
            <a:off x="5846677" y="817340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75" dirty="0"/>
          </a:p>
        </p:txBody>
      </p:sp>
      <p:sp>
        <p:nvSpPr>
          <p:cNvPr id="37" name="Text 35"/>
          <p:cNvSpPr/>
          <p:nvPr/>
        </p:nvSpPr>
        <p:spPr>
          <a:xfrm>
            <a:off x="8720488" y="817340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38" name="Text 36"/>
          <p:cNvSpPr/>
          <p:nvPr/>
        </p:nvSpPr>
        <p:spPr>
          <a:xfrm>
            <a:off x="11594300" y="817340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1B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875" dirty="0"/>
          </a:p>
        </p:txBody>
      </p:sp>
      <p:sp>
        <p:nvSpPr>
          <p:cNvPr id="39" name="Text 37"/>
          <p:cNvSpPr/>
          <p:nvPr/>
        </p:nvSpPr>
        <p:spPr>
          <a:xfrm>
            <a:off x="14468112" y="8173403"/>
            <a:ext cx="2655226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C049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875" dirty="0"/>
          </a:p>
        </p:txBody>
      </p:sp>
      <p:sp>
        <p:nvSpPr>
          <p:cNvPr id="40" name="Text 38"/>
          <p:cNvSpPr/>
          <p:nvPr/>
        </p:nvSpPr>
        <p:spPr>
          <a:xfrm>
            <a:off x="1047750" y="9258300"/>
            <a:ext cx="178117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Барьер входа для конкурентов — высокая стоимость создания и верификации нормативной базы знаний под российские стандарты.</a:t>
            </a:r>
            <a:endParaRPr lang="en-US" sz="17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3281553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— БИЗНЕС-МОДЕЛЬ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3620750" cy="6918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B2C-подписка с ценой ниже барьера 400 ₽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273022"/>
            <a:ext cx="3619500" cy="4893945"/>
          </a:xfrm>
          <a:prstGeom prst="roundRect">
            <a:avLst>
              <a:gd name="adj" fmla="val 4737"/>
            </a:avLst>
          </a:prstGeom>
          <a:solidFill>
            <a:srgbClr val="0F1B2D"/>
          </a:solidFill>
          <a:ln/>
        </p:spPr>
      </p:sp>
      <p:sp>
        <p:nvSpPr>
          <p:cNvPr id="6" name="Text 4"/>
          <p:cNvSpPr/>
          <p:nvPr/>
        </p:nvSpPr>
        <p:spPr>
          <a:xfrm>
            <a:off x="1390650" y="2634972"/>
            <a:ext cx="322707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ПОДПИСКА B2C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90650" y="3073122"/>
            <a:ext cx="3021711" cy="140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400" b="1" kern="0" spc="-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299–399 ₽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1390650" y="4520922"/>
            <a:ext cx="3021711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месяц · ниже барьера 400 ₽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1390650" y="5473422"/>
            <a:ext cx="2933700" cy="9525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390650" y="5749647"/>
            <a:ext cx="3227070" cy="350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AEBF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ARPU по годам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90650" y="6119217"/>
            <a:ext cx="3021711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2 000 → 2 400 →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2 800 ₽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953000" y="3868460"/>
            <a:ext cx="1351597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kern="0" spc="150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СХЕМА ОРГАНИЗАЦИИ ПРОДАЖ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953000" y="4268510"/>
            <a:ext cx="2628900" cy="1303020"/>
          </a:xfrm>
          <a:prstGeom prst="roundRect">
            <a:avLst>
              <a:gd name="adj" fmla="val 10234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81397" y="4485680"/>
            <a:ext cx="237210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Привлечение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5151120" y="4805720"/>
            <a:ext cx="2232660" cy="5867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 · Telegram · рефералы</a:t>
            </a:r>
            <a:endParaRPr lang="en-US" sz="1575" dirty="0"/>
          </a:p>
        </p:txBody>
      </p:sp>
      <p:sp>
        <p:nvSpPr>
          <p:cNvPr id="16" name="Text 14"/>
          <p:cNvSpPr/>
          <p:nvPr/>
        </p:nvSpPr>
        <p:spPr>
          <a:xfrm>
            <a:off x="7715250" y="4737140"/>
            <a:ext cx="400050" cy="4038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F6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7" name="Shape 15"/>
          <p:cNvSpPr/>
          <p:nvPr/>
        </p:nvSpPr>
        <p:spPr>
          <a:xfrm>
            <a:off x="8172450" y="4405670"/>
            <a:ext cx="2628900" cy="1028700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0847" y="4622840"/>
            <a:ext cx="237210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Free-сценарии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8300847" y="4942880"/>
            <a:ext cx="2372106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первая ценность бота</a:t>
            </a:r>
            <a:endParaRPr lang="en-US" sz="1575" dirty="0"/>
          </a:p>
        </p:txBody>
      </p:sp>
      <p:sp>
        <p:nvSpPr>
          <p:cNvPr id="20" name="Text 18"/>
          <p:cNvSpPr/>
          <p:nvPr/>
        </p:nvSpPr>
        <p:spPr>
          <a:xfrm>
            <a:off x="10934700" y="4737140"/>
            <a:ext cx="400050" cy="4038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F6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1" name="Shape 19"/>
          <p:cNvSpPr/>
          <p:nvPr/>
        </p:nvSpPr>
        <p:spPr>
          <a:xfrm>
            <a:off x="11391900" y="4405670"/>
            <a:ext cx="2628900" cy="1028700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520297" y="4622840"/>
            <a:ext cx="237210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Подписка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11520297" y="4942880"/>
            <a:ext cx="2372106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299–399 ₽/мес</a:t>
            </a:r>
            <a:endParaRPr lang="en-US" sz="1575" dirty="0"/>
          </a:p>
        </p:txBody>
      </p:sp>
      <p:sp>
        <p:nvSpPr>
          <p:cNvPr id="24" name="Text 22"/>
          <p:cNvSpPr/>
          <p:nvPr/>
        </p:nvSpPr>
        <p:spPr>
          <a:xfrm>
            <a:off x="14154150" y="4737140"/>
            <a:ext cx="400050" cy="4038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F6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5" name="Shape 23"/>
          <p:cNvSpPr/>
          <p:nvPr/>
        </p:nvSpPr>
        <p:spPr>
          <a:xfrm>
            <a:off x="14611350" y="4405670"/>
            <a:ext cx="2628900" cy="1028700"/>
          </a:xfrm>
          <a:prstGeom prst="roundRect">
            <a:avLst>
              <a:gd name="adj" fmla="val 12963"/>
            </a:avLst>
          </a:prstGeom>
          <a:solidFill>
            <a:srgbClr val="EEF2F8"/>
          </a:solidFill>
          <a:ln w="7620">
            <a:solidFill>
              <a:srgbClr val="D7E0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4739747" y="4622840"/>
            <a:ext cx="2372106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Удержание</a:t>
            </a:r>
            <a:endParaRPr lang="en-US" sz="1950" dirty="0"/>
          </a:p>
        </p:txBody>
      </p:sp>
      <p:sp>
        <p:nvSpPr>
          <p:cNvPr id="27" name="Text 25"/>
          <p:cNvSpPr/>
          <p:nvPr/>
        </p:nvSpPr>
        <p:spPr>
          <a:xfrm>
            <a:off x="14739747" y="4942880"/>
            <a:ext cx="2372106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75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Learner Model</a:t>
            </a:r>
            <a:endParaRPr lang="en-US" sz="1575" dirty="0"/>
          </a:p>
        </p:txBody>
      </p:sp>
      <p:sp>
        <p:nvSpPr>
          <p:cNvPr id="28" name="Shape 26"/>
          <p:cNvSpPr/>
          <p:nvPr/>
        </p:nvSpPr>
        <p:spPr>
          <a:xfrm>
            <a:off x="1047750" y="7433667"/>
            <a:ext cx="3905250" cy="1043940"/>
          </a:xfrm>
          <a:prstGeom prst="roundRect">
            <a:avLst>
              <a:gd name="adj" fmla="val 12774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322070" y="7669887"/>
            <a:ext cx="950595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КАНАЛ MVP</a:t>
            </a:r>
            <a:endParaRPr lang="en-US" sz="1275" dirty="0"/>
          </a:p>
        </p:txBody>
      </p:sp>
      <p:sp>
        <p:nvSpPr>
          <p:cNvPr id="30" name="Text 28"/>
          <p:cNvSpPr/>
          <p:nvPr/>
        </p:nvSpPr>
        <p:spPr>
          <a:xfrm>
            <a:off x="1322070" y="7959447"/>
            <a:ext cx="3692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</a:t>
            </a:r>
            <a:r>
              <a:rPr lang="en-US" sz="1950" b="1" dirty="0" err="1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</a:t>
            </a:r>
            <a:endParaRPr lang="en-US" sz="1950" dirty="0"/>
          </a:p>
        </p:txBody>
      </p:sp>
      <p:sp>
        <p:nvSpPr>
          <p:cNvPr id="31" name="Shape 29"/>
          <p:cNvSpPr/>
          <p:nvPr/>
        </p:nvSpPr>
        <p:spPr>
          <a:xfrm>
            <a:off x="5143500" y="7433667"/>
            <a:ext cx="3905250" cy="1043940"/>
          </a:xfrm>
          <a:prstGeom prst="roundRect">
            <a:avLst>
              <a:gd name="adj" fmla="val 12774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17820" y="7669887"/>
            <a:ext cx="756285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МАСШТАБ</a:t>
            </a:r>
            <a:endParaRPr lang="en-US" sz="1275" dirty="0"/>
          </a:p>
        </p:txBody>
      </p:sp>
      <p:sp>
        <p:nvSpPr>
          <p:cNvPr id="33" name="Text 31"/>
          <p:cNvSpPr/>
          <p:nvPr/>
        </p:nvSpPr>
        <p:spPr>
          <a:xfrm>
            <a:off x="5417820" y="7959447"/>
            <a:ext cx="3692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PWA-приложение</a:t>
            </a:r>
            <a:endParaRPr lang="en-US" sz="1950" dirty="0"/>
          </a:p>
        </p:txBody>
      </p:sp>
      <p:sp>
        <p:nvSpPr>
          <p:cNvPr id="34" name="Shape 32"/>
          <p:cNvSpPr/>
          <p:nvPr/>
        </p:nvSpPr>
        <p:spPr>
          <a:xfrm>
            <a:off x="9239250" y="7433667"/>
            <a:ext cx="3905250" cy="1043940"/>
          </a:xfrm>
          <a:prstGeom prst="roundRect">
            <a:avLst>
              <a:gd name="adj" fmla="val 12774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513570" y="7669887"/>
            <a:ext cx="561975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ОХВАТ</a:t>
            </a:r>
            <a:endParaRPr lang="en-US" sz="1275" dirty="0"/>
          </a:p>
        </p:txBody>
      </p:sp>
      <p:sp>
        <p:nvSpPr>
          <p:cNvPr id="36" name="Text 34"/>
          <p:cNvSpPr/>
          <p:nvPr/>
        </p:nvSpPr>
        <p:spPr>
          <a:xfrm>
            <a:off x="9513570" y="7959447"/>
            <a:ext cx="3692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iOS / Android</a:t>
            </a:r>
            <a:endParaRPr lang="en-US" sz="1950" dirty="0"/>
          </a:p>
        </p:txBody>
      </p:sp>
      <p:sp>
        <p:nvSpPr>
          <p:cNvPr id="37" name="Shape 35"/>
          <p:cNvSpPr/>
          <p:nvPr/>
        </p:nvSpPr>
        <p:spPr>
          <a:xfrm>
            <a:off x="13335000" y="7433667"/>
            <a:ext cx="3905250" cy="1043940"/>
          </a:xfrm>
          <a:prstGeom prst="roundRect">
            <a:avLst>
              <a:gd name="adj" fmla="val 12774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3609320" y="7669887"/>
            <a:ext cx="950595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B2B-ПИЛОТ</a:t>
            </a:r>
            <a:endParaRPr lang="en-US" sz="1275" dirty="0"/>
          </a:p>
        </p:txBody>
      </p:sp>
      <p:sp>
        <p:nvSpPr>
          <p:cNvPr id="39" name="Text 37"/>
          <p:cNvSpPr/>
          <p:nvPr/>
        </p:nvSpPr>
        <p:spPr>
          <a:xfrm>
            <a:off x="13609320" y="7959447"/>
            <a:ext cx="3692271" cy="320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Вузы-партнёры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00100"/>
            <a:ext cx="218770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— ФИНАНСЫ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3811250" y="800100"/>
            <a:ext cx="3771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Академический консультант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238250"/>
            <a:ext cx="12753975" cy="13456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950" b="1" kern="0" spc="-13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Окупаемость на втором году, NPV положительна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047750" y="2888694"/>
            <a:ext cx="8604290" cy="6674406"/>
          </a:xfrm>
          <a:prstGeom prst="roundRect">
            <a:avLst>
              <a:gd name="adj" fmla="val 2569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17320" y="3220164"/>
            <a:ext cx="3075932" cy="2971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и расходы, млн ₽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155537" y="3231594"/>
            <a:ext cx="1044416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2F6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■ выручка</a:t>
            </a:r>
            <a:endParaRPr lang="en-US" sz="1425" dirty="0"/>
          </a:p>
        </p:txBody>
      </p:sp>
      <p:sp>
        <p:nvSpPr>
          <p:cNvPr id="8" name="Text 6"/>
          <p:cNvSpPr/>
          <p:nvPr/>
        </p:nvSpPr>
        <p:spPr>
          <a:xfrm>
            <a:off x="8314254" y="3231594"/>
            <a:ext cx="1044416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9AA7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■ расходы</a:t>
            </a:r>
            <a:endParaRPr lang="en-US" sz="1425" dirty="0"/>
          </a:p>
        </p:txBody>
      </p:sp>
      <p:sp>
        <p:nvSpPr>
          <p:cNvPr id="9" name="Shape 7"/>
          <p:cNvSpPr/>
          <p:nvPr/>
        </p:nvSpPr>
        <p:spPr>
          <a:xfrm>
            <a:off x="2159794" y="8325921"/>
            <a:ext cx="438150" cy="292298"/>
          </a:xfrm>
          <a:prstGeom prst="roundRect">
            <a:avLst>
              <a:gd name="adj" fmla="val 19552"/>
            </a:avLst>
          </a:prstGeom>
          <a:solidFill>
            <a:srgbClr val="2F6BFF"/>
          </a:solidFill>
          <a:ln/>
        </p:spPr>
      </p:sp>
      <p:sp>
        <p:nvSpPr>
          <p:cNvPr id="10" name="Shape 8"/>
          <p:cNvSpPr/>
          <p:nvPr/>
        </p:nvSpPr>
        <p:spPr>
          <a:xfrm>
            <a:off x="2693194" y="8131016"/>
            <a:ext cx="438150" cy="487204"/>
          </a:xfrm>
          <a:prstGeom prst="roundRect">
            <a:avLst>
              <a:gd name="adj" fmla="val 13043"/>
            </a:avLst>
          </a:prstGeom>
          <a:solidFill>
            <a:srgbClr val="C2CFE2"/>
          </a:solidFill>
          <a:ln/>
        </p:spPr>
      </p:sp>
      <p:sp>
        <p:nvSpPr>
          <p:cNvPr id="11" name="Text 9"/>
          <p:cNvSpPr/>
          <p:nvPr/>
        </p:nvSpPr>
        <p:spPr>
          <a:xfrm>
            <a:off x="2391370" y="8751570"/>
            <a:ext cx="584716" cy="2819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1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2156936" y="8995410"/>
            <a:ext cx="1053465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5B6B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3,0 / 5,0</a:t>
            </a:r>
            <a:endParaRPr lang="en-US" sz="1425" dirty="0"/>
          </a:p>
        </p:txBody>
      </p:sp>
      <p:sp>
        <p:nvSpPr>
          <p:cNvPr id="13" name="Shape 11"/>
          <p:cNvSpPr/>
          <p:nvPr/>
        </p:nvSpPr>
        <p:spPr>
          <a:xfrm>
            <a:off x="4864060" y="7059096"/>
            <a:ext cx="438150" cy="1559123"/>
          </a:xfrm>
          <a:prstGeom prst="roundRect">
            <a:avLst>
              <a:gd name="adj" fmla="val 13043"/>
            </a:avLst>
          </a:prstGeom>
          <a:solidFill>
            <a:srgbClr val="2F6BFF"/>
          </a:solidFill>
          <a:ln/>
        </p:spPr>
      </p:sp>
      <p:sp>
        <p:nvSpPr>
          <p:cNvPr id="14" name="Shape 12"/>
          <p:cNvSpPr/>
          <p:nvPr/>
        </p:nvSpPr>
        <p:spPr>
          <a:xfrm>
            <a:off x="5397461" y="7448908"/>
            <a:ext cx="438150" cy="1169313"/>
          </a:xfrm>
          <a:prstGeom prst="roundRect">
            <a:avLst>
              <a:gd name="adj" fmla="val 13043"/>
            </a:avLst>
          </a:prstGeom>
          <a:solidFill>
            <a:srgbClr val="C2CFE2"/>
          </a:solidFill>
          <a:ln/>
        </p:spPr>
      </p:sp>
      <p:sp>
        <p:nvSpPr>
          <p:cNvPr id="15" name="Text 13"/>
          <p:cNvSpPr/>
          <p:nvPr/>
        </p:nvSpPr>
        <p:spPr>
          <a:xfrm>
            <a:off x="5095637" y="8751570"/>
            <a:ext cx="584716" cy="2819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2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4752618" y="8995410"/>
            <a:ext cx="1313879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5B6B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15,5 / 12,0</a:t>
            </a:r>
            <a:endParaRPr lang="en-US" sz="1425" dirty="0"/>
          </a:p>
        </p:txBody>
      </p:sp>
      <p:sp>
        <p:nvSpPr>
          <p:cNvPr id="17" name="Shape 15"/>
          <p:cNvSpPr/>
          <p:nvPr/>
        </p:nvSpPr>
        <p:spPr>
          <a:xfrm>
            <a:off x="7568327" y="3745944"/>
            <a:ext cx="438150" cy="4872276"/>
          </a:xfrm>
          <a:prstGeom prst="roundRect">
            <a:avLst>
              <a:gd name="adj" fmla="val 13043"/>
            </a:avLst>
          </a:prstGeom>
          <a:solidFill>
            <a:srgbClr val="2F6BFF"/>
          </a:solidFill>
          <a:ln/>
        </p:spPr>
      </p:sp>
      <p:sp>
        <p:nvSpPr>
          <p:cNvPr id="18" name="Shape 16"/>
          <p:cNvSpPr/>
          <p:nvPr/>
        </p:nvSpPr>
        <p:spPr>
          <a:xfrm>
            <a:off x="8101727" y="5353884"/>
            <a:ext cx="438150" cy="3264337"/>
          </a:xfrm>
          <a:prstGeom prst="roundRect">
            <a:avLst>
              <a:gd name="adj" fmla="val 13043"/>
            </a:avLst>
          </a:prstGeom>
          <a:solidFill>
            <a:srgbClr val="C2CFE2"/>
          </a:solidFill>
          <a:ln/>
        </p:spPr>
      </p:sp>
      <p:sp>
        <p:nvSpPr>
          <p:cNvPr id="19" name="Text 17"/>
          <p:cNvSpPr/>
          <p:nvPr/>
        </p:nvSpPr>
        <p:spPr>
          <a:xfrm>
            <a:off x="7799904" y="8751570"/>
            <a:ext cx="584716" cy="2819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Год 3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7456884" y="8995410"/>
            <a:ext cx="1313879" cy="274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5B6B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49,0 / 33,0</a:t>
            </a:r>
            <a:endParaRPr lang="en-US" sz="1425" dirty="0"/>
          </a:p>
        </p:txBody>
      </p:sp>
      <p:sp>
        <p:nvSpPr>
          <p:cNvPr id="21" name="Shape 19"/>
          <p:cNvSpPr/>
          <p:nvPr/>
        </p:nvSpPr>
        <p:spPr>
          <a:xfrm>
            <a:off x="10090190" y="2888694"/>
            <a:ext cx="3498771" cy="1253490"/>
          </a:xfrm>
          <a:prstGeom prst="roundRect">
            <a:avLst>
              <a:gd name="adj" fmla="val 12158"/>
            </a:avLst>
          </a:prstGeom>
          <a:solidFill>
            <a:srgbClr val="0F1B2D"/>
          </a:solidFill>
          <a:ln/>
        </p:spPr>
      </p:sp>
      <p:sp>
        <p:nvSpPr>
          <p:cNvPr id="22" name="Text 20"/>
          <p:cNvSpPr/>
          <p:nvPr/>
        </p:nvSpPr>
        <p:spPr>
          <a:xfrm>
            <a:off x="10356890" y="3136344"/>
            <a:ext cx="3261908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NPV (20%)</a:t>
            </a:r>
            <a:endParaRPr lang="en-US" sz="1275" dirty="0"/>
          </a:p>
        </p:txBody>
      </p:sp>
      <p:sp>
        <p:nvSpPr>
          <p:cNvPr id="23" name="Text 21"/>
          <p:cNvSpPr/>
          <p:nvPr/>
        </p:nvSpPr>
        <p:spPr>
          <a:xfrm>
            <a:off x="10356890" y="3406855"/>
            <a:ext cx="3261908" cy="525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kern="0" spc="-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+5,63 млн</a:t>
            </a:r>
            <a:endParaRPr lang="en-US" sz="3300" dirty="0"/>
          </a:p>
        </p:txBody>
      </p:sp>
      <p:sp>
        <p:nvSpPr>
          <p:cNvPr id="24" name="Shape 22"/>
          <p:cNvSpPr/>
          <p:nvPr/>
        </p:nvSpPr>
        <p:spPr>
          <a:xfrm>
            <a:off x="13741360" y="2888694"/>
            <a:ext cx="3498890" cy="1253490"/>
          </a:xfrm>
          <a:prstGeom prst="roundRect">
            <a:avLst>
              <a:gd name="adj" fmla="val 12158"/>
            </a:avLst>
          </a:prstGeom>
          <a:solidFill>
            <a:srgbClr val="0F1B2D"/>
          </a:solidFill>
          <a:ln/>
        </p:spPr>
      </p:sp>
      <p:sp>
        <p:nvSpPr>
          <p:cNvPr id="25" name="Text 23"/>
          <p:cNvSpPr/>
          <p:nvPr/>
        </p:nvSpPr>
        <p:spPr>
          <a:xfrm>
            <a:off x="14008060" y="3136344"/>
            <a:ext cx="3262039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5E9B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IRR</a:t>
            </a:r>
            <a:endParaRPr lang="en-US" sz="1275" dirty="0"/>
          </a:p>
        </p:txBody>
      </p:sp>
      <p:sp>
        <p:nvSpPr>
          <p:cNvPr id="26" name="Text 24"/>
          <p:cNvSpPr/>
          <p:nvPr/>
        </p:nvSpPr>
        <p:spPr>
          <a:xfrm>
            <a:off x="14008060" y="3406855"/>
            <a:ext cx="3262039" cy="525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kern="0" spc="-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63%</a:t>
            </a:r>
            <a:endParaRPr lang="en-US" sz="3300" dirty="0"/>
          </a:p>
        </p:txBody>
      </p:sp>
      <p:sp>
        <p:nvSpPr>
          <p:cNvPr id="27" name="Shape 25"/>
          <p:cNvSpPr/>
          <p:nvPr/>
        </p:nvSpPr>
        <p:spPr>
          <a:xfrm>
            <a:off x="10090190" y="4294584"/>
            <a:ext cx="3498771" cy="1165860"/>
          </a:xfrm>
          <a:prstGeom prst="roundRect">
            <a:avLst>
              <a:gd name="adj" fmla="val 13072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364510" y="4530805"/>
            <a:ext cx="3245144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Окупаемость PP</a:t>
            </a:r>
            <a:endParaRPr lang="en-US" sz="1275" dirty="0"/>
          </a:p>
        </p:txBody>
      </p:sp>
      <p:sp>
        <p:nvSpPr>
          <p:cNvPr id="29" name="Text 27"/>
          <p:cNvSpPr/>
          <p:nvPr/>
        </p:nvSpPr>
        <p:spPr>
          <a:xfrm>
            <a:off x="10364510" y="4782264"/>
            <a:ext cx="3245144" cy="480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kern="0" spc="-7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27 мес</a:t>
            </a:r>
            <a:endParaRPr lang="en-US" sz="3000" dirty="0"/>
          </a:p>
        </p:txBody>
      </p:sp>
      <p:sp>
        <p:nvSpPr>
          <p:cNvPr id="30" name="Shape 28"/>
          <p:cNvSpPr/>
          <p:nvPr/>
        </p:nvSpPr>
        <p:spPr>
          <a:xfrm>
            <a:off x="13741360" y="4294584"/>
            <a:ext cx="3498890" cy="1165860"/>
          </a:xfrm>
          <a:prstGeom prst="roundRect">
            <a:avLst>
              <a:gd name="adj" fmla="val 13072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4015681" y="4530805"/>
            <a:ext cx="3245275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ROI за 3 года</a:t>
            </a:r>
            <a:endParaRPr lang="en-US" sz="1275" dirty="0"/>
          </a:p>
        </p:txBody>
      </p:sp>
      <p:sp>
        <p:nvSpPr>
          <p:cNvPr id="32" name="Text 30"/>
          <p:cNvSpPr/>
          <p:nvPr/>
        </p:nvSpPr>
        <p:spPr>
          <a:xfrm>
            <a:off x="14015681" y="4782264"/>
            <a:ext cx="3245275" cy="480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000" b="1" kern="0" spc="-75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350%</a:t>
            </a:r>
            <a:endParaRPr lang="en-US" sz="3000" dirty="0"/>
          </a:p>
        </p:txBody>
      </p:sp>
      <p:sp>
        <p:nvSpPr>
          <p:cNvPr id="33" name="Shape 31"/>
          <p:cNvSpPr/>
          <p:nvPr/>
        </p:nvSpPr>
        <p:spPr>
          <a:xfrm>
            <a:off x="10090190" y="5612845"/>
            <a:ext cx="7150061" cy="1051560"/>
          </a:xfrm>
          <a:prstGeom prst="roundRect">
            <a:avLst>
              <a:gd name="adj" fmla="val 14493"/>
            </a:avLst>
          </a:prstGeom>
          <a:solidFill>
            <a:srgbClr val="FFFFFF"/>
          </a:solidFill>
          <a:ln w="7620">
            <a:solidFill>
              <a:srgbClr val="E2E8F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364510" y="5849064"/>
            <a:ext cx="7261562" cy="25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1B3A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Точка безубыточности</a:t>
            </a:r>
            <a:endParaRPr lang="en-US" sz="1275" dirty="0"/>
          </a:p>
        </p:txBody>
      </p:sp>
      <p:sp>
        <p:nvSpPr>
          <p:cNvPr id="35" name="Text 33"/>
          <p:cNvSpPr/>
          <p:nvPr/>
        </p:nvSpPr>
        <p:spPr>
          <a:xfrm>
            <a:off x="10364510" y="6100525"/>
            <a:ext cx="7261562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2 930 подписчиков · 5,86 млн ₽ </a:t>
            </a:r>
            <a:r>
              <a:rPr lang="en-US" sz="1650" dirty="0">
                <a:solidFill>
                  <a:srgbClr val="5B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рубеж года 1–2</a:t>
            </a:r>
            <a:endParaRPr lang="en-US" sz="2250" dirty="0"/>
          </a:p>
        </p:txBody>
      </p:sp>
      <p:sp>
        <p:nvSpPr>
          <p:cNvPr id="36" name="Shape 34"/>
          <p:cNvSpPr/>
          <p:nvPr/>
        </p:nvSpPr>
        <p:spPr>
          <a:xfrm>
            <a:off x="10090190" y="6816804"/>
            <a:ext cx="7150061" cy="746760"/>
          </a:xfrm>
          <a:prstGeom prst="roundRect">
            <a:avLst>
              <a:gd name="adj" fmla="val 20408"/>
            </a:avLst>
          </a:prstGeom>
          <a:solidFill>
            <a:srgbClr val="EEF2F8"/>
          </a:solidFill>
          <a:ln/>
        </p:spPr>
      </p:sp>
      <p:sp>
        <p:nvSpPr>
          <p:cNvPr id="37" name="Text 35"/>
          <p:cNvSpPr/>
          <p:nvPr/>
        </p:nvSpPr>
        <p:spPr>
          <a:xfrm>
            <a:off x="10356890" y="7053025"/>
            <a:ext cx="3347561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F1B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Юнит-экономика LTV / CAC</a:t>
            </a:r>
            <a:endParaRPr lang="en-US" sz="1875" dirty="0"/>
          </a:p>
        </p:txBody>
      </p:sp>
      <p:sp>
        <p:nvSpPr>
          <p:cNvPr id="38" name="Text 36"/>
          <p:cNvSpPr/>
          <p:nvPr/>
        </p:nvSpPr>
        <p:spPr>
          <a:xfrm>
            <a:off x="14892694" y="7026354"/>
            <a:ext cx="2288941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F6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3,2 → 5,4 → 8,8</a:t>
            </a:r>
            <a:endParaRPr lang="en-US" sz="2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1839</Words>
  <Application>Microsoft Office PowerPoint</Application>
  <PresentationFormat>Произвольный</PresentationFormat>
  <Paragraphs>280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Courier New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Дёмин Дарья</cp:lastModifiedBy>
  <cp:revision>2</cp:revision>
  <dcterms:created xsi:type="dcterms:W3CDTF">2026-06-23T19:10:13Z</dcterms:created>
  <dcterms:modified xsi:type="dcterms:W3CDTF">2026-06-23T19:20:18Z</dcterms:modified>
</cp:coreProperties>
</file>