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9" d="100"/>
          <a:sy n="39" d="100"/>
        </p:scale>
        <p:origin x="5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l.ru/tula/com/bems_3666947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ell.ru/tula/com/sportmaster_97804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ell.ru/tula/com/internet-magazin-velosipedov-i-aksessuarov-mojvelosiped-rf_13123610/" TargetMode="External"/><Relationship Id="rId5" Type="http://schemas.openxmlformats.org/officeDocument/2006/relationships/hyperlink" Target="https://www.yell.ru/tula/com/magazin-sportivnyx-tovarov-sport-71_13114503/" TargetMode="External"/><Relationship Id="rId4" Type="http://schemas.openxmlformats.org/officeDocument/2006/relationships/hyperlink" Target="https://www.yell.ru/tula/com/sportivnyj-magazin-zelyonaya-gorka_13112386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017" y="2208614"/>
            <a:ext cx="10087604" cy="1825096"/>
          </a:xfrm>
        </p:spPr>
        <p:txBody>
          <a:bodyPr>
            <a:normAutofit fontScale="90000"/>
          </a:bodyPr>
          <a:lstStyle/>
          <a:p>
            <a:pPr indent="269875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бизнес-плана для проекта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«Магазин спортивных товаров </a:t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СпортИТ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-Импульс»</a:t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5695" y="4358009"/>
            <a:ext cx="9448800" cy="1764495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Выполнил магистрант   НАУМОВ ЕГОР ВАЛЕРЬЕВИЧ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Направление «Экономика», профиль магистерской программы «Бизнес-аналитика в экономике и управлении</a:t>
            </a:r>
            <a:r>
              <a:rPr lang="ru-RU" dirty="0" smtClean="0"/>
              <a:t>»</a:t>
            </a:r>
          </a:p>
          <a:p>
            <a:r>
              <a:rPr lang="ru-RU" sz="2200" b="1" dirty="0" smtClean="0">
                <a:solidFill>
                  <a:srgbClr val="FFFF00"/>
                </a:solidFill>
              </a:rPr>
              <a:t>Научный руководитель: к.э.н.,</a:t>
            </a:r>
            <a:r>
              <a:rPr lang="ru-RU" sz="2200" b="1" dirty="0" err="1" smtClean="0">
                <a:solidFill>
                  <a:srgbClr val="FFFF00"/>
                </a:solidFill>
              </a:rPr>
              <a:t>доц</a:t>
            </a:r>
            <a:r>
              <a:rPr lang="ru-RU" sz="2200" b="1" dirty="0" smtClean="0">
                <a:solidFill>
                  <a:srgbClr val="FFFF00"/>
                </a:solidFill>
              </a:rPr>
              <a:t>. Егорушкина Татьяна Николаевна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82" y="288672"/>
            <a:ext cx="2758679" cy="929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70" y="2588828"/>
            <a:ext cx="1738373" cy="14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4640" y="1189936"/>
            <a:ext cx="12386640" cy="5469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373" y="397565"/>
            <a:ext cx="10822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ЗАТРАТЫ ПО СТАРТАПУ МАГАЗИНА СПОРТИВНЫХ ТОВАРОВ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26" y="327051"/>
            <a:ext cx="11555896" cy="12930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финансовые показатели по </a:t>
            </a:r>
            <a:r>
              <a:rPr lang="ru-RU" b="1" dirty="0" err="1" smtClean="0">
                <a:solidFill>
                  <a:srgbClr val="FFFF00"/>
                </a:solidFill>
              </a:rPr>
              <a:t>стартап</a:t>
            </a:r>
            <a:r>
              <a:rPr lang="ru-RU" b="1" dirty="0" smtClean="0">
                <a:solidFill>
                  <a:srgbClr val="FFFF00"/>
                </a:solidFill>
              </a:rPr>
              <a:t>-проекту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07" y="973564"/>
            <a:ext cx="6638123" cy="58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78"/>
          <a:stretch/>
        </p:blipFill>
        <p:spPr>
          <a:xfrm>
            <a:off x="281485" y="1275644"/>
            <a:ext cx="11601291" cy="5284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4889" y="474133"/>
            <a:ext cx="780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РАСЧЕТ ОКУПАЕМОСТИ СТАРТАП-ПРОЕКТА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4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496" y="0"/>
            <a:ext cx="861060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Чистая прибыль нарастающим итогом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12" y="1293028"/>
            <a:ext cx="9949223" cy="55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Актуальность исследования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rgbClr val="FFFF00"/>
                </a:solidFill>
              </a:rPr>
              <a:t>Создание </a:t>
            </a:r>
            <a:r>
              <a:rPr lang="ru-RU" sz="3200" dirty="0" err="1">
                <a:solidFill>
                  <a:srgbClr val="FFFF00"/>
                </a:solidFill>
              </a:rPr>
              <a:t>стартапа</a:t>
            </a:r>
            <a:r>
              <a:rPr lang="ru-RU" sz="3200" dirty="0">
                <a:solidFill>
                  <a:srgbClr val="FFFF00"/>
                </a:solidFill>
              </a:rPr>
              <a:t> является актуальным, поскольку спорт и физическая активность становятся все более важными компонентами здорового образа жизни для многих людей. Растущий интерес к здоровому образу жизни и повышенное внимание к фитнесу, активным тренировкам и уличному спорту подтверждают актуальность спортивной одежды и оборудования.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и стратегия </a:t>
            </a:r>
            <a:r>
              <a:rPr lang="ru-RU" dirty="0" err="1" smtClean="0">
                <a:solidFill>
                  <a:srgbClr val="FFFF00"/>
                </a:solidFill>
              </a:rPr>
              <a:t>стартап</a:t>
            </a:r>
            <a:r>
              <a:rPr lang="ru-RU" dirty="0" smtClean="0">
                <a:solidFill>
                  <a:srgbClr val="FFFF00"/>
                </a:solidFill>
              </a:rPr>
              <a:t>- проекта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9" y="1480932"/>
            <a:ext cx="11708296" cy="53770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Цель создания </a:t>
            </a:r>
            <a:r>
              <a:rPr lang="ru-RU" dirty="0" err="1"/>
              <a:t>стартапа</a:t>
            </a:r>
            <a:r>
              <a:rPr lang="ru-RU" dirty="0"/>
              <a:t> «Магазин спортивных товаров «</a:t>
            </a:r>
            <a:r>
              <a:rPr lang="ru-RU" dirty="0" err="1"/>
              <a:t>СпортИТ</a:t>
            </a:r>
            <a:r>
              <a:rPr lang="ru-RU" dirty="0"/>
              <a:t>-Импульс» заключается в предложении широкого выбора качественного оборудования, что будет способствовать стимулированию активного образа жизни и созданию уникального бренда, а также для достижения устойчивого роста.</a:t>
            </a:r>
          </a:p>
          <a:p>
            <a:r>
              <a:rPr lang="ru-RU" dirty="0"/>
              <a:t>  Другие цели </a:t>
            </a:r>
            <a:r>
              <a:rPr lang="ru-RU" dirty="0" err="1"/>
              <a:t>стартап</a:t>
            </a:r>
            <a:r>
              <a:rPr lang="ru-RU" dirty="0"/>
              <a:t> проекта создания «Магазин спортивных товаров «</a:t>
            </a:r>
            <a:r>
              <a:rPr lang="ru-RU" dirty="0" err="1"/>
              <a:t>СпортИТ</a:t>
            </a:r>
            <a:r>
              <a:rPr lang="ru-RU" dirty="0"/>
              <a:t>-Импульс» могут включать:</a:t>
            </a:r>
          </a:p>
          <a:p>
            <a:r>
              <a:rPr lang="ru-RU" dirty="0"/>
              <a:t> 1. Предоставление доступной и качественной спортивной одежды: Целью может быть обеспечение широкого ассортимента спортивной одежды и обуви для различных видов активности, чтобы удовлетворить потребности клиентов всех возрастов и уровней физической активности. </a:t>
            </a:r>
          </a:p>
          <a:p>
            <a:r>
              <a:rPr lang="ru-RU" dirty="0"/>
              <a:t>  2. Стимулирование здорового образа жизни. «Магазин спортивных товаров «</a:t>
            </a:r>
            <a:r>
              <a:rPr lang="ru-RU" dirty="0" err="1"/>
              <a:t>СпортИТ</a:t>
            </a:r>
            <a:r>
              <a:rPr lang="ru-RU" dirty="0"/>
              <a:t>-Импульс» может быть нацелен на предоставление продукции, которая поощряет активный образ жизни и способствует лучшему физическому самочувствию, поддерживая клиентов в их желании вести более здоровый образ жизни. </a:t>
            </a:r>
          </a:p>
          <a:p>
            <a:r>
              <a:rPr lang="ru-RU" dirty="0"/>
              <a:t>3. Поддержание трендов спортивной моды: Одной из целей может быть предложение современных моделей и дизайна спортивной одежды, отвечающих последним тенденциям спортивной моды, чтобы привлечь клиентов, следящих за модными тенденциями.</a:t>
            </a:r>
          </a:p>
          <a:p>
            <a:r>
              <a:rPr lang="ru-RU" dirty="0"/>
              <a:t> 4. Создание уникального бренда: «Магазин спортивных товаров «</a:t>
            </a:r>
            <a:r>
              <a:rPr lang="ru-RU" dirty="0" err="1"/>
              <a:t>СпортИТ</a:t>
            </a:r>
            <a:r>
              <a:rPr lang="ru-RU" dirty="0"/>
              <a:t>-Импульс» может стремиться создать уникальный бренд, отличающийся по стилю, качеству и ценности для своих клиентов, что позволит выделиться на фоне конкурентов.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7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451" y="545712"/>
            <a:ext cx="9031357" cy="164884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Основные элементы бизнес-модели создания магазина спортивных товаров могут включать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5412"/>
            <a:ext cx="12052852" cy="480258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:</a:t>
            </a:r>
            <a:endParaRPr lang="ru-RU" dirty="0"/>
          </a:p>
          <a:p>
            <a:r>
              <a:rPr lang="ru-RU" i="1" dirty="0"/>
              <a:t> </a:t>
            </a:r>
            <a:r>
              <a:rPr lang="ru-RU" dirty="0"/>
              <a:t>1</a:t>
            </a:r>
            <a:r>
              <a:rPr lang="ru-RU" dirty="0">
                <a:solidFill>
                  <a:srgbClr val="FFFF00"/>
                </a:solidFill>
              </a:rPr>
              <a:t>. Определение целевой аудитории, то есть группы потенциальных клиентов, которые заинтересованы в покупке спортивных товаров. </a:t>
            </a:r>
          </a:p>
          <a:p>
            <a:r>
              <a:rPr lang="ru-RU" dirty="0">
                <a:solidFill>
                  <a:srgbClr val="FFFF00"/>
                </a:solidFill>
              </a:rPr>
              <a:t>2. Определение и составление ассортимента спортивных товаров, которые будут предлагаться в магазине (одежда, обувь, спортивное оборудование, аксессуары и другие связанные товары).</a:t>
            </a:r>
          </a:p>
          <a:p>
            <a:r>
              <a:rPr lang="ru-RU" dirty="0">
                <a:solidFill>
                  <a:srgbClr val="FFFF00"/>
                </a:solidFill>
              </a:rPr>
              <a:t> 3. Установление связей с надежными поставщиками спортивных товаров и обеспечение поставок товаров в магазин, включая поиск и выбор поставщиков, установление договоренностей о поставках и обеспечение надлежащего уровня товарного запаса. </a:t>
            </a:r>
          </a:p>
          <a:p>
            <a:r>
              <a:rPr lang="ru-RU" dirty="0">
                <a:solidFill>
                  <a:srgbClr val="FFFF00"/>
                </a:solidFill>
              </a:rPr>
              <a:t>4. Определение ценовой политики и стратегии ценообразования для продуктов и услуг, предлагаемых магазином,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5</a:t>
            </a:r>
            <a:r>
              <a:rPr lang="ru-RU" dirty="0">
                <a:solidFill>
                  <a:srgbClr val="FFFF00"/>
                </a:solidFill>
              </a:rPr>
              <a:t>. Разработка маркетинговых стратегий и планов продвижения, направленных на привлечение и удержание клиентов: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6</a:t>
            </a:r>
            <a:r>
              <a:rPr lang="ru-RU" dirty="0">
                <a:solidFill>
                  <a:srgbClr val="FFFF00"/>
                </a:solidFill>
              </a:rPr>
              <a:t>. Создание системы обслуживания клиентов, которая обеспечит высокий уровень удовлетворенности и лояльности клиентов (обучение персонала, разработку политики возврата и обмена товаров,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7</a:t>
            </a:r>
            <a:r>
              <a:rPr lang="ru-RU" dirty="0">
                <a:solidFill>
                  <a:srgbClr val="FFFF00"/>
                </a:solidFill>
              </a:rPr>
              <a:t>. Разработка финансового плана и управление финансовыми ресурсами магазина,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49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47538"/>
            <a:ext cx="8610600" cy="1293028"/>
          </a:xfrm>
        </p:spPr>
        <p:txBody>
          <a:bodyPr/>
          <a:lstStyle/>
          <a:p>
            <a:r>
              <a:rPr lang="ru-RU" dirty="0" smtClean="0"/>
              <a:t>Основные конкуренты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32877"/>
              </p:ext>
            </p:extLst>
          </p:nvPr>
        </p:nvGraphicFramePr>
        <p:xfrm>
          <a:off x="248920" y="2007704"/>
          <a:ext cx="6207760" cy="4432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755">
                  <a:extLst>
                    <a:ext uri="{9D8B030D-6E8A-4147-A177-3AD203B41FA5}">
                      <a16:colId xmlns:a16="http://schemas.microsoft.com/office/drawing/2014/main" val="59736231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958477594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2031240266"/>
                    </a:ext>
                  </a:extLst>
                </a:gridCol>
              </a:tblGrid>
              <a:tr h="938848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№№</a:t>
                      </a:r>
                      <a:endParaRPr lang="ru-RU" sz="1100">
                        <a:effectLst/>
                      </a:endParaRPr>
                    </a:p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п\п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Название магазина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Адрес магазина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195471"/>
                  </a:ext>
                </a:extLst>
              </a:tr>
              <a:tr h="701223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effectLst/>
                          <a:hlinkClick r:id="rId2"/>
                        </a:rPr>
                        <a:t>Салон спортивных товаров Спортмастер на Октябрьской улице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г Тула, ул Октябрьская, д 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079521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effectLst/>
                          <a:hlinkClick r:id="rId3"/>
                        </a:rPr>
                        <a:t>БЕМС на улице Пузакова</a:t>
                      </a:r>
                      <a:endParaRPr lang="ru-RU" sz="1100">
                        <a:effectLst/>
                      </a:endParaRPr>
                    </a:p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Россия, г Тула, ул Пузакова, д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983086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Велорай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Россия, г Тула, ул Комсомольская, д 51/14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675140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effectLst/>
                          <a:hlinkClick r:id="rId4"/>
                        </a:rPr>
                        <a:t>Спортивный магазин Зелёная горка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г Тула, ул М.Горького, д 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886985"/>
                  </a:ext>
                </a:extLst>
              </a:tr>
              <a:tr h="46344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effectLst/>
                          <a:hlinkClick r:id="rId5"/>
                        </a:rPr>
                        <a:t>Магазин спортивных товаров Спорт-71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г Тула, ул Луначарского, д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84834"/>
                  </a:ext>
                </a:extLst>
              </a:tr>
              <a:tr h="939002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effectLst/>
                          <a:hlinkClick r:id="rId6"/>
                        </a:rPr>
                        <a:t>Интернет-магазин велосипедов и аксессуаров МойВелосипед.РФ на Демидовской улице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г Тула, </a:t>
                      </a:r>
                      <a:r>
                        <a:rPr lang="ru-RU" sz="1200" dirty="0" err="1">
                          <a:effectLst/>
                        </a:rPr>
                        <a:t>ул</a:t>
                      </a:r>
                      <a:r>
                        <a:rPr lang="ru-RU" sz="1200" dirty="0">
                          <a:effectLst/>
                        </a:rPr>
                        <a:t> Демидовская, д 63/1</a:t>
                      </a:r>
                      <a:endParaRPr lang="ru-RU" sz="1100" dirty="0">
                        <a:effectLst/>
                      </a:endParaRPr>
                    </a:p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249608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2743200" y="-16498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Times New Roman" panose="02020603050405020304" pitchFamily="18" charset="0"/>
              </a:rPr>
              <a:t>Основные конкуренты</a:t>
            </a: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Times New Roman" panose="02020603050405020304" pitchFamily="18" charset="0"/>
              </a:rPr>
              <a:t>Магазин спортивных товаров СпортИТ-Импульс'"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500" y="2007704"/>
            <a:ext cx="5182213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2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5855"/>
            <a:ext cx="11728174" cy="65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464"/>
            <a:ext cx="12009615" cy="62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1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08"/>
          <a:stretch/>
        </p:blipFill>
        <p:spPr>
          <a:xfrm>
            <a:off x="-101600" y="683176"/>
            <a:ext cx="11986591" cy="6339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2" y="313844"/>
            <a:ext cx="513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Фонд оплаты труда работников магазина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3704" y="-249418"/>
            <a:ext cx="12675704" cy="12930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Инвестиции на открытие магазина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0" y="874498"/>
            <a:ext cx="11233626" cy="564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76657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</TotalTime>
  <Words>583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NSimSun</vt:lpstr>
      <vt:lpstr>SimSun</vt:lpstr>
      <vt:lpstr>Arial</vt:lpstr>
      <vt:lpstr>Calibri</vt:lpstr>
      <vt:lpstr>Century Gothic</vt:lpstr>
      <vt:lpstr>Times New Roman</vt:lpstr>
      <vt:lpstr>След самолета</vt:lpstr>
      <vt:lpstr>   Разработка бизнес-плана для проекта стартапа «Магазин спортивных товаров  «СпортИТ-Импульс» </vt:lpstr>
      <vt:lpstr>Актуальность исследования </vt:lpstr>
      <vt:lpstr>Цель и стратегия стартап- проекта</vt:lpstr>
      <vt:lpstr>Основные элементы бизнес-модели создания магазина спортивных товаров могут включать</vt:lpstr>
      <vt:lpstr>Основные конкуренты</vt:lpstr>
      <vt:lpstr>Презентация PowerPoint</vt:lpstr>
      <vt:lpstr>Презентация PowerPoint</vt:lpstr>
      <vt:lpstr>Презентация PowerPoint</vt:lpstr>
      <vt:lpstr>Инвестиции на открытие магазина</vt:lpstr>
      <vt:lpstr>Презентация PowerPoint</vt:lpstr>
      <vt:lpstr>Основные финансовые показатели по стартап-проекту</vt:lpstr>
      <vt:lpstr>Презентация PowerPoint</vt:lpstr>
      <vt:lpstr>Чистая прибыль нарастающим итогом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бизнес-плана для проекта стартапа «Магазин спортивных товаров  «СпортИТ-Импульс»</dc:title>
  <dc:creator>311</dc:creator>
  <cp:lastModifiedBy>311</cp:lastModifiedBy>
  <cp:revision>3</cp:revision>
  <dcterms:created xsi:type="dcterms:W3CDTF">2024-03-04T12:22:04Z</dcterms:created>
  <dcterms:modified xsi:type="dcterms:W3CDTF">2024-03-04T12:41:27Z</dcterms:modified>
</cp:coreProperties>
</file>