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  <p:sldMasterId id="2147483695" r:id="rId6"/>
  </p:sldMasterIdLst>
  <p:notesMasterIdLst>
    <p:notesMasterId r:id="rId16"/>
  </p:notesMasterIdLst>
  <p:handoutMasterIdLst>
    <p:handoutMasterId r:id="rId17"/>
  </p:handoutMasterIdLst>
  <p:sldIdLst>
    <p:sldId id="260" r:id="rId7"/>
    <p:sldId id="295" r:id="rId8"/>
    <p:sldId id="304" r:id="rId9"/>
    <p:sldId id="297" r:id="rId10"/>
    <p:sldId id="298" r:id="rId11"/>
    <p:sldId id="299" r:id="rId12"/>
    <p:sldId id="300" r:id="rId13"/>
    <p:sldId id="301" r:id="rId14"/>
    <p:sldId id="302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FB5"/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33" d="100"/>
          <a:sy n="33" d="100"/>
        </p:scale>
        <p:origin x="22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638663" y="3938128"/>
            <a:ext cx="14826774" cy="2715768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6266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4263" y="7181698"/>
            <a:ext cx="11215575" cy="20458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2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72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88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638663" y="3938128"/>
            <a:ext cx="14826774" cy="2715768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6266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4263" y="7181567"/>
            <a:ext cx="11215575" cy="2087385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298">
                <a:solidFill>
                  <a:schemeClr val="tx1"/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6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8508" y="4352773"/>
            <a:ext cx="7043972" cy="51182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1618" y="4352773"/>
            <a:ext cx="7041459" cy="51182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27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020" y="3817165"/>
            <a:ext cx="7041461" cy="116174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133" b="0" cap="all" spc="16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753923" indent="0">
              <a:buNone/>
              <a:defRPr sz="3133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1020" y="5186363"/>
            <a:ext cx="7041461" cy="42846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451619" y="5186363"/>
            <a:ext cx="7013818" cy="428468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51619" y="3817165"/>
            <a:ext cx="7041461" cy="116174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133" b="0" cap="all" spc="16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753923" indent="0">
              <a:buNone/>
              <a:defRPr sz="3133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1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64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2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10052050" cy="1131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326871" y="3702317"/>
            <a:ext cx="7398309" cy="188347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628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7515" y="1327709"/>
            <a:ext cx="7941120" cy="8660282"/>
          </a:xfrm>
        </p:spPr>
        <p:txBody>
          <a:bodyPr>
            <a:normAutofit/>
          </a:bodyPr>
          <a:lstStyle>
            <a:lvl1pPr>
              <a:defRPr sz="3133">
                <a:solidFill>
                  <a:schemeClr val="tx1"/>
                </a:solidFill>
              </a:defRPr>
            </a:lvl1pPr>
            <a:lvl2pPr>
              <a:defRPr sz="2638">
                <a:solidFill>
                  <a:schemeClr val="tx1"/>
                </a:solidFill>
              </a:defRPr>
            </a:lvl2pPr>
            <a:lvl3pPr>
              <a:defRPr sz="2638">
                <a:solidFill>
                  <a:schemeClr val="tx1"/>
                </a:solidFill>
              </a:defRPr>
            </a:lvl3pPr>
            <a:lvl4pPr>
              <a:defRPr sz="2638">
                <a:solidFill>
                  <a:schemeClr val="tx1"/>
                </a:solidFill>
              </a:defRPr>
            </a:lvl4pPr>
            <a:lvl5pPr>
              <a:defRPr sz="2638">
                <a:solidFill>
                  <a:schemeClr val="tx1"/>
                </a:solidFill>
              </a:defRPr>
            </a:lvl5pPr>
            <a:lvl6pPr>
              <a:defRPr sz="2638"/>
            </a:lvl6pPr>
            <a:lvl7pPr>
              <a:defRPr sz="2638"/>
            </a:lvl7pPr>
            <a:lvl8pPr>
              <a:defRPr sz="2638"/>
            </a:lvl8pPr>
            <a:lvl9pPr>
              <a:defRPr sz="2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9525" y="5857365"/>
            <a:ext cx="6257401" cy="3620159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474">
                <a:solidFill>
                  <a:srgbClr val="FFFFFF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326871" y="10289743"/>
            <a:ext cx="8450577" cy="528066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64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10052048" cy="1131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333221" y="3702316"/>
            <a:ext cx="7412064" cy="187215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628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52049" y="0"/>
            <a:ext cx="10062104" cy="113157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527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9525" y="5857366"/>
            <a:ext cx="6257401" cy="3620161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474">
                <a:solidFill>
                  <a:srgbClr val="FFFFFF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326871" y="10289743"/>
            <a:ext cx="8450577" cy="528066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3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141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268621" y="1546479"/>
            <a:ext cx="2141350" cy="822274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9051" y="1546479"/>
            <a:ext cx="10221050" cy="822274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30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775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53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6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57940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58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679051" y="1591742"/>
            <a:ext cx="12745999" cy="196138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9051" y="4352773"/>
            <a:ext cx="12745999" cy="511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7211" y="10294047"/>
            <a:ext cx="4540812" cy="534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8664" y="10289743"/>
            <a:ext cx="9730815" cy="528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41014" y="10259568"/>
            <a:ext cx="603123" cy="603504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814" spc="0" baseline="0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1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689" r:id="rId16"/>
    <p:sldLayoutId id="2147483691" r:id="rId17"/>
  </p:sldLayoutIdLst>
  <p:txStyles>
    <p:titleStyle>
      <a:lvl1pPr algn="ctr" defTabSz="1507846" rtl="0" eaLnBrk="1" latinLnBrk="0" hangingPunct="1">
        <a:lnSpc>
          <a:spcPct val="90000"/>
        </a:lnSpc>
        <a:spcBef>
          <a:spcPct val="0"/>
        </a:spcBef>
        <a:buNone/>
        <a:defRPr sz="4617" kern="1200" cap="all" spc="33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96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53923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30884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7846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84807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64911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6pPr>
      <a:lvl7pPr marL="2447632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7pPr>
      <a:lvl8pPr marL="2732970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04696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BAFB5"/>
          </a:solidFill>
        </p:spPr>
        <p:txBody>
          <a:bodyPr/>
          <a:lstStyle/>
          <a:p>
            <a:r>
              <a:rPr lang="en-US" sz="4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GreenWatch</a:t>
            </a:r>
            <a:r>
              <a:rPr lang="en-US" sz="4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Aerial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9" name="Google Shape;200;p34">
            <a:extLst>
              <a:ext uri="{FF2B5EF4-FFF2-40B4-BE49-F238E27FC236}">
                <a16:creationId xmlns:a16="http://schemas.microsoft.com/office/drawing/2014/main" id="{6E9900D8-D049-FA28-FCED-864E1DC638E1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>
            <a:alphaModFix/>
          </a:blip>
          <a:srcRect l="21420" r="21420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0EEEBAB-45BC-C0C6-5B14-5CDD8CACE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7125" y="5741229"/>
            <a:ext cx="6257401" cy="3620161"/>
          </a:xfrm>
        </p:spPr>
        <p:txBody>
          <a:bodyPr/>
          <a:lstStyle/>
          <a:p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Разработка технологий контроля экологического состояния территорий региона с использованием БПЛА модульного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1300" y="2941638"/>
            <a:ext cx="18592800" cy="2716212"/>
          </a:xfrm>
        </p:spPr>
        <p:txBody>
          <a:bodyPr/>
          <a:lstStyle/>
          <a:p>
            <a:r>
              <a:rPr lang="ru-RU" sz="4000" dirty="0">
                <a:latin typeface="Comfortaa Medium"/>
                <a:ea typeface="Comfortaa Medium"/>
                <a:cs typeface="Comfortaa Medium"/>
                <a:sym typeface="Comfortaa Medium"/>
              </a:rPr>
              <a:t>Проект актуален из-за растущей необходимости в контроле и мониторинге экологического состояния регионов, что требует современных технологий, включая модульные БПЛА, чтобы эффективно реагировать на экологические вызовы и изменения.</a:t>
            </a:r>
          </a:p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82738"/>
            <a:ext cx="9740900" cy="7985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Актуальность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99790" y="2509018"/>
            <a:ext cx="16282219" cy="7554912"/>
          </a:xfrm>
        </p:spPr>
        <p:txBody>
          <a:bodyPr/>
          <a:lstStyle/>
          <a:p>
            <a:r>
              <a:rPr lang="ru-RU" sz="6600" dirty="0">
                <a:ea typeface="Comfortaa"/>
                <a:cs typeface="Comfortaa"/>
                <a:sym typeface="Comfortaa"/>
              </a:rPr>
              <a:t>Создание проекта обусловлено неотложной потребностью в эффективном контроле и мониторинге экологического состояния окружающей среды, в ответ на нарастающие экологические вызовы и изменения климата.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9787" y="2705664"/>
            <a:ext cx="18424525" cy="7554912"/>
          </a:xfrm>
        </p:spPr>
        <p:txBody>
          <a:bodyPr/>
          <a:lstStyle/>
          <a:p>
            <a:r>
              <a:rPr lang="ru-RU" sz="6600" dirty="0">
                <a:ea typeface="Comfortaa"/>
                <a:cs typeface="Comfortaa"/>
                <a:sym typeface="Comfortaa"/>
              </a:rPr>
              <a:t>Наш продукт решает проблему эффективного мониторинга и контроля состояния окружающей среды. Потребители, которые могут воспользоваться нашей системой, включают в себя правительственные организации, экологические агентства, фермеров и лесозаготовителей.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70193" y="2322206"/>
            <a:ext cx="18432462" cy="7554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" sz="6000" b="1" dirty="0">
                <a:latin typeface="Comfortaa"/>
                <a:ea typeface="Comfortaa"/>
                <a:cs typeface="Comfortaa"/>
                <a:sym typeface="Comfortaa"/>
              </a:rPr>
              <a:t>Наш проект будет полезен для:</a:t>
            </a:r>
            <a:endParaRPr lang="ru-RU" sz="60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Промышленные</a:t>
            </a:r>
            <a:r>
              <a:rPr lang="en-US" sz="6000" b="1" i="0" u="sng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предприятия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Крупные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компании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предприятия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,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работающие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в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отраслях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,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связанных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с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воздействием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на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окружающую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среду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,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могут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воспользоваться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вашими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решениями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для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отслеживания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соблюдения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экологических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норм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стандартов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.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Экологические</a:t>
            </a:r>
            <a:r>
              <a:rPr lang="en-US" sz="6000" b="1" i="0" u="sng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организации</a:t>
            </a:r>
            <a:r>
              <a:rPr lang="en-US" sz="6000" b="1" i="0" u="sng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НПО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Организации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,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занимающиеся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охраной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окружающей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среды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,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могут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воспользоваться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вашими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услугами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для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получения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точных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данных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обоснованных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аргументов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проведении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экологических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кампаний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мониторинге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.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Исследовательские</a:t>
            </a:r>
            <a:r>
              <a:rPr lang="en-US" sz="6000" b="1" i="0" u="sng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1" i="0" u="sng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институты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Научные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исследовательские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организации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могут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использовать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вашу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технологию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для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проведения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экологических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исследований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и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анализа</a:t>
            </a:r>
            <a:r>
              <a:rPr lang="en-US" sz="60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 </a:t>
            </a:r>
            <a:r>
              <a:rPr lang="en-US" sz="6000" b="0" i="0" u="none" strike="noStrike" dirty="0" err="1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данных</a:t>
            </a:r>
            <a:endParaRPr lang="ru-RU" sz="6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font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15110E"/>
                </a:solidFill>
                <a:effectLst/>
                <a:latin typeface="Comfortaa" panose="020B0604020202020204" charset="0"/>
                <a:ea typeface="Comfortaa" panose="020B0604020202020204" charset="0"/>
                <a:cs typeface="Comfortaa" panose="020B0604020202020204" charset="0"/>
              </a:rPr>
              <a:t>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9787" y="2499186"/>
            <a:ext cx="18424525" cy="7554912"/>
          </a:xfrm>
        </p:spPr>
        <p:txBody>
          <a:bodyPr>
            <a:normAutofit lnSpcReduction="10000"/>
          </a:bodyPr>
          <a:lstStyle/>
          <a:p>
            <a:r>
              <a:rPr lang="ru-RU" sz="6600" dirty="0">
                <a:latin typeface="Comfortaa"/>
                <a:ea typeface="Comfortaa"/>
                <a:cs typeface="Comfortaa"/>
                <a:sym typeface="Comfortaa"/>
              </a:rPr>
              <a:t>Бизнес-модель включает в себя производство и продажу модульных БПЛА, предоставление услуг мониторинга и анализа данных, техническую поддержку, партнерства, привлечение инвестиций и маркетинг для обеспечения прибыли, основываясь на предоставлении средств для контроля экологического состояния территорий.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0244" y="2912141"/>
            <a:ext cx="8380412" cy="6349846"/>
          </a:xfrm>
        </p:spPr>
        <p:txBody>
          <a:bodyPr>
            <a:normAutofit fontScale="85000" lnSpcReduction="10000"/>
          </a:bodyPr>
          <a:lstStyle/>
          <a:p>
            <a:r>
              <a:rPr lang="ru-RU" sz="7700" dirty="0">
                <a:latin typeface="+mj-lt"/>
                <a:ea typeface="Comfortaa Medium"/>
                <a:cs typeface="Comfortaa Medium"/>
                <a:sym typeface="Comfortaa Medium"/>
              </a:rPr>
              <a:t>1. Исследована предметная область</a:t>
            </a:r>
          </a:p>
          <a:p>
            <a:r>
              <a:rPr lang="ru-RU" sz="7700" dirty="0">
                <a:latin typeface="+mj-lt"/>
              </a:rPr>
              <a:t>2.</a:t>
            </a:r>
            <a:r>
              <a:rPr lang="ru-RU" sz="7700" dirty="0">
                <a:latin typeface="+mj-lt"/>
                <a:ea typeface="Comfortaa Medium"/>
                <a:cs typeface="Comfortaa Medium"/>
                <a:sym typeface="Comfortaa Medium"/>
              </a:rPr>
              <a:t> Сравнение конкурентов</a:t>
            </a:r>
          </a:p>
          <a:p>
            <a:r>
              <a:rPr lang="ru-RU" sz="7700" dirty="0">
                <a:latin typeface="+mj-lt"/>
              </a:rPr>
              <a:t>3. </a:t>
            </a:r>
            <a:r>
              <a:rPr lang="ru-RU" sz="7700" dirty="0">
                <a:latin typeface="+mj-lt"/>
                <a:ea typeface="Comfortaa Medium"/>
                <a:cs typeface="Comfortaa Medium"/>
                <a:sym typeface="Comfortaa Medium"/>
              </a:rPr>
              <a:t>Проведен анализ конструкции</a:t>
            </a:r>
          </a:p>
          <a:p>
            <a:endParaRPr lang="ru-RU" dirty="0"/>
          </a:p>
        </p:txBody>
      </p:sp>
      <p:pic>
        <p:nvPicPr>
          <p:cNvPr id="4" name="Google Shape;200;p34">
            <a:extLst>
              <a:ext uri="{FF2B5EF4-FFF2-40B4-BE49-F238E27FC236}">
                <a16:creationId xmlns:a16="http://schemas.microsoft.com/office/drawing/2014/main" id="{24C7F6BF-DB87-EE50-21BE-A7E109AD4E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1420" r="21420"/>
          <a:stretch/>
        </p:blipFill>
        <p:spPr>
          <a:xfrm>
            <a:off x="10363202" y="0"/>
            <a:ext cx="10062104" cy="1131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11469" y="5246834"/>
            <a:ext cx="4133850" cy="2103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</a:rPr>
              <a:t>Лидер команды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11469" y="4678738"/>
            <a:ext cx="4133850" cy="438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chemeClr val="tx1"/>
                </a:solidFill>
              </a:rPr>
              <a:t>Ильчишина</a:t>
            </a:r>
            <a:r>
              <a:rPr lang="ru-RU" sz="2800" b="1" dirty="0">
                <a:solidFill>
                  <a:schemeClr val="tx1"/>
                </a:solidFill>
              </a:rPr>
              <a:t> Ксения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02751" y="5234744"/>
            <a:ext cx="4135438" cy="2103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</a:rPr>
              <a:t>Копирайтер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17450" y="4571065"/>
            <a:ext cx="2967800" cy="529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Блинова Наталья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708189" y="5145087"/>
            <a:ext cx="4135437" cy="75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</a:rPr>
              <a:t>Генератор идей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708188" y="4571065"/>
            <a:ext cx="3389311" cy="512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Голых Григорий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3251" y="9744830"/>
            <a:ext cx="4135437" cy="210343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Дизайнер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48939" y="9185503"/>
            <a:ext cx="4349749" cy="438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chemeClr val="tx1"/>
                </a:solidFill>
              </a:rPr>
              <a:t>Муксинова</a:t>
            </a:r>
            <a:r>
              <a:rPr lang="ru-RU" sz="2800" b="1" dirty="0">
                <a:solidFill>
                  <a:schemeClr val="tx1"/>
                </a:solidFill>
              </a:rPr>
              <a:t> Рина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35731-75CF-7E86-1BA3-6D510C24BF5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37" r="37"/>
          <a:stretch>
            <a:fillRect/>
          </a:stretch>
        </p:blipFill>
        <p:spPr>
          <a:xfrm>
            <a:off x="2958338" y="2195792"/>
            <a:ext cx="2139950" cy="214153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AE893-D5E7-E2BF-CDE4-B2958F28601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2426" b="12426"/>
          <a:stretch>
            <a:fillRect/>
          </a:stretch>
        </p:blipFill>
        <p:spPr>
          <a:xfrm>
            <a:off x="9629776" y="2150684"/>
            <a:ext cx="2139950" cy="2141538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520627-DA3F-F2BB-1CA8-8C2CB01B504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l="37" r="37"/>
          <a:stretch>
            <a:fillRect/>
          </a:stretch>
        </p:blipFill>
        <p:spPr>
          <a:xfrm>
            <a:off x="14898688" y="2150684"/>
            <a:ext cx="2139950" cy="2141538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373ED4-8445-8BCF-1198-26CB7282D90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l="37" r="37"/>
          <a:stretch>
            <a:fillRect/>
          </a:stretch>
        </p:blipFill>
        <p:spPr>
          <a:xfrm>
            <a:off x="10801350" y="6792398"/>
            <a:ext cx="2139950" cy="21415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B8FC7-3C94-EF9B-1610-EA724D716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19" y="6792398"/>
            <a:ext cx="2139881" cy="2139881"/>
          </a:xfrm>
          <a:prstGeom prst="rect">
            <a:avLst/>
          </a:prstGeom>
        </p:spPr>
      </p:pic>
      <p:sp>
        <p:nvSpPr>
          <p:cNvPr id="6" name="Текст 23">
            <a:extLst>
              <a:ext uri="{FF2B5EF4-FFF2-40B4-BE49-F238E27FC236}">
                <a16:creationId xmlns:a16="http://schemas.microsoft.com/office/drawing/2014/main" id="{A22AF494-13D4-A1E1-5443-3E95D4D3F882}"/>
              </a:ext>
            </a:extLst>
          </p:cNvPr>
          <p:cNvSpPr txBox="1">
            <a:spLocks/>
          </p:cNvSpPr>
          <p:nvPr/>
        </p:nvSpPr>
        <p:spPr>
          <a:xfrm>
            <a:off x="4247388" y="9159520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 err="1"/>
              <a:t>Шарафудинов</a:t>
            </a:r>
            <a:r>
              <a:rPr lang="ru-RU" sz="3200" dirty="0"/>
              <a:t> Никита</a:t>
            </a:r>
          </a:p>
        </p:txBody>
      </p:sp>
      <p:sp>
        <p:nvSpPr>
          <p:cNvPr id="7" name="Текст 21">
            <a:extLst>
              <a:ext uri="{FF2B5EF4-FFF2-40B4-BE49-F238E27FC236}">
                <a16:creationId xmlns:a16="http://schemas.microsoft.com/office/drawing/2014/main" id="{F4871B70-445A-512D-A26C-8D02C52B6814}"/>
              </a:ext>
            </a:extLst>
          </p:cNvPr>
          <p:cNvSpPr txBox="1">
            <a:spLocks/>
          </p:cNvSpPr>
          <p:nvPr/>
        </p:nvSpPr>
        <p:spPr>
          <a:xfrm>
            <a:off x="4028313" y="9785114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3200" b="1" dirty="0"/>
              <a:t>Мастер презентаций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1EFFB56-8EE2-26F2-C475-0051F8169E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735" b="16735"/>
          <a:stretch/>
        </p:blipFill>
        <p:spPr>
          <a:xfrm>
            <a:off x="4751350" y="6874947"/>
            <a:ext cx="2139950" cy="2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5938"/>
            <a:ext cx="9740900" cy="911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C43C3D-CE67-2156-B3AB-66777A3FA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278537"/>
              </p:ext>
            </p:extLst>
          </p:nvPr>
        </p:nvGraphicFramePr>
        <p:xfrm>
          <a:off x="1098346" y="1589088"/>
          <a:ext cx="17285108" cy="9263194"/>
        </p:xfrm>
        <a:graphic>
          <a:graphicData uri="http://schemas.openxmlformats.org/drawingml/2006/table">
            <a:tbl>
              <a:tblPr>
                <a:tableStyleId>{A88DF0FD-1832-459D-A4AA-4501EE5D750F}</a:tableStyleId>
              </a:tblPr>
              <a:tblGrid>
                <a:gridCol w="1231429">
                  <a:extLst>
                    <a:ext uri="{9D8B030D-6E8A-4147-A177-3AD203B41FA5}">
                      <a16:colId xmlns:a16="http://schemas.microsoft.com/office/drawing/2014/main" val="1859279241"/>
                    </a:ext>
                  </a:extLst>
                </a:gridCol>
                <a:gridCol w="10260724">
                  <a:extLst>
                    <a:ext uri="{9D8B030D-6E8A-4147-A177-3AD203B41FA5}">
                      <a16:colId xmlns:a16="http://schemas.microsoft.com/office/drawing/2014/main" val="709382879"/>
                    </a:ext>
                  </a:extLst>
                </a:gridCol>
                <a:gridCol w="2810837">
                  <a:extLst>
                    <a:ext uri="{9D8B030D-6E8A-4147-A177-3AD203B41FA5}">
                      <a16:colId xmlns:a16="http://schemas.microsoft.com/office/drawing/2014/main" val="2838976390"/>
                    </a:ext>
                  </a:extLst>
                </a:gridCol>
                <a:gridCol w="2982118">
                  <a:extLst>
                    <a:ext uri="{9D8B030D-6E8A-4147-A177-3AD203B41FA5}">
                      <a16:colId xmlns:a16="http://schemas.microsoft.com/office/drawing/2014/main" val="2509676042"/>
                    </a:ext>
                  </a:extLst>
                </a:gridCol>
              </a:tblGrid>
              <a:tr h="644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Наименование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Начало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Конец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4076736862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Оценка и планирование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Проанализировать текущее положение проекта.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Уточнить потребности и требования клиентов, особенно фермеров.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Определить цели и ключевые показатели производительности (KPI)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Октябрь 2023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Ноябрь 2023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316707452"/>
                  </a:ext>
                </a:extLst>
              </a:tr>
              <a:tr h="962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Техническое совершенствование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Провести исследования и разработку (R&amp;D) для улучшения технологий мониторинга.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Запустить обновленную версию программного обеспечения и аппаратных решений.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Декабрь 2023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Февраль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3831013554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Расширение рынка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Запустить маркетинговую кампанию, ориентированную на фермеров и другие потенциальные клиенты.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Заключить партнерства с агропромышленными ассоциациями и кооперативами.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Март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Май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3887254921"/>
                  </a:ext>
                </a:extLst>
              </a:tr>
              <a:tr h="797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Географическое расширение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Оценить и выбрать новые регионы для расширения.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Запустить проекты в выбранных регионах.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Июнь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Август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1665047771"/>
                  </a:ext>
                </a:extLst>
              </a:tr>
              <a:tr h="962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Исследование рынка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Провести исследование рынка и потребностей клиентов.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Изучить новые технологии и тенденции в области мониторинга экологии.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Сентябрь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Ноябрь 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899956293"/>
                  </a:ext>
                </a:extLst>
              </a:tr>
              <a:tr h="11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Инновации и диверсификация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Инвестировать в инновации и разработку новых продуктов и услуг.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Рассмотреть возможность диверсификации в смежные области, такие как мониторинг климата.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Декабрь 2024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Февраль 2025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998675433"/>
                  </a:ext>
                </a:extLst>
              </a:tr>
              <a:tr h="962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Масштабирование и международное расширение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Масштабировать бизнес в новых регионах и странах.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Рассматривать возможность международного расширения и экспорта продуктов.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Март 2025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бессрочно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extLst>
                  <a:ext uri="{0D108BD9-81ED-4DB2-BD59-A6C34878D82A}">
                    <a16:rowId xmlns:a16="http://schemas.microsoft.com/office/drawing/2014/main" val="3257480157"/>
                  </a:ext>
                </a:extLst>
              </a:tr>
              <a:tr h="962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Укрепление позиций на рынке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Следить за конкурентной средой и реагировать на изменения на рынке.</a:t>
                      </a:r>
                      <a:endParaRPr lang="ru-RU" sz="2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>
                          <a:effectLst/>
                        </a:rPr>
                        <a:t>Постоянно улучшать продукты и услуги на основе обратной связи клиентов.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постоянно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138" marR="4713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671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489</Words>
  <Application>Microsoft Office PowerPoint</Application>
  <PresentationFormat>Произвольный</PresentationFormat>
  <Paragraphs>87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Calibri</vt:lpstr>
      <vt:lpstr>Comfortaa</vt:lpstr>
      <vt:lpstr>Comfortaa Medium</vt:lpstr>
      <vt:lpstr>Corbel</vt:lpstr>
      <vt:lpstr>Gill Sans MT</vt:lpstr>
      <vt:lpstr>Symbol</vt:lpstr>
      <vt:lpstr>Times New Roman</vt:lpstr>
      <vt:lpstr>ОБЛОЖКИ</vt:lpstr>
      <vt:lpstr>РАЗДЕЛИТЕЛИ</vt:lpstr>
      <vt:lpstr>Посылка</vt:lpstr>
      <vt:lpstr>GreenWatch Aerial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203-11</cp:lastModifiedBy>
  <cp:revision>221</cp:revision>
  <dcterms:created xsi:type="dcterms:W3CDTF">2021-03-01T12:07:13Z</dcterms:created>
  <dcterms:modified xsi:type="dcterms:W3CDTF">2023-10-19T10:13:37Z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