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74300"/>
  <p:notesSz cx="18288000" cy="10274300"/>
  <p:embeddedFontLst>
    <p:embeddedFont>
      <p:font typeface="AKVAMH+Noto Sans Bold" panose="020B0604020202020204"/>
      <p:regular r:id="rId17"/>
    </p:embeddedFont>
    <p:embeddedFont>
      <p:font typeface="ANOVHD+Now-Regular" panose="020B0604020202020204" charset="0"/>
      <p:regular r:id="rId18"/>
    </p:embeddedFont>
    <p:embeddedFont>
      <p:font typeface="ANUUGS+Noto Sans Regular" panose="020B0604020202020204"/>
      <p:regular r:id="rId19"/>
    </p:embeddedFont>
    <p:embeddedFont>
      <p:font typeface="BPDLPC+Bryndan Write Book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CUKGJ+Now Bold" panose="020B0604020202020204" charset="0"/>
      <p:regular r:id="rId25"/>
    </p:embeddedFont>
    <p:embeddedFont>
      <p:font typeface="DLBJPD+Noto Sans Gurmukhi Bold" panose="020B0604020202020204" charset="0"/>
      <p:regular r:id="rId26"/>
    </p:embeddedFont>
    <p:embeddedFont>
      <p:font typeface="DNLKWH+Caveat Bold" panose="020B0604020202020204" charset="-52"/>
      <p:regular r:id="rId27"/>
    </p:embeddedFont>
    <p:embeddedFont>
      <p:font typeface="DUIPCT+Noto Sans Regular" panose="020B0604020202020204"/>
      <p:regular r:id="rId28"/>
    </p:embeddedFont>
    <p:embeddedFont>
      <p:font typeface="EHJCNQ+Now-Regular" panose="020B0604020202020204" charset="0"/>
      <p:regular r:id="rId29"/>
    </p:embeddedFont>
    <p:embeddedFont>
      <p:font typeface="HKMKFC+Agrandir Narrow Bold" panose="020B0604020202020204" charset="0"/>
      <p:regular r:id="rId30"/>
    </p:embeddedFont>
    <p:embeddedFont>
      <p:font typeface="JIGEJR+Noto Sans Bold" panose="020B0604020202020204"/>
      <p:regular r:id="rId31"/>
    </p:embeddedFont>
    <p:embeddedFont>
      <p:font typeface="LLVEIV+Noto Sans Regular" panose="020B0604020202020204"/>
      <p:regular r:id="rId32"/>
    </p:embeddedFont>
    <p:embeddedFont>
      <p:font typeface="MAEKCK+Noto Sans Bold" panose="020B0604020202020204"/>
      <p:regular r:id="rId33"/>
    </p:embeddedFont>
    <p:embeddedFont>
      <p:font typeface="NNNQKT+Agrandir Narrow" panose="020B0604020202020204" charset="0"/>
      <p:regular r:id="rId34"/>
    </p:embeddedFont>
    <p:embeddedFont>
      <p:font typeface="ONRBNN+Bryndan Write Book" panose="020B0604020202020204" charset="0"/>
      <p:regular r:id="rId35"/>
    </p:embeddedFont>
    <p:embeddedFont>
      <p:font typeface="Times New Roman" panose="02020603050405020304" pitchFamily="18" charset="0"/>
      <p:regular r:id="rId36"/>
    </p:embeddedFont>
    <p:embeddedFont>
      <p:font typeface="VOIGRF+Bryndan Write Book" panose="020B0604020202020204" charset="0"/>
      <p:regular r:id="rId37"/>
    </p:embeddedFont>
    <p:embeddedFont>
      <p:font typeface="WQAGUQ+Now-Regular" panose="020B0604020202020204" charset="0"/>
      <p:regular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09402" y="2466656"/>
            <a:ext cx="2482061" cy="2929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06"/>
              </a:lnSpc>
              <a:spcBef>
                <a:spcPts val="0"/>
              </a:spcBef>
              <a:spcAft>
                <a:spcPts val="0"/>
              </a:spcAft>
            </a:pP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Т</a:t>
            </a:r>
            <a:r>
              <a:rPr sz="1450" b="1" spc="-139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У</a:t>
            </a:r>
            <a:r>
              <a:rPr sz="1450" b="1" spc="-13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1450" b="1" spc="-135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Ь</a:t>
            </a:r>
            <a:r>
              <a:rPr sz="1450" b="1" spc="-13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С</a:t>
            </a:r>
            <a:r>
              <a:rPr sz="1450" b="1" spc="-13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К</a:t>
            </a:r>
            <a:r>
              <a:rPr sz="1450" b="1" spc="-13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1450" b="1" spc="-133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Й</a:t>
            </a:r>
            <a:r>
              <a:rPr sz="1450" b="1" spc="35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Ф</a:t>
            </a:r>
            <a:r>
              <a:rPr sz="1450" b="1" spc="-13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1450" b="1" spc="-133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1450" b="1" spc="-135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1450" b="1" spc="-133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А</a:t>
            </a:r>
            <a:r>
              <a:rPr sz="1450" b="1" spc="-13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73612" y="3617258"/>
            <a:ext cx="14048172" cy="3059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1767" marR="0">
              <a:lnSpc>
                <a:spcPts val="8194"/>
              </a:lnSpc>
              <a:spcBef>
                <a:spcPts val="0"/>
              </a:spcBef>
              <a:spcAft>
                <a:spcPts val="0"/>
              </a:spcAft>
            </a:pPr>
            <a:r>
              <a:rPr sz="7800" spc="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"МУЗЫКАЛЬНЫЙ</a:t>
            </a:r>
            <a:r>
              <a:rPr sz="78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7800" spc="12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МУЗЕЙ</a:t>
            </a:r>
          </a:p>
          <a:p>
            <a:pPr marL="2386161" marR="0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sz="7800" spc="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КАК</a:t>
            </a:r>
            <a:r>
              <a:rPr sz="78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7800" spc="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НОВАЯ</a:t>
            </a:r>
            <a:r>
              <a:rPr sz="78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7800" spc="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УСЛУГА</a:t>
            </a:r>
          </a:p>
          <a:p>
            <a:pPr marL="0" marR="0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sz="7800" spc="12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ДЛЯ</a:t>
            </a:r>
            <a:r>
              <a:rPr sz="78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7800" spc="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РАСШИРЕНИЯ</a:t>
            </a:r>
            <a:r>
              <a:rPr sz="78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7800" spc="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КРУГОЗОРА"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97909" y="7361267"/>
            <a:ext cx="5608303" cy="34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4"/>
              </a:lnSpc>
              <a:spcBef>
                <a:spcPts val="0"/>
              </a:spcBef>
              <a:spcAft>
                <a:spcPts val="0"/>
              </a:spcAft>
            </a:pP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АВТОР: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ГОДОВАННЫЙ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ЕГОР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ВИКТОРОВИЧ,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28324" y="7738274"/>
            <a:ext cx="12547417" cy="1565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3654" marR="0">
              <a:lnSpc>
                <a:spcPts val="3043"/>
              </a:lnSpc>
              <a:spcBef>
                <a:spcPts val="0"/>
              </a:spcBef>
              <a:spcAft>
                <a:spcPts val="0"/>
              </a:spcAft>
            </a:pP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СТУДЕНТ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4</a:t>
            </a:r>
            <a:r>
              <a:rPr sz="2350" spc="-16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КУРСА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НАПРАВЛЕНИЕ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b="1" spc="-10" dirty="0">
                <a:solidFill>
                  <a:srgbClr val="FFFFFF"/>
                </a:solidFill>
                <a:latin typeface="DLBJPD+Noto Sans Gurmukhi Bold"/>
                <a:cs typeface="DLBJPD+Noto Sans Gurmukhi Bold"/>
              </a:rPr>
              <a:t>“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ЭКОНОМИКА</a:t>
            </a:r>
            <a:r>
              <a:rPr sz="2350" b="1" spc="-10" dirty="0">
                <a:solidFill>
                  <a:srgbClr val="FFFFFF"/>
                </a:solidFill>
                <a:latin typeface="DLBJPD+Noto Sans Gurmukhi Bold"/>
                <a:cs typeface="DLBJPD+Noto Sans Gurmukhi Bold"/>
              </a:rPr>
              <a:t>”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,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ПРОФИЛЬ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b="1" spc="-10" dirty="0">
                <a:solidFill>
                  <a:srgbClr val="FFFFFF"/>
                </a:solidFill>
                <a:latin typeface="DLBJPD+Noto Sans Gurmukhi Bold"/>
                <a:cs typeface="DLBJPD+Noto Sans Gurmukhi Bold"/>
              </a:rPr>
              <a:t>“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МИРОВАЯ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ЭКОНОМИКА</a:t>
            </a:r>
            <a:r>
              <a:rPr sz="2350" b="1" dirty="0">
                <a:solidFill>
                  <a:srgbClr val="FFFFFF"/>
                </a:solidFill>
                <a:latin typeface="DLBJPD+Noto Sans Gurmukhi Bold"/>
                <a:cs typeface="DLBJPD+Noto Sans Gurmukhi Bold"/>
              </a:rPr>
              <a:t>”</a:t>
            </a:r>
          </a:p>
          <a:p>
            <a:pPr marL="0" marR="0">
              <a:lnSpc>
                <a:spcPts val="2444"/>
              </a:lnSpc>
              <a:spcBef>
                <a:spcPts val="313"/>
              </a:spcBef>
              <a:spcAft>
                <a:spcPts val="0"/>
              </a:spcAft>
            </a:pP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ТУЛЬСКОГО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ФИЛИАЛА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РОССИЙСКОГО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ЭКОНОМИЧЕСКОГО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УНИВЕРСИТЕТА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ИМ.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Г.В. 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ПЛЕХАНОВА</a:t>
            </a:r>
          </a:p>
          <a:p>
            <a:pPr marL="48612" marR="0">
              <a:lnSpc>
                <a:spcPts val="2444"/>
              </a:lnSpc>
              <a:spcBef>
                <a:spcPts val="692"/>
              </a:spcBef>
              <a:spcAft>
                <a:spcPts val="0"/>
              </a:spcAft>
            </a:pP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НАУЧНЫЙ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РУКОВОДИТЕЛЬ: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КАНДИДАТ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ЭКОНОМИЧЕСКИХ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НАУК,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И.О. 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ЗАВЕДУЮЩИЙ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КАФЕДРОЙ</a:t>
            </a:r>
          </a:p>
          <a:p>
            <a:pPr marL="1210409" marR="0">
              <a:lnSpc>
                <a:spcPts val="2444"/>
              </a:lnSpc>
              <a:spcBef>
                <a:spcPts val="692"/>
              </a:spcBef>
              <a:spcAft>
                <a:spcPts val="0"/>
              </a:spcAft>
            </a:pP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ЭКОНОМИКИ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И</a:t>
            </a:r>
            <a:r>
              <a:rPr sz="2350" spc="-17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ЦИФРОВЫХ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ТЕХНОЛОГИЙ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1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МИТЯЕВА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ОЛЬГА</a:t>
            </a:r>
            <a:r>
              <a:rPr sz="235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 </a:t>
            </a:r>
            <a:r>
              <a:rPr sz="2350" spc="-1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АЛЕКСАНДРОВНА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1085" y="532875"/>
            <a:ext cx="9357968" cy="1169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7"/>
              </a:lnSpc>
              <a:spcBef>
                <a:spcPts val="0"/>
              </a:spcBef>
              <a:spcAft>
                <a:spcPts val="0"/>
              </a:spcAft>
            </a:pPr>
            <a:r>
              <a:rPr sz="85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Музыкальный музей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75553" y="3374438"/>
            <a:ext cx="3198059" cy="781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55"/>
              </a:lnSpc>
              <a:spcBef>
                <a:spcPts val="0"/>
              </a:spcBef>
              <a:spcAft>
                <a:spcPts val="0"/>
              </a:spcAft>
            </a:pPr>
            <a:r>
              <a:rPr sz="56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РАСХОДЫ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169893" y="3374438"/>
            <a:ext cx="2821255" cy="781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55"/>
              </a:lnSpc>
              <a:spcBef>
                <a:spcPts val="0"/>
              </a:spcBef>
              <a:spcAft>
                <a:spcPts val="0"/>
              </a:spcAft>
            </a:pPr>
            <a:r>
              <a:rPr sz="56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ДОХОДЫ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04010" y="4721947"/>
            <a:ext cx="4442174" cy="3612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47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ЗАРПЛАТА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СОТРУДНИКОВ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3" dirty="0">
                <a:solidFill>
                  <a:srgbClr val="000000"/>
                </a:solidFill>
                <a:latin typeface="DNLKWH+Caveat Bold"/>
                <a:cs typeface="DNLKWH+Caveat Bold"/>
              </a:rPr>
              <a:t>ОФИСА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И</a:t>
            </a:r>
            <a:r>
              <a:rPr sz="3250" b="1" spc="-19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ПРОИЗВОДСТВА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3" dirty="0">
                <a:solidFill>
                  <a:srgbClr val="000000"/>
                </a:solidFill>
                <a:latin typeface="DNLKWH+Caveat Bold"/>
                <a:cs typeface="DNLKWH+Caveat Bold"/>
              </a:rPr>
              <a:t>КОММУНАЛЬНЫЕ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УСЛУГИ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3" dirty="0">
                <a:solidFill>
                  <a:srgbClr val="000000"/>
                </a:solidFill>
                <a:latin typeface="DNLKWH+Caveat Bold"/>
                <a:cs typeface="DNLKWH+Caveat Bold"/>
              </a:rPr>
              <a:t>АРЕНДА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ОПЛАТА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4" dirty="0">
                <a:solidFill>
                  <a:srgbClr val="000000"/>
                </a:solidFill>
                <a:latin typeface="DNLKWH+Caveat Bold"/>
                <a:cs typeface="DNLKWH+Caveat Bold"/>
              </a:rPr>
              <a:t>ЛИЦЕНЗИЙ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И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АВТОРСКИХ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ПРАВ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342489" y="4867635"/>
            <a:ext cx="4735880" cy="3168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44"/>
              </a:lnSpc>
              <a:spcBef>
                <a:spcPts val="0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ПОСЕЩЕНИЕ МУЗЕЯ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СОВМЕСТНЫЕ МЕРОПРИЯТИЯ С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КОМПАНИЯМИ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ВСТРЕЧИ С</a:t>
            </a:r>
            <a:r>
              <a:rPr sz="2850" b="1" spc="-10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МУЗЫКАНТАМИ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И</a:t>
            </a:r>
            <a:r>
              <a:rPr sz="28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АВТОРАМИ ПЕСЕН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ПРОДАЖИ МЕРЧА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04010" y="8379548"/>
            <a:ext cx="4563495" cy="1784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47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РАСХОДЫ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3" dirty="0">
                <a:solidFill>
                  <a:srgbClr val="000000"/>
                </a:solidFill>
                <a:latin typeface="DNLKWH+Caveat Bold"/>
                <a:cs typeface="DNLKWH+Caveat Bold"/>
              </a:rPr>
              <a:t>НА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СВЯЗЬ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2" dirty="0">
                <a:solidFill>
                  <a:srgbClr val="000000"/>
                </a:solidFill>
                <a:latin typeface="DNLKWH+Caveat Bold"/>
                <a:cs typeface="DNLKWH+Caveat Bold"/>
              </a:rPr>
              <a:t>НАЛОГОВЫЕ</a:t>
            </a:r>
            <a:r>
              <a:rPr sz="3250" b="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3250" b="1" spc="-13" dirty="0">
                <a:solidFill>
                  <a:srgbClr val="000000"/>
                </a:solidFill>
                <a:latin typeface="DNLKWH+Caveat Bold"/>
                <a:cs typeface="DNLKWH+Caveat Bold"/>
              </a:rPr>
              <a:t>ОТЧИСЛЕНИЯ</a:t>
            </a:r>
          </a:p>
          <a:p>
            <a:pPr marL="0" marR="0">
              <a:lnSpc>
                <a:spcPts val="4147"/>
              </a:lnSpc>
              <a:spcBef>
                <a:spcPts val="652"/>
              </a:spcBef>
              <a:spcAft>
                <a:spcPts val="0"/>
              </a:spcAft>
            </a:pPr>
            <a:r>
              <a:rPr sz="3250" b="1" spc="-10" dirty="0">
                <a:solidFill>
                  <a:srgbClr val="000000"/>
                </a:solidFill>
                <a:latin typeface="DNLKWH+Caveat Bold"/>
                <a:cs typeface="DNLKWH+Caveat Bold"/>
              </a:rPr>
              <a:t>(30%)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7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85174" y="2365114"/>
            <a:ext cx="10038104" cy="260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3562" marR="0">
              <a:lnSpc>
                <a:spcPts val="7912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Что включают в себя</a:t>
            </a:r>
          </a:p>
          <a:p>
            <a:pPr marL="0" marR="0">
              <a:lnSpc>
                <a:spcPts val="6147"/>
              </a:lnSpc>
              <a:spcBef>
                <a:spcPts val="5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цифровые технологии в</a:t>
            </a:r>
          </a:p>
          <a:p>
            <a:pPr marL="3531451" marR="0">
              <a:lnSpc>
                <a:spcPts val="6147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музее?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39786" y="5328571"/>
            <a:ext cx="5736834" cy="57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05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1.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РОБОТЫ</a:t>
            </a:r>
            <a:r>
              <a:rPr sz="3100" spc="1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–</a:t>
            </a:r>
            <a:r>
              <a:rPr sz="3100" spc="-12" dirty="0">
                <a:solidFill>
                  <a:srgbClr val="000000"/>
                </a:solidFill>
                <a:latin typeface="WQAGUQ+Now-Regular"/>
                <a:cs typeface="WQAGUQ+Now-Regular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ЭКСКУРСОВОДЫ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49596" y="5957221"/>
            <a:ext cx="11770806" cy="183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05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2.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ОЧКИ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ВИРТУАЛЬНОЙ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РЕАЛЬНОСТИ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(VR)</a:t>
            </a:r>
          </a:p>
          <a:p>
            <a:pPr marL="0" marR="0">
              <a:lnSpc>
                <a:spcPts val="4205"/>
              </a:lnSpc>
              <a:spcBef>
                <a:spcPts val="722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3.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ВВОД</a:t>
            </a:r>
            <a:r>
              <a:rPr sz="31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ЦИФРОВОГО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КОДА</a:t>
            </a:r>
            <a:r>
              <a:rPr sz="3100" spc="1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ЭКСПОНАТА</a:t>
            </a:r>
            <a:r>
              <a:rPr sz="31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(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В</a:t>
            </a:r>
            <a:r>
              <a:rPr sz="3100" spc="1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ТОМ</a:t>
            </a:r>
            <a:r>
              <a:rPr sz="3100" spc="1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ЧИСЛЕ</a:t>
            </a:r>
            <a:r>
              <a:rPr sz="3100" spc="1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ДЛЯ</a:t>
            </a:r>
          </a:p>
          <a:p>
            <a:pPr marL="373409" marR="0">
              <a:lnSpc>
                <a:spcPts val="4205"/>
              </a:lnSpc>
              <a:spcBef>
                <a:spcPts val="772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ЧТЕНИЯ</a:t>
            </a:r>
            <a:r>
              <a:rPr sz="31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3D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МОДЕЛЕЙ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246620" y="7843171"/>
            <a:ext cx="2932812" cy="57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05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4.</a:t>
            </a:r>
            <a:r>
              <a:rPr sz="3100" spc="-629" dirty="0">
                <a:solidFill>
                  <a:srgbClr val="000000"/>
                </a:solidFill>
                <a:latin typeface="WQAGUQ+Now-Regular"/>
                <a:cs typeface="WQAGUQ+Now-Regular"/>
              </a:rPr>
              <a:t> 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AR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И</a:t>
            </a:r>
            <a:r>
              <a:rPr sz="31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АУДИО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7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06285" y="2758945"/>
            <a:ext cx="11627696" cy="104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912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Музеи музыкальные в Туле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49596" y="4384911"/>
            <a:ext cx="10472742" cy="183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89" marR="0">
              <a:lnSpc>
                <a:spcPts val="4205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1.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МУЗЕЙ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ГАРМОНИ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ДЕДА</a:t>
            </a:r>
            <a:r>
              <a:rPr sz="31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ФИЛИМОНА</a:t>
            </a:r>
          </a:p>
          <a:p>
            <a:pPr marL="0" marR="0">
              <a:lnSpc>
                <a:spcPts val="4205"/>
              </a:lnSpc>
              <a:spcBef>
                <a:spcPts val="722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2.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МЕМОРИАЛЬНЫЙ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МУЗЕЙ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НИ</a:t>
            </a:r>
            <a:r>
              <a:rPr sz="310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БЕЛОБОРОДОВА</a:t>
            </a:r>
          </a:p>
          <a:p>
            <a:pPr marL="0" marR="0">
              <a:lnSpc>
                <a:spcPts val="4205"/>
              </a:lnSpc>
              <a:spcBef>
                <a:spcPts val="772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3.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ИСТОРИКО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-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МЕМОРИАЛЬНЫЙ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МУЗЕЙ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ДЕМИДОВЫХ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956256" y="6899510"/>
            <a:ext cx="10527018" cy="1203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05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(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ВСЕ</a:t>
            </a:r>
            <a:r>
              <a:rPr sz="3100" spc="1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МУЗЕИ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НЕ</a:t>
            </a:r>
            <a:r>
              <a:rPr sz="3100" spc="1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spc="-11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ИМЕЮТ</a:t>
            </a:r>
            <a:r>
              <a:rPr sz="3100" spc="1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КАКИХ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-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ЛИБО</a:t>
            </a:r>
            <a:r>
              <a:rPr sz="31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СОВРЕМЕННЫХ</a:t>
            </a:r>
          </a:p>
          <a:p>
            <a:pPr marL="0" marR="0">
              <a:lnSpc>
                <a:spcPts val="4205"/>
              </a:lnSpc>
              <a:spcBef>
                <a:spcPts val="722"/>
              </a:spcBef>
              <a:spcAft>
                <a:spcPts val="0"/>
              </a:spcAft>
            </a:pPr>
            <a:r>
              <a:rPr sz="3100" dirty="0">
                <a:solidFill>
                  <a:srgbClr val="000000"/>
                </a:solidFill>
                <a:latin typeface="LLVEIV+Noto Sans Regular"/>
                <a:cs typeface="LLVEIV+Noto Sans Regular"/>
              </a:rPr>
              <a:t>ТЕХНОЛОГИЙ</a:t>
            </a:r>
            <a:r>
              <a:rPr sz="3100" dirty="0">
                <a:solidFill>
                  <a:srgbClr val="000000"/>
                </a:solidFill>
                <a:latin typeface="WQAGUQ+Now-Regular"/>
                <a:cs typeface="WQAGUQ+Now-Regular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4530" y="655349"/>
            <a:ext cx="8611043" cy="1049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965"/>
              </a:lnSpc>
              <a:spcBef>
                <a:spcPts val="0"/>
              </a:spcBef>
              <a:spcAft>
                <a:spcPts val="0"/>
              </a:spcAft>
            </a:pPr>
            <a:r>
              <a:rPr sz="7600" dirty="0">
                <a:solidFill>
                  <a:srgbClr val="FFFFFF"/>
                </a:solidFill>
                <a:latin typeface="BPDLPC+Bryndan Write Book"/>
                <a:cs typeface="BPDLPC+Bryndan Write Book"/>
              </a:rPr>
              <a:t>ФИНАНСОВЫЙ ПЛАН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1664" y="2648340"/>
            <a:ext cx="8392074" cy="453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68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ЗАРПЛАТА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СОТРУДНИКОВ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ОФИСА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И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ПРОИЗВОДСТВА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119348" y="2657180"/>
            <a:ext cx="1326491" cy="446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16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475 000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44812" y="4307774"/>
            <a:ext cx="4225755" cy="2150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68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КОММУНАЛЬНЫЕ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УСЛУГИ</a:t>
            </a:r>
          </a:p>
          <a:p>
            <a:pPr marL="1412230" marR="0">
              <a:lnSpc>
                <a:spcPts val="3268"/>
              </a:lnSpc>
              <a:spcBef>
                <a:spcPts val="10047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АРЕНДА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195250" y="4316613"/>
            <a:ext cx="1174702" cy="446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16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22 000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980265" y="5586203"/>
            <a:ext cx="7604776" cy="1291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5531" marR="0">
              <a:lnSpc>
                <a:spcPts val="3268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ПРЕДПОЛАГАЕТСЯ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РЕАЛИЗАЦИЯ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ПРОЕКТА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НА</a:t>
            </a:r>
          </a:p>
          <a:p>
            <a:pPr marL="0" marR="0">
              <a:lnSpc>
                <a:spcPts val="3268"/>
              </a:lnSpc>
              <a:spcBef>
                <a:spcPts val="31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ТЕРРИТОРИИ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МУНИЦИПАЛЬНЫХ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УЧРЕЖДЕНИЙ</a:t>
            </a:r>
          </a:p>
          <a:p>
            <a:pPr marL="1790848" marR="0">
              <a:lnSpc>
                <a:spcPts val="3268"/>
              </a:lnSpc>
              <a:spcBef>
                <a:spcPts val="31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КУЛЬТУРЫ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И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ИСКУССТВА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46237" y="7691228"/>
            <a:ext cx="5222758" cy="21126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68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НАЛОГОВЫЕ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ОТЧИСЛЕНИЯ</a:t>
            </a:r>
            <a:r>
              <a:rPr sz="2400" b="1" spc="-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(30%)</a:t>
            </a:r>
          </a:p>
          <a:p>
            <a:pPr marL="1993403" marR="0">
              <a:lnSpc>
                <a:spcPts val="3268"/>
              </a:lnSpc>
              <a:spcBef>
                <a:spcPts val="973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ИТОГО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116223" y="7700067"/>
            <a:ext cx="1332892" cy="2105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0">
              <a:lnSpc>
                <a:spcPts val="3216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142 500</a:t>
            </a:r>
          </a:p>
          <a:p>
            <a:pPr marL="0" marR="0">
              <a:lnSpc>
                <a:spcPts val="3216"/>
              </a:lnSpc>
              <a:spcBef>
                <a:spcPts val="9850"/>
              </a:spcBef>
              <a:spcAft>
                <a:spcPts val="0"/>
              </a:spcAft>
            </a:pPr>
            <a:r>
              <a:rPr sz="24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706 500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20310" y="260062"/>
            <a:ext cx="6600360" cy="1840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4944" marR="0">
              <a:lnSpc>
                <a:spcPts val="7965"/>
              </a:lnSpc>
              <a:spcBef>
                <a:spcPts val="0"/>
              </a:spcBef>
              <a:spcAft>
                <a:spcPts val="0"/>
              </a:spcAft>
            </a:pPr>
            <a:r>
              <a:rPr sz="7600" dirty="0">
                <a:solidFill>
                  <a:srgbClr val="FFFFFF"/>
                </a:solidFill>
                <a:latin typeface="BPDLPC+Bryndan Write Book"/>
                <a:cs typeface="BPDLPC+Bryndan Write Book"/>
              </a:rPr>
              <a:t>ЦЕНА ДЛЯ</a:t>
            </a:r>
          </a:p>
          <a:p>
            <a:pPr marL="0" marR="0">
              <a:lnSpc>
                <a:spcPts val="6225"/>
              </a:lnSpc>
              <a:spcBef>
                <a:spcPts val="0"/>
              </a:spcBef>
              <a:spcAft>
                <a:spcPts val="0"/>
              </a:spcAft>
            </a:pPr>
            <a:r>
              <a:rPr sz="7600" dirty="0">
                <a:solidFill>
                  <a:srgbClr val="FFFFFF"/>
                </a:solidFill>
                <a:latin typeface="BPDLPC+Bryndan Write Book"/>
                <a:cs typeface="BPDLPC+Bryndan Write Book"/>
              </a:rPr>
              <a:t>ПОСЕТИТЕЛЕЙ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MAEKCK+Noto Sans Bold"/>
                <a:cs typeface="MAEKCK+Noto Sans Bold"/>
              </a:rPr>
              <a:t>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54138" y="2734314"/>
            <a:ext cx="5006919" cy="574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ОБЫЧНЫЕ</a:t>
            </a:r>
            <a:r>
              <a:rPr sz="3100" b="1" spc="-1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ПОСЕТИТЕЛИ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93228" y="2734314"/>
            <a:ext cx="2578878" cy="4547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9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250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РУБЛЕЙ</a:t>
            </a:r>
          </a:p>
          <a:p>
            <a:pPr marL="22919" marR="0">
              <a:lnSpc>
                <a:spcPts val="4221"/>
              </a:lnSpc>
              <a:spcBef>
                <a:spcPts val="11388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100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РУБЛЕЙ</a:t>
            </a:r>
          </a:p>
          <a:p>
            <a:pPr marL="0" marR="0">
              <a:lnSpc>
                <a:spcPts val="4221"/>
              </a:lnSpc>
              <a:spcBef>
                <a:spcPts val="11388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300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РУБЛЕЙ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34" y="4719541"/>
            <a:ext cx="7634934" cy="574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ПОСЕТИТЕЛИ</a:t>
            </a:r>
            <a:r>
              <a:rPr sz="3100" b="1" spc="-1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ЛЬГОТНЫХ</a:t>
            </a:r>
            <a:r>
              <a:rPr sz="3100" b="1" spc="-1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КАТЕГОРИЙ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71178" y="6428543"/>
            <a:ext cx="6172911" cy="111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ПОСЕТИТЕЛИ</a:t>
            </a:r>
            <a:r>
              <a:rPr sz="3100" b="1" spc="-1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ТЕМАТИЧЕСКИХ</a:t>
            </a:r>
          </a:p>
          <a:p>
            <a:pPr marL="1433066" marR="0">
              <a:lnSpc>
                <a:spcPts val="4221"/>
              </a:lnSpc>
              <a:spcBef>
                <a:spcPts val="53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МЕРОПРИЯТИЙ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72641" y="8813814"/>
            <a:ext cx="6570106" cy="577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ПОСЕТИТЕЛИ</a:t>
            </a:r>
            <a:r>
              <a:rPr sz="3100" b="1" spc="-1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МАСТЕР</a:t>
            </a:r>
            <a:r>
              <a:rPr sz="31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-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КЛАССОВ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493823" y="8813814"/>
            <a:ext cx="2577698" cy="577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1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000000"/>
                </a:solidFill>
                <a:latin typeface="HKMKFC+Agrandir Narrow Bold"/>
                <a:cs typeface="HKMKFC+Agrandir Narrow Bold"/>
              </a:rPr>
              <a:t>500 </a:t>
            </a:r>
            <a:r>
              <a:rPr sz="310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РУБЛЕЙ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58210" y="758123"/>
            <a:ext cx="5572130" cy="969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336"/>
              </a:lnSpc>
              <a:spcBef>
                <a:spcPts val="0"/>
              </a:spcBef>
              <a:spcAft>
                <a:spcPts val="0"/>
              </a:spcAft>
            </a:pPr>
            <a:r>
              <a:rPr sz="7000" dirty="0">
                <a:solidFill>
                  <a:srgbClr val="FFFFFF"/>
                </a:solidFill>
                <a:latin typeface="BPDLPC+Bryndan Write Book"/>
                <a:cs typeface="BPDLPC+Bryndan Write Book"/>
              </a:rPr>
              <a:t>ЗАКЛЮЧЕНИЕ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11924" y="2615003"/>
            <a:ext cx="8214364" cy="969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336"/>
              </a:lnSpc>
              <a:spcBef>
                <a:spcPts val="0"/>
              </a:spcBef>
              <a:spcAft>
                <a:spcPts val="0"/>
              </a:spcAft>
            </a:pPr>
            <a:r>
              <a:rPr sz="700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Добро пожаловать в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67203" y="3338903"/>
            <a:ext cx="4704405" cy="969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336"/>
              </a:lnSpc>
              <a:spcBef>
                <a:spcPts val="0"/>
              </a:spcBef>
              <a:spcAft>
                <a:spcPts val="0"/>
              </a:spcAft>
            </a:pPr>
            <a:r>
              <a:rPr sz="7000" dirty="0">
                <a:solidFill>
                  <a:srgbClr val="000000"/>
                </a:solidFill>
                <a:latin typeface="BPDLPC+Bryndan Write Book"/>
                <a:cs typeface="BPDLPC+Bryndan Write Book"/>
              </a:rPr>
              <a:t>«МелоМир»!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87648" y="5069704"/>
            <a:ext cx="10262898" cy="2122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34"/>
              </a:lnSpc>
              <a:spcBef>
                <a:spcPts val="0"/>
              </a:spcBef>
              <a:spcAft>
                <a:spcPts val="0"/>
              </a:spcAft>
            </a:pPr>
            <a:r>
              <a:rPr sz="2650" b="1" spc="18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МЫ</a:t>
            </a:r>
            <a:r>
              <a:rPr sz="2650" b="1" spc="1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НАХОДИМ</a:t>
            </a:r>
            <a:r>
              <a:rPr sz="2650" b="1" spc="1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ЧТО</a:t>
            </a:r>
            <a:r>
              <a:rPr sz="2650" b="1" spc="10" dirty="0">
                <a:solidFill>
                  <a:srgbClr val="000000"/>
                </a:solidFill>
                <a:latin typeface="CCUKGJ+Now Bold"/>
                <a:cs typeface="CCUKGJ+Now Bold"/>
              </a:rPr>
              <a:t>-</a:t>
            </a:r>
            <a:r>
              <a:rPr sz="2650" b="1" spc="11" dirty="0">
                <a:solidFill>
                  <a:srgbClr val="000000"/>
                </a:solidFill>
                <a:latin typeface="MAEKCK+Noto Sans Bold"/>
                <a:cs typeface="MAEKCK+Noto Sans Bold"/>
              </a:rPr>
              <a:t>ТО</a:t>
            </a:r>
            <a:r>
              <a:rPr sz="2650" b="1" spc="1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НОВОЕ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,</a:t>
            </a:r>
            <a:r>
              <a:rPr sz="2650" b="1" spc="11" dirty="0">
                <a:solidFill>
                  <a:srgbClr val="000000"/>
                </a:solidFill>
                <a:latin typeface="CCUKGJ+Now Bold"/>
                <a:cs typeface="CCUKGJ+Now Bold"/>
              </a:rPr>
              <a:t> </a:t>
            </a:r>
            <a:r>
              <a:rPr sz="2650" b="1" spc="18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МЫ</a:t>
            </a:r>
            <a:r>
              <a:rPr sz="2650" b="1" spc="1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5" dirty="0">
                <a:solidFill>
                  <a:srgbClr val="000000"/>
                </a:solidFill>
                <a:latin typeface="MAEKCK+Noto Sans Bold"/>
                <a:cs typeface="MAEKCK+Noto Sans Bold"/>
              </a:rPr>
              <a:t>ЛЮБИМ</a:t>
            </a:r>
            <a:r>
              <a:rPr sz="2650" b="1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ТО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,</a:t>
            </a:r>
            <a:r>
              <a:rPr sz="2650" b="1" spc="11" dirty="0">
                <a:solidFill>
                  <a:srgbClr val="000000"/>
                </a:solidFill>
                <a:latin typeface="CCUKGJ+Now Bold"/>
                <a:cs typeface="CCUKGJ+Now Bold"/>
              </a:rPr>
              <a:t> </a:t>
            </a:r>
            <a:r>
              <a:rPr sz="2650" b="1" spc="12" dirty="0">
                <a:solidFill>
                  <a:srgbClr val="000000"/>
                </a:solidFill>
                <a:latin typeface="MAEKCK+Noto Sans Bold"/>
                <a:cs typeface="MAEKCK+Noto Sans Bold"/>
              </a:rPr>
              <a:t>ЧТО</a:t>
            </a:r>
            <a:r>
              <a:rPr sz="2650" b="1" spc="14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НАМ</a:t>
            </a:r>
          </a:p>
          <a:p>
            <a:pPr marL="605897" marR="0">
              <a:lnSpc>
                <a:spcPts val="3634"/>
              </a:lnSpc>
              <a:spcBef>
                <a:spcPts val="649"/>
              </a:spcBef>
              <a:spcAft>
                <a:spcPts val="0"/>
              </a:spcAft>
            </a:pP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НРАВИТСЯ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,</a:t>
            </a:r>
            <a:r>
              <a:rPr sz="2650" b="1" spc="11" dirty="0">
                <a:solidFill>
                  <a:srgbClr val="000000"/>
                </a:solidFill>
                <a:latin typeface="CCUKGJ+Now Bold"/>
                <a:cs typeface="CCUKGJ+Now Bold"/>
              </a:rPr>
              <a:t> </a:t>
            </a:r>
            <a:r>
              <a:rPr sz="2650" b="1" spc="18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МЫ</a:t>
            </a:r>
            <a:r>
              <a:rPr sz="2650" b="1" spc="1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СТАРАЕМСЯ</a:t>
            </a:r>
            <a:r>
              <a:rPr sz="2650" b="1" spc="1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ОРИЕНТИРОВАТЬСЯ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,</a:t>
            </a:r>
            <a:r>
              <a:rPr sz="2650" b="1" spc="11" dirty="0">
                <a:solidFill>
                  <a:srgbClr val="000000"/>
                </a:solidFill>
                <a:latin typeface="CCUKGJ+Now Bold"/>
                <a:cs typeface="CCUKGJ+Now Bold"/>
              </a:rPr>
              <a:t> </a:t>
            </a:r>
            <a:r>
              <a:rPr sz="2650" b="1" dirty="0">
                <a:solidFill>
                  <a:srgbClr val="000000"/>
                </a:solidFill>
                <a:latin typeface="MAEKCK+Noto Sans Bold"/>
                <a:cs typeface="MAEKCK+Noto Sans Bold"/>
              </a:rPr>
              <a:t>И</a:t>
            </a:r>
          </a:p>
          <a:p>
            <a:pPr marL="73151" marR="0">
              <a:lnSpc>
                <a:spcPts val="3634"/>
              </a:lnSpc>
              <a:spcBef>
                <a:spcPts val="599"/>
              </a:spcBef>
              <a:spcAft>
                <a:spcPts val="0"/>
              </a:spcAft>
            </a:pP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МУЗЫКАЛЬНЫЙ</a:t>
            </a:r>
            <a:r>
              <a:rPr sz="2650" b="1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МУЗЕЙ</a:t>
            </a:r>
            <a:r>
              <a:rPr sz="2650" b="1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2" dirty="0">
                <a:solidFill>
                  <a:srgbClr val="000000"/>
                </a:solidFill>
                <a:latin typeface="MAEKCK+Noto Sans Bold"/>
                <a:cs typeface="MAEKCK+Noto Sans Bold"/>
              </a:rPr>
              <a:t>СТАНЕТ</a:t>
            </a:r>
            <a:r>
              <a:rPr sz="2650" b="1" spc="1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ОТЛИЧНЫМ</a:t>
            </a:r>
            <a:r>
              <a:rPr sz="2650" b="1" spc="1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ПРИМЕРОМ</a:t>
            </a:r>
          </a:p>
          <a:p>
            <a:pPr marL="1075092" marR="0">
              <a:lnSpc>
                <a:spcPts val="3634"/>
              </a:lnSpc>
              <a:spcBef>
                <a:spcPts val="668"/>
              </a:spcBef>
              <a:spcAft>
                <a:spcPts val="0"/>
              </a:spcAft>
            </a:pP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ДЛЯ</a:t>
            </a:r>
            <a:r>
              <a:rPr sz="2650" b="1" spc="13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5" dirty="0">
                <a:solidFill>
                  <a:srgbClr val="000000"/>
                </a:solidFill>
                <a:latin typeface="MAEKCK+Noto Sans Bold"/>
                <a:cs typeface="MAEKCK+Noto Sans Bold"/>
              </a:rPr>
              <a:t>ЛЮДЕЙ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,</a:t>
            </a:r>
            <a:r>
              <a:rPr sz="2650" b="1" spc="11" dirty="0">
                <a:solidFill>
                  <a:srgbClr val="000000"/>
                </a:solidFill>
                <a:latin typeface="CCUKGJ+Now Bold"/>
                <a:cs typeface="CCUKGJ+Now Bold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ЧТОБЫ</a:t>
            </a:r>
            <a:r>
              <a:rPr sz="2650" b="1" spc="1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УЗНАТЬ</a:t>
            </a:r>
            <a:r>
              <a:rPr sz="2650" b="1" spc="1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3" dirty="0">
                <a:solidFill>
                  <a:srgbClr val="000000"/>
                </a:solidFill>
                <a:latin typeface="MAEKCK+Noto Sans Bold"/>
                <a:cs typeface="MAEKCK+Noto Sans Bold"/>
              </a:rPr>
              <a:t>ЧТО</a:t>
            </a:r>
            <a:r>
              <a:rPr sz="2650" b="1" spc="10" dirty="0">
                <a:solidFill>
                  <a:srgbClr val="000000"/>
                </a:solidFill>
                <a:latin typeface="CCUKGJ+Now Bold"/>
                <a:cs typeface="CCUKGJ+Now Bold"/>
              </a:rPr>
              <a:t>-</a:t>
            </a:r>
            <a:r>
              <a:rPr sz="2650" b="1" spc="11" dirty="0">
                <a:solidFill>
                  <a:srgbClr val="000000"/>
                </a:solidFill>
                <a:latin typeface="MAEKCK+Noto Sans Bold"/>
                <a:cs typeface="MAEKCK+Noto Sans Bold"/>
              </a:rPr>
              <a:t>ТО</a:t>
            </a:r>
            <a:r>
              <a:rPr sz="2650" b="1" spc="1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14" dirty="0">
                <a:solidFill>
                  <a:srgbClr val="000000"/>
                </a:solidFill>
                <a:latin typeface="MAEKCK+Noto Sans Bold"/>
                <a:cs typeface="MAEKCK+Noto Sans Bold"/>
              </a:rPr>
              <a:t>НОВОЕ</a:t>
            </a:r>
            <a:r>
              <a:rPr sz="2650" b="1" dirty="0">
                <a:solidFill>
                  <a:srgbClr val="000000"/>
                </a:solidFill>
                <a:latin typeface="CCUKGJ+Now Bold"/>
                <a:cs typeface="CCUKGJ+Now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7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46656" y="2229797"/>
            <a:ext cx="4725919" cy="836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88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Цель проекта: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46656" y="3300345"/>
            <a:ext cx="6808699" cy="908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04"/>
              </a:lnSpc>
              <a:spcBef>
                <a:spcPts val="0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Сохранение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развитие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лучших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традиций</a:t>
            </a:r>
          </a:p>
          <a:p>
            <a:pPr marL="0" marR="0">
              <a:lnSpc>
                <a:spcPts val="3404"/>
              </a:lnSpc>
              <a:spcBef>
                <a:spcPts val="95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Русской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Советской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музыки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Туле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96021" y="4932706"/>
            <a:ext cx="5450580" cy="836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88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Задачи проекта: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96021" y="6003253"/>
            <a:ext cx="8288486" cy="1349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04"/>
              </a:lnSpc>
              <a:spcBef>
                <a:spcPts val="0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OVHD+Now-Regular"/>
                <a:cs typeface="ANOVHD+Now-Regular"/>
              </a:rPr>
              <a:t>•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Пробудить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интерес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к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русской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советской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музыке</a:t>
            </a:r>
          </a:p>
          <a:p>
            <a:pPr marL="0" marR="0">
              <a:lnSpc>
                <a:spcPts val="3404"/>
              </a:lnSpc>
              <a:spcBef>
                <a:spcPts val="27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у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молодого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взрослого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поколений</a:t>
            </a:r>
          </a:p>
          <a:p>
            <a:pPr marL="0" marR="0">
              <a:lnSpc>
                <a:spcPts val="3404"/>
              </a:lnSpc>
              <a:spcBef>
                <a:spcPts val="95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OVHD+Now-Regular"/>
                <a:cs typeface="ANOVHD+Now-Regular"/>
              </a:rPr>
              <a:t>•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Повышение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культурного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уровня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людей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496021" y="7317703"/>
            <a:ext cx="8856960" cy="472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04"/>
              </a:lnSpc>
              <a:spcBef>
                <a:spcPts val="0"/>
              </a:spcBef>
              <a:spcAft>
                <a:spcPts val="0"/>
              </a:spcAft>
            </a:pPr>
            <a:r>
              <a:rPr sz="2500" dirty="0">
                <a:solidFill>
                  <a:srgbClr val="FFFFFF"/>
                </a:solidFill>
                <a:latin typeface="ANOVHD+Now-Regular"/>
                <a:cs typeface="ANOVHD+Now-Regular"/>
              </a:rPr>
              <a:t>•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Возродить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музыку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помощью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цифровых</a:t>
            </a:r>
            <a:r>
              <a:rPr sz="2500" spc="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технологий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28724" y="1423300"/>
            <a:ext cx="3276992" cy="550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36"/>
              </a:lnSpc>
              <a:spcBef>
                <a:spcPts val="0"/>
              </a:spcBef>
              <a:spcAft>
                <a:spcPts val="0"/>
              </a:spcAft>
            </a:pPr>
            <a:r>
              <a:rPr sz="3850" dirty="0">
                <a:solidFill>
                  <a:srgbClr val="000000"/>
                </a:solidFill>
                <a:latin typeface="VOIGRF+Bryndan Write Book"/>
                <a:cs typeface="VOIGRF+Bryndan Write Book"/>
              </a:rPr>
              <a:t>Этапы проекта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01841" y="3754734"/>
            <a:ext cx="13367964" cy="35169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94"/>
              </a:lnSpc>
              <a:spcBef>
                <a:spcPts val="0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1.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Проведение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социологического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опроса</a:t>
            </a:r>
          </a:p>
          <a:p>
            <a:pPr marL="0" marR="0">
              <a:lnSpc>
                <a:spcPts val="4494"/>
              </a:lnSpc>
              <a:spcBef>
                <a:spcPts val="7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2.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Преимущества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музыкального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музея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городе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Тула</a:t>
            </a:r>
          </a:p>
          <a:p>
            <a:pPr marL="0" marR="0">
              <a:lnSpc>
                <a:spcPts val="4494"/>
              </a:lnSpc>
              <a:spcBef>
                <a:spcPts val="57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3.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Определение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задач</a:t>
            </a: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,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которые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могут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быть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решены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с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помощью</a:t>
            </a:r>
          </a:p>
          <a:p>
            <a:pPr marL="0" marR="0">
              <a:lnSpc>
                <a:spcPts val="4494"/>
              </a:lnSpc>
              <a:spcBef>
                <a:spcPts val="57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интерактивных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выставок</a:t>
            </a:r>
          </a:p>
          <a:p>
            <a:pPr marL="0" marR="0">
              <a:lnSpc>
                <a:spcPts val="4494"/>
              </a:lnSpc>
              <a:spcBef>
                <a:spcPts val="30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4.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Идея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проекта</a:t>
            </a: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: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дизайн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музея</a:t>
            </a:r>
          </a:p>
          <a:p>
            <a:pPr marL="0" marR="0">
              <a:lnSpc>
                <a:spcPts val="4494"/>
              </a:lnSpc>
              <a:spcBef>
                <a:spcPts val="57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5.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Исследование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рисков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01841" y="7240885"/>
            <a:ext cx="7854293" cy="1192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94"/>
              </a:lnSpc>
              <a:spcBef>
                <a:spcPts val="0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6.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Анализ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выгод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проекта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для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региона</a:t>
            </a:r>
          </a:p>
          <a:p>
            <a:pPr marL="0" marR="0">
              <a:lnSpc>
                <a:spcPts val="4494"/>
              </a:lnSpc>
              <a:spcBef>
                <a:spcPts val="7"/>
              </a:spcBef>
              <a:spcAft>
                <a:spcPts val="0"/>
              </a:spcAft>
            </a:pPr>
            <a:r>
              <a:rPr sz="3300" dirty="0">
                <a:solidFill>
                  <a:srgbClr val="FFFFFF"/>
                </a:solidFill>
                <a:latin typeface="ANOVHD+Now-Regular"/>
                <a:cs typeface="ANOVHD+Now-Regular"/>
              </a:rPr>
              <a:t>7.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Коммерциализация</a:t>
            </a:r>
            <a:r>
              <a:rPr sz="33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FFFFFF"/>
                </a:solidFill>
                <a:latin typeface="ANUUGS+Noto Sans Regular"/>
                <a:cs typeface="ANUUGS+Noto Sans Regular"/>
              </a:rPr>
              <a:t>идеи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65874" y="2233619"/>
            <a:ext cx="10101824" cy="836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88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ИТОГИ 2023, ЧТО ЖЕ МОДНО</a:t>
            </a:r>
          </a:p>
        </p:txBody>
      </p:sp>
      <p:pic>
        <p:nvPicPr>
          <p:cNvPr id="5" name="VK Музыка - VK Музыка итоги 2023 года">
            <a:hlinkClick r:id="" action="ppaction://media"/>
            <a:extLst>
              <a:ext uri="{FF2B5EF4-FFF2-40B4-BE49-F238E27FC236}">
                <a16:creationId xmlns:a16="http://schemas.microsoft.com/office/drawing/2014/main" id="{384332C4-7F15-F2A4-F219-DCBBF05D7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-1137" r="7829"/>
          <a:stretch/>
        </p:blipFill>
        <p:spPr>
          <a:xfrm>
            <a:off x="-718688" y="-191441"/>
            <a:ext cx="7630440" cy="1046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AKVAMH+Noto Sans Bold"/>
                <a:cs typeface="AKVAMH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65874" y="2438451"/>
            <a:ext cx="10101824" cy="836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88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FFFFFF"/>
                </a:solidFill>
                <a:latin typeface="VOIGRF+Bryndan Write Book"/>
                <a:cs typeface="VOIGRF+Bryndan Write Book"/>
              </a:rPr>
              <a:t>ИТОГИ 2023, ЧТО ЖЕ МОДНО</a:t>
            </a:r>
          </a:p>
        </p:txBody>
      </p:sp>
      <p:pic>
        <p:nvPicPr>
          <p:cNvPr id="5" name="VK Музыка - VK Музыка итоги 2023 года">
            <a:hlinkClick r:id="" action="ppaction://media"/>
            <a:extLst>
              <a:ext uri="{FF2B5EF4-FFF2-40B4-BE49-F238E27FC236}">
                <a16:creationId xmlns:a16="http://schemas.microsoft.com/office/drawing/2014/main" id="{F254BD47-54F5-6C63-30D6-47BE3E2535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69"/>
                </p14:media>
              </p:ext>
            </p:extLst>
          </p:nvPr>
        </p:nvPicPr>
        <p:blipFill rotWithShape="1">
          <a:blip r:embed="rId5"/>
          <a:srcRect t="-1137" r="7829"/>
          <a:stretch/>
        </p:blipFill>
        <p:spPr>
          <a:xfrm>
            <a:off x="-718688" y="-191441"/>
            <a:ext cx="7630440" cy="1046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1085" y="532871"/>
            <a:ext cx="9357968" cy="1169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7"/>
              </a:lnSpc>
              <a:spcBef>
                <a:spcPts val="0"/>
              </a:spcBef>
              <a:spcAft>
                <a:spcPts val="0"/>
              </a:spcAft>
            </a:pPr>
            <a:r>
              <a:rPr sz="85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Музыкальный музей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10334" y="1246977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36560" y="3374439"/>
            <a:ext cx="13247137" cy="781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55"/>
              </a:lnSpc>
              <a:spcBef>
                <a:spcPts val="0"/>
              </a:spcBef>
              <a:spcAft>
                <a:spcPts val="0"/>
              </a:spcAft>
            </a:pPr>
            <a:r>
              <a:rPr sz="56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ЧТО ЭТО?</a:t>
            </a:r>
            <a:r>
              <a:rPr sz="5600" spc="35061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 </a:t>
            </a:r>
            <a:r>
              <a:rPr sz="5600" dirty="0">
                <a:solidFill>
                  <a:srgbClr val="FFFFFF"/>
                </a:solidFill>
                <a:latin typeface="ONRBNN+Bryndan Write Book"/>
                <a:cs typeface="ONRBNN+Bryndan Write Book"/>
              </a:rPr>
              <a:t>ПРЕИМУЩЕСТВА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2842" y="4635764"/>
            <a:ext cx="3498433" cy="4668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460"/>
              </a:lnSpc>
              <a:spcBef>
                <a:spcPts val="0"/>
              </a:spcBef>
              <a:spcAft>
                <a:spcPts val="0"/>
              </a:spcAft>
            </a:pPr>
            <a:r>
              <a:rPr sz="50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Развлечение</a:t>
            </a:r>
          </a:p>
          <a:p>
            <a:pPr marL="0" marR="0">
              <a:lnSpc>
                <a:spcPts val="6460"/>
              </a:lnSpc>
              <a:spcBef>
                <a:spcPts val="1039"/>
              </a:spcBef>
              <a:spcAft>
                <a:spcPts val="0"/>
              </a:spcAft>
            </a:pPr>
            <a:r>
              <a:rPr sz="50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Современность</a:t>
            </a:r>
          </a:p>
          <a:p>
            <a:pPr marL="0" marR="0">
              <a:lnSpc>
                <a:spcPts val="6460"/>
              </a:lnSpc>
              <a:spcBef>
                <a:spcPts val="1039"/>
              </a:spcBef>
              <a:spcAft>
                <a:spcPts val="0"/>
              </a:spcAft>
            </a:pPr>
            <a:r>
              <a:rPr sz="50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Реальность</a:t>
            </a:r>
          </a:p>
          <a:p>
            <a:pPr marL="0" marR="0">
              <a:lnSpc>
                <a:spcPts val="6460"/>
              </a:lnSpc>
              <a:spcBef>
                <a:spcPts val="1039"/>
              </a:spcBef>
              <a:spcAft>
                <a:spcPts val="0"/>
              </a:spcAft>
            </a:pPr>
            <a:r>
              <a:rPr sz="50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Привлечение</a:t>
            </a:r>
          </a:p>
          <a:p>
            <a:pPr marL="0" marR="0">
              <a:lnSpc>
                <a:spcPts val="6460"/>
              </a:lnSpc>
              <a:spcBef>
                <a:spcPts val="1039"/>
              </a:spcBef>
              <a:spcAft>
                <a:spcPts val="0"/>
              </a:spcAft>
            </a:pPr>
            <a:r>
              <a:rPr sz="50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Многообразие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340257" y="4867635"/>
            <a:ext cx="4801152" cy="476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2" marR="0">
              <a:lnSpc>
                <a:spcPts val="3644"/>
              </a:lnSpc>
              <a:spcBef>
                <a:spcPts val="0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ПОГРУЖЕНИЕ В</a:t>
            </a:r>
            <a:r>
              <a:rPr sz="2850" b="1" spc="-1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ИСТОРИЮ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МУЗЫКИ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РАСШИРЯЮЩИЕСЯ ГОРИЗОНТЫ</a:t>
            </a:r>
          </a:p>
          <a:p>
            <a:pPr marL="0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В</a:t>
            </a:r>
            <a:r>
              <a:rPr sz="2850" b="1" spc="-11" dirty="0">
                <a:solidFill>
                  <a:srgbClr val="000000"/>
                </a:solidFill>
                <a:latin typeface="DNLKWH+Caveat Bold"/>
                <a:cs typeface="DNLKWH+Caveat Bold"/>
              </a:rPr>
              <a:t> </a:t>
            </a: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МИРЕ МУЗЫКИ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БЛИЗКОЕ ЗНАКОМСТВО С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РАБОТАМИ АВТОРОВ И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ИСПОЛНИТЕЛЕЙ ПЕСЕН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НОВЫЕ ДРУЗЬЯ СО СХОЖИМИ</a:t>
            </a:r>
          </a:p>
          <a:p>
            <a:pPr marL="2232" marR="0">
              <a:lnSpc>
                <a:spcPts val="3644"/>
              </a:lnSpc>
              <a:spcBef>
                <a:spcPts val="555"/>
              </a:spcBef>
              <a:spcAft>
                <a:spcPts val="0"/>
              </a:spcAft>
            </a:pPr>
            <a:r>
              <a:rPr sz="2850" b="1" dirty="0">
                <a:solidFill>
                  <a:srgbClr val="000000"/>
                </a:solidFill>
                <a:latin typeface="DNLKWH+Caveat Bold"/>
                <a:cs typeface="DNLKWH+Caveat Bold"/>
              </a:rPr>
              <a:t>МУЗЫКАЛЬНЫМИ ВКУСАМИ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7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35414" y="2365113"/>
            <a:ext cx="9180993" cy="104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912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ЗАДАЧИ, РЕШАЕМЫЕ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01380" y="3145849"/>
            <a:ext cx="5405471" cy="104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912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С ПОМОЩЬЮ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86619" y="3926586"/>
            <a:ext cx="10434982" cy="104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912"/>
              </a:lnSpc>
              <a:spcBef>
                <a:spcPts val="0"/>
              </a:spcBef>
              <a:spcAft>
                <a:spcPts val="0"/>
              </a:spcAft>
            </a:pPr>
            <a:r>
              <a:rPr sz="75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МУЗЫКАЛЬНОГО МУЗЕЯ: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99433" y="5327165"/>
            <a:ext cx="12016146" cy="2583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70" marR="0">
              <a:lnSpc>
                <a:spcPts val="3525"/>
              </a:lnSpc>
              <a:spcBef>
                <a:spcPts val="0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1.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ОБЕСПЕЧИТЬ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ЛЕГКИЙ</a:t>
            </a:r>
            <a:r>
              <a:rPr sz="2600" spc="12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ДОСТУП</a:t>
            </a:r>
            <a:r>
              <a:rPr sz="26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К</a:t>
            </a:r>
            <a:r>
              <a:rPr sz="2600" spc="12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ШИРОКОМУ</a:t>
            </a:r>
            <a:r>
              <a:rPr sz="2600" spc="13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СПЕКТРУ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МУЗЫКАЛЬНЫХ</a:t>
            </a:r>
          </a:p>
          <a:p>
            <a:pPr marL="315569" marR="0">
              <a:lnSpc>
                <a:spcPts val="3525"/>
              </a:lnSpc>
              <a:spcBef>
                <a:spcPts val="581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ЖАНРОВ</a:t>
            </a: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.</a:t>
            </a:r>
          </a:p>
          <a:p>
            <a:pPr marL="2568" marR="0">
              <a:lnSpc>
                <a:spcPts val="3525"/>
              </a:lnSpc>
              <a:spcBef>
                <a:spcPts val="581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2.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РАСШИРИТЬ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КРУГОЗОР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ЛЮДЕЙ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В</a:t>
            </a:r>
            <a:r>
              <a:rPr sz="2600" spc="12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МУЗЫКЕ</a:t>
            </a: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;</a:t>
            </a:r>
          </a:p>
          <a:p>
            <a:pPr marL="2568" marR="0">
              <a:lnSpc>
                <a:spcPts val="3525"/>
              </a:lnSpc>
              <a:spcBef>
                <a:spcPts val="581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3.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СОЗДАТЬ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НЕЗАБЫВАЕМОЕ</a:t>
            </a:r>
            <a:r>
              <a:rPr sz="2600" spc="13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ВИЗУАЛЬНОЕ</a:t>
            </a:r>
            <a:r>
              <a:rPr sz="2600" spc="13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ВПЕЧАТЛЕНИЕ</a:t>
            </a: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;</a:t>
            </a:r>
          </a:p>
          <a:p>
            <a:pPr marL="0" marR="0">
              <a:lnSpc>
                <a:spcPts val="3525"/>
              </a:lnSpc>
              <a:spcBef>
                <a:spcPts val="631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4.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ПРИВЛЕЧЬ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БОЛЬШЕ</a:t>
            </a:r>
            <a:r>
              <a:rPr sz="2600" spc="13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ЛЮДЕЙ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В</a:t>
            </a:r>
            <a:r>
              <a:rPr sz="2600" spc="12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МУЗЕЙ</a:t>
            </a: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;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97026" y="7946740"/>
            <a:ext cx="11280963" cy="488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25"/>
              </a:lnSpc>
              <a:spcBef>
                <a:spcPts val="0"/>
              </a:spcBef>
              <a:spcAft>
                <a:spcPts val="0"/>
              </a:spcAft>
            </a:pP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5.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ПОВЫСИТЬ</a:t>
            </a:r>
            <a:r>
              <a:rPr sz="2600" spc="13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ИНТЕРЕС</a:t>
            </a:r>
            <a:r>
              <a:rPr sz="26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ПУБЛИКИ</a:t>
            </a:r>
            <a:r>
              <a:rPr sz="26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К</a:t>
            </a:r>
            <a:r>
              <a:rPr sz="2600" spc="12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РАЗЛИЧНЫМ</a:t>
            </a:r>
            <a:r>
              <a:rPr sz="2600" spc="12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ЖАНРАМ</a:t>
            </a:r>
            <a:r>
              <a:rPr sz="2600" spc="12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DUIPCT+Noto Sans Regular"/>
                <a:cs typeface="DUIPCT+Noto Sans Regular"/>
              </a:rPr>
              <a:t>МУЗЫКИ</a:t>
            </a:r>
            <a:r>
              <a:rPr sz="2600" dirty="0">
                <a:solidFill>
                  <a:srgbClr val="000000"/>
                </a:solidFill>
                <a:latin typeface="EHJCNQ+Now-Regular"/>
                <a:cs typeface="EHJCNQ+Now-Regular"/>
              </a:rPr>
              <a:t>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74163" y="3411994"/>
            <a:ext cx="8790900" cy="2422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0732" marR="0">
              <a:lnSpc>
                <a:spcPts val="6775"/>
              </a:lnSpc>
              <a:spcBef>
                <a:spcPts val="0"/>
              </a:spcBef>
              <a:spcAft>
                <a:spcPts val="0"/>
              </a:spcAft>
            </a:pPr>
            <a:r>
              <a:rPr sz="64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ИДЕЯ СОЗДАНИЯ</a:t>
            </a:r>
          </a:p>
          <a:p>
            <a:pPr marL="0" marR="0">
              <a:lnSpc>
                <a:spcPts val="5998"/>
              </a:lnSpc>
              <a:spcBef>
                <a:spcPts val="0"/>
              </a:spcBef>
              <a:spcAft>
                <a:spcPts val="0"/>
              </a:spcAft>
            </a:pPr>
            <a:r>
              <a:rPr sz="64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МУЗЫКАЛЬНОГО МУЗЕЯ</a:t>
            </a:r>
          </a:p>
          <a:p>
            <a:pPr marL="1293268" marR="0">
              <a:lnSpc>
                <a:spcPts val="5998"/>
              </a:lnSpc>
              <a:spcBef>
                <a:spcPts val="0"/>
              </a:spcBef>
              <a:spcAft>
                <a:spcPts val="0"/>
              </a:spcAft>
            </a:pPr>
            <a:r>
              <a:rPr sz="64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В</a:t>
            </a:r>
            <a:r>
              <a:rPr sz="6450" spc="14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 </a:t>
            </a:r>
            <a:r>
              <a:rPr sz="64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ТУЛЕ НА БАЗЕ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3285" y="5697263"/>
            <a:ext cx="9298322" cy="898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775"/>
              </a:lnSpc>
              <a:spcBef>
                <a:spcPts val="0"/>
              </a:spcBef>
              <a:spcAft>
                <a:spcPts val="0"/>
              </a:spcAft>
            </a:pPr>
            <a:r>
              <a:rPr sz="64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ЦИФРОВЫХ ТЕХНОЛОГИЙ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10334" y="1246975"/>
            <a:ext cx="1455728" cy="180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22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Т</a:t>
            </a:r>
            <a:r>
              <a:rPr sz="800" b="1" spc="-6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У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Ь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С</a:t>
            </a:r>
            <a:r>
              <a:rPr sz="800" b="1" spc="-67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К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Й</a:t>
            </a:r>
            <a:r>
              <a:rPr sz="800" b="1" spc="208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Ф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  <a:r>
              <a:rPr sz="800" b="1" spc="-64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И</a:t>
            </a:r>
            <a:r>
              <a:rPr sz="800" b="1" spc="-62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А</a:t>
            </a:r>
            <a:r>
              <a:rPr sz="800" b="1" spc="-66" dirty="0">
                <a:solidFill>
                  <a:srgbClr val="1D2755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1D2755"/>
                </a:solidFill>
                <a:latin typeface="JIGEJR+Noto Sans Bold"/>
                <a:cs typeface="JIGEJR+Noto Sans Bold"/>
              </a:rPr>
              <a:t>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05995" y="1512326"/>
            <a:ext cx="3842330" cy="1056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2593" marR="0">
              <a:lnSpc>
                <a:spcPts val="2894"/>
              </a:lnSpc>
              <a:spcBef>
                <a:spcPts val="0"/>
              </a:spcBef>
              <a:spcAft>
                <a:spcPts val="0"/>
              </a:spcAft>
            </a:pPr>
            <a:r>
              <a:rPr sz="27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ИДЕЯ СОЗДАНИЯ</a:t>
            </a:r>
          </a:p>
          <a:p>
            <a:pPr marL="0" marR="0">
              <a:lnSpc>
                <a:spcPts val="2562"/>
              </a:lnSpc>
              <a:spcBef>
                <a:spcPts val="0"/>
              </a:spcBef>
              <a:spcAft>
                <a:spcPts val="0"/>
              </a:spcAft>
            </a:pPr>
            <a:r>
              <a:rPr sz="27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МУЗЫКАЛЬНОГО МУЗЕЯ</a:t>
            </a:r>
          </a:p>
          <a:p>
            <a:pPr marL="552419" marR="0">
              <a:lnSpc>
                <a:spcPts val="2562"/>
              </a:lnSpc>
              <a:spcBef>
                <a:spcPts val="0"/>
              </a:spcBef>
              <a:spcAft>
                <a:spcPts val="0"/>
              </a:spcAft>
            </a:pPr>
            <a:r>
              <a:rPr sz="27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В</a:t>
            </a:r>
            <a:r>
              <a:rPr sz="2750" spc="11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 </a:t>
            </a:r>
            <a:r>
              <a:rPr sz="27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ТУЛЕ НА БАЗЕ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62905" y="2488477"/>
            <a:ext cx="4059074" cy="40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94"/>
              </a:lnSpc>
              <a:spcBef>
                <a:spcPts val="0"/>
              </a:spcBef>
              <a:spcAft>
                <a:spcPts val="0"/>
              </a:spcAft>
            </a:pPr>
            <a:r>
              <a:rPr sz="2750" dirty="0">
                <a:solidFill>
                  <a:srgbClr val="000000"/>
                </a:solidFill>
                <a:latin typeface="ONRBNN+Bryndan Write Book"/>
                <a:cs typeface="ONRBNN+Bryndan Write Book"/>
              </a:rPr>
              <a:t>ЦИФРОВЫХ ТЕХНОЛОГИЙ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28700" y="4555243"/>
            <a:ext cx="12495612" cy="405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50"/>
              </a:lnSpc>
              <a:spcBef>
                <a:spcPts val="0"/>
              </a:spcBef>
              <a:spcAft>
                <a:spcPts val="0"/>
              </a:spcAft>
            </a:pP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НАЗВАНИЕ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: </a:t>
            </a:r>
            <a:r>
              <a:rPr sz="2550" spc="-13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МЕЛОМИР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Целевая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аудитория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: </a:t>
            </a:r>
            <a:r>
              <a:rPr sz="2550" spc="-12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Люди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всех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возрастов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Краткое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описание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музея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: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Музей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,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который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состоит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из</a:t>
            </a:r>
            <a:r>
              <a:rPr sz="2550" spc="-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4</a:t>
            </a:r>
            <a:r>
              <a:rPr sz="2550" spc="-12" dirty="0">
                <a:solidFill>
                  <a:srgbClr val="FFFFFF"/>
                </a:solidFill>
                <a:latin typeface="NNNQKT+Agrandir Narrow"/>
                <a:cs typeface="NNNQKT+Agrandir Narrow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залов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:</a:t>
            </a:r>
          </a:p>
          <a:p>
            <a:pPr marL="71445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1.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«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Музыка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СССР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»</a:t>
            </a:r>
            <a:r>
              <a:rPr sz="2550" spc="-11" dirty="0">
                <a:solidFill>
                  <a:srgbClr val="FFFFFF"/>
                </a:solidFill>
                <a:latin typeface="NNNQKT+Agrandir Narrow"/>
                <a:cs typeface="NNNQKT+Agrandir Narrow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(70-90-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е</a:t>
            </a:r>
            <a:r>
              <a:rPr sz="2550" spc="-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гг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.)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2.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«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Музыка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ранней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юности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»</a:t>
            </a:r>
            <a:r>
              <a:rPr sz="2550" spc="-11" dirty="0">
                <a:solidFill>
                  <a:srgbClr val="FFFFFF"/>
                </a:solidFill>
                <a:latin typeface="NNNQKT+Agrandir Narrow"/>
                <a:cs typeface="NNNQKT+Agrandir Narrow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(00-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е</a:t>
            </a:r>
            <a:r>
              <a:rPr sz="2550" spc="-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гг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.)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3.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«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Музыка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наша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»</a:t>
            </a:r>
            <a:r>
              <a:rPr sz="2550" spc="-11" dirty="0">
                <a:solidFill>
                  <a:srgbClr val="FFFFFF"/>
                </a:solidFill>
                <a:latin typeface="NNNQKT+Agrandir Narrow"/>
                <a:cs typeface="NNNQKT+Agrandir Narrow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(10-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е</a:t>
            </a:r>
            <a:r>
              <a:rPr sz="2550" spc="-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</a:t>
            </a:r>
            <a:r>
              <a:rPr sz="2550" spc="-8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настоящее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время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)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4.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Актовый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,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где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люди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могут</a:t>
            </a:r>
            <a:r>
              <a:rPr sz="2550" spc="-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встречаться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с</a:t>
            </a:r>
            <a:r>
              <a:rPr sz="2550" spc="-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исполнителями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</a:t>
            </a:r>
            <a:r>
              <a:rPr sz="2550" spc="-8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авторами</a:t>
            </a:r>
          </a:p>
          <a:p>
            <a:pPr marL="0" marR="0">
              <a:lnSpc>
                <a:spcPts val="3450"/>
              </a:lnSpc>
              <a:spcBef>
                <a:spcPts val="509"/>
              </a:spcBef>
              <a:spcAft>
                <a:spcPts val="0"/>
              </a:spcAft>
            </a:pP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(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они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рассказывают</a:t>
            </a:r>
            <a:r>
              <a:rPr sz="2550" spc="-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о</a:t>
            </a:r>
            <a:r>
              <a:rPr sz="255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жизни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</a:t>
            </a:r>
            <a:r>
              <a:rPr sz="2550" spc="-8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о</a:t>
            </a:r>
            <a:r>
              <a:rPr sz="255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том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,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каково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это</a:t>
            </a:r>
            <a:r>
              <a:rPr sz="2550" spc="-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-</a:t>
            </a:r>
            <a:r>
              <a:rPr sz="2550" spc="-11" dirty="0">
                <a:solidFill>
                  <a:srgbClr val="FFFFFF"/>
                </a:solidFill>
                <a:latin typeface="NNNQKT+Agrandir Narrow"/>
                <a:cs typeface="NNNQKT+Agrandir Narrow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жить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«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музыкальной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жизнью</a:t>
            </a:r>
            <a:r>
              <a:rPr sz="2550" dirty="0">
                <a:solidFill>
                  <a:srgbClr val="FFFFFF"/>
                </a:solidFill>
                <a:latin typeface="NNNQKT+Agrandir Narrow"/>
                <a:cs typeface="NNNQKT+Agrandir Narrow"/>
              </a:rPr>
              <a:t>»)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8700" y="8648126"/>
            <a:ext cx="15065496" cy="476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50"/>
              </a:lnSpc>
              <a:spcBef>
                <a:spcPts val="0"/>
              </a:spcBef>
              <a:spcAft>
                <a:spcPts val="0"/>
              </a:spcAft>
            </a:pPr>
            <a:r>
              <a:rPr sz="2550" spc="-11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Каждый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зал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несет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</a:t>
            </a:r>
            <a:r>
              <a:rPr sz="255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себе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свое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настроение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</a:t>
            </a:r>
            <a:r>
              <a:rPr sz="2550" spc="-8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пытается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перенести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человека</a:t>
            </a:r>
            <a:r>
              <a:rPr sz="25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</a:t>
            </a:r>
            <a:r>
              <a:rPr sz="255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то</a:t>
            </a:r>
            <a:r>
              <a:rPr sz="2550" spc="-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или</a:t>
            </a:r>
            <a:r>
              <a:rPr sz="255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иное</a:t>
            </a:r>
            <a:r>
              <a:rPr sz="255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DUIPCT+Noto Sans Regular"/>
                <a:cs typeface="DUIPCT+Noto Sans Regular"/>
              </a:rPr>
              <a:t>время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759</Words>
  <Application>Microsoft Office PowerPoint</Application>
  <PresentationFormat>Произвольный</PresentationFormat>
  <Paragraphs>145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5" baseType="lpstr">
      <vt:lpstr>JIGEJR+Noto Sans Bold</vt:lpstr>
      <vt:lpstr>ANOVHD+Now-Regular</vt:lpstr>
      <vt:lpstr>WQAGUQ+Now-Regular</vt:lpstr>
      <vt:lpstr>NNNQKT+Agrandir Narrow</vt:lpstr>
      <vt:lpstr>DNLKWH+Caveat Bold</vt:lpstr>
      <vt:lpstr>HKMKFC+Agrandir Narrow Bold</vt:lpstr>
      <vt:lpstr>DLBJPD+Noto Sans Gurmukhi Bold</vt:lpstr>
      <vt:lpstr>EHJCNQ+Now-Regular</vt:lpstr>
      <vt:lpstr>AKVAMH+Noto Sans Bold</vt:lpstr>
      <vt:lpstr>CCUKGJ+Now Bold</vt:lpstr>
      <vt:lpstr>ANUUGS+Noto Sans Regular</vt:lpstr>
      <vt:lpstr>MAEKCK+Noto Sans Bold</vt:lpstr>
      <vt:lpstr>Times New Roman</vt:lpstr>
      <vt:lpstr>ONRBNN+Bryndan Write Book</vt:lpstr>
      <vt:lpstr>Calibri</vt:lpstr>
      <vt:lpstr>BPDLPC+Bryndan Write Book</vt:lpstr>
      <vt:lpstr>DUIPCT+Noto Sans Regular</vt:lpstr>
      <vt:lpstr>LLVEIV+Noto Sans Regular</vt:lpstr>
      <vt:lpstr>VOIGRF+Bryndan Write Book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Егор Годованный</cp:lastModifiedBy>
  <cp:revision>2</cp:revision>
  <dcterms:modified xsi:type="dcterms:W3CDTF">2023-12-10T01:27:39Z</dcterms:modified>
</cp:coreProperties>
</file>