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F5E49-6C05-9202-E2DA-730C61B01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9ED0B1-43B8-92B0-7BD9-76E13C826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6E21EB-6EA6-3553-2E87-4AC7AE04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EBD-5401-4E2C-8FC8-DA83E43200A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1E0151-9395-9C14-285F-87E0BEC2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015E3C-E9F1-49D7-C5FE-9B4F8CCF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E30-9D42-4151-87DD-CE3C5E4A7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9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23221-1E92-BAD4-D35D-5EF00D67C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AF3378-42B7-CC6C-1A18-1C2DB4AA4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39C0A-1F04-8413-1EBD-8058D0BD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EBD-5401-4E2C-8FC8-DA83E43200A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2C690E-30C4-9B6D-44BF-5E178211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E29A27-AF38-5166-70EF-83ABF6C9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E30-9D42-4151-87DD-CE3C5E4A7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C2D17A-9D6C-02EF-FD24-CDB6140C6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5A1C0B-4113-93ED-8176-3B82173AB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C29240-B2D1-DB02-CB0C-FEB61B08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EBD-5401-4E2C-8FC8-DA83E43200A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934AD-CB22-D043-5778-3EFE83BB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EB1CF4-481B-22ED-4B65-33DCEDD3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E30-9D42-4151-87DD-CE3C5E4A7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6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94E73-3F0D-4CA7-A65F-5B6629484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6E2FEC-8846-730F-E061-929309C73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1A6D9D-BAB8-AC31-D3AE-D70CF25F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EBD-5401-4E2C-8FC8-DA83E43200A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FA6C1C-5990-6D3A-1B4C-809A3AFE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D3D75-BD0B-BCD1-D135-5FCA8F4C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E30-9D42-4151-87DD-CE3C5E4A7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90FF7-EF03-8103-E048-FEDCA56E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2C77A0-0D8F-7196-7C8E-540378145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4E9CF-34D8-1041-9150-70EA01AB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EBD-5401-4E2C-8FC8-DA83E43200A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A252A-C4ED-6682-BFFD-AA5CEFB5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267380-4A0F-3EAD-BC19-B37B9624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E30-9D42-4151-87DD-CE3C5E4A7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4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7028B-8F69-38D0-B567-C4729138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D9B02C-674E-A91D-A8BF-ADA09601E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2E05BF-5FC3-B8F4-DA5E-A91CB59E7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AC8FE1-30CE-70A1-BBBD-BC6DEBAD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EBD-5401-4E2C-8FC8-DA83E43200A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38761D-36B3-0B86-BF96-694D2127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17E086-291B-CF99-D307-9C7BF21F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E30-9D42-4151-87DD-CE3C5E4A7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82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92130-7DB0-E18E-8C1F-9A3778EF5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ABC2D4-D89A-1944-4125-A22AC166D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FA5A02-FDDF-BB6D-BFB7-7E2256459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F7FCD1-AC12-824E-D2DC-2942A7DDA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E83BBA-8ACD-A5FC-9FAD-CB58C0E17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81EE7D-4852-E540-F07C-1A8B5345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EBD-5401-4E2C-8FC8-DA83E43200A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650032-6496-4D5C-D3EC-72B3E4BEE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792180-9B9B-383F-F6F7-F44C4592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E30-9D42-4151-87DD-CE3C5E4A7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9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BA9AB-B61F-4A14-0095-5B8005B9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310DAC-C43C-D649-001D-91674B62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EBD-5401-4E2C-8FC8-DA83E43200A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37B9DC-02F5-1931-73F8-341D48FB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EA9715-F9FF-84DF-5434-9FF2C180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E30-9D42-4151-87DD-CE3C5E4A7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7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61E06F-7411-2E5D-EB7F-2C308763F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EBD-5401-4E2C-8FC8-DA83E43200A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120E1D-D07B-374D-EC06-231C3765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D5BA8E-CD65-CA58-BC0C-19D8B79F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E30-9D42-4151-87DD-CE3C5E4A7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2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2EF92-45AC-2B4F-F3F5-D49FDEBC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6AC59-39CC-6AA5-D99A-C81941A54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F0B37F-D3C3-3581-1A13-3FE9A67B3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F68A8D-47D1-C973-B322-BC44D40F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EBD-5401-4E2C-8FC8-DA83E43200A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E6AA03-0033-E775-45B8-BA0252FA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6C1D04-C0EF-D92B-77BB-28F4F577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E30-9D42-4151-87DD-CE3C5E4A7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72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34FA1-CB2B-255B-E0CC-C604378A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D26E29-6824-86EF-3EA1-75F0A2026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0C5D7-9D0C-6DD0-686D-CCE72C789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922B7B-EAC5-148E-4692-DB8DD28A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8EBD-5401-4E2C-8FC8-DA83E43200A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8907E3-7BB1-E6E7-EF45-0B98ACF1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AD5D89-80A6-3E15-4679-49365666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BE30-9D42-4151-87DD-CE3C5E4A7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B6B2D-CD80-1B71-F9D7-8E4F8768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217FB6-5A4C-6D06-B895-50EABDE66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773896-B4C2-2D64-97C5-A952D9208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BB8EBD-5401-4E2C-8FC8-DA83E43200A0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6E022B-0E98-4340-1C7B-892C0E295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59C95-3C11-617C-5920-809AE6B91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BFBE30-9D42-4151-87DD-CE3C5E4A7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88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03898-6B31-5A04-408C-ABDA82F78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6324"/>
            <a:ext cx="9144000" cy="23876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1E28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Выпускная квалификационная работа на тему:</a:t>
            </a:r>
            <a:br>
              <a:rPr lang="ru-RU" sz="4800" dirty="0">
                <a:solidFill>
                  <a:srgbClr val="1E28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rgbClr val="1E285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Строительство площадки для майнинга и хостинга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178C6F-14BD-B293-BFF9-C64595449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906" y="4722625"/>
            <a:ext cx="7153835" cy="298702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400" b="1" dirty="0"/>
              <a:t>Выполнил:</a:t>
            </a:r>
          </a:p>
          <a:p>
            <a:pPr algn="l">
              <a:spcBef>
                <a:spcPts val="0"/>
              </a:spcBef>
            </a:pPr>
            <a:r>
              <a:rPr lang="ru-RU" sz="1400" dirty="0"/>
              <a:t>студент группы </a:t>
            </a:r>
            <a:r>
              <a:rPr lang="ru-RU" sz="1400" dirty="0">
                <a:solidFill>
                  <a:srgbClr val="FF0000"/>
                </a:solidFill>
              </a:rPr>
              <a:t>ГРУППА</a:t>
            </a:r>
          </a:p>
          <a:p>
            <a:pPr algn="l">
              <a:spcBef>
                <a:spcPts val="0"/>
              </a:spcBef>
            </a:pPr>
            <a:r>
              <a:rPr lang="ru-RU" sz="1400" dirty="0"/>
              <a:t>очной формы обучения</a:t>
            </a:r>
          </a:p>
          <a:p>
            <a:pPr algn="l">
              <a:spcBef>
                <a:spcPts val="0"/>
              </a:spcBef>
            </a:pPr>
            <a:r>
              <a:rPr lang="ru-RU" sz="1400" dirty="0"/>
              <a:t>Факультета менеджмента</a:t>
            </a:r>
          </a:p>
          <a:p>
            <a:pPr algn="l">
              <a:spcBef>
                <a:spcPts val="0"/>
              </a:spcBef>
            </a:pPr>
            <a:r>
              <a:rPr lang="ru-RU" sz="1400" dirty="0">
                <a:solidFill>
                  <a:srgbClr val="FF0000"/>
                </a:solidFill>
              </a:rPr>
              <a:t>ФИО</a:t>
            </a:r>
          </a:p>
          <a:p>
            <a:pPr algn="l">
              <a:spcBef>
                <a:spcPts val="0"/>
              </a:spcBef>
            </a:pPr>
            <a:endParaRPr lang="ru-RU" sz="1400" dirty="0"/>
          </a:p>
          <a:p>
            <a:pPr algn="l">
              <a:spcBef>
                <a:spcPts val="0"/>
              </a:spcBef>
            </a:pPr>
            <a:r>
              <a:rPr lang="ru-RU" sz="1400" b="1" dirty="0"/>
              <a:t>Научный руководитель:</a:t>
            </a:r>
          </a:p>
          <a:p>
            <a:pPr algn="l">
              <a:spcBef>
                <a:spcPts val="0"/>
              </a:spcBef>
            </a:pPr>
            <a:r>
              <a:rPr lang="ru-RU" sz="1400" dirty="0"/>
              <a:t>к. э. н.,</a:t>
            </a:r>
          </a:p>
          <a:p>
            <a:pPr algn="l">
              <a:spcBef>
                <a:spcPts val="0"/>
              </a:spcBef>
            </a:pPr>
            <a:r>
              <a:rPr lang="ru-RU" sz="1400" dirty="0"/>
              <a:t>Тиньков Сергей Анатольевич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083D16-951A-3145-8B5D-720EFDEBA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135560"/>
            <a:ext cx="4524375" cy="161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6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932B61-2813-AB98-48AC-59EEDFAAF9FA}"/>
              </a:ext>
            </a:extLst>
          </p:cNvPr>
          <p:cNvSpPr/>
          <p:nvPr/>
        </p:nvSpPr>
        <p:spPr>
          <a:xfrm>
            <a:off x="0" y="-40673"/>
            <a:ext cx="3759200" cy="650000"/>
          </a:xfrm>
          <a:prstGeom prst="rect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B32AA2B-CF46-4D1B-FF5C-00CD5A447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205052"/>
              </p:ext>
            </p:extLst>
          </p:nvPr>
        </p:nvGraphicFramePr>
        <p:xfrm>
          <a:off x="3759200" y="0"/>
          <a:ext cx="8432800" cy="6877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8345">
                  <a:extLst>
                    <a:ext uri="{9D8B030D-6E8A-4147-A177-3AD203B41FA5}">
                      <a16:colId xmlns:a16="http://schemas.microsoft.com/office/drawing/2014/main" val="32779437"/>
                    </a:ext>
                  </a:extLst>
                </a:gridCol>
                <a:gridCol w="1243825">
                  <a:extLst>
                    <a:ext uri="{9D8B030D-6E8A-4147-A177-3AD203B41FA5}">
                      <a16:colId xmlns:a16="http://schemas.microsoft.com/office/drawing/2014/main" val="3387345439"/>
                    </a:ext>
                  </a:extLst>
                </a:gridCol>
                <a:gridCol w="1239447">
                  <a:extLst>
                    <a:ext uri="{9D8B030D-6E8A-4147-A177-3AD203B41FA5}">
                      <a16:colId xmlns:a16="http://schemas.microsoft.com/office/drawing/2014/main" val="1176152425"/>
                    </a:ext>
                  </a:extLst>
                </a:gridCol>
                <a:gridCol w="1116028">
                  <a:extLst>
                    <a:ext uri="{9D8B030D-6E8A-4147-A177-3AD203B41FA5}">
                      <a16:colId xmlns:a16="http://schemas.microsoft.com/office/drawing/2014/main" val="978358278"/>
                    </a:ext>
                  </a:extLst>
                </a:gridCol>
                <a:gridCol w="1115155">
                  <a:extLst>
                    <a:ext uri="{9D8B030D-6E8A-4147-A177-3AD203B41FA5}">
                      <a16:colId xmlns:a16="http://schemas.microsoft.com/office/drawing/2014/main" val="393251109"/>
                    </a:ext>
                  </a:extLst>
                </a:gridCol>
              </a:tblGrid>
              <a:tr h="364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 dirty="0">
                          <a:effectLst/>
                        </a:rPr>
                        <a:t>Статьи инвестиционных расходов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 dirty="0">
                          <a:effectLst/>
                        </a:rPr>
                        <a:t>Стоимость,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191560"/>
                  </a:ext>
                </a:extLst>
              </a:tr>
              <a:tr h="388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 dirty="0">
                          <a:effectLst/>
                        </a:rPr>
                        <a:t>Приобретение мощности 10мВт н земельного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участка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150 000 000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150 000 000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extLst>
                  <a:ext uri="{0D108BD9-81ED-4DB2-BD59-A6C34878D82A}">
                    <a16:rowId xmlns:a16="http://schemas.microsoft.com/office/drawing/2014/main" val="2306535316"/>
                  </a:ext>
                </a:extLst>
              </a:tr>
              <a:tr h="735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Строительство площадки (емлеустроительные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работы соответствующих стандартам СНИП и ГОСТ по размещению МЦОД)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16 328 000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4 898 400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11 429 600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extLst>
                  <a:ext uri="{0D108BD9-81ED-4DB2-BD59-A6C34878D82A}">
                    <a16:rowId xmlns:a16="http://schemas.microsoft.com/office/drawing/2014/main" val="1131566364"/>
                  </a:ext>
                </a:extLst>
              </a:tr>
              <a:tr h="519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 dirty="0">
                          <a:effectLst/>
                        </a:rPr>
                        <a:t>Оборудование площадки необходимой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производственной инфраструктурой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2165 000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2 165 000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extLst>
                  <a:ext uri="{0D108BD9-81ED-4DB2-BD59-A6C34878D82A}">
                    <a16:rowId xmlns:a16="http://schemas.microsoft.com/office/drawing/2014/main" val="2295786314"/>
                  </a:ext>
                </a:extLst>
              </a:tr>
              <a:tr h="912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 dirty="0">
                          <a:effectLst/>
                        </a:rPr>
                        <a:t>Кап. затраты по организации внешнего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электроснабжения, приобретению и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подключению энергопринимающего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оборудования, МЦОД, в т. ч.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97 825 000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extLst>
                  <a:ext uri="{0D108BD9-81ED-4DB2-BD59-A6C34878D82A}">
                    <a16:rowId xmlns:a16="http://schemas.microsoft.com/office/drawing/2014/main" val="2919571290"/>
                  </a:ext>
                </a:extLst>
              </a:tr>
              <a:tr h="388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- подключение от ПС 110/10 до площадки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строительства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5 250 000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5 250 000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extLst>
                  <a:ext uri="{0D108BD9-81ED-4DB2-BD59-A6C34878D82A}">
                    <a16:rowId xmlns:a16="http://schemas.microsoft.com/office/drawing/2014/main" val="2441130780"/>
                  </a:ext>
                </a:extLst>
              </a:tr>
              <a:tr h="257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- КТИН 5х2500 кВа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35 950 000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17 975 000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17 975 000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extLst>
                  <a:ext uri="{0D108BD9-81ED-4DB2-BD59-A6C34878D82A}">
                    <a16:rowId xmlns:a16="http://schemas.microsoft.com/office/drawing/2014/main" val="709071939"/>
                  </a:ext>
                </a:extLst>
              </a:tr>
              <a:tr h="912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 dirty="0">
                          <a:effectLst/>
                        </a:rPr>
                        <a:t>- щиты освещения и собственных нужд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площадки включая питание серверной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светильники и кабельные линии для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подключения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7 600 000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7 600 000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extLst>
                  <a:ext uri="{0D108BD9-81ED-4DB2-BD59-A6C34878D82A}">
                    <a16:rowId xmlns:a16="http://schemas.microsoft.com/office/drawing/2014/main" val="2644216923"/>
                  </a:ext>
                </a:extLst>
              </a:tr>
              <a:tr h="257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- контейнера МЦОД 40ф с подключением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46 700 000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46 700 000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extLst>
                  <a:ext uri="{0D108BD9-81ED-4DB2-BD59-A6C34878D82A}">
                    <a16:rowId xmlns:a16="http://schemas.microsoft.com/office/drawing/2014/main" val="3472533496"/>
                  </a:ext>
                </a:extLst>
              </a:tr>
              <a:tr h="388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 dirty="0">
                          <a:effectLst/>
                        </a:rPr>
                        <a:t>- проектирование электроснабжения рабочая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документация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535 000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535 000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extLst>
                  <a:ext uri="{0D108BD9-81ED-4DB2-BD59-A6C34878D82A}">
                    <a16:rowId xmlns:a16="http://schemas.microsoft.com/office/drawing/2014/main" val="503355672"/>
                  </a:ext>
                </a:extLst>
              </a:tr>
              <a:tr h="206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- ПНР и испытания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1790 000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1 790 000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extLst>
                  <a:ext uri="{0D108BD9-81ED-4DB2-BD59-A6C34878D82A}">
                    <a16:rowId xmlns:a16="http://schemas.microsoft.com/office/drawing/2014/main" val="4048756376"/>
                  </a:ext>
                </a:extLst>
              </a:tr>
              <a:tr h="206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 dirty="0">
                          <a:effectLst/>
                        </a:rPr>
                        <a:t>Прочие капитальные затраты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4260 000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1 278 000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1 704 000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1 278 000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extLst>
                  <a:ext uri="{0D108BD9-81ED-4DB2-BD59-A6C34878D82A}">
                    <a16:rowId xmlns:a16="http://schemas.microsoft.com/office/drawing/2014/main" val="4282407001"/>
                  </a:ext>
                </a:extLst>
              </a:tr>
              <a:tr h="257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ИТОГО капитальные вложения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270 578 000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174 686 400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29 938 600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65 953 000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extLst>
                  <a:ext uri="{0D108BD9-81ED-4DB2-BD59-A6C34878D82A}">
                    <a16:rowId xmlns:a16="http://schemas.microsoft.com/office/drawing/2014/main" val="3397158799"/>
                  </a:ext>
                </a:extLst>
              </a:tr>
              <a:tr h="550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 dirty="0">
                          <a:effectLst/>
                        </a:rPr>
                        <a:t>Инвестиционные вложения в оборудование, в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т.Ч.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229 500 000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229 500 000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extLst>
                  <a:ext uri="{0D108BD9-81ED-4DB2-BD59-A6C34878D82A}">
                    <a16:rowId xmlns:a16="http://schemas.microsoft.com/office/drawing/2014/main" val="1002787011"/>
                  </a:ext>
                </a:extLst>
              </a:tr>
              <a:tr h="257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 dirty="0">
                          <a:effectLst/>
                        </a:rPr>
                        <a:t>- цена за ед. \</a:t>
                      </a:r>
                      <a:r>
                        <a:rPr lang="ru-RU" sz="1200" dirty="0" err="1">
                          <a:effectLst/>
                        </a:rPr>
                        <a:t>УПайыттег</a:t>
                      </a:r>
                      <a:r>
                        <a:rPr lang="ru-RU" sz="1200" dirty="0">
                          <a:effectLst/>
                        </a:rPr>
                        <a:t> М3З0$++ (110 </a:t>
                      </a:r>
                      <a:r>
                        <a:rPr lang="ru-RU" sz="1200" dirty="0" err="1">
                          <a:effectLst/>
                        </a:rPr>
                        <a:t>Жу</a:t>
                      </a:r>
                      <a:r>
                        <a:rPr lang="ru-RU" sz="1200" dirty="0">
                          <a:effectLst/>
                        </a:rPr>
                        <a:t>/5)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225 000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extLst>
                  <a:ext uri="{0D108BD9-81ED-4DB2-BD59-A6C34878D82A}">
                    <a16:rowId xmlns:a16="http://schemas.microsoft.com/office/drawing/2014/main" val="1119587188"/>
                  </a:ext>
                </a:extLst>
              </a:tr>
              <a:tr h="257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 dirty="0">
                          <a:effectLst/>
                        </a:rPr>
                        <a:t>- количество </a:t>
                      </a:r>
                      <a:r>
                        <a:rPr lang="ru-RU" sz="1200" dirty="0" err="1">
                          <a:effectLst/>
                        </a:rPr>
                        <a:t>прнобретаемого</a:t>
                      </a:r>
                      <a:r>
                        <a:rPr lang="ru-RU" sz="1200" dirty="0">
                          <a:effectLst/>
                        </a:rPr>
                        <a:t> оборудования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200">
                          <a:effectLst/>
                        </a:rPr>
                        <a:t>1020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09" marR="47009" marT="0" marB="0"/>
                </a:tc>
                <a:extLst>
                  <a:ext uri="{0D108BD9-81ED-4DB2-BD59-A6C34878D82A}">
                    <a16:rowId xmlns:a16="http://schemas.microsoft.com/office/drawing/2014/main" val="6406029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89DA155-13CC-B162-901B-F20038924CB3}"/>
              </a:ext>
            </a:extLst>
          </p:cNvPr>
          <p:cNvSpPr txBox="1"/>
          <p:nvPr/>
        </p:nvSpPr>
        <p:spPr>
          <a:xfrm>
            <a:off x="-8152919" y="737086"/>
            <a:ext cx="117773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1E28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Расчет прибыли </a:t>
            </a:r>
            <a:br>
              <a:rPr lang="ru-RU" sz="2800" dirty="0">
                <a:solidFill>
                  <a:srgbClr val="1E28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1E28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издержек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959A96-FA8B-E80F-CF44-3DCC8C5E96B8}"/>
              </a:ext>
            </a:extLst>
          </p:cNvPr>
          <p:cNvSpPr txBox="1"/>
          <p:nvPr/>
        </p:nvSpPr>
        <p:spPr>
          <a:xfrm>
            <a:off x="-275773" y="1981479"/>
            <a:ext cx="37696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7938" algn="ctr">
              <a:spcBef>
                <a:spcPts val="1200"/>
              </a:spcBef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Общий бюджет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проекта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7938" algn="ctr"/>
            <a:r>
              <a:rPr lang="ru-RU" sz="2000" b="1" dirty="0">
                <a:solidFill>
                  <a:srgbClr val="1E285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500 078 000 рублей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том числе: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7938" algn="just"/>
            <a:endParaRPr lang="ru-RU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92162" indent="-342900" algn="ctr">
              <a:buFont typeface="Arial" panose="020B0604020202020204" pitchFamily="34" charset="0"/>
              <a:buChar char="•"/>
            </a:pPr>
            <a:r>
              <a:rPr lang="ru-RU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270 578 000 рублей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капитальные затраты по строительству дата-центра</a:t>
            </a:r>
            <a:endParaRPr lang="en-US" sz="1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7938" algn="ctr"/>
            <a:endParaRPr lang="ru-RU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92162" indent="-342900" algn="ctr">
              <a:buFont typeface="Arial" panose="020B0604020202020204" pitchFamily="34" charset="0"/>
              <a:buChar char="•"/>
            </a:pPr>
            <a:r>
              <a:rPr lang="ru-RU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229 500 000 </a:t>
            </a:r>
            <a:r>
              <a:rPr lang="ru-RU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рублей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стоимость оборудования для майнинга (1020 ед.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Whatsminer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M30S++ (110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тh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/s)</a:t>
            </a:r>
            <a:endParaRPr lang="ru-RU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6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89DA155-13CC-B162-901B-F20038924CB3}"/>
              </a:ext>
            </a:extLst>
          </p:cNvPr>
          <p:cNvSpPr txBox="1"/>
          <p:nvPr/>
        </p:nvSpPr>
        <p:spPr>
          <a:xfrm>
            <a:off x="1335314" y="86107"/>
            <a:ext cx="104420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1E28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Расчет комбинированной доходности и экономической эффективности вложений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F455E81-31C2-E1DD-2CAC-10FA0EE42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83411"/>
              </p:ext>
            </p:extLst>
          </p:nvPr>
        </p:nvGraphicFramePr>
        <p:xfrm>
          <a:off x="319314" y="1565867"/>
          <a:ext cx="4731658" cy="38913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42262">
                  <a:extLst>
                    <a:ext uri="{9D8B030D-6E8A-4147-A177-3AD203B41FA5}">
                      <a16:colId xmlns:a16="http://schemas.microsoft.com/office/drawing/2014/main" val="3200946955"/>
                    </a:ext>
                  </a:extLst>
                </a:gridCol>
                <a:gridCol w="989396">
                  <a:extLst>
                    <a:ext uri="{9D8B030D-6E8A-4147-A177-3AD203B41FA5}">
                      <a16:colId xmlns:a16="http://schemas.microsoft.com/office/drawing/2014/main" val="3009219117"/>
                    </a:ext>
                  </a:extLst>
                </a:gridCol>
              </a:tblGrid>
              <a:tr h="2525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ИТОГО 5 лет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1E2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948818"/>
                  </a:ext>
                </a:extLst>
              </a:tr>
              <a:tr h="3451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Переменные затраты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1 556 208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8546699"/>
                  </a:ext>
                </a:extLst>
              </a:tr>
              <a:tr h="3451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Постоянные затраты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214 320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82757637"/>
                  </a:ext>
                </a:extLst>
              </a:tr>
              <a:tr h="3451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ИТОГО OPEX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1 770 528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67956001"/>
                  </a:ext>
                </a:extLst>
              </a:tr>
              <a:tr h="3451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Выручка от реализации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2 808 649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3038744"/>
                  </a:ext>
                </a:extLst>
              </a:tr>
              <a:tr h="3451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Валовая прибыль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1 038 121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91773621"/>
                  </a:ext>
                </a:extLst>
              </a:tr>
              <a:tr h="3451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   НДС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173 020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21383444"/>
                  </a:ext>
                </a:extLst>
              </a:tr>
              <a:tr h="3451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   Налог на прибыль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260 454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50847178"/>
                  </a:ext>
                </a:extLst>
              </a:tr>
              <a:tr h="3451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Амортизация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120 929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88208016"/>
                  </a:ext>
                </a:extLst>
              </a:tr>
              <a:tr h="3451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Чистый денежный поток (cash flow)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1 0604 626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34406853"/>
                  </a:ext>
                </a:extLst>
              </a:tr>
              <a:tr h="5325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Чистый дисконтированный денежный поток (net cash flow)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792 937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129175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C670B76-5370-EE46-0A70-A4E86E7CFD81}"/>
              </a:ext>
            </a:extLst>
          </p:cNvPr>
          <p:cNvSpPr txBox="1"/>
          <p:nvPr/>
        </p:nvSpPr>
        <p:spPr>
          <a:xfrm>
            <a:off x="5638800" y="1081479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E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5 – Расчет показателей эффективности и инвестиционной </a:t>
            </a:r>
          </a:p>
          <a:p>
            <a:r>
              <a:rPr lang="ru-RU" sz="1200" dirty="0">
                <a:solidFill>
                  <a:srgbClr val="1E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привлекательности проекта</a:t>
            </a:r>
          </a:p>
          <a:p>
            <a:endParaRPr lang="ru-RU" sz="1200" dirty="0">
              <a:solidFill>
                <a:srgbClr val="1E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FD071F-5E9C-D0D4-3683-B3FACB25D3F5}"/>
              </a:ext>
            </a:extLst>
          </p:cNvPr>
          <p:cNvSpPr/>
          <p:nvPr/>
        </p:nvSpPr>
        <p:spPr>
          <a:xfrm>
            <a:off x="0" y="180111"/>
            <a:ext cx="1129554" cy="429216"/>
          </a:xfrm>
          <a:prstGeom prst="rect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11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8D096C-23FA-82A1-73B3-354DCA2BC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43110"/>
              </p:ext>
            </p:extLst>
          </p:nvPr>
        </p:nvGraphicFramePr>
        <p:xfrm>
          <a:off x="5757637" y="1579814"/>
          <a:ext cx="6115050" cy="38913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76924">
                  <a:extLst>
                    <a:ext uri="{9D8B030D-6E8A-4147-A177-3AD203B41FA5}">
                      <a16:colId xmlns:a16="http://schemas.microsoft.com/office/drawing/2014/main" val="2107803744"/>
                    </a:ext>
                  </a:extLst>
                </a:gridCol>
                <a:gridCol w="1438126">
                  <a:extLst>
                    <a:ext uri="{9D8B030D-6E8A-4147-A177-3AD203B41FA5}">
                      <a16:colId xmlns:a16="http://schemas.microsoft.com/office/drawing/2014/main" val="88922440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ИТОГО 5 лет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1E2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1384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ИТОГО CAPEX, тыс.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500 078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265695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Переменные затраты,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1 556 208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77531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Постоянные затраты,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214 320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704020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ИТОГО OPEX,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1 770 528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08449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Выручка от реализации, тыс. руб.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2 808 649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12673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Валовая прибыль,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1 038 121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58067608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Чистый денежный поток (cash flow),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1 004 626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511988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Фактор дисконтирования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09558764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Чистый дисконтированный денежный поток (net cash flow),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792 937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674447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Простой срок окупаемости, месяцев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0974188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Дисконтированный срок окупаемости, месяцев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680940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NPV,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792 937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210277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IRR,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25%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98824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0637B62-7812-E6CC-1FBC-EE7BA1971286}"/>
              </a:ext>
            </a:extLst>
          </p:cNvPr>
          <p:cNvSpPr txBox="1"/>
          <p:nvPr/>
        </p:nvSpPr>
        <p:spPr>
          <a:xfrm>
            <a:off x="217714" y="1072208"/>
            <a:ext cx="655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E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4 – Расчет Net Cash </a:t>
            </a:r>
            <a:r>
              <a:rPr lang="ru-RU" sz="1200" dirty="0" err="1">
                <a:solidFill>
                  <a:srgbClr val="1E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ru-RU" sz="1200" dirty="0">
                <a:solidFill>
                  <a:srgbClr val="1E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инвестиционного </a:t>
            </a:r>
            <a:br>
              <a:rPr lang="ru-RU" sz="1200" dirty="0">
                <a:solidFill>
                  <a:srgbClr val="1E28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1E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– </a:t>
            </a:r>
            <a:r>
              <a:rPr lang="ru-RU" sz="1200" dirty="0" err="1">
                <a:solidFill>
                  <a:srgbClr val="1E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хостинг+майнинг</a:t>
            </a:r>
            <a:r>
              <a:rPr lang="ru-RU" sz="1200" dirty="0">
                <a:solidFill>
                  <a:srgbClr val="1E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тыс. руб.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0CB33BB-F1A5-8EBC-AF8F-492CDD99C86B}"/>
              </a:ext>
            </a:extLst>
          </p:cNvPr>
          <p:cNvSpPr/>
          <p:nvPr/>
        </p:nvSpPr>
        <p:spPr>
          <a:xfrm>
            <a:off x="0" y="5785792"/>
            <a:ext cx="12192000" cy="1072208"/>
          </a:xfrm>
          <a:prstGeom prst="rect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032A3-7E4A-1B70-CB3D-F1C2A65C2D12}"/>
              </a:ext>
            </a:extLst>
          </p:cNvPr>
          <p:cNvSpPr txBox="1"/>
          <p:nvPr/>
        </p:nvSpPr>
        <p:spPr>
          <a:xfrm>
            <a:off x="319314" y="5938132"/>
            <a:ext cx="114820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Резюмируем, что 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инвестиционный проект эффективен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Внутренняя норма доходности превышает прогнозируемые темпы инфляции и стоимость размещения денежных средств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41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89DA155-13CC-B162-901B-F20038924CB3}"/>
              </a:ext>
            </a:extLst>
          </p:cNvPr>
          <p:cNvSpPr txBox="1"/>
          <p:nvPr/>
        </p:nvSpPr>
        <p:spPr>
          <a:xfrm>
            <a:off x="414618" y="3190000"/>
            <a:ext cx="117773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1E28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43A97E-2CA2-7840-93BC-DFCF546B2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812" y="1577172"/>
            <a:ext cx="4524375" cy="161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9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083D16-951A-3145-8B5D-720EFDEBA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707" y="72807"/>
            <a:ext cx="1204055" cy="42921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932B61-2813-AB98-48AC-59EEDFAAF9FA}"/>
              </a:ext>
            </a:extLst>
          </p:cNvPr>
          <p:cNvSpPr/>
          <p:nvPr/>
        </p:nvSpPr>
        <p:spPr>
          <a:xfrm>
            <a:off x="0" y="180111"/>
            <a:ext cx="1129554" cy="429216"/>
          </a:xfrm>
          <a:prstGeom prst="rect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D586E-AD71-A601-EE7D-BF6F502B56BC}"/>
              </a:ext>
            </a:extLst>
          </p:cNvPr>
          <p:cNvSpPr txBox="1"/>
          <p:nvPr/>
        </p:nvSpPr>
        <p:spPr>
          <a:xfrm>
            <a:off x="2745441" y="394719"/>
            <a:ext cx="61004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Название стартап-проекта</a:t>
            </a:r>
            <a:endParaRPr lang="en-US" b="1" dirty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rgbClr val="1E285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Chaika</a:t>
            </a:r>
            <a:endParaRPr lang="ru-RU" dirty="0">
              <a:solidFill>
                <a:srgbClr val="1E2856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5CA6F0-A78F-F794-36D1-4014C9E8B718}"/>
              </a:ext>
            </a:extLst>
          </p:cNvPr>
          <p:cNvSpPr txBox="1"/>
          <p:nvPr/>
        </p:nvSpPr>
        <p:spPr>
          <a:xfrm>
            <a:off x="699247" y="1493095"/>
            <a:ext cx="10793505" cy="646331"/>
          </a:xfrm>
          <a:prstGeom prst="rect">
            <a:avLst/>
          </a:prstGeom>
          <a:noFill/>
          <a:ln w="28575">
            <a:solidFill>
              <a:srgbClr val="1E28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E28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создание высокоэффективной и надежной площадки для добычи криптовалюты с минимальными затратами и рисками, связанными с эксплуатацией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майнингового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оборудования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4A55DCCB-7A0C-8EBB-99E8-C683F870964E}"/>
              </a:ext>
            </a:extLst>
          </p:cNvPr>
          <p:cNvSpPr/>
          <p:nvPr/>
        </p:nvSpPr>
        <p:spPr>
          <a:xfrm>
            <a:off x="3541059" y="1318049"/>
            <a:ext cx="4607859" cy="175046"/>
          </a:xfrm>
          <a:prstGeom prst="triangle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267412-F748-658A-297D-85EFE25FF0CA}"/>
              </a:ext>
            </a:extLst>
          </p:cNvPr>
          <p:cNvSpPr txBox="1"/>
          <p:nvPr/>
        </p:nvSpPr>
        <p:spPr>
          <a:xfrm>
            <a:off x="699247" y="2376863"/>
            <a:ext cx="3287806" cy="203132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E285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Уникальность</a:t>
            </a:r>
            <a:endParaRPr lang="en-US" sz="1800" b="1" dirty="0">
              <a:solidFill>
                <a:srgbClr val="1E285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центра майнинга и хостинга на основе экономичной бизнес-модели, с собственной инфраструктурой и дешевой электроэнергией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2F0B3E-D3F6-2BB1-9452-6416DD47BD99}"/>
              </a:ext>
            </a:extLst>
          </p:cNvPr>
          <p:cNvSpPr txBox="1"/>
          <p:nvPr/>
        </p:nvSpPr>
        <p:spPr>
          <a:xfrm>
            <a:off x="699246" y="5682842"/>
            <a:ext cx="10793505" cy="923330"/>
          </a:xfrm>
          <a:prstGeom prst="rect">
            <a:avLst/>
          </a:prstGeom>
          <a:solidFill>
            <a:srgbClr val="1E2856"/>
          </a:solidFill>
          <a:ln w="28575">
            <a:solidFill>
              <a:srgbClr val="1E28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площадки для майнинга и хостинга, т. е. создание специализированной инфраструктуры, которая объединяет оба аспекта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EEB7BE-2AD6-D0A7-41B8-42E0DA439FB9}"/>
              </a:ext>
            </a:extLst>
          </p:cNvPr>
          <p:cNvSpPr txBox="1"/>
          <p:nvPr/>
        </p:nvSpPr>
        <p:spPr>
          <a:xfrm>
            <a:off x="4706468" y="2342820"/>
            <a:ext cx="5636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От этапа разработки проекта до частичного или полного возврата капитала</a:t>
            </a:r>
            <a:endParaRPr lang="ru-RU" b="1" dirty="0">
              <a:solidFill>
                <a:srgbClr val="1E285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43181E-FE25-3ECC-29AB-62655D6A882A}"/>
              </a:ext>
            </a:extLst>
          </p:cNvPr>
          <p:cNvSpPr txBox="1"/>
          <p:nvPr/>
        </p:nvSpPr>
        <p:spPr>
          <a:xfrm>
            <a:off x="7684993" y="2621339"/>
            <a:ext cx="2104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E2856"/>
                </a:solidFill>
              </a:rPr>
              <a:t>13 месяцев</a:t>
            </a:r>
            <a:endParaRPr lang="ru-RU" sz="2800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504A33E-4763-2CDB-5CA6-A3C59A5E26BF}"/>
              </a:ext>
            </a:extLst>
          </p:cNvPr>
          <p:cNvSpPr/>
          <p:nvPr/>
        </p:nvSpPr>
        <p:spPr>
          <a:xfrm>
            <a:off x="4294094" y="2390424"/>
            <a:ext cx="304800" cy="275561"/>
          </a:xfrm>
          <a:prstGeom prst="ellipse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F12B9AC-3E68-03E2-467A-6BB289AFD587}"/>
              </a:ext>
            </a:extLst>
          </p:cNvPr>
          <p:cNvSpPr/>
          <p:nvPr/>
        </p:nvSpPr>
        <p:spPr>
          <a:xfrm>
            <a:off x="4294094" y="3111304"/>
            <a:ext cx="304800" cy="275561"/>
          </a:xfrm>
          <a:prstGeom prst="ellipse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224A86-4644-BCE4-161D-6DC09BD02130}"/>
              </a:ext>
            </a:extLst>
          </p:cNvPr>
          <p:cNvSpPr txBox="1"/>
          <p:nvPr/>
        </p:nvSpPr>
        <p:spPr>
          <a:xfrm>
            <a:off x="4706468" y="3068850"/>
            <a:ext cx="5636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Финансирование – </a:t>
            </a:r>
            <a:r>
              <a:rPr lang="ru-RU" b="1" dirty="0">
                <a:solidFill>
                  <a:srgbClr val="1E2856"/>
                </a:solidFill>
              </a:rPr>
              <a:t>собственные средства </a:t>
            </a:r>
            <a:r>
              <a:rPr lang="ru-RU" dirty="0"/>
              <a:t>и частично </a:t>
            </a:r>
            <a:r>
              <a:rPr lang="ru-RU" b="1" dirty="0">
                <a:solidFill>
                  <a:srgbClr val="1E2856"/>
                </a:solidFill>
              </a:rPr>
              <a:t>заемные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69B123E8-80E7-7310-B127-199894B68EA8}"/>
              </a:ext>
            </a:extLst>
          </p:cNvPr>
          <p:cNvSpPr/>
          <p:nvPr/>
        </p:nvSpPr>
        <p:spPr>
          <a:xfrm>
            <a:off x="4294093" y="3800540"/>
            <a:ext cx="304800" cy="275561"/>
          </a:xfrm>
          <a:prstGeom prst="ellipse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858564-CBB1-A05C-CF2E-481CA0E9B48E}"/>
              </a:ext>
            </a:extLst>
          </p:cNvPr>
          <p:cNvSpPr txBox="1"/>
          <p:nvPr/>
        </p:nvSpPr>
        <p:spPr>
          <a:xfrm>
            <a:off x="4706467" y="3753654"/>
            <a:ext cx="56365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Риски проекта: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E2856"/>
                </a:solidFill>
              </a:rPr>
              <a:t>большая волатильность рынка криптовалют,</a:t>
            </a:r>
            <a:endParaRPr lang="en-US" b="1" dirty="0">
              <a:solidFill>
                <a:srgbClr val="1E28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E2856"/>
                </a:solidFill>
              </a:rPr>
              <a:t>проблемы с техникой или отказ оборудования,</a:t>
            </a:r>
            <a:endParaRPr lang="en-US" b="1" dirty="0">
              <a:solidFill>
                <a:srgbClr val="1E28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E2856"/>
                </a:solidFill>
              </a:rPr>
              <a:t>безопасность данных и кибербезопасность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A676C7-222F-A694-436F-02FAB10E869E}"/>
              </a:ext>
            </a:extLst>
          </p:cNvPr>
          <p:cNvSpPr txBox="1"/>
          <p:nvPr/>
        </p:nvSpPr>
        <p:spPr>
          <a:xfrm>
            <a:off x="1129554" y="4953983"/>
            <a:ext cx="11291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Потенциал</a:t>
            </a:r>
            <a:r>
              <a:rPr lang="en-US" sz="17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7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проекта</a:t>
            </a:r>
            <a:r>
              <a:rPr lang="en-US" sz="17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7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достаточно </a:t>
            </a:r>
            <a:r>
              <a:rPr lang="ru-RU" sz="1750" b="1" dirty="0">
                <a:solidFill>
                  <a:srgbClr val="1E28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высокий</a:t>
            </a:r>
            <a:r>
              <a:rPr lang="ru-RU" sz="17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особенно учитывая сравнительно быстрое развитие </a:t>
            </a:r>
            <a:br>
              <a:rPr lang="en-US" sz="17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7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данной отрасли, растущий спрос на криптовалюту, особенно на </a:t>
            </a:r>
            <a:r>
              <a:rPr lang="ru-RU" sz="175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майнинговые</a:t>
            </a:r>
            <a:r>
              <a:rPr lang="ru-RU" sz="17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хостинговые услуги</a:t>
            </a:r>
            <a:endParaRPr lang="ru-RU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D547363E-537D-1C30-C802-ECAB070E7C66}"/>
              </a:ext>
            </a:extLst>
          </p:cNvPr>
          <p:cNvSpPr/>
          <p:nvPr/>
        </p:nvSpPr>
        <p:spPr>
          <a:xfrm>
            <a:off x="824754" y="5052199"/>
            <a:ext cx="304800" cy="275561"/>
          </a:xfrm>
          <a:prstGeom prst="ellipse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1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083D16-951A-3145-8B5D-720EFDEBA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707" y="72807"/>
            <a:ext cx="1204055" cy="42921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932B61-2813-AB98-48AC-59EEDFAAF9FA}"/>
              </a:ext>
            </a:extLst>
          </p:cNvPr>
          <p:cNvSpPr/>
          <p:nvPr/>
        </p:nvSpPr>
        <p:spPr>
          <a:xfrm>
            <a:off x="0" y="180111"/>
            <a:ext cx="1129554" cy="429216"/>
          </a:xfrm>
          <a:prstGeom prst="rect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D586E-AD71-A601-EE7D-BF6F502B56BC}"/>
              </a:ext>
            </a:extLst>
          </p:cNvPr>
          <p:cNvSpPr txBox="1"/>
          <p:nvPr/>
        </p:nvSpPr>
        <p:spPr>
          <a:xfrm>
            <a:off x="6360540" y="3719424"/>
            <a:ext cx="6100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E2856"/>
                </a:solidFill>
                <a:latin typeface="Arial Black" panose="020B0A04020102020204" pitchFamily="34" charset="0"/>
              </a:rPr>
              <a:t>Криптовалюта – валюта будущего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5B018-ADD2-66AB-3C77-C9AA278FA9F7}"/>
              </a:ext>
            </a:extLst>
          </p:cNvPr>
          <p:cNvSpPr txBox="1"/>
          <p:nvPr/>
        </p:nvSpPr>
        <p:spPr>
          <a:xfrm>
            <a:off x="414618" y="455330"/>
            <a:ext cx="6100482" cy="998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4400" dirty="0">
                <a:solidFill>
                  <a:srgbClr val="1E285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Майнинг</a:t>
            </a:r>
            <a:endParaRPr lang="ru-R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79C4B-1D88-F352-3677-BDB3F0020017}"/>
              </a:ext>
            </a:extLst>
          </p:cNvPr>
          <p:cNvSpPr txBox="1"/>
          <p:nvPr/>
        </p:nvSpPr>
        <p:spPr>
          <a:xfrm>
            <a:off x="414618" y="1328240"/>
            <a:ext cx="61004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процесс добычи криптовалюты с использованием вычислительной мощности специализированного оборудования, который включает в себя выполнение сложных математических расчетов, необходимых для подтверждения и добавления новых транзакций в блокчейн-сеть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A443C-7752-61F5-F63F-7F511C4A5DC2}"/>
              </a:ext>
            </a:extLst>
          </p:cNvPr>
          <p:cNvSpPr txBox="1"/>
          <p:nvPr/>
        </p:nvSpPr>
        <p:spPr>
          <a:xfrm>
            <a:off x="6680946" y="455330"/>
            <a:ext cx="6100482" cy="998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4400" dirty="0">
                <a:solidFill>
                  <a:srgbClr val="1E285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Хостинг</a:t>
            </a:r>
            <a:endParaRPr lang="ru-R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0BFF4D-7F28-98A4-88A2-D00CA52A32E9}"/>
              </a:ext>
            </a:extLst>
          </p:cNvPr>
          <p:cNvSpPr txBox="1"/>
          <p:nvPr/>
        </p:nvSpPr>
        <p:spPr>
          <a:xfrm>
            <a:off x="6680946" y="1328240"/>
            <a:ext cx="30995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услуга предоставления физического пространства и инфраструктуры для размещения серверов, используемых для майнинга криптовалюты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C3947817-7E34-A347-20BC-04869947355A}"/>
              </a:ext>
            </a:extLst>
          </p:cNvPr>
          <p:cNvSpPr/>
          <p:nvPr/>
        </p:nvSpPr>
        <p:spPr>
          <a:xfrm rot="10800000">
            <a:off x="510988" y="3208071"/>
            <a:ext cx="9117106" cy="369332"/>
          </a:xfrm>
          <a:prstGeom prst="triangle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Процессор контур">
            <a:extLst>
              <a:ext uri="{FF2B5EF4-FFF2-40B4-BE49-F238E27FC236}">
                <a16:creationId xmlns:a16="http://schemas.microsoft.com/office/drawing/2014/main" id="{A55CC98F-5458-2A3C-2013-CAC6D2AC6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0087" y="622125"/>
            <a:ext cx="1663240" cy="1663240"/>
          </a:xfrm>
          <a:prstGeom prst="rect">
            <a:avLst/>
          </a:prstGeom>
        </p:spPr>
      </p:pic>
      <p:pic>
        <p:nvPicPr>
          <p:cNvPr id="23" name="Рисунок 22" descr="Веб-дизайн контур">
            <a:extLst>
              <a:ext uri="{FF2B5EF4-FFF2-40B4-BE49-F238E27FC236}">
                <a16:creationId xmlns:a16="http://schemas.microsoft.com/office/drawing/2014/main" id="{F17C136D-60F2-8E98-7B90-7ADFFEEDA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84507" y="2168166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943C12F-08B5-356B-C2FE-725DB588E2AA}"/>
              </a:ext>
            </a:extLst>
          </p:cNvPr>
          <p:cNvSpPr txBox="1"/>
          <p:nvPr/>
        </p:nvSpPr>
        <p:spPr>
          <a:xfrm>
            <a:off x="451194" y="3523032"/>
            <a:ext cx="6100482" cy="998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4400" dirty="0">
                <a:solidFill>
                  <a:srgbClr val="1E285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Майнинг-ферма</a:t>
            </a:r>
            <a:endParaRPr lang="ru-R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0516E2-DDCF-E24C-8760-863595D45F82}"/>
              </a:ext>
            </a:extLst>
          </p:cNvPr>
          <p:cNvSpPr txBox="1"/>
          <p:nvPr/>
        </p:nvSpPr>
        <p:spPr>
          <a:xfrm>
            <a:off x="451194" y="4441991"/>
            <a:ext cx="63963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специальная площадка, в которой присутствует специальный набор устройств, с помощью которых добывается криптовалюта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DB8B378-9766-14A1-F5F9-F57729FBF8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19" y="3997667"/>
            <a:ext cx="4940324" cy="230356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97D4772-C0AE-A753-2B7B-909B5D7C9474}"/>
              </a:ext>
            </a:extLst>
          </p:cNvPr>
          <p:cNvSpPr txBox="1"/>
          <p:nvPr/>
        </p:nvSpPr>
        <p:spPr>
          <a:xfrm>
            <a:off x="7842462" y="6398364"/>
            <a:ext cx="63963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1E28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Рис. 1. Объем спотового рынка биткоина </a:t>
            </a:r>
            <a:endParaRPr lang="ru-RU" sz="1100" dirty="0">
              <a:solidFill>
                <a:srgbClr val="1E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5D3CB6-4151-6EBD-6BFC-9A76D45DAC1F}"/>
              </a:ext>
            </a:extLst>
          </p:cNvPr>
          <p:cNvSpPr txBox="1"/>
          <p:nvPr/>
        </p:nvSpPr>
        <p:spPr>
          <a:xfrm>
            <a:off x="766807" y="5474472"/>
            <a:ext cx="532919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Даже самые крупные инвестиционные компании мира, такие как </a:t>
            </a:r>
            <a:r>
              <a:rPr lang="en-U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BlackRock</a:t>
            </a:r>
            <a:r>
              <a:rPr lang="ru-RU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другие частные инвесторы, семейные и частные фонды имеют в своем инвестиционном портфеле достаточно большое количество разных перспективных криптовалют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A7E67D-BD74-8D5F-DADA-819FDDCF8E33}"/>
              </a:ext>
            </a:extLst>
          </p:cNvPr>
          <p:cNvSpPr txBox="1"/>
          <p:nvPr/>
        </p:nvSpPr>
        <p:spPr>
          <a:xfrm>
            <a:off x="377865" y="5280029"/>
            <a:ext cx="48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1E2856"/>
                </a:solidFill>
              </a:rPr>
              <a:t>!</a:t>
            </a:r>
            <a:endParaRPr lang="ru-RU" sz="7200" dirty="0">
              <a:solidFill>
                <a:srgbClr val="1E2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2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083D16-951A-3145-8B5D-720EFDEBA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707" y="72807"/>
            <a:ext cx="1204055" cy="42921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932B61-2813-AB98-48AC-59EEDFAAF9FA}"/>
              </a:ext>
            </a:extLst>
          </p:cNvPr>
          <p:cNvSpPr/>
          <p:nvPr/>
        </p:nvSpPr>
        <p:spPr>
          <a:xfrm>
            <a:off x="0" y="180111"/>
            <a:ext cx="1129554" cy="429216"/>
          </a:xfrm>
          <a:prstGeom prst="rect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5B018-ADD2-66AB-3C77-C9AA278FA9F7}"/>
              </a:ext>
            </a:extLst>
          </p:cNvPr>
          <p:cNvSpPr txBox="1"/>
          <p:nvPr/>
        </p:nvSpPr>
        <p:spPr>
          <a:xfrm>
            <a:off x="414618" y="455330"/>
            <a:ext cx="11777382" cy="998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4400" dirty="0">
                <a:solidFill>
                  <a:srgbClr val="1E28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Законодательное регулирование</a:t>
            </a:r>
            <a:endParaRPr lang="ru-R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50CFC-FE1B-4099-2B3D-1F2791D98348}"/>
              </a:ext>
            </a:extLst>
          </p:cNvPr>
          <p:cNvSpPr txBox="1"/>
          <p:nvPr/>
        </p:nvSpPr>
        <p:spPr>
          <a:xfrm>
            <a:off x="959225" y="1453745"/>
            <a:ext cx="10972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Доход от продажи произведенной криптовалюты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(налог на прибыль) – (минус) издержки на ее производство за период ее производства (себестоимость, включающая расходы на электроэнергию, амортизацию оборудования, обслуживание и иные расходы). Полученный результат умножается на ставку налога на прибыль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НДС не будет облагаться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Налог на имущество и хранение криптовалюты на кошельке не облагается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F7160-5BFC-CD69-8CBD-BA7453CDF806}"/>
              </a:ext>
            </a:extLst>
          </p:cNvPr>
          <p:cNvSpPr txBox="1"/>
          <p:nvPr/>
        </p:nvSpPr>
        <p:spPr>
          <a:xfrm>
            <a:off x="959225" y="3083858"/>
            <a:ext cx="113644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Майнинг хотят включить в код ОКВЭД 62.09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деятельность, связанная с использованием вычислительной техники и информационных технологий. Майнинг будет существовать как особая предпринимательская экономическая деятельность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Центробанк РФ: В 2024-2025 г. цифровой рубль будет активно использоваться в коммерческом поле </a:t>
            </a:r>
          </a:p>
        </p:txBody>
      </p:sp>
      <p:pic>
        <p:nvPicPr>
          <p:cNvPr id="1026" name="Picture 2" descr="Флаг России — Википедия">
            <a:extLst>
              <a:ext uri="{FF2B5EF4-FFF2-40B4-BE49-F238E27FC236}">
                <a16:creationId xmlns:a16="http://schemas.microsoft.com/office/drawing/2014/main" id="{B055BBC6-48D6-0B61-C97D-65794C86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513942"/>
            <a:ext cx="643778" cy="4300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лаг Казахстана — Википедия">
            <a:extLst>
              <a:ext uri="{FF2B5EF4-FFF2-40B4-BE49-F238E27FC236}">
                <a16:creationId xmlns:a16="http://schemas.microsoft.com/office/drawing/2014/main" id="{2C91FDEF-116B-34C9-053C-92E55043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4" y="4676373"/>
            <a:ext cx="645982" cy="32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FE7530-BFAF-B4AC-AB9A-A1A6BD901F5D}"/>
              </a:ext>
            </a:extLst>
          </p:cNvPr>
          <p:cNvSpPr txBox="1"/>
          <p:nvPr/>
        </p:nvSpPr>
        <p:spPr>
          <a:xfrm>
            <a:off x="1129554" y="4561186"/>
            <a:ext cx="10067365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8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 конце 2022 года мажилис парламента принял поправки в законопроект </a:t>
            </a:r>
            <a:r>
              <a:rPr lang="ru-RU" sz="18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«О цифровых активах в РК»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Майнинг-фермы и крипто добытчиков обязаны оформить лицензии на работу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Ввели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корпоративный подоходный налог майнера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Ввели налог от прироста стоимости для физлиц при осуществлении операции с криптовалютой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FA2D39-BEC0-0997-A64E-564782EB42A3}"/>
              </a:ext>
            </a:extLst>
          </p:cNvPr>
          <p:cNvSpPr txBox="1"/>
          <p:nvPr/>
        </p:nvSpPr>
        <p:spPr>
          <a:xfrm>
            <a:off x="803464" y="6411010"/>
            <a:ext cx="116759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 этом в условиях дефицита электроэнергии </a:t>
            </a:r>
            <a:r>
              <a:rPr lang="ru-RU" sz="14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криптофермам</a:t>
            </a:r>
            <a:r>
              <a:rPr lang="ru-RU" sz="14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запрет</a:t>
            </a:r>
            <a:r>
              <a:rPr lang="ru-RU" sz="14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14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подключаться к общей энергосистеме страны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47656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932B61-2813-AB98-48AC-59EEDFAAF9FA}"/>
              </a:ext>
            </a:extLst>
          </p:cNvPr>
          <p:cNvSpPr/>
          <p:nvPr/>
        </p:nvSpPr>
        <p:spPr>
          <a:xfrm>
            <a:off x="0" y="180111"/>
            <a:ext cx="1129554" cy="429216"/>
          </a:xfrm>
          <a:prstGeom prst="rect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5B018-ADD2-66AB-3C77-C9AA278FA9F7}"/>
              </a:ext>
            </a:extLst>
          </p:cNvPr>
          <p:cNvSpPr txBox="1"/>
          <p:nvPr/>
        </p:nvSpPr>
        <p:spPr>
          <a:xfrm>
            <a:off x="1284194" y="60236"/>
            <a:ext cx="11777382" cy="668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1E28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Маркетинговый анализ конкурентов (Россия и СНГ)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44E6614-A585-FC61-5718-0E3EC4A9B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824420"/>
              </p:ext>
            </p:extLst>
          </p:nvPr>
        </p:nvGraphicFramePr>
        <p:xfrm>
          <a:off x="1" y="729202"/>
          <a:ext cx="12192000" cy="6128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1620">
                  <a:extLst>
                    <a:ext uri="{9D8B030D-6E8A-4147-A177-3AD203B41FA5}">
                      <a16:colId xmlns:a16="http://schemas.microsoft.com/office/drawing/2014/main" val="3847624641"/>
                    </a:ext>
                  </a:extLst>
                </a:gridCol>
                <a:gridCol w="3335106">
                  <a:extLst>
                    <a:ext uri="{9D8B030D-6E8A-4147-A177-3AD203B41FA5}">
                      <a16:colId xmlns:a16="http://schemas.microsoft.com/office/drawing/2014/main" val="2977288762"/>
                    </a:ext>
                  </a:extLst>
                </a:gridCol>
                <a:gridCol w="3492110">
                  <a:extLst>
                    <a:ext uri="{9D8B030D-6E8A-4147-A177-3AD203B41FA5}">
                      <a16:colId xmlns:a16="http://schemas.microsoft.com/office/drawing/2014/main" val="3047803527"/>
                    </a:ext>
                  </a:extLst>
                </a:gridCol>
                <a:gridCol w="3183164">
                  <a:extLst>
                    <a:ext uri="{9D8B030D-6E8A-4147-A177-3AD203B41FA5}">
                      <a16:colId xmlns:a16="http://schemas.microsoft.com/office/drawing/2014/main" val="3228028435"/>
                    </a:ext>
                  </a:extLst>
                </a:gridCol>
              </a:tblGrid>
              <a:tr h="198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Позиционирование на рынке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Сильные стороны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Слабые стороны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>
                    <a:solidFill>
                      <a:srgbClr val="1E2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910054"/>
                  </a:ext>
                </a:extLst>
              </a:tr>
              <a:tr h="1240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BitRiver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BitRiver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является крупнейшим провайдером услуг по хостингу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майнинговых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операций в России​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Низкие энергозатраты благодаря использованию гидроэлектроэнергии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Стабильная и надежная инфраструктура в Сибири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Санкции со стороны США, что ограничивает сотрудничество с международными клиентами и партнерами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Регуляторная неопределенность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/>
                </a:tc>
                <a:extLst>
                  <a:ext uri="{0D108BD9-81ED-4DB2-BD59-A6C34878D82A}">
                    <a16:rowId xmlns:a16="http://schemas.microsoft.com/office/drawing/2014/main" val="3544549614"/>
                  </a:ext>
                </a:extLst>
              </a:tr>
              <a:tr h="1470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Cryptocurrency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Mining Group (CMG)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CMG активно использует преимущества низких энергозатрат и холодного климата Сибири для оптимизации своих операций. Компания также сотрудничает с ведущими производителями майнингового оборудования, такими как Bitmain и MicroBT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Низкие операционные затраты благодаря дешевой электроэнергии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Стратегическое партнерство с ведущими производителями оборудования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степень адаптации к климатическим условиям Сибири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Зависимость от международных поставок оборудования и запчастей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Регуляторная неопределенность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/>
                </a:tc>
                <a:extLst>
                  <a:ext uri="{0D108BD9-81ED-4DB2-BD59-A6C34878D82A}">
                    <a16:rowId xmlns:a16="http://schemas.microsoft.com/office/drawing/2014/main" val="569399688"/>
                  </a:ext>
                </a:extLst>
              </a:tr>
              <a:tr h="1572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Enegix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Enegix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управляет одним из крупнейших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майнинговых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центров в мире, расположенным в Экибастузе, Казахстан. Компания предоставляет услуги хостинга для крупных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майнинговых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операций и активно привлекает международных клиентов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Большая мощность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майнингового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центра (более 180 МВт)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Привлекательные условия для международных клиентов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Поддержка со стороны местных властей и использование возобновляемых источников энергии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конкуренция на локальном рынке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Возможные колебания в снабжении электроэнергией из-за изменений в энергетической политике Казахстана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/>
                </a:tc>
                <a:extLst>
                  <a:ext uri="{0D108BD9-81ED-4DB2-BD59-A6C34878D82A}">
                    <a16:rowId xmlns:a16="http://schemas.microsoft.com/office/drawing/2014/main" val="1838501962"/>
                  </a:ext>
                </a:extLst>
              </a:tr>
              <a:tr h="1647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Xive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Xive предоставляет услуги хостинга и занимается продажей и обслуживанием майнингового оборудования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Разнообразие услуг, включая продажу и обслуживание оборудования.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Стабильное сотрудничество с местными энергетическими компаниями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Ограниченные масштабы операций по сравнению с крупными международными конкурентами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Возможные колебания в снабжении электроэнергией из-за изменений в энергетической политике Казахстана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82" marR="25282" marT="0" marB="0"/>
                </a:tc>
                <a:extLst>
                  <a:ext uri="{0D108BD9-81ED-4DB2-BD59-A6C34878D82A}">
                    <a16:rowId xmlns:a16="http://schemas.microsoft.com/office/drawing/2014/main" val="2362423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40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932B61-2813-AB98-48AC-59EEDFAAF9FA}"/>
              </a:ext>
            </a:extLst>
          </p:cNvPr>
          <p:cNvSpPr/>
          <p:nvPr/>
        </p:nvSpPr>
        <p:spPr>
          <a:xfrm>
            <a:off x="0" y="180111"/>
            <a:ext cx="1129554" cy="429216"/>
          </a:xfrm>
          <a:prstGeom prst="rect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5B018-ADD2-66AB-3C77-C9AA278FA9F7}"/>
              </a:ext>
            </a:extLst>
          </p:cNvPr>
          <p:cNvSpPr txBox="1"/>
          <p:nvPr/>
        </p:nvSpPr>
        <p:spPr>
          <a:xfrm>
            <a:off x="1284194" y="60236"/>
            <a:ext cx="11777382" cy="671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1E28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Тех. характеристики создания майнинг-фермы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2F885-F1A9-3ADC-7CC8-42BD50D5C786}"/>
              </a:ext>
            </a:extLst>
          </p:cNvPr>
          <p:cNvSpPr txBox="1"/>
          <p:nvPr/>
        </p:nvSpPr>
        <p:spPr>
          <a:xfrm>
            <a:off x="6696634" y="1013012"/>
            <a:ext cx="53345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1E2856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Мобильный центр обработки данных (МЦОД) </a:t>
            </a: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это специализированное мобильное устройство, предназначенное для размещения вычислительного оборудования, такого как серверы и </a:t>
            </a:r>
            <a:r>
              <a:rPr lang="ru-RU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асики</a:t>
            </a: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оптимальных условиях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МЦОД представляет собой </a:t>
            </a:r>
            <a:r>
              <a:rPr lang="ru-RU" sz="1400" b="1" dirty="0">
                <a:solidFill>
                  <a:srgbClr val="1E285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контейнер</a:t>
            </a: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который можно быстро установить и подключить к необходимым коммуникациям, обеспечивая высокую мобильность и гибкость в использовании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9B15FB-E686-40CD-9DB1-2EDA6FF5168C}"/>
              </a:ext>
            </a:extLst>
          </p:cNvPr>
          <p:cNvSpPr txBox="1"/>
          <p:nvPr/>
        </p:nvSpPr>
        <p:spPr>
          <a:xfrm>
            <a:off x="208429" y="731958"/>
            <a:ext cx="6100482" cy="998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4400" dirty="0">
                <a:solidFill>
                  <a:srgbClr val="1E285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Майнинг-ферма</a:t>
            </a:r>
            <a:endParaRPr lang="ru-RU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вно 6">
            <a:extLst>
              <a:ext uri="{FF2B5EF4-FFF2-40B4-BE49-F238E27FC236}">
                <a16:creationId xmlns:a16="http://schemas.microsoft.com/office/drawing/2014/main" id="{3AEF1F6F-D643-DFB8-219B-ADACA057512D}"/>
              </a:ext>
            </a:extLst>
          </p:cNvPr>
          <p:cNvSpPr/>
          <p:nvPr/>
        </p:nvSpPr>
        <p:spPr>
          <a:xfrm>
            <a:off x="5682503" y="1154076"/>
            <a:ext cx="735106" cy="499208"/>
          </a:xfrm>
          <a:prstGeom prst="mathEqual">
            <a:avLst/>
          </a:prstGeom>
          <a:solidFill>
            <a:srgbClr val="1E28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7E45C62-FF42-0102-9E5A-90AE5173B89F}"/>
              </a:ext>
            </a:extLst>
          </p:cNvPr>
          <p:cNvSpPr/>
          <p:nvPr/>
        </p:nvSpPr>
        <p:spPr>
          <a:xfrm>
            <a:off x="9930384" y="3356169"/>
            <a:ext cx="2020824" cy="602092"/>
          </a:xfrm>
          <a:prstGeom prst="rect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8C151C7-EAA6-B11A-9047-F3E0C6BF6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27705"/>
              </p:ext>
            </p:extLst>
          </p:nvPr>
        </p:nvGraphicFramePr>
        <p:xfrm>
          <a:off x="346822" y="2258248"/>
          <a:ext cx="6210300" cy="15852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08056">
                  <a:extLst>
                    <a:ext uri="{9D8B030D-6E8A-4147-A177-3AD203B41FA5}">
                      <a16:colId xmlns:a16="http://schemas.microsoft.com/office/drawing/2014/main" val="2602557361"/>
                    </a:ext>
                  </a:extLst>
                </a:gridCol>
                <a:gridCol w="2009327">
                  <a:extLst>
                    <a:ext uri="{9D8B030D-6E8A-4147-A177-3AD203B41FA5}">
                      <a16:colId xmlns:a16="http://schemas.microsoft.com/office/drawing/2014/main" val="3606193706"/>
                    </a:ext>
                  </a:extLst>
                </a:gridCol>
                <a:gridCol w="2192917">
                  <a:extLst>
                    <a:ext uri="{9D8B030D-6E8A-4147-A177-3AD203B41FA5}">
                      <a16:colId xmlns:a16="http://schemas.microsoft.com/office/drawing/2014/main" val="36480653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кВт/ч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МЦОД 20ф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МЦОД 40ф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8355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Макс. выделенная мощность на контейнер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8829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Потребление пустого контейнера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6237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Макс. суммарная мощность оборудования в контейнере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</a:t>
                      </a:r>
                      <a:endParaRPr lang="ru-RU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(150 ед. с потреблением 3,5 кВт/ч)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1 036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(296 ед. с потреблением 3,5 кВт/ч)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185858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826467D-0A50-DF70-7CFC-36F56B232AD0}"/>
              </a:ext>
            </a:extLst>
          </p:cNvPr>
          <p:cNvSpPr txBox="1"/>
          <p:nvPr/>
        </p:nvSpPr>
        <p:spPr>
          <a:xfrm>
            <a:off x="253254" y="1913718"/>
            <a:ext cx="655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E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</a:t>
            </a:r>
            <a:r>
              <a:rPr lang="en-US" sz="1200" dirty="0">
                <a:solidFill>
                  <a:srgbClr val="1E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rgbClr val="1E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Потребление электроэнергии по видам МЦОД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CC2B4-CD6B-6DA8-A12C-87D7CBAF18ED}"/>
              </a:ext>
            </a:extLst>
          </p:cNvPr>
          <p:cNvSpPr txBox="1"/>
          <p:nvPr/>
        </p:nvSpPr>
        <p:spPr>
          <a:xfrm>
            <a:off x="6696635" y="3356169"/>
            <a:ext cx="4159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5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Предлагаемый МЦОД для размещения оборудования </a:t>
            </a:r>
            <a:endParaRPr lang="ru-RU" sz="1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85682B-C2C7-112D-FE7D-9EB7D582D09F}"/>
              </a:ext>
            </a:extLst>
          </p:cNvPr>
          <p:cNvSpPr txBox="1"/>
          <p:nvPr/>
        </p:nvSpPr>
        <p:spPr>
          <a:xfrm>
            <a:off x="9930384" y="3429000"/>
            <a:ext cx="655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МЦОД 40ф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A1D2B08-1B40-FE33-8A9D-BEE1325762AB}"/>
              </a:ext>
            </a:extLst>
          </p:cNvPr>
          <p:cNvCxnSpPr/>
          <p:nvPr/>
        </p:nvCxnSpPr>
        <p:spPr>
          <a:xfrm>
            <a:off x="346822" y="4142232"/>
            <a:ext cx="9583562" cy="0"/>
          </a:xfrm>
          <a:prstGeom prst="line">
            <a:avLst/>
          </a:prstGeom>
          <a:ln>
            <a:solidFill>
              <a:srgbClr val="1E285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28C18FE4-DCBE-8AD5-21F7-0BF31D1EB002}"/>
              </a:ext>
            </a:extLst>
          </p:cNvPr>
          <p:cNvSpPr/>
          <p:nvPr/>
        </p:nvSpPr>
        <p:spPr>
          <a:xfrm rot="10800000">
            <a:off x="9930384" y="4133068"/>
            <a:ext cx="2020824" cy="139732"/>
          </a:xfrm>
          <a:prstGeom prst="triangle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D4C5F6-2B65-5D81-692B-5FB37CAA3366}"/>
              </a:ext>
            </a:extLst>
          </p:cNvPr>
          <p:cNvSpPr txBox="1"/>
          <p:nvPr/>
        </p:nvSpPr>
        <p:spPr>
          <a:xfrm>
            <a:off x="346822" y="4301268"/>
            <a:ext cx="116843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Преимущества МЦОД 40ф: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Короткие сроки изготовления и ввода в эксплуатацию в сравнение со стационарными дата-центрами</a:t>
            </a:r>
            <a:endParaRPr lang="ru-RU" sz="1400" u="none" strike="noStrik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Мобильность – возможность размещения на максимально близких расстояниях от источника энергоснабжения и как следствие экономия затрат </a:t>
            </a:r>
            <a:r>
              <a:rPr lang="ru-RU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энерго присоединения</a:t>
            </a:r>
            <a:endParaRPr lang="en-US" sz="18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Масштабируемость и возможность поэтапного развития ЦОД в зависимости от роста вычислительных мощностей на объекте</a:t>
            </a:r>
            <a:endParaRPr lang="ru-RU" sz="1400" u="none" strike="noStrik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Оптимальность загрузки мощности и высокая энергоэффективность: в один МЦОД возможно разместить до 300 единиц оборудования с потреблением 3,5 кВт (соответственно общим 1050 кВт)</a:t>
            </a:r>
            <a:endParaRPr lang="ru-RU" sz="1400" u="none" strike="noStrik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8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932B61-2813-AB98-48AC-59EEDFAAF9FA}"/>
              </a:ext>
            </a:extLst>
          </p:cNvPr>
          <p:cNvSpPr/>
          <p:nvPr/>
        </p:nvSpPr>
        <p:spPr>
          <a:xfrm>
            <a:off x="0" y="180111"/>
            <a:ext cx="1129554" cy="429216"/>
          </a:xfrm>
          <a:prstGeom prst="rect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5B018-ADD2-66AB-3C77-C9AA278FA9F7}"/>
              </a:ext>
            </a:extLst>
          </p:cNvPr>
          <p:cNvSpPr txBox="1"/>
          <p:nvPr/>
        </p:nvSpPr>
        <p:spPr>
          <a:xfrm>
            <a:off x="1284194" y="60236"/>
            <a:ext cx="11777382" cy="671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1E28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Тех. характеристики создания майнинг-фермы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3EC47D1-89AA-1361-A107-1C580623E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93032"/>
              </p:ext>
            </p:extLst>
          </p:nvPr>
        </p:nvGraphicFramePr>
        <p:xfrm>
          <a:off x="240791" y="1355714"/>
          <a:ext cx="6553200" cy="39547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761">
                  <a:extLst>
                    <a:ext uri="{9D8B030D-6E8A-4147-A177-3AD203B41FA5}">
                      <a16:colId xmlns:a16="http://schemas.microsoft.com/office/drawing/2014/main" val="2398043247"/>
                    </a:ext>
                  </a:extLst>
                </a:gridCol>
                <a:gridCol w="4533439">
                  <a:extLst>
                    <a:ext uri="{9D8B030D-6E8A-4147-A177-3AD203B41FA5}">
                      <a16:colId xmlns:a16="http://schemas.microsoft.com/office/drawing/2014/main" val="4037572861"/>
                    </a:ext>
                  </a:extLst>
                </a:gridCol>
              </a:tblGrid>
              <a:tr h="146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Описание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Характеристика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>
                    <a:solidFill>
                      <a:srgbClr val="1E2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840276"/>
                  </a:ext>
                </a:extLst>
              </a:tr>
              <a:tr h="131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Потребление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1 050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extLst>
                  <a:ext uri="{0D108BD9-81ED-4DB2-BD59-A6C34878D82A}">
                    <a16:rowId xmlns:a16="http://schemas.microsoft.com/office/drawing/2014/main" val="2540589661"/>
                  </a:ext>
                </a:extLst>
              </a:tr>
              <a:tr h="173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Рабочая температура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-40 до +35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extLst>
                  <a:ext uri="{0D108BD9-81ED-4DB2-BD59-A6C34878D82A}">
                    <a16:rowId xmlns:a16="http://schemas.microsoft.com/office/drawing/2014/main" val="3365072910"/>
                  </a:ext>
                </a:extLst>
              </a:tr>
              <a:tr h="186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Количество устройств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300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extLst>
                  <a:ext uri="{0D108BD9-81ED-4DB2-BD59-A6C34878D82A}">
                    <a16:rowId xmlns:a16="http://schemas.microsoft.com/office/drawing/2014/main" val="21218850"/>
                  </a:ext>
                </a:extLst>
              </a:tr>
              <a:tr h="131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Стеллажи сварные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6 полок по 340мм 10 шт.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extLst>
                  <a:ext uri="{0D108BD9-81ED-4DB2-BD59-A6C34878D82A}">
                    <a16:rowId xmlns:a16="http://schemas.microsoft.com/office/drawing/2014/main" val="3694110220"/>
                  </a:ext>
                </a:extLst>
              </a:tr>
              <a:tr h="131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Контейнер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 шт.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extLst>
                  <a:ext uri="{0D108BD9-81ED-4DB2-BD59-A6C34878D82A}">
                    <a16:rowId xmlns:a16="http://schemas.microsoft.com/office/drawing/2014/main" val="95911499"/>
                  </a:ext>
                </a:extLst>
              </a:tr>
              <a:tr h="281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Усиление контейнера металлом (сталь)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 комплект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extLst>
                  <a:ext uri="{0D108BD9-81ED-4DB2-BD59-A6C34878D82A}">
                    <a16:rowId xmlns:a16="http://schemas.microsoft.com/office/drawing/2014/main" val="3111021553"/>
                  </a:ext>
                </a:extLst>
              </a:tr>
              <a:tr h="173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Сетка для фильтров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 комплект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extLst>
                  <a:ext uri="{0D108BD9-81ED-4DB2-BD59-A6C34878D82A}">
                    <a16:rowId xmlns:a16="http://schemas.microsoft.com/office/drawing/2014/main" val="2503042621"/>
                  </a:ext>
                </a:extLst>
              </a:tr>
              <a:tr h="268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Краска, грунтовка и расходный материал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 комплект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extLst>
                  <a:ext uri="{0D108BD9-81ED-4DB2-BD59-A6C34878D82A}">
                    <a16:rowId xmlns:a16="http://schemas.microsoft.com/office/drawing/2014/main" val="1993169091"/>
                  </a:ext>
                </a:extLst>
              </a:tr>
              <a:tr h="131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Цвет контейнера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белый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extLst>
                  <a:ext uri="{0D108BD9-81ED-4DB2-BD59-A6C34878D82A}">
                    <a16:rowId xmlns:a16="http://schemas.microsoft.com/office/drawing/2014/main" val="4021206133"/>
                  </a:ext>
                </a:extLst>
              </a:tr>
              <a:tr h="186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Материал контейнера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сталь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extLst>
                  <a:ext uri="{0D108BD9-81ED-4DB2-BD59-A6C34878D82A}">
                    <a16:rowId xmlns:a16="http://schemas.microsoft.com/office/drawing/2014/main" val="2234520483"/>
                  </a:ext>
                </a:extLst>
              </a:tr>
              <a:tr h="131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Вентиляция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214979"/>
                  </a:ext>
                </a:extLst>
              </a:tr>
              <a:tr h="281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Вентилятор осевой 900 мм (22000 м3/час)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16 шт.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extLst>
                  <a:ext uri="{0D108BD9-81ED-4DB2-BD59-A6C34878D82A}">
                    <a16:rowId xmlns:a16="http://schemas.microsoft.com/office/drawing/2014/main" val="3789085764"/>
                  </a:ext>
                </a:extLst>
              </a:tr>
              <a:tr h="131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Фильтр </a:t>
                      </a:r>
                      <a:r>
                        <a:rPr lang="en-US" sz="1100">
                          <a:effectLst/>
                        </a:rPr>
                        <a:t>G2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 комплект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extLst>
                  <a:ext uri="{0D108BD9-81ED-4DB2-BD59-A6C34878D82A}">
                    <a16:rowId xmlns:a16="http://schemas.microsoft.com/office/drawing/2014/main" val="1936934048"/>
                  </a:ext>
                </a:extLst>
              </a:tr>
              <a:tr h="131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Электроснабжение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00370"/>
                  </a:ext>
                </a:extLst>
              </a:tr>
              <a:tr h="205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Щит ВРУ в сборе заводской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1 комплект (3шт. по 630А)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extLst>
                  <a:ext uri="{0D108BD9-81ED-4DB2-BD59-A6C34878D82A}">
                    <a16:rowId xmlns:a16="http://schemas.microsoft.com/office/drawing/2014/main" val="414459455"/>
                  </a:ext>
                </a:extLst>
              </a:tr>
              <a:tr h="367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Щит </a:t>
                      </a:r>
                      <a:r>
                        <a:rPr lang="ru-RU" sz="1300">
                          <a:effectLst/>
                        </a:rPr>
                        <a:t>вентиляции в сборе (ручное управление)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1 шт.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extLst>
                  <a:ext uri="{0D108BD9-81ED-4DB2-BD59-A6C34878D82A}">
                    <a16:rowId xmlns:a16="http://schemas.microsoft.com/office/drawing/2014/main" val="1063739275"/>
                  </a:ext>
                </a:extLst>
              </a:tr>
              <a:tr h="131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Тип кабеля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</a:rPr>
                        <a:t>алюминий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36" marR="61736" marT="0" marB="0" anchor="ctr"/>
                </a:tc>
                <a:extLst>
                  <a:ext uri="{0D108BD9-81ED-4DB2-BD59-A6C34878D82A}">
                    <a16:rowId xmlns:a16="http://schemas.microsoft.com/office/drawing/2014/main" val="20881448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6A0FEDE-6A8F-B1DE-8459-649818AF1B54}"/>
              </a:ext>
            </a:extLst>
          </p:cNvPr>
          <p:cNvSpPr txBox="1"/>
          <p:nvPr/>
        </p:nvSpPr>
        <p:spPr>
          <a:xfrm>
            <a:off x="180682" y="844021"/>
            <a:ext cx="655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E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</a:t>
            </a:r>
            <a:r>
              <a:rPr lang="en-US" sz="1200" dirty="0">
                <a:solidFill>
                  <a:srgbClr val="1E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1E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Технические характеристики пункта МЦОД 40ф</a:t>
            </a:r>
          </a:p>
        </p:txBody>
      </p:sp>
      <p:pic>
        <p:nvPicPr>
          <p:cNvPr id="10" name="image6.png">
            <a:extLst>
              <a:ext uri="{FF2B5EF4-FFF2-40B4-BE49-F238E27FC236}">
                <a16:creationId xmlns:a16="http://schemas.microsoft.com/office/drawing/2014/main" id="{73E8DC7C-EE7B-CCE2-0B53-F59592A5B17B}"/>
              </a:ext>
            </a:extLst>
          </p:cNvPr>
          <p:cNvPicPr/>
          <p:nvPr/>
        </p:nvPicPr>
        <p:blipFill rotWithShape="1">
          <a:blip r:embed="rId2"/>
          <a:srcRect l="4309" t="3551" r="16476" b="51791"/>
          <a:stretch/>
        </p:blipFill>
        <p:spPr bwMode="auto">
          <a:xfrm>
            <a:off x="7172885" y="1355714"/>
            <a:ext cx="4601029" cy="3326088"/>
          </a:xfrm>
          <a:prstGeom prst="rect">
            <a:avLst/>
          </a:prstGeom>
          <a:ln w="38100">
            <a:solidFill>
              <a:srgbClr val="1E285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DAE6C3-C89B-2F4E-4653-2ECCCE1E0BA5}"/>
              </a:ext>
            </a:extLst>
          </p:cNvPr>
          <p:cNvSpPr txBox="1"/>
          <p:nvPr/>
        </p:nvSpPr>
        <p:spPr>
          <a:xfrm>
            <a:off x="6690340" y="4817490"/>
            <a:ext cx="156289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50" dirty="0">
                <a:solidFill>
                  <a:srgbClr val="1E28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Рис. 2. Размещение </a:t>
            </a:r>
            <a:br>
              <a:rPr lang="ru-RU" sz="1050" dirty="0">
                <a:solidFill>
                  <a:srgbClr val="1E28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1E28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МЦОД 40ф</a:t>
            </a:r>
            <a:endParaRPr lang="ru-RU" sz="1050" dirty="0">
              <a:solidFill>
                <a:srgbClr val="1E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5.png">
            <a:extLst>
              <a:ext uri="{FF2B5EF4-FFF2-40B4-BE49-F238E27FC236}">
                <a16:creationId xmlns:a16="http://schemas.microsoft.com/office/drawing/2014/main" id="{029A7F27-5984-8D21-5062-F77AEE4D167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356883" y="4362801"/>
            <a:ext cx="3594326" cy="2278969"/>
          </a:xfrm>
          <a:prstGeom prst="rect">
            <a:avLst/>
          </a:prstGeom>
          <a:ln w="38100">
            <a:solidFill>
              <a:srgbClr val="1E2856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D0B129-4F6B-92A8-A606-4D2434602272}"/>
              </a:ext>
            </a:extLst>
          </p:cNvPr>
          <p:cNvSpPr txBox="1"/>
          <p:nvPr/>
        </p:nvSpPr>
        <p:spPr>
          <a:xfrm>
            <a:off x="1851877" y="5564552"/>
            <a:ext cx="62325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Площадка должна иметь удобные подъездные пути для доставки и установки оборудования, и должна быть обеспечена всеми необходимыми коммуникациями, включая доступ к сети Интернет и каналам передачи данных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Дизайн слоев контур">
            <a:extLst>
              <a:ext uri="{FF2B5EF4-FFF2-40B4-BE49-F238E27FC236}">
                <a16:creationId xmlns:a16="http://schemas.microsoft.com/office/drawing/2014/main" id="{C94E1CD7-F281-6F9D-29BD-E02D78A81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334" y="5359570"/>
            <a:ext cx="1438194" cy="14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4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932B61-2813-AB98-48AC-59EEDFAAF9FA}"/>
              </a:ext>
            </a:extLst>
          </p:cNvPr>
          <p:cNvSpPr/>
          <p:nvPr/>
        </p:nvSpPr>
        <p:spPr>
          <a:xfrm>
            <a:off x="0" y="180111"/>
            <a:ext cx="1129554" cy="429216"/>
          </a:xfrm>
          <a:prstGeom prst="rect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5B018-ADD2-66AB-3C77-C9AA278FA9F7}"/>
              </a:ext>
            </a:extLst>
          </p:cNvPr>
          <p:cNvSpPr txBox="1"/>
          <p:nvPr/>
        </p:nvSpPr>
        <p:spPr>
          <a:xfrm>
            <a:off x="1284194" y="60236"/>
            <a:ext cx="11777382" cy="671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1E28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Майнер </a:t>
            </a:r>
            <a:r>
              <a:rPr lang="en-US" sz="2800" dirty="0" err="1">
                <a:solidFill>
                  <a:srgbClr val="1E28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Whatsminer</a:t>
            </a:r>
            <a:r>
              <a:rPr lang="en-US" sz="2800" dirty="0">
                <a:solidFill>
                  <a:srgbClr val="1E28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M30S++ (110 </a:t>
            </a:r>
            <a:r>
              <a:rPr lang="en-US" sz="2800" dirty="0" err="1">
                <a:solidFill>
                  <a:srgbClr val="1E28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тh</a:t>
            </a:r>
            <a:r>
              <a:rPr lang="en-US" sz="2800" dirty="0">
                <a:solidFill>
                  <a:srgbClr val="1E28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/s)</a:t>
            </a:r>
            <a:endParaRPr lang="ru-RU" sz="2800" dirty="0">
              <a:solidFill>
                <a:srgbClr val="1E2856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3.png">
            <a:extLst>
              <a:ext uri="{FF2B5EF4-FFF2-40B4-BE49-F238E27FC236}">
                <a16:creationId xmlns:a16="http://schemas.microsoft.com/office/drawing/2014/main" id="{895A8DE7-7AFB-DCD0-454E-4542319944E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82" y="976312"/>
            <a:ext cx="6041118" cy="3697288"/>
          </a:xfrm>
          <a:prstGeom prst="rect">
            <a:avLst/>
          </a:prstGeom>
          <a:ln w="38100">
            <a:solidFill>
              <a:srgbClr val="1E2856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FECF1-F100-2E7B-7ED7-4ADDE61E7F66}"/>
              </a:ext>
            </a:extLst>
          </p:cNvPr>
          <p:cNvSpPr txBox="1"/>
          <p:nvPr/>
        </p:nvSpPr>
        <p:spPr>
          <a:xfrm>
            <a:off x="-199507" y="4767444"/>
            <a:ext cx="50165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1E28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Рис. 3. </a:t>
            </a:r>
            <a:r>
              <a:rPr lang="en-US" sz="1400" dirty="0" err="1">
                <a:solidFill>
                  <a:srgbClr val="1E28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Whatsminer</a:t>
            </a:r>
            <a:r>
              <a:rPr lang="en-US" sz="1400" dirty="0">
                <a:solidFill>
                  <a:srgbClr val="1E28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M30S++ (110 </a:t>
            </a:r>
            <a:r>
              <a:rPr lang="en-US" sz="1400" dirty="0" err="1">
                <a:solidFill>
                  <a:srgbClr val="1E28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тh</a:t>
            </a:r>
            <a:r>
              <a:rPr lang="en-US" sz="1400" dirty="0">
                <a:solidFill>
                  <a:srgbClr val="1E285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/s)</a:t>
            </a:r>
            <a:endParaRPr lang="ru-RU" sz="1400" dirty="0">
              <a:solidFill>
                <a:srgbClr val="1E28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27ED0DC-293F-FC64-1B50-BDFDFCE88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830017"/>
              </p:ext>
            </p:extLst>
          </p:nvPr>
        </p:nvGraphicFramePr>
        <p:xfrm>
          <a:off x="6923314" y="1337364"/>
          <a:ext cx="5016546" cy="345969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150">
                  <a:extLst>
                    <a:ext uri="{9D8B030D-6E8A-4147-A177-3AD203B41FA5}">
                      <a16:colId xmlns:a16="http://schemas.microsoft.com/office/drawing/2014/main" val="1989683635"/>
                    </a:ext>
                  </a:extLst>
                </a:gridCol>
                <a:gridCol w="3470396">
                  <a:extLst>
                    <a:ext uri="{9D8B030D-6E8A-4147-A177-3AD203B41FA5}">
                      <a16:colId xmlns:a16="http://schemas.microsoft.com/office/drawing/2014/main" val="623710383"/>
                    </a:ext>
                  </a:extLst>
                </a:gridCol>
              </a:tblGrid>
              <a:tr h="462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Описание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Характеристика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E2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720724"/>
                  </a:ext>
                </a:extLst>
              </a:tr>
              <a:tr h="304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Хэшрейт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110 TH/s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4491490"/>
                  </a:ext>
                </a:extLst>
              </a:tr>
              <a:tr h="482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Энергопотребление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3600 Вт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1245118"/>
                  </a:ext>
                </a:extLst>
              </a:tr>
              <a:tr h="351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Энергоэффективность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29,5 J/TH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056326"/>
                  </a:ext>
                </a:extLst>
              </a:tr>
              <a:tr h="304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Криптоалгоритм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SHA-256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429349"/>
                  </a:ext>
                </a:extLst>
              </a:tr>
              <a:tr h="304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Чип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7-нм второго поколения «BM1391»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0060244"/>
                  </a:ext>
                </a:extLst>
              </a:tr>
              <a:tr h="304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Размер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370x195.5x290 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1765550"/>
                  </a:ext>
                </a:extLst>
              </a:tr>
              <a:tr h="304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Вес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13,2 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9326306"/>
                  </a:ext>
                </a:extLst>
              </a:tr>
              <a:tr h="304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Уровень шума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82 Дб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3413922"/>
                  </a:ext>
                </a:extLst>
              </a:tr>
              <a:tr h="304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effectLst/>
                        </a:rPr>
                        <a:t>Уровень влажности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</a:rPr>
                        <a:t>5% (рабочий); 95% (относительный)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012335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9904BBC-1688-F8C5-A110-1369137378D4}"/>
              </a:ext>
            </a:extLst>
          </p:cNvPr>
          <p:cNvSpPr txBox="1"/>
          <p:nvPr/>
        </p:nvSpPr>
        <p:spPr>
          <a:xfrm>
            <a:off x="6865257" y="1027611"/>
            <a:ext cx="655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E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3 – Технические характеристики майнера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7FD544-9986-27C3-C7F8-BB228FEE6949}"/>
              </a:ext>
            </a:extLst>
          </p:cNvPr>
          <p:cNvSpPr txBox="1"/>
          <p:nvPr/>
        </p:nvSpPr>
        <p:spPr>
          <a:xfrm>
            <a:off x="564777" y="5162307"/>
            <a:ext cx="109740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Оснащен 7-нм интегральными схемами нового поколения с высоким показателем энергоэффективности и усовершенствованной моделью блока питания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Имеет мощную систему охлаждения в виде 4-х вентиляторов, которые защищают оборудование от перегрева и обеспечивают его надежную работу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Предустановленное ПО обеспечивает быстрый запуск майнера и добавляет ему механизм интеллектуального управления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E840E34-FFDA-9334-A750-6DB16DF1A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707" y="72807"/>
            <a:ext cx="1204055" cy="4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1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932B61-2813-AB98-48AC-59EEDFAAF9FA}"/>
              </a:ext>
            </a:extLst>
          </p:cNvPr>
          <p:cNvSpPr/>
          <p:nvPr/>
        </p:nvSpPr>
        <p:spPr>
          <a:xfrm>
            <a:off x="0" y="-40673"/>
            <a:ext cx="4370744" cy="650000"/>
          </a:xfrm>
          <a:prstGeom prst="rect">
            <a:avLst/>
          </a:prstGeom>
          <a:solidFill>
            <a:srgbClr val="1E2856"/>
          </a:solidFill>
          <a:ln>
            <a:solidFill>
              <a:srgbClr val="1E28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5B018-ADD2-66AB-3C77-C9AA278FA9F7}"/>
              </a:ext>
            </a:extLst>
          </p:cNvPr>
          <p:cNvSpPr txBox="1"/>
          <p:nvPr/>
        </p:nvSpPr>
        <p:spPr>
          <a:xfrm>
            <a:off x="207309" y="609327"/>
            <a:ext cx="11777382" cy="671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1E28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Производственный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C637F34-7FE1-7D35-799C-118A4DA37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213650"/>
              </p:ext>
            </p:extLst>
          </p:nvPr>
        </p:nvGraphicFramePr>
        <p:xfrm>
          <a:off x="4370744" y="-40673"/>
          <a:ext cx="7821256" cy="68841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10569">
                  <a:extLst>
                    <a:ext uri="{9D8B030D-6E8A-4147-A177-3AD203B41FA5}">
                      <a16:colId xmlns:a16="http://schemas.microsoft.com/office/drawing/2014/main" val="664695966"/>
                    </a:ext>
                  </a:extLst>
                </a:gridCol>
                <a:gridCol w="1610687">
                  <a:extLst>
                    <a:ext uri="{9D8B030D-6E8A-4147-A177-3AD203B41FA5}">
                      <a16:colId xmlns:a16="http://schemas.microsoft.com/office/drawing/2014/main" val="626112602"/>
                    </a:ext>
                  </a:extLst>
                </a:gridCol>
              </a:tblGrid>
              <a:tr h="2876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>
                    <a:solidFill>
                      <a:srgbClr val="1E2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ИТОГО 5 лет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>
                    <a:solidFill>
                      <a:srgbClr val="1E2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415695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ИТОГО CAPEX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199 800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2713681706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Переменные затраты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583 090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2753397365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электроэнергия, тыс.руб.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566 107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3791041421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 -//- тыс. кВт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140 403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1828524280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потери, тыс. руб.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16 983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1197217728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 -//- тыс. кВт (3% от потребления)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4 212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2732019675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Постоянные затраты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68 400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3270781765"/>
                  </a:ext>
                </a:extLst>
              </a:tr>
              <a:tr h="4993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обслуживание МЦОД и сервисное обслуживание оборудования, тыс. руб.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68 400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970183456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ИТОГО OPEX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651 490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2962655312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Выручка от реализации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1 459 186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3555989072"/>
                  </a:ext>
                </a:extLst>
              </a:tr>
              <a:tr h="6063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Валовая прибыль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в т. ч.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807 697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494839647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НДС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134 616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3612033123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Амортизация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199 800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3430777311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Налог на прибыль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94 656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3331138557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Чистый денежный поток (cash flow)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777 778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2882442044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Фактор дисконтирования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7,5%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219506012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Чистый дисконтированный денежный поток (net cash flow)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615 034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597890066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1E2856"/>
                          </a:solidFill>
                          <a:effectLst/>
                        </a:rPr>
                        <a:t>Простой срок окупаемости, </a:t>
                      </a:r>
                      <a:r>
                        <a:rPr lang="ru-RU" sz="1400" b="1" dirty="0" err="1">
                          <a:solidFill>
                            <a:srgbClr val="1E2856"/>
                          </a:solidFill>
                          <a:effectLst/>
                        </a:rPr>
                        <a:t>мес</a:t>
                      </a:r>
                      <a:endParaRPr lang="ru-RU" sz="1400" b="1" dirty="0">
                        <a:solidFill>
                          <a:srgbClr val="1E285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1E2856"/>
                          </a:solidFill>
                          <a:effectLst/>
                        </a:rPr>
                        <a:t>23</a:t>
                      </a:r>
                      <a:endParaRPr lang="ru-RU" sz="1400" b="1" dirty="0">
                        <a:solidFill>
                          <a:srgbClr val="1E285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1776256849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1E2856"/>
                          </a:solidFill>
                          <a:effectLst/>
                        </a:rPr>
                        <a:t>Дисконтированный срок окупаемости, мес</a:t>
                      </a:r>
                      <a:endParaRPr lang="ru-RU" sz="1400" b="1">
                        <a:solidFill>
                          <a:srgbClr val="1E285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1E2856"/>
                          </a:solidFill>
                          <a:effectLst/>
                        </a:rPr>
                        <a:t>25</a:t>
                      </a:r>
                      <a:endParaRPr lang="ru-RU" sz="1400" b="1" dirty="0">
                        <a:solidFill>
                          <a:srgbClr val="1E285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2325302093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NPV, тыс.руб.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615 034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3514806727"/>
                  </a:ext>
                </a:extLst>
              </a:tr>
              <a:tr h="287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IRR,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241" marR="50241" marT="0" marB="0" anchor="b"/>
                </a:tc>
                <a:extLst>
                  <a:ext uri="{0D108BD9-81ED-4DB2-BD59-A6C34878D82A}">
                    <a16:rowId xmlns:a16="http://schemas.microsoft.com/office/drawing/2014/main" val="20206031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BCBC92-A0C5-0622-592D-A0D7CD593173}"/>
              </a:ext>
            </a:extLst>
          </p:cNvPr>
          <p:cNvSpPr txBox="1"/>
          <p:nvPr/>
        </p:nvSpPr>
        <p:spPr>
          <a:xfrm>
            <a:off x="3161554" y="945188"/>
            <a:ext cx="11777382" cy="671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1E28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DFED2-BE66-8D08-E447-0EB97C965850}"/>
              </a:ext>
            </a:extLst>
          </p:cNvPr>
          <p:cNvSpPr txBox="1"/>
          <p:nvPr/>
        </p:nvSpPr>
        <p:spPr>
          <a:xfrm>
            <a:off x="566056" y="1733309"/>
            <a:ext cx="368857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Инвестиционный проект эффективен. Внутренняя норма доходности существенно превышает прогнозируемые темпы инфляции и стоимость размещения денежных средств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rgbClr val="1E285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Простой срок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окупаемости инвестиций – </a:t>
            </a:r>
            <a:r>
              <a:rPr lang="ru-RU" sz="2000" b="1" dirty="0">
                <a:solidFill>
                  <a:srgbClr val="1E285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 месяца</a:t>
            </a:r>
            <a:endParaRPr lang="en-US" sz="2000" b="1" dirty="0">
              <a:solidFill>
                <a:srgbClr val="1E285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rgbClr val="1E285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Дисконтированный срок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окупаемости инвестиций – </a:t>
            </a:r>
            <a:r>
              <a:rPr lang="ru-RU" sz="2000" b="1" dirty="0">
                <a:solidFill>
                  <a:srgbClr val="1E285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 месяцев</a:t>
            </a:r>
            <a:endParaRPr lang="ru-RU" sz="1600" b="1" dirty="0">
              <a:solidFill>
                <a:srgbClr val="1E285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91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1854</Words>
  <Application>Microsoft Office PowerPoint</Application>
  <PresentationFormat>Широкоэкранный</PresentationFormat>
  <Paragraphs>345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Arial Black</vt:lpstr>
      <vt:lpstr>Calibri</vt:lpstr>
      <vt:lpstr>Symbol</vt:lpstr>
      <vt:lpstr>Тема Office</vt:lpstr>
      <vt:lpstr>Выпускная квалификационная работа на тему: Строительство площадки для майнинга и хостинга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Стариков Кирилл Андреевич</dc:creator>
  <cp:lastModifiedBy>Стариков Кирилл Андреевич</cp:lastModifiedBy>
  <cp:revision>4</cp:revision>
  <dcterms:created xsi:type="dcterms:W3CDTF">2024-06-17T02:56:54Z</dcterms:created>
  <dcterms:modified xsi:type="dcterms:W3CDTF">2024-06-17T04:15:43Z</dcterms:modified>
</cp:coreProperties>
</file>