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charts/colors1.xml" ContentType="application/vnd.ms-office.chartcolorstyl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7"/>
  </p:notesMasterIdLst>
  <p:handoutMasterIdLst>
    <p:handoutMasterId r:id="rId18"/>
  </p:handoutMasterIdLst>
  <p:sldIdLst>
    <p:sldId id="260" r:id="rId6"/>
    <p:sldId id="295" r:id="rId7"/>
    <p:sldId id="304" r:id="rId8"/>
    <p:sldId id="305" r:id="rId9"/>
    <p:sldId id="306" r:id="rId10"/>
    <p:sldId id="307" r:id="rId11"/>
    <p:sldId id="299" r:id="rId12"/>
    <p:sldId id="300" r:id="rId13"/>
    <p:sldId id="301" r:id="rId14"/>
    <p:sldId id="302" r:id="rId15"/>
    <p:sldId id="303" r:id="rId16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564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/>
  <p:cmAuthor id="2" name="Пешкова Василиса Олеговна" initials="П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B9BD5"/>
    <a:srgbClr val="FFC000"/>
    <a:srgbClr val="A5A5A5"/>
    <a:srgbClr val="ED7D31"/>
    <a:srgbClr val="0640BC"/>
    <a:srgbClr val="FFEAA7"/>
    <a:srgbClr val="20D7C0"/>
    <a:srgbClr val="FF8200"/>
    <a:srgbClr val="F1FBFF"/>
    <a:srgbClr val="086B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8230" autoAdjust="0"/>
    <p:restoredTop sz="95604" autoAdjust="0"/>
  </p:normalViewPr>
  <p:slideViewPr>
    <p:cSldViewPr snapToGrid="0">
      <p:cViewPr>
        <p:scale>
          <a:sx n="40" d="100"/>
          <a:sy n="40" d="100"/>
        </p:scale>
        <p:origin x="-1194" y="-264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Главные критерии Станции - Няни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Лист1!$A$2:$A$6</c:f>
              <c:strCache>
                <c:ptCount val="5"/>
                <c:pt idx="0">
                  <c:v>Видеосвязь</c:v>
                </c:pt>
                <c:pt idx="1">
                  <c:v>Искусственный интеллект </c:v>
                </c:pt>
                <c:pt idx="2">
                  <c:v>Голосовой помощник</c:v>
                </c:pt>
                <c:pt idx="3">
                  <c:v>Доступная цена</c:v>
                </c:pt>
                <c:pt idx="4">
                  <c:v>Лаконичный дизайн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60</c:v>
                </c:pt>
                <c:pt idx="1">
                  <c:v>17</c:v>
                </c:pt>
                <c:pt idx="2">
                  <c:v>13</c:v>
                </c:pt>
                <c:pt idx="3">
                  <c:v>7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29-43C8-BB9A-497FD7EF8D8D}"/>
            </c:ext>
          </c:extLst>
        </c:ser>
        <c:firstSliceAng val="0"/>
      </c:pie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56190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=""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=""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=""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=""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=""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=""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=""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=""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=""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=""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=""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=""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=""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=""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=""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=""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=""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=""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=""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=""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=""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=""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svg"/><Relationship Id="rId3" Type="http://schemas.microsoft.com/office/2007/relationships/hdphoto" Target="../media/hdphoto9.wdp"/><Relationship Id="rId7" Type="http://schemas.openxmlformats.org/officeDocument/2006/relationships/image" Target="../media/image33.svg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5.sv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Станция-няня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200" b="1" dirty="0"/>
              <a:t>Виртуальный детский помощник со встроенным искусственным интеллектом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1512848" y="2830888"/>
            <a:ext cx="15147073" cy="6372586"/>
            <a:chOff x="687658" y="2942400"/>
            <a:chExt cx="15147073" cy="6372586"/>
          </a:xfrm>
        </p:grpSpPr>
        <p:sp>
          <p:nvSpPr>
            <p:cNvPr id="13" name="Прямоугольник: скругленные углы 2">
              <a:extLst>
                <a:ext uri="{FF2B5EF4-FFF2-40B4-BE49-F238E27FC236}">
                  <a16:creationId xmlns="" xmlns:a16="http://schemas.microsoft.com/office/drawing/2014/main" id="{FFF6DD82-7157-8173-F024-464CB01B7169}"/>
                </a:ext>
              </a:extLst>
            </p:cNvPr>
            <p:cNvSpPr/>
            <p:nvPr/>
          </p:nvSpPr>
          <p:spPr>
            <a:xfrm>
              <a:off x="1993546" y="2942400"/>
              <a:ext cx="13841185" cy="1361971"/>
            </a:xfrm>
            <a:prstGeom prst="roundRect">
              <a:avLst/>
            </a:prstGeom>
            <a:solidFill>
              <a:schemeClr val="accent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</a:rPr>
                <a:t>Участие в различных фондах и программах для развития стартап-проекта</a:t>
              </a:r>
            </a:p>
          </p:txBody>
        </p:sp>
        <p:sp>
          <p:nvSpPr>
            <p:cNvPr id="14" name="Прямоугольник: скругленные углы 2">
              <a:extLst>
                <a:ext uri="{FF2B5EF4-FFF2-40B4-BE49-F238E27FC236}">
                  <a16:creationId xmlns="" xmlns:a16="http://schemas.microsoft.com/office/drawing/2014/main" id="{FFF6DD82-7157-8173-F024-464CB01B7169}"/>
                </a:ext>
              </a:extLst>
            </p:cNvPr>
            <p:cNvSpPr/>
            <p:nvPr/>
          </p:nvSpPr>
          <p:spPr>
            <a:xfrm>
              <a:off x="1945224" y="4655971"/>
              <a:ext cx="13841185" cy="1361971"/>
            </a:xfrm>
            <a:prstGeom prst="roundRect">
              <a:avLst/>
            </a:prstGeom>
            <a:solidFill>
              <a:schemeClr val="accent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</a:rPr>
                <a:t>Поиск инвесторов</a:t>
              </a:r>
            </a:p>
          </p:txBody>
        </p:sp>
        <p:sp>
          <p:nvSpPr>
            <p:cNvPr id="15" name="Прямоугольник: скругленные углы 2">
              <a:extLst>
                <a:ext uri="{FF2B5EF4-FFF2-40B4-BE49-F238E27FC236}">
                  <a16:creationId xmlns="" xmlns:a16="http://schemas.microsoft.com/office/drawing/2014/main" id="{FFF6DD82-7157-8173-F024-464CB01B7169}"/>
                </a:ext>
              </a:extLst>
            </p:cNvPr>
            <p:cNvSpPr/>
            <p:nvPr/>
          </p:nvSpPr>
          <p:spPr>
            <a:xfrm>
              <a:off x="1989829" y="6284049"/>
              <a:ext cx="13841185" cy="1361971"/>
            </a:xfrm>
            <a:prstGeom prst="roundRect">
              <a:avLst/>
            </a:prstGeom>
            <a:solidFill>
              <a:schemeClr val="accent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</a:rPr>
                <a:t>Разработка прототипа станции-няня</a:t>
              </a:r>
            </a:p>
          </p:txBody>
        </p:sp>
        <p:sp>
          <p:nvSpPr>
            <p:cNvPr id="16" name="Прямоугольник: скругленные углы 2">
              <a:extLst>
                <a:ext uri="{FF2B5EF4-FFF2-40B4-BE49-F238E27FC236}">
                  <a16:creationId xmlns="" xmlns:a16="http://schemas.microsoft.com/office/drawing/2014/main" id="{FFF6DD82-7157-8173-F024-464CB01B7169}"/>
                </a:ext>
              </a:extLst>
            </p:cNvPr>
            <p:cNvSpPr/>
            <p:nvPr/>
          </p:nvSpPr>
          <p:spPr>
            <a:xfrm>
              <a:off x="1963809" y="7953015"/>
              <a:ext cx="13841185" cy="1361971"/>
            </a:xfrm>
            <a:prstGeom prst="roundRect">
              <a:avLst/>
            </a:prstGeom>
            <a:solidFill>
              <a:schemeClr val="accent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</a:rPr>
                <a:t>Внедрение в продажи</a:t>
              </a:r>
            </a:p>
          </p:txBody>
        </p:sp>
        <p:sp>
          <p:nvSpPr>
            <p:cNvPr id="18" name="5-конечная звезда 17"/>
            <p:cNvSpPr/>
            <p:nvPr/>
          </p:nvSpPr>
          <p:spPr>
            <a:xfrm>
              <a:off x="713678" y="3122342"/>
              <a:ext cx="914400" cy="82519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5-конечная звезда 19"/>
            <p:cNvSpPr/>
            <p:nvPr/>
          </p:nvSpPr>
          <p:spPr>
            <a:xfrm>
              <a:off x="687658" y="4925122"/>
              <a:ext cx="914400" cy="82519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5-конечная звезда 20"/>
            <p:cNvSpPr/>
            <p:nvPr/>
          </p:nvSpPr>
          <p:spPr>
            <a:xfrm>
              <a:off x="732263" y="6553201"/>
              <a:ext cx="914400" cy="82519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5-конечная звезда 21"/>
            <p:cNvSpPr/>
            <p:nvPr/>
          </p:nvSpPr>
          <p:spPr>
            <a:xfrm>
              <a:off x="866078" y="8136674"/>
              <a:ext cx="914400" cy="82519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3453340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 smtClean="0"/>
              <a:t>Сайт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 smtClean="0"/>
              <a:t>Телефон</a:t>
            </a: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https://pt.2035.university/project/stancia-nana</a:t>
            </a:r>
            <a:endParaRPr lang="ru-RU" sz="2800" dirty="0" smtClean="0"/>
          </a:p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+</a:t>
            </a:r>
            <a:r>
              <a:rPr lang="en-US" sz="2800" dirty="0"/>
              <a:t>7 (</a:t>
            </a:r>
            <a:r>
              <a:rPr lang="ru-RU" sz="2800" dirty="0"/>
              <a:t>900) 226-68-71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elona.asriyan@mail.ru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4A357CA2-3141-933D-F40E-25B99F4243D3}"/>
              </a:ext>
            </a:extLst>
          </p:cNvPr>
          <p:cNvSpPr/>
          <p:nvPr/>
        </p:nvSpPr>
        <p:spPr>
          <a:xfrm>
            <a:off x="7416801" y="1744133"/>
            <a:ext cx="14264194" cy="11700935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4">
            <a:extLst>
              <a:ext uri="{FF2B5EF4-FFF2-40B4-BE49-F238E27FC236}">
                <a16:creationId xmlns=""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=""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21" y="4809067"/>
            <a:ext cx="8926745" cy="3437467"/>
          </a:xfrm>
          <a:solidFill>
            <a:schemeClr val="accent2">
              <a:lumMod val="40000"/>
              <a:lumOff val="60000"/>
              <a:alpha val="9000"/>
            </a:schemeClr>
          </a:solidFill>
          <a:ln w="73025">
            <a:solidFill>
              <a:schemeClr val="accent1">
                <a:shade val="15000"/>
              </a:schemeClr>
            </a:solidFill>
            <a:prstDash val="sysDot"/>
          </a:ln>
        </p:spPr>
        <p:txBody>
          <a:bodyPr/>
          <a:lstStyle/>
          <a:p>
            <a:pPr algn="ctr"/>
            <a:r>
              <a:rPr lang="ru-RU" sz="4000" dirty="0">
                <a:effectLst/>
                <a:latin typeface="+mj-lt"/>
                <a:ea typeface="Times New Roman" panose="02020603050405020304" pitchFamily="18" charset="0"/>
              </a:rPr>
              <a:t>В настоящее время многие родители  вынуждены совмещать воспитание своих детей со многими не менее важными делами. По этой причине  они не могут контролировать своего ребенка постоянно. </a:t>
            </a:r>
            <a:endParaRPr lang="ru-RU" sz="4000" dirty="0">
              <a:latin typeface="+mj-lt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3F80E75-B56F-D06C-C70C-E15C8CD03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750" y="4362883"/>
            <a:ext cx="10416351" cy="69528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: изогнутая влево 17">
            <a:extLst>
              <a:ext uri="{FF2B5EF4-FFF2-40B4-BE49-F238E27FC236}">
                <a16:creationId xmlns="" xmlns:a16="http://schemas.microsoft.com/office/drawing/2014/main" id="{5099769F-7F28-B4F6-A42E-E504A6256810}"/>
              </a:ext>
            </a:extLst>
          </p:cNvPr>
          <p:cNvSpPr/>
          <p:nvPr/>
        </p:nvSpPr>
        <p:spPr>
          <a:xfrm>
            <a:off x="11524886" y="3003232"/>
            <a:ext cx="8306085" cy="7478501"/>
          </a:xfrm>
          <a:prstGeom prst="curvedLeftArrow">
            <a:avLst>
              <a:gd name="adj1" fmla="val 18588"/>
              <a:gd name="adj2" fmla="val 28833"/>
              <a:gd name="adj3" fmla="val 4203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: изогнутая вправо 16">
            <a:extLst>
              <a:ext uri="{FF2B5EF4-FFF2-40B4-BE49-F238E27FC236}">
                <a16:creationId xmlns="" xmlns:a16="http://schemas.microsoft.com/office/drawing/2014/main" id="{1627A5BF-6B54-2CE1-2CE7-D652C9F79DD3}"/>
              </a:ext>
            </a:extLst>
          </p:cNvPr>
          <p:cNvSpPr/>
          <p:nvPr/>
        </p:nvSpPr>
        <p:spPr>
          <a:xfrm>
            <a:off x="783512" y="3129752"/>
            <a:ext cx="6451599" cy="3612731"/>
          </a:xfrm>
          <a:prstGeom prst="curvedRightArrow">
            <a:avLst>
              <a:gd name="adj1" fmla="val 25000"/>
              <a:gd name="adj2" fmla="val 50000"/>
              <a:gd name="adj3" fmla="val 5592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698D10FE-9A66-A6B5-919A-426EF33A5001}"/>
              </a:ext>
            </a:extLst>
          </p:cNvPr>
          <p:cNvSpPr/>
          <p:nvPr/>
        </p:nvSpPr>
        <p:spPr>
          <a:xfrm>
            <a:off x="6093473" y="2290326"/>
            <a:ext cx="8427537" cy="26457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759" y="3157678"/>
            <a:ext cx="9741217" cy="911089"/>
          </a:xfrm>
        </p:spPr>
        <p:txBody>
          <a:bodyPr/>
          <a:lstStyle/>
          <a:p>
            <a:pPr algn="ctr"/>
            <a:r>
              <a:rPr lang="ru-RU" sz="6600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5515" y="5337416"/>
            <a:ext cx="8793162" cy="2587543"/>
          </a:xfrm>
        </p:spPr>
        <p:txBody>
          <a:bodyPr/>
          <a:lstStyle/>
          <a:p>
            <a:pPr algn="ctr"/>
            <a:r>
              <a:rPr lang="ru-RU" sz="4000" dirty="0">
                <a:cs typeface="Times New Roman" pitchFamily="18" charset="0"/>
              </a:rPr>
              <a:t>отсутствие возможности круглосуточно присматривать за ребенком</a:t>
            </a:r>
          </a:p>
          <a:p>
            <a:pPr algn="ctr"/>
            <a:endParaRPr lang="ru-RU" sz="4000" dirty="0">
              <a:cs typeface="Times New Roman" pitchFamily="18" charset="0"/>
            </a:endParaRPr>
          </a:p>
          <a:p>
            <a:pPr algn="ctr"/>
            <a:endParaRPr lang="ru-RU" sz="4000" dirty="0"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ru-RU" sz="4000" dirty="0"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ru-RU" sz="4000" dirty="0">
              <a:cs typeface="Times New Roman" pitchFamily="18" charset="0"/>
            </a:endParaRPr>
          </a:p>
          <a:p>
            <a:pPr algn="ctr"/>
            <a:endParaRPr lang="ru-RU" sz="4000" dirty="0">
              <a:cs typeface="Times New Roman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4B644F24-9768-5591-E030-3F612E741C49}"/>
              </a:ext>
            </a:extLst>
          </p:cNvPr>
          <p:cNvSpPr/>
          <p:nvPr/>
        </p:nvSpPr>
        <p:spPr>
          <a:xfrm>
            <a:off x="7357280" y="5251243"/>
            <a:ext cx="7989632" cy="1765765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5572AB82-4D33-DF89-7C80-645F34163FA2}"/>
              </a:ext>
            </a:extLst>
          </p:cNvPr>
          <p:cNvSpPr/>
          <p:nvPr/>
        </p:nvSpPr>
        <p:spPr>
          <a:xfrm>
            <a:off x="3535254" y="8538100"/>
            <a:ext cx="7989632" cy="1765765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D2F3533-E076-54E1-521F-D0E542875A7D}"/>
              </a:ext>
            </a:extLst>
          </p:cNvPr>
          <p:cNvSpPr txBox="1"/>
          <p:nvPr/>
        </p:nvSpPr>
        <p:spPr>
          <a:xfrm>
            <a:off x="4372929" y="8759262"/>
            <a:ext cx="6038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нехватка свободного времени у родителей</a:t>
            </a:r>
          </a:p>
        </p:txBody>
      </p:sp>
    </p:spTree>
    <p:extLst>
      <p:ext uri="{BB962C8B-B14F-4D97-AF65-F5344CB8AC3E}">
        <p14:creationId xmlns=""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Существующие варианты решения проблемы на рынке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1C9043F-7179-C26F-7086-70195F05A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050" y="1871237"/>
            <a:ext cx="3794760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DFB33E4-D844-F697-DF79-A427C8523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933" y="1325573"/>
            <a:ext cx="5203073" cy="4110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8A0A201-F805-DB95-3EFB-5F7101400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47" y="2110318"/>
            <a:ext cx="2504778" cy="45413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D722617-561D-6819-12D8-0D39AEF37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852" y="6495025"/>
            <a:ext cx="4269362" cy="4013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EE6F796-6EF1-A504-9472-70D9ABA3C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13783" y="6635818"/>
            <a:ext cx="6096000" cy="3429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7AD0010-2838-220B-879F-24CF5CC9CA64}"/>
              </a:ext>
            </a:extLst>
          </p:cNvPr>
          <p:cNvSpPr txBox="1"/>
          <p:nvPr/>
        </p:nvSpPr>
        <p:spPr>
          <a:xfrm>
            <a:off x="598347" y="7315200"/>
            <a:ext cx="324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/>
              <a:t>Робот</a:t>
            </a:r>
            <a:r>
              <a:rPr lang="en-US" sz="3200" b="1" i="1" dirty="0" err="1"/>
              <a:t>Robelf</a:t>
            </a:r>
            <a:endParaRPr lang="ru-RU" sz="3200" b="1" i="1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3CEA7E0-EA64-B5CA-1C8E-52C22F49527C}"/>
              </a:ext>
            </a:extLst>
          </p:cNvPr>
          <p:cNvSpPr txBox="1"/>
          <p:nvPr/>
        </p:nvSpPr>
        <p:spPr>
          <a:xfrm>
            <a:off x="5538843" y="10504561"/>
            <a:ext cx="3926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/>
              <a:t>Яндекс.Станция</a:t>
            </a:r>
            <a:endParaRPr lang="ru-RU" sz="3200" b="1" i="1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9E21EA8-D71B-C1EE-3079-202B55DDA3F1}"/>
              </a:ext>
            </a:extLst>
          </p:cNvPr>
          <p:cNvSpPr txBox="1"/>
          <p:nvPr/>
        </p:nvSpPr>
        <p:spPr>
          <a:xfrm>
            <a:off x="8488903" y="5587313"/>
            <a:ext cx="2504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/>
              <a:t>Jibo</a:t>
            </a:r>
            <a:endParaRPr lang="ru-RU" sz="3200" b="1" i="1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5E30C73-620A-3108-8181-9F1C453323C3}"/>
              </a:ext>
            </a:extLst>
          </p:cNvPr>
          <p:cNvSpPr txBox="1"/>
          <p:nvPr/>
        </p:nvSpPr>
        <p:spPr>
          <a:xfrm>
            <a:off x="14449814" y="5657849"/>
            <a:ext cx="2504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Robo-c</a:t>
            </a:r>
            <a:endParaRPr lang="ru-RU" sz="3200" b="1" i="1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89F2BB6-6A9A-AC06-9C6F-FF1A15285748}"/>
              </a:ext>
            </a:extLst>
          </p:cNvPr>
          <p:cNvSpPr txBox="1"/>
          <p:nvPr/>
        </p:nvSpPr>
        <p:spPr>
          <a:xfrm>
            <a:off x="14709394" y="10280990"/>
            <a:ext cx="2504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REDDY Air</a:t>
            </a:r>
            <a:endParaRPr lang="ru-RU" sz="3200" b="1" i="1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FD25B3E1-65E4-75BD-B02C-D51274CA8D0D}"/>
              </a:ext>
            </a:extLst>
          </p:cNvPr>
          <p:cNvSpPr/>
          <p:nvPr/>
        </p:nvSpPr>
        <p:spPr>
          <a:xfrm>
            <a:off x="259768" y="7152042"/>
            <a:ext cx="3922677" cy="91108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A9203E29-C611-BC40-BE7D-00C2DC26225A}"/>
              </a:ext>
            </a:extLst>
          </p:cNvPr>
          <p:cNvSpPr/>
          <p:nvPr/>
        </p:nvSpPr>
        <p:spPr>
          <a:xfrm>
            <a:off x="6957347" y="5494691"/>
            <a:ext cx="3922677" cy="91108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4268E2DB-8767-419C-57EF-AE2B1F7C832D}"/>
              </a:ext>
            </a:extLst>
          </p:cNvPr>
          <p:cNvSpPr/>
          <p:nvPr/>
        </p:nvSpPr>
        <p:spPr>
          <a:xfrm>
            <a:off x="5338325" y="10410220"/>
            <a:ext cx="3922677" cy="91108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85840C04-4FD9-9D9D-46AD-E86E887AB76B}"/>
              </a:ext>
            </a:extLst>
          </p:cNvPr>
          <p:cNvSpPr/>
          <p:nvPr/>
        </p:nvSpPr>
        <p:spPr>
          <a:xfrm>
            <a:off x="13608050" y="5587313"/>
            <a:ext cx="3922677" cy="91108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F6F065C2-D4D9-9934-234D-1A021F41FCCB}"/>
              </a:ext>
            </a:extLst>
          </p:cNvPr>
          <p:cNvSpPr/>
          <p:nvPr/>
        </p:nvSpPr>
        <p:spPr>
          <a:xfrm>
            <a:off x="14000444" y="10117832"/>
            <a:ext cx="3922677" cy="91108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8766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96FBFCA-9D14-814B-292F-FAA67529A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688" y1="26036" x2="26000" y2="30118"/>
                        <a14:foregroundMark x1="26000" y1="30118" x2="20875" y2="32722"/>
                        <a14:foregroundMark x1="20875" y1="32722" x2="15812" y2="27337"/>
                        <a14:foregroundMark x1="15812" y1="27337" x2="18000" y2="22426"/>
                        <a14:foregroundMark x1="18000" y1="22426" x2="25813" y2="18166"/>
                        <a14:foregroundMark x1="25813" y1="18166" x2="32125" y2="22012"/>
                        <a14:foregroundMark x1="32125" y1="22012" x2="33063" y2="26450"/>
                        <a14:foregroundMark x1="33063" y1="26450" x2="28625" y2="31302"/>
                        <a14:foregroundMark x1="28625" y1="31302" x2="21813" y2="25858"/>
                        <a14:foregroundMark x1="21813" y1="25858" x2="29000" y2="25917"/>
                        <a14:foregroundMark x1="29000" y1="25917" x2="32688" y2="30947"/>
                        <a14:foregroundMark x1="79979" y1="23591" x2="80457" y2="24175"/>
                        <a14:backgroundMark x1="35313" y1="68225" x2="48875" y2="63787"/>
                        <a14:backgroundMark x1="48875" y1="63787" x2="46125" y2="72544"/>
                        <a14:backgroundMark x1="46125" y1="72544" x2="51438" y2="74201"/>
                        <a14:backgroundMark x1="51438" y1="74201" x2="66250" y2="70118"/>
                        <a14:backgroundMark x1="65250" y1="66982" x2="57250" y2="65207"/>
                        <a14:backgroundMark x1="57250" y1="65207" x2="53500" y2="61598"/>
                        <a14:backgroundMark x1="53500" y1="61598" x2="57188" y2="64201"/>
                        <a14:backgroundMark x1="57188" y1="64201" x2="55000" y2="70059"/>
                        <a14:backgroundMark x1="55000" y1="70059" x2="55437" y2="72189"/>
                        <a14:backgroundMark x1="45563" y1="68047" x2="49688" y2="66213"/>
                        <a14:backgroundMark x1="49688" y1="66213" x2="49500" y2="67515"/>
                        <a14:backgroundMark x1="50375" y1="67515" x2="49500" y2="69822"/>
                        <a14:backgroundMark x1="81063" y1="27811" x2="72938" y2="24201"/>
                        <a14:backgroundMark x1="72938" y1="24201" x2="78313" y2="33964"/>
                        <a14:backgroundMark x1="78313" y1="33964" x2="82563" y2="24615"/>
                        <a14:backgroundMark x1="82563" y1="24615" x2="78500" y2="21598"/>
                        <a14:backgroundMark x1="78500" y1="21598" x2="78000" y2="21598"/>
                        <a14:backgroundMark x1="66750" y1="27929" x2="71938" y2="22840"/>
                        <a14:backgroundMark x1="71938" y1="22840" x2="56625" y2="34852"/>
                        <a14:backgroundMark x1="56625" y1="34852" x2="68375" y2="28047"/>
                        <a14:backgroundMark x1="68375" y1="28047" x2="79000" y2="25325"/>
                        <a14:backgroundMark x1="79000" y1="25325" x2="81625" y2="32663"/>
                        <a14:backgroundMark x1="81625" y1="32663" x2="63750" y2="25858"/>
                        <a14:backgroundMark x1="63750" y1="25858" x2="76625" y2="22130"/>
                        <a14:backgroundMark x1="76625" y1="22130" x2="75563" y2="28757"/>
                        <a14:backgroundMark x1="75563" y1="28757" x2="71000" y2="19586"/>
                        <a14:backgroundMark x1="71000" y1="19586" x2="79438" y2="25858"/>
                        <a14:backgroundMark x1="79438" y1="25858" x2="67375" y2="23077"/>
                        <a14:backgroundMark x1="67375" y1="23077" x2="81813" y2="20828"/>
                        <a14:backgroundMark x1="81813" y1="20828" x2="81688" y2="23077"/>
                        <a14:backgroundMark x1="81688" y1="25503" x2="80625" y2="24083"/>
                        <a14:backgroundMark x1="69313" y1="21302" x2="69313" y2="21302"/>
                        <a14:backgroundMark x1="70563" y1="21302" x2="70063" y2="21302"/>
                        <a14:backgroundMark x1="76000" y1="29231" x2="83000" y2="27515"/>
                        <a14:backgroundMark x1="83000" y1="27515" x2="83500" y2="27219"/>
                        <a14:backgroundMark x1="69188" y1="21183" x2="69000" y2="22604"/>
                        <a14:backgroundMark x1="74375" y1="30828" x2="72375" y2="30710"/>
                        <a14:backgroundMark x1="81188" y1="23787" x2="83188" y2="26805"/>
                        <a14:backgroundMark x1="68875" y1="21006" x2="70250" y2="21006"/>
                        <a14:backgroundMark x1="80125" y1="23787" x2="80313" y2="22899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46959">
            <a:off x="4892263" y="-507540"/>
            <a:ext cx="13671127" cy="144401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2700" h="127000"/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CEDB627-79CF-F1C7-6498-696917DB5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688" y1="26036" x2="26000" y2="30118"/>
                        <a14:foregroundMark x1="26000" y1="30118" x2="20875" y2="32722"/>
                        <a14:foregroundMark x1="20875" y1="32722" x2="15812" y2="27337"/>
                        <a14:foregroundMark x1="15812" y1="27337" x2="18000" y2="22426"/>
                        <a14:foregroundMark x1="18000" y1="22426" x2="25813" y2="18166"/>
                        <a14:foregroundMark x1="25813" y1="18166" x2="32125" y2="22012"/>
                        <a14:foregroundMark x1="32125" y1="22012" x2="33063" y2="26450"/>
                        <a14:foregroundMark x1="33063" y1="26450" x2="28625" y2="31302"/>
                        <a14:foregroundMark x1="28625" y1="31302" x2="21813" y2="25858"/>
                        <a14:foregroundMark x1="21813" y1="25858" x2="29000" y2="25917"/>
                        <a14:foregroundMark x1="29000" y1="25917" x2="32688" y2="30947"/>
                        <a14:foregroundMark x1="79979" y1="23591" x2="80457" y2="24175"/>
                        <a14:backgroundMark x1="35313" y1="68225" x2="48875" y2="63787"/>
                        <a14:backgroundMark x1="48875" y1="63787" x2="46125" y2="72544"/>
                        <a14:backgroundMark x1="46125" y1="72544" x2="51438" y2="74201"/>
                        <a14:backgroundMark x1="51438" y1="74201" x2="66250" y2="70118"/>
                        <a14:backgroundMark x1="65250" y1="66982" x2="57250" y2="65207"/>
                        <a14:backgroundMark x1="57250" y1="65207" x2="53500" y2="61598"/>
                        <a14:backgroundMark x1="53500" y1="61598" x2="57188" y2="64201"/>
                        <a14:backgroundMark x1="57188" y1="64201" x2="55000" y2="70059"/>
                        <a14:backgroundMark x1="55000" y1="70059" x2="55437" y2="72189"/>
                        <a14:backgroundMark x1="45563" y1="68047" x2="49688" y2="66213"/>
                        <a14:backgroundMark x1="49688" y1="66213" x2="49500" y2="67515"/>
                        <a14:backgroundMark x1="50375" y1="67515" x2="49500" y2="69822"/>
                        <a14:backgroundMark x1="81063" y1="27811" x2="72938" y2="24201"/>
                        <a14:backgroundMark x1="72938" y1="24201" x2="78313" y2="33964"/>
                        <a14:backgroundMark x1="78313" y1="33964" x2="82563" y2="24615"/>
                        <a14:backgroundMark x1="82563" y1="24615" x2="78500" y2="21598"/>
                        <a14:backgroundMark x1="78500" y1="21598" x2="78000" y2="21598"/>
                        <a14:backgroundMark x1="66750" y1="27929" x2="71938" y2="22840"/>
                        <a14:backgroundMark x1="71938" y1="22840" x2="56625" y2="34852"/>
                        <a14:backgroundMark x1="56625" y1="34852" x2="68375" y2="28047"/>
                        <a14:backgroundMark x1="68375" y1="28047" x2="79000" y2="25325"/>
                        <a14:backgroundMark x1="79000" y1="25325" x2="81625" y2="32663"/>
                        <a14:backgroundMark x1="81625" y1="32663" x2="63750" y2="25858"/>
                        <a14:backgroundMark x1="63750" y1="25858" x2="76625" y2="22130"/>
                        <a14:backgroundMark x1="76625" y1="22130" x2="75563" y2="28757"/>
                        <a14:backgroundMark x1="75563" y1="28757" x2="71000" y2="19586"/>
                        <a14:backgroundMark x1="71000" y1="19586" x2="79438" y2="25858"/>
                        <a14:backgroundMark x1="79438" y1="25858" x2="67375" y2="23077"/>
                        <a14:backgroundMark x1="67375" y1="23077" x2="81813" y2="20828"/>
                        <a14:backgroundMark x1="81813" y1="20828" x2="81688" y2="23077"/>
                        <a14:backgroundMark x1="81688" y1="25503" x2="80625" y2="24083"/>
                        <a14:backgroundMark x1="69313" y1="21302" x2="69313" y2="21302"/>
                        <a14:backgroundMark x1="70563" y1="21302" x2="70063" y2="21302"/>
                        <a14:backgroundMark x1="76000" y1="29231" x2="83000" y2="27515"/>
                        <a14:backgroundMark x1="83000" y1="27515" x2="83500" y2="27219"/>
                        <a14:backgroundMark x1="69188" y1="21183" x2="69000" y2="22604"/>
                        <a14:backgroundMark x1="74375" y1="30828" x2="72375" y2="30710"/>
                        <a14:backgroundMark x1="81188" y1="23787" x2="83188" y2="26805"/>
                        <a14:backgroundMark x1="68875" y1="21006" x2="70250" y2="21006"/>
                        <a14:backgroundMark x1="80125" y1="23787" x2="80313" y2="22899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143606">
            <a:off x="5970030" y="2494078"/>
            <a:ext cx="12610651" cy="133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2700" h="127000"/>
          </a:sp3d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2D9E4E2-AC7A-B076-AAFE-BEA0E6E4A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Решение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6EC4322-2A3B-3196-67EA-27EAEC8E8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6093" y="3469818"/>
            <a:ext cx="8898889" cy="889888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A6CDD85-6F47-F5EA-D775-47460468906B}"/>
              </a:ext>
            </a:extLst>
          </p:cNvPr>
          <p:cNvCxnSpPr/>
          <p:nvPr/>
        </p:nvCxnSpPr>
        <p:spPr>
          <a:xfrm flipH="1" flipV="1">
            <a:off x="4572092" y="3469818"/>
            <a:ext cx="2808000" cy="20341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FCE687F9-5A99-4695-B488-617BD311F9B5}"/>
              </a:ext>
            </a:extLst>
          </p:cNvPr>
          <p:cNvCxnSpPr/>
          <p:nvPr/>
        </p:nvCxnSpPr>
        <p:spPr>
          <a:xfrm flipH="1">
            <a:off x="795958" y="3485236"/>
            <a:ext cx="377613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DC36EA03-B7C0-D1F6-DFCA-2B498064E1F4}"/>
              </a:ext>
            </a:extLst>
          </p:cNvPr>
          <p:cNvCxnSpPr/>
          <p:nvPr/>
        </p:nvCxnSpPr>
        <p:spPr>
          <a:xfrm>
            <a:off x="11727826" y="8365067"/>
            <a:ext cx="700044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26367E07-99F5-83F5-72E8-EA18FBC13470}"/>
              </a:ext>
            </a:extLst>
          </p:cNvPr>
          <p:cNvCxnSpPr/>
          <p:nvPr/>
        </p:nvCxnSpPr>
        <p:spPr>
          <a:xfrm flipH="1">
            <a:off x="1320800" y="10160000"/>
            <a:ext cx="99906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37FB9EA9-66AD-A105-3953-D928CA3A568A}"/>
              </a:ext>
            </a:extLst>
          </p:cNvPr>
          <p:cNvCxnSpPr>
            <a:cxnSpLocks/>
          </p:cNvCxnSpPr>
          <p:nvPr/>
        </p:nvCxnSpPr>
        <p:spPr>
          <a:xfrm flipH="1" flipV="1">
            <a:off x="9465733" y="3595219"/>
            <a:ext cx="1170072" cy="16362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80BC8ECB-F57C-90AD-C67B-02C46984269A}"/>
              </a:ext>
            </a:extLst>
          </p:cNvPr>
          <p:cNvCxnSpPr>
            <a:cxnSpLocks/>
          </p:cNvCxnSpPr>
          <p:nvPr/>
        </p:nvCxnSpPr>
        <p:spPr>
          <a:xfrm flipV="1">
            <a:off x="9465733" y="3469818"/>
            <a:ext cx="9550400" cy="1042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6B32874-72F5-41ED-29CD-5F237030F266}"/>
              </a:ext>
            </a:extLst>
          </p:cNvPr>
          <p:cNvSpPr txBox="1"/>
          <p:nvPr/>
        </p:nvSpPr>
        <p:spPr>
          <a:xfrm>
            <a:off x="1034498" y="2471504"/>
            <a:ext cx="42700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Слушаю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A1C9FA9-81E2-5A46-1A5E-49DB7EB3A15E}"/>
              </a:ext>
            </a:extLst>
          </p:cNvPr>
          <p:cNvSpPr txBox="1"/>
          <p:nvPr/>
        </p:nvSpPr>
        <p:spPr>
          <a:xfrm>
            <a:off x="1123600" y="9003574"/>
            <a:ext cx="123274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Разговариваю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9AFCDFA-DBFD-07D2-68DA-AA2BCF8AF6FC}"/>
              </a:ext>
            </a:extLst>
          </p:cNvPr>
          <p:cNvSpPr txBox="1"/>
          <p:nvPr/>
        </p:nvSpPr>
        <p:spPr>
          <a:xfrm>
            <a:off x="13603003" y="7235906"/>
            <a:ext cx="107865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Наблюдаю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D0A825E-0F27-18ED-65B7-DB5A34B37250}"/>
              </a:ext>
            </a:extLst>
          </p:cNvPr>
          <p:cNvSpPr txBox="1"/>
          <p:nvPr/>
        </p:nvSpPr>
        <p:spPr>
          <a:xfrm>
            <a:off x="9286546" y="1440926"/>
            <a:ext cx="12192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Анализирую собранную информацию</a:t>
            </a:r>
          </a:p>
        </p:txBody>
      </p:sp>
    </p:spTree>
    <p:extLst>
      <p:ext uri="{BB962C8B-B14F-4D97-AF65-F5344CB8AC3E}">
        <p14:creationId xmlns="" xmlns:p14="http://schemas.microsoft.com/office/powerpoint/2010/main" val="1200242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140F2D5-61BD-8224-CC34-209E565CE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Алгоритм действия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CAD5894-CE74-91DA-06F7-D85221EC5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979" b="90658" l="9250" r="91500">
                        <a14:foregroundMark x1="72000" y1="26964" x2="62250" y2="51805"/>
                        <a14:foregroundMark x1="62250" y1="51805" x2="49250" y2="64331"/>
                        <a14:foregroundMark x1="49250" y1="64331" x2="41750" y2="79618"/>
                        <a14:foregroundMark x1="41750" y1="79618" x2="28750" y2="85987"/>
                        <a14:foregroundMark x1="28750" y1="85987" x2="16000" y2="79618"/>
                        <a14:foregroundMark x1="16000" y1="79618" x2="16000" y2="78981"/>
                        <a14:foregroundMark x1="63000" y1="19108" x2="75750" y2="14862"/>
                        <a14:foregroundMark x1="75750" y1="14862" x2="88500" y2="17834"/>
                        <a14:foregroundMark x1="88500" y1="17834" x2="90750" y2="30361"/>
                        <a14:foregroundMark x1="90750" y1="30361" x2="91500" y2="31423"/>
                        <a14:foregroundMark x1="77750" y1="41189" x2="76000" y2="31847"/>
                        <a14:foregroundMark x1="9250" y1="90446" x2="11500" y2="64756"/>
                        <a14:foregroundMark x1="11500" y1="64756" x2="25250" y2="63907"/>
                        <a14:foregroundMark x1="25250" y1="63907" x2="13250" y2="72611"/>
                        <a14:foregroundMark x1="43000" y1="88110" x2="57000" y2="82378"/>
                        <a14:foregroundMark x1="57000" y1="82378" x2="63500" y2="70488"/>
                        <a14:foregroundMark x1="63500" y1="70488" x2="53250" y2="77495"/>
                        <a14:foregroundMark x1="53250" y1="77495" x2="52000" y2="83227"/>
                        <a14:foregroundMark x1="20750" y1="90446" x2="18250" y2="906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155" y="0"/>
            <a:ext cx="16724448" cy="11894608"/>
          </a:xfrm>
          <a:prstGeom prst="rect">
            <a:avLst/>
          </a:prstGeom>
        </p:spPr>
      </p:pic>
      <p:pic>
        <p:nvPicPr>
          <p:cNvPr id="8" name="Рисунок 7" descr="Ползающий ребенок">
            <a:extLst>
              <a:ext uri="{FF2B5EF4-FFF2-40B4-BE49-F238E27FC236}">
                <a16:creationId xmlns="" xmlns:a16="http://schemas.microsoft.com/office/drawing/2014/main" id="{03E3258F-1E26-F5C5-8F8E-31BFEC6A9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34849" y="1976966"/>
            <a:ext cx="1564217" cy="1564217"/>
          </a:xfrm>
          <a:prstGeom prst="rect">
            <a:avLst/>
          </a:prstGeom>
        </p:spPr>
      </p:pic>
      <p:pic>
        <p:nvPicPr>
          <p:cNvPr id="10" name="Рисунок 9" descr="Смартфон">
            <a:extLst>
              <a:ext uri="{FF2B5EF4-FFF2-40B4-BE49-F238E27FC236}">
                <a16:creationId xmlns="" xmlns:a16="http://schemas.microsoft.com/office/drawing/2014/main" id="{BC3DD54E-99DA-834F-1F30-E4781B8768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2485064" y="8739300"/>
            <a:ext cx="1612803" cy="1606965"/>
          </a:xfrm>
          <a:prstGeom prst="rect">
            <a:avLst/>
          </a:prstGeom>
        </p:spPr>
      </p:pic>
      <p:pic>
        <p:nvPicPr>
          <p:cNvPr id="12" name="Рисунок 11" descr="Женщина">
            <a:extLst>
              <a:ext uri="{FF2B5EF4-FFF2-40B4-BE49-F238E27FC236}">
                <a16:creationId xmlns="" xmlns:a16="http://schemas.microsoft.com/office/drawing/2014/main" id="{E7225593-1C52-ACBA-A42A-305249ADC2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94948" y="8178800"/>
            <a:ext cx="2072217" cy="2389717"/>
          </a:xfrm>
          <a:prstGeom prst="rect">
            <a:avLst/>
          </a:prstGeom>
        </p:spPr>
      </p:pic>
      <p:pic>
        <p:nvPicPr>
          <p:cNvPr id="14" name="Рисунок 13" descr="Поток данных">
            <a:extLst>
              <a:ext uri="{FF2B5EF4-FFF2-40B4-BE49-F238E27FC236}">
                <a16:creationId xmlns="" xmlns:a16="http://schemas.microsoft.com/office/drawing/2014/main" id="{F94B57E9-6B1B-187B-E2BB-53A12C9149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95916" y="4720167"/>
            <a:ext cx="2139950" cy="2139950"/>
          </a:xfrm>
          <a:prstGeom prst="rect">
            <a:avLst/>
          </a:prstGeom>
        </p:spPr>
      </p:pic>
      <p:pic>
        <p:nvPicPr>
          <p:cNvPr id="16" name="Рисунок 15" descr="Камера слежения">
            <a:extLst>
              <a:ext uri="{FF2B5EF4-FFF2-40B4-BE49-F238E27FC236}">
                <a16:creationId xmlns="" xmlns:a16="http://schemas.microsoft.com/office/drawing/2014/main" id="{D2A9FC59-B1EF-B87C-78ED-D983A76F3D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35805" y="1023407"/>
            <a:ext cx="1907117" cy="1907117"/>
          </a:xfrm>
          <a:prstGeom prst="rect">
            <a:avLst/>
          </a:prstGeom>
        </p:spPr>
      </p:pic>
      <p:sp>
        <p:nvSpPr>
          <p:cNvPr id="18" name="Взрыв: 8 точек 17">
            <a:extLst>
              <a:ext uri="{FF2B5EF4-FFF2-40B4-BE49-F238E27FC236}">
                <a16:creationId xmlns="" xmlns:a16="http://schemas.microsoft.com/office/drawing/2014/main" id="{B33B8252-9657-C30C-8D92-DD6CD2FCB098}"/>
              </a:ext>
            </a:extLst>
          </p:cNvPr>
          <p:cNvSpPr/>
          <p:nvPr/>
        </p:nvSpPr>
        <p:spPr>
          <a:xfrm>
            <a:off x="9836506" y="567862"/>
            <a:ext cx="1117600" cy="911089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Соединитель: изогнутый 20">
            <a:extLst>
              <a:ext uri="{FF2B5EF4-FFF2-40B4-BE49-F238E27FC236}">
                <a16:creationId xmlns="" xmlns:a16="http://schemas.microsoft.com/office/drawing/2014/main" id="{07A83C2D-A8C2-CBCB-4D09-6F12350BC503}"/>
              </a:ext>
            </a:extLst>
          </p:cNvPr>
          <p:cNvCxnSpPr/>
          <p:nvPr/>
        </p:nvCxnSpPr>
        <p:spPr>
          <a:xfrm>
            <a:off x="10954106" y="2759074"/>
            <a:ext cx="3083627" cy="3031068"/>
          </a:xfrm>
          <a:prstGeom prst="curvedConnector3">
            <a:avLst/>
          </a:prstGeom>
          <a:ln w="1174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Соединитель: изогнутый 21">
            <a:extLst>
              <a:ext uri="{FF2B5EF4-FFF2-40B4-BE49-F238E27FC236}">
                <a16:creationId xmlns="" xmlns:a16="http://schemas.microsoft.com/office/drawing/2014/main" id="{DDF5E1A0-603F-7E6E-DB51-CB12741A5E18}"/>
              </a:ext>
            </a:extLst>
          </p:cNvPr>
          <p:cNvCxnSpPr>
            <a:cxnSpLocks/>
          </p:cNvCxnSpPr>
          <p:nvPr/>
        </p:nvCxnSpPr>
        <p:spPr>
          <a:xfrm flipV="1">
            <a:off x="4419600" y="6334583"/>
            <a:ext cx="11379729" cy="3181950"/>
          </a:xfrm>
          <a:prstGeom prst="curvedConnector3">
            <a:avLst>
              <a:gd name="adj1" fmla="val 50000"/>
            </a:avLst>
          </a:prstGeom>
          <a:ln w="1174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2" name="Рисунок 31" descr="Количество">
            <a:extLst>
              <a:ext uri="{FF2B5EF4-FFF2-40B4-BE49-F238E27FC236}">
                <a16:creationId xmlns="" xmlns:a16="http://schemas.microsoft.com/office/drawing/2014/main" id="{6D6A563E-08F2-822C-5220-EF56F70170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9193563">
            <a:off x="2932323" y="7759377"/>
            <a:ext cx="1852175" cy="1852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2788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134" y="2525305"/>
            <a:ext cx="8543880" cy="7554912"/>
          </a:xfrm>
        </p:spPr>
        <p:txBody>
          <a:bodyPr/>
          <a:lstStyle/>
          <a:p>
            <a:pPr lvl="1"/>
            <a:r>
              <a:rPr lang="ru-RU" sz="4000" b="1" dirty="0"/>
              <a:t>Ключевые партнеры: </a:t>
            </a:r>
            <a:r>
              <a:rPr lang="ru-RU" sz="4000" dirty="0"/>
              <a:t>оптовики, розничные магазины, интернет-магазины.</a:t>
            </a:r>
            <a:br>
              <a:rPr lang="ru-RU" sz="4000" dirty="0"/>
            </a:br>
            <a:endParaRPr lang="en-US" sz="4000" dirty="0"/>
          </a:p>
          <a:p>
            <a:pPr lvl="1"/>
            <a:r>
              <a:rPr lang="ru-RU" sz="4000" b="1" dirty="0" smtClean="0"/>
              <a:t>Вид деятельности</a:t>
            </a:r>
            <a:r>
              <a:rPr lang="ru-RU" sz="4000" b="1" dirty="0"/>
              <a:t>: </a:t>
            </a:r>
            <a:r>
              <a:rPr lang="ru-RU" sz="4000" dirty="0" smtClean="0"/>
              <a:t>торговля </a:t>
            </a:r>
            <a:r>
              <a:rPr lang="ru-RU" sz="4000" dirty="0"/>
              <a:t>станцией-няня.</a:t>
            </a:r>
            <a:br>
              <a:rPr lang="ru-RU" sz="4000" dirty="0"/>
            </a:br>
            <a:endParaRPr lang="en-US" sz="4000" dirty="0"/>
          </a:p>
          <a:p>
            <a:pPr lvl="1"/>
            <a:r>
              <a:rPr lang="ru-RU" sz="4000" b="1" dirty="0"/>
              <a:t>Ключевые </a:t>
            </a:r>
            <a:r>
              <a:rPr lang="ru-RU" sz="4000" b="1" dirty="0">
                <a:cs typeface="Times New Roman" panose="02020603050405020304" pitchFamily="18" charset="0"/>
              </a:rPr>
              <a:t>ресурсы</a:t>
            </a:r>
            <a:r>
              <a:rPr lang="ru-RU" sz="4000" b="1" dirty="0"/>
              <a:t>:</a:t>
            </a:r>
            <a:r>
              <a:rPr lang="ru-RU" sz="4000" dirty="0"/>
              <a:t> отечественное программное обеспечение и материалы</a:t>
            </a:r>
            <a:endParaRPr lang="en-US" sz="4000" b="1" dirty="0">
              <a:cs typeface="Times New Roman" panose="02020603050405020304" pitchFamily="18" charset="0"/>
            </a:endParaRPr>
          </a:p>
          <a:p>
            <a:pPr lvl="1"/>
            <a:endParaRPr lang="en-US" sz="4000" b="1" dirty="0">
              <a:cs typeface="Times New Roman" panose="02020603050405020304" pitchFamily="18" charset="0"/>
            </a:endParaRPr>
          </a:p>
          <a:p>
            <a:pPr lvl="1"/>
            <a:r>
              <a:rPr lang="ru-RU" sz="4000" b="1" dirty="0">
                <a:cs typeface="Times New Roman" panose="02020603050405020304" pitchFamily="18" charset="0"/>
              </a:rPr>
              <a:t>Каналы сбыта: </a:t>
            </a:r>
            <a:r>
              <a:rPr lang="ru-RU" sz="4000" dirty="0">
                <a:cs typeface="Times New Roman" panose="02020603050405020304" pitchFamily="18" charset="0"/>
              </a:rPr>
              <a:t>интернет-магазины, розничные магазины.</a:t>
            </a:r>
            <a:r>
              <a:rPr lang="ru-RU" sz="4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+mn-lt"/>
                <a:cs typeface="Times New Roman" panose="02020603050405020304" pitchFamily="18" charset="0"/>
              </a:rPr>
            </a:b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A7476E3-2A34-6571-E61F-5F97A4E72207}"/>
              </a:ext>
            </a:extLst>
          </p:cNvPr>
          <p:cNvSpPr txBox="1"/>
          <p:nvPr/>
        </p:nvSpPr>
        <p:spPr>
          <a:xfrm>
            <a:off x="9690316" y="2321907"/>
            <a:ext cx="10050650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000" b="1" dirty="0"/>
              <a:t>Ценностное предложение: </a:t>
            </a:r>
            <a:r>
              <a:rPr lang="ru-RU" sz="4000" dirty="0"/>
              <a:t>многофункциональная станция-няня отечественной сборки по привлекательной цене</a:t>
            </a:r>
            <a:r>
              <a:rPr lang="ru-RU" sz="4000" dirty="0" smtClean="0"/>
              <a:t>.</a:t>
            </a:r>
            <a:br>
              <a:rPr lang="ru-RU" sz="4000" dirty="0" smtClean="0"/>
            </a:b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>
                <a:latin typeface="+mn-lt"/>
                <a:cs typeface="Times New Roman" panose="02020603050405020304" pitchFamily="18" charset="0"/>
              </a:rPr>
              <a:t>Взаимоотношения с клиентами: </a:t>
            </a:r>
            <a:r>
              <a:rPr lang="ru-RU" sz="4000" dirty="0">
                <a:latin typeface="+mn-lt"/>
                <a:cs typeface="Times New Roman" panose="02020603050405020304" pitchFamily="18" charset="0"/>
              </a:rPr>
              <a:t>билборды, реклама в </a:t>
            </a:r>
            <a:r>
              <a:rPr lang="ru-RU" sz="4000" dirty="0" err="1">
                <a:latin typeface="+mn-lt"/>
                <a:cs typeface="Times New Roman" panose="02020603050405020304" pitchFamily="18" charset="0"/>
              </a:rPr>
              <a:t>соц</a:t>
            </a:r>
            <a:r>
              <a:rPr lang="ru-RU" sz="4000" dirty="0">
                <a:latin typeface="+mn-lt"/>
                <a:cs typeface="Times New Roman" panose="02020603050405020304" pitchFamily="18" charset="0"/>
              </a:rPr>
              <a:t>-сетях, контекстная реклама.</a:t>
            </a:r>
            <a:br>
              <a:rPr lang="ru-RU" sz="4000" dirty="0">
                <a:latin typeface="+mn-lt"/>
                <a:cs typeface="Times New Roman" panose="02020603050405020304" pitchFamily="18" charset="0"/>
              </a:rPr>
            </a:br>
            <a:endParaRPr lang="en-US" sz="4000" dirty="0">
              <a:latin typeface="+mn-lt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>
                <a:latin typeface="+mn-lt"/>
                <a:cs typeface="Times New Roman" panose="02020603050405020304" pitchFamily="18" charset="0"/>
              </a:rPr>
              <a:t>Потребительские сегменты: </a:t>
            </a:r>
            <a:r>
              <a:rPr lang="ru-RU" sz="4000" dirty="0">
                <a:latin typeface="+mn-lt"/>
                <a:cs typeface="Times New Roman" panose="02020603050405020304" pitchFamily="18" charset="0"/>
              </a:rPr>
              <a:t>родители детей от 0 до 7 лет.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4000" b="1" dirty="0">
              <a:latin typeface="+mn-lt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>
                <a:latin typeface="+mn-lt"/>
                <a:cs typeface="Times New Roman" panose="02020603050405020304" pitchFamily="18" charset="0"/>
              </a:rPr>
              <a:t>Доход</a:t>
            </a:r>
            <a:r>
              <a:rPr lang="en-US" sz="4000" b="1" dirty="0">
                <a:latin typeface="+mn-lt"/>
                <a:cs typeface="Times New Roman" panose="02020603050405020304" pitchFamily="18" charset="0"/>
              </a:rPr>
              <a:t>:</a:t>
            </a:r>
            <a:r>
              <a:rPr lang="ru-RU" sz="4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+mn-lt"/>
                <a:cs typeface="Times New Roman" panose="02020603050405020304" pitchFamily="18" charset="0"/>
              </a:rPr>
              <a:t>от продаж станции-няни и сопутствующей комплектации.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E9EFF4F8-725E-D1E6-5EE1-2D461508E7BF}"/>
              </a:ext>
            </a:extLst>
          </p:cNvPr>
          <p:cNvSpPr/>
          <p:nvPr/>
        </p:nvSpPr>
        <p:spPr>
          <a:xfrm>
            <a:off x="729534" y="6353123"/>
            <a:ext cx="8853314" cy="221727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8281EEC5-2B48-270F-95EE-04C296543F5A}"/>
              </a:ext>
            </a:extLst>
          </p:cNvPr>
          <p:cNvSpPr/>
          <p:nvPr/>
        </p:nvSpPr>
        <p:spPr>
          <a:xfrm>
            <a:off x="657344" y="8727884"/>
            <a:ext cx="8853314" cy="1602043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A60069A0-CA00-127B-AC60-EC2E750B6F9A}"/>
              </a:ext>
            </a:extLst>
          </p:cNvPr>
          <p:cNvSpPr/>
          <p:nvPr/>
        </p:nvSpPr>
        <p:spPr>
          <a:xfrm>
            <a:off x="9747902" y="2248168"/>
            <a:ext cx="9117613" cy="258036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A85A0E50-3167-B4E8-EBFE-766DB4FDD3FF}"/>
              </a:ext>
            </a:extLst>
          </p:cNvPr>
          <p:cNvSpPr/>
          <p:nvPr/>
        </p:nvSpPr>
        <p:spPr>
          <a:xfrm>
            <a:off x="737555" y="2314616"/>
            <a:ext cx="8853314" cy="221727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77EB91BB-5302-EDEA-752C-BFB47555EA1C}"/>
              </a:ext>
            </a:extLst>
          </p:cNvPr>
          <p:cNvSpPr/>
          <p:nvPr/>
        </p:nvSpPr>
        <p:spPr>
          <a:xfrm>
            <a:off x="9747902" y="7670433"/>
            <a:ext cx="8853314" cy="1597801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80B21F04-FF32-1039-709C-3A6E7E1524A8}"/>
              </a:ext>
            </a:extLst>
          </p:cNvPr>
          <p:cNvSpPr/>
          <p:nvPr/>
        </p:nvSpPr>
        <p:spPr>
          <a:xfrm>
            <a:off x="9700660" y="9540285"/>
            <a:ext cx="8900556" cy="1371383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4">
            <a:extLst>
              <a:ext uri="{FF2B5EF4-FFF2-40B4-BE49-F238E27FC236}">
                <a16:creationId xmlns="" xmlns:a16="http://schemas.microsoft.com/office/drawing/2014/main" id="{3EC14E76-4DE2-DCF5-3815-8936D91459ED}"/>
              </a:ext>
            </a:extLst>
          </p:cNvPr>
          <p:cNvSpPr/>
          <p:nvPr/>
        </p:nvSpPr>
        <p:spPr>
          <a:xfrm>
            <a:off x="729534" y="4766648"/>
            <a:ext cx="8853314" cy="1393521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5" name="Прямоугольник: скругленные углы 3">
            <a:extLst>
              <a:ext uri="{FF2B5EF4-FFF2-40B4-BE49-F238E27FC236}">
                <a16:creationId xmlns="" xmlns:a16="http://schemas.microsoft.com/office/drawing/2014/main" id="{5D73F9E7-7FC2-70E9-B996-F9B91AA451F8}"/>
              </a:ext>
            </a:extLst>
          </p:cNvPr>
          <p:cNvSpPr/>
          <p:nvPr/>
        </p:nvSpPr>
        <p:spPr>
          <a:xfrm>
            <a:off x="9771966" y="5093849"/>
            <a:ext cx="8853314" cy="221727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6277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/>
              <a:t>Результаты опроса «какими главными критериями должна  обладать Станция-няня»»</a:t>
            </a:r>
            <a:endParaRPr lang="ru-RU" sz="36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91E220E-5C57-C279-0E86-A2411322338C}"/>
              </a:ext>
            </a:extLst>
          </p:cNvPr>
          <p:cNvSpPr txBox="1"/>
          <p:nvPr/>
        </p:nvSpPr>
        <p:spPr>
          <a:xfrm>
            <a:off x="14349662" y="6252170"/>
            <a:ext cx="3328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0640BC"/>
                </a:solidFill>
              </a:rPr>
              <a:t>Видеосвязь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8D4F192-A328-193D-79C3-44EBF402C2DB}"/>
              </a:ext>
            </a:extLst>
          </p:cNvPr>
          <p:cNvSpPr txBox="1"/>
          <p:nvPr/>
        </p:nvSpPr>
        <p:spPr>
          <a:xfrm>
            <a:off x="-814805" y="6368098"/>
            <a:ext cx="59997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600" b="1" i="1" dirty="0">
                <a:solidFill>
                  <a:srgbClr val="ED7D31"/>
                </a:solidFill>
              </a:rPr>
              <a:t>Искусственный интеллект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C591EF0-0D4C-C438-7C53-624201636DC3}"/>
              </a:ext>
            </a:extLst>
          </p:cNvPr>
          <p:cNvSpPr txBox="1"/>
          <p:nvPr/>
        </p:nvSpPr>
        <p:spPr>
          <a:xfrm>
            <a:off x="3336758" y="2207263"/>
            <a:ext cx="4369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C000"/>
                </a:solidFill>
              </a:rPr>
              <a:t>Доступная цена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7D6E63D-AE53-D7CD-FA0A-59BFB98A783B}"/>
              </a:ext>
            </a:extLst>
          </p:cNvPr>
          <p:cNvSpPr txBox="1"/>
          <p:nvPr/>
        </p:nvSpPr>
        <p:spPr>
          <a:xfrm>
            <a:off x="13416483" y="2530428"/>
            <a:ext cx="5727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5B9BD5"/>
                </a:solidFill>
              </a:rPr>
              <a:t>Лаконичный дизайн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855603E7-8DA8-305C-B75F-319A0A7E3394}"/>
              </a:ext>
            </a:extLst>
          </p:cNvPr>
          <p:cNvCxnSpPr>
            <a:cxnSpLocks/>
          </p:cNvCxnSpPr>
          <p:nvPr/>
        </p:nvCxnSpPr>
        <p:spPr>
          <a:xfrm>
            <a:off x="409074" y="4908884"/>
            <a:ext cx="5788811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317073" y="1692444"/>
            <a:ext cx="18019053" cy="9291999"/>
            <a:chOff x="317073" y="1692444"/>
            <a:chExt cx="18019053" cy="9291999"/>
          </a:xfrm>
        </p:grpSpPr>
        <p:graphicFrame>
          <p:nvGraphicFramePr>
            <p:cNvPr id="5" name="Диаграмма 4">
              <a:extLst>
                <a:ext uri="{FF2B5EF4-FFF2-40B4-BE49-F238E27FC236}">
                  <a16:creationId xmlns="" xmlns:a16="http://schemas.microsoft.com/office/drawing/2014/main" id="{247F56AF-E924-9779-2E89-EDEEC40D85F1}"/>
                </a:ext>
              </a:extLst>
            </p:cNvPr>
            <p:cNvGraphicFramePr/>
            <p:nvPr>
              <p:extLst>
                <p:ext uri="{D42A27DB-BD31-4B8C-83A1-F6EECF244321}">
                  <p14:modId xmlns="" xmlns:p14="http://schemas.microsoft.com/office/powerpoint/2010/main" val="44837161"/>
                </p:ext>
              </p:extLst>
            </p:nvPr>
          </p:nvGraphicFramePr>
          <p:xfrm>
            <a:off x="3118344" y="1692444"/>
            <a:ext cx="13402733" cy="9291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85A9CE8-43B7-30CE-D0C3-FF5C564B6E12}"/>
                </a:ext>
              </a:extLst>
            </p:cNvPr>
            <p:cNvSpPr txBox="1"/>
            <p:nvPr/>
          </p:nvSpPr>
          <p:spPr>
            <a:xfrm>
              <a:off x="317073" y="4115102"/>
              <a:ext cx="53032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b="1" i="1" dirty="0">
                  <a:solidFill>
                    <a:srgbClr val="A5A5A5"/>
                  </a:solidFill>
                </a:rPr>
                <a:t>Голосовой помощник</a:t>
              </a:r>
            </a:p>
          </p:txBody>
        </p:sp>
        <p:cxnSp>
          <p:nvCxnSpPr>
            <p:cNvPr id="21" name="Прямая соединительная линия 20">
              <a:extLst>
                <a:ext uri="{FF2B5EF4-FFF2-40B4-BE49-F238E27FC236}">
                  <a16:creationId xmlns="" xmlns:a16="http://schemas.microsoft.com/office/drawing/2014/main" id="{45B431BB-25B4-8B62-6F96-4C7978379DAF}"/>
                </a:ext>
              </a:extLst>
            </p:cNvPr>
            <p:cNvCxnSpPr/>
            <p:nvPr/>
          </p:nvCxnSpPr>
          <p:spPr>
            <a:xfrm>
              <a:off x="13210674" y="3344779"/>
              <a:ext cx="5125452" cy="802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5598643E-56F8-CF3A-D310-0CC5C0572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5389" y="7098632"/>
              <a:ext cx="3064043" cy="2406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45FB428C-7112-7060-7B88-A6B8069322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6155" y="3152274"/>
              <a:ext cx="3571213" cy="42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="" xmlns:a16="http://schemas.microsoft.com/office/drawing/2014/main" id="{2133D657-A59E-2FEE-7EDC-0E4A025917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3153" y="7531768"/>
              <a:ext cx="4617311" cy="1369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FD598F-C33A-5CF7-1A9D-F3CFA3720B9A}"/>
              </a:ext>
            </a:extLst>
          </p:cNvPr>
          <p:cNvSpPr txBox="1"/>
          <p:nvPr/>
        </p:nvSpPr>
        <p:spPr>
          <a:xfrm>
            <a:off x="10686635" y="6252169"/>
            <a:ext cx="123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60%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8E7091A3-618B-D045-BD55-3E638F981680}"/>
              </a:ext>
            </a:extLst>
          </p:cNvPr>
          <p:cNvSpPr txBox="1"/>
          <p:nvPr/>
        </p:nvSpPr>
        <p:spPr>
          <a:xfrm>
            <a:off x="7085281" y="6590723"/>
            <a:ext cx="1467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17%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EB6A425-760B-0423-6A4B-3F6685B73437}"/>
              </a:ext>
            </a:extLst>
          </p:cNvPr>
          <p:cNvSpPr txBox="1"/>
          <p:nvPr/>
        </p:nvSpPr>
        <p:spPr>
          <a:xfrm>
            <a:off x="6985018" y="4827389"/>
            <a:ext cx="25506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13%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30BE8CE1-857E-43A8-47BB-F6C451DF447A}"/>
              </a:ext>
            </a:extLst>
          </p:cNvPr>
          <p:cNvSpPr txBox="1"/>
          <p:nvPr/>
        </p:nvSpPr>
        <p:spPr>
          <a:xfrm>
            <a:off x="8115986" y="3367927"/>
            <a:ext cx="2149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7%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47383A5A-7A69-2124-A7DB-FE5985B3BC5F}"/>
              </a:ext>
            </a:extLst>
          </p:cNvPr>
          <p:cNvSpPr txBox="1"/>
          <p:nvPr/>
        </p:nvSpPr>
        <p:spPr>
          <a:xfrm>
            <a:off x="9083000" y="2777990"/>
            <a:ext cx="1242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3%</a:t>
            </a:r>
          </a:p>
        </p:txBody>
      </p:sp>
    </p:spTree>
    <p:extLst>
      <p:ext uri="{BB962C8B-B14F-4D97-AF65-F5344CB8AC3E}">
        <p14:creationId xmlns="" xmlns:p14="http://schemas.microsoft.com/office/powerpoint/2010/main" val="628330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=""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15620" y="3151573"/>
            <a:ext cx="4134612" cy="1168502"/>
          </a:xfrm>
        </p:spPr>
        <p:txBody>
          <a:bodyPr/>
          <a:lstStyle/>
          <a:p>
            <a:pPr algn="ctr"/>
            <a:r>
              <a:rPr lang="ru-RU" sz="2800" dirty="0"/>
              <a:t>Лидер стартап-проекта, описание проекта, сбор данных</a:t>
            </a:r>
            <a:endParaRPr lang="ru-RU" sz="4000" dirty="0"/>
          </a:p>
        </p:txBody>
      </p:sp>
      <p:pic>
        <p:nvPicPr>
          <p:cNvPr id="17" name="Рисунок 16" descr="я.jp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12472" b="12472"/>
          <a:stretch>
            <a:fillRect/>
          </a:stretch>
        </p:blipFill>
        <p:spPr>
          <a:xfrm>
            <a:off x="894588" y="1541792"/>
            <a:ext cx="2982155" cy="2984368"/>
          </a:xfrm>
        </p:spPr>
      </p:pic>
      <p:sp>
        <p:nvSpPr>
          <p:cNvPr id="24" name="Текст 23">
            <a:extLst>
              <a:ext uri="{FF2B5EF4-FFF2-40B4-BE49-F238E27FC236}">
                <a16:creationId xmlns=""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15620" y="1598679"/>
            <a:ext cx="4134612" cy="894184"/>
          </a:xfrm>
        </p:spPr>
        <p:txBody>
          <a:bodyPr/>
          <a:lstStyle/>
          <a:p>
            <a:pPr algn="ctr"/>
            <a:r>
              <a:rPr lang="ru-RU" dirty="0" err="1"/>
              <a:t>Асриян</a:t>
            </a:r>
            <a:r>
              <a:rPr lang="ru-RU" dirty="0"/>
              <a:t> </a:t>
            </a:r>
            <a:r>
              <a:rPr lang="ru-RU" dirty="0" err="1"/>
              <a:t>Элона</a:t>
            </a:r>
            <a:r>
              <a:rPr lang="ru-RU" dirty="0"/>
              <a:t> Петровна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06132" y="6737939"/>
            <a:ext cx="4134612" cy="1101595"/>
          </a:xfrm>
        </p:spPr>
        <p:txBody>
          <a:bodyPr/>
          <a:lstStyle/>
          <a:p>
            <a:pPr algn="ctr"/>
            <a:r>
              <a:rPr lang="ru-RU" sz="2800" dirty="0"/>
              <a:t>Генератор идей, подготовка презентации</a:t>
            </a:r>
          </a:p>
        </p:txBody>
      </p:sp>
      <p:pic>
        <p:nvPicPr>
          <p:cNvPr id="18" name="Рисунок 17" descr="а.jpg"/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t="12472" b="12472"/>
          <a:stretch>
            <a:fillRect/>
          </a:stretch>
        </p:blipFill>
        <p:spPr>
          <a:xfrm>
            <a:off x="894588" y="4919255"/>
            <a:ext cx="2982155" cy="2959393"/>
          </a:xfrm>
        </p:spPr>
      </p:pic>
      <p:sp>
        <p:nvSpPr>
          <p:cNvPr id="27" name="Текст 26">
            <a:extLst>
              <a:ext uri="{FF2B5EF4-FFF2-40B4-BE49-F238E27FC236}">
                <a16:creationId xmlns=""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06132" y="5047615"/>
            <a:ext cx="4134612" cy="849580"/>
          </a:xfrm>
        </p:spPr>
        <p:txBody>
          <a:bodyPr/>
          <a:lstStyle/>
          <a:p>
            <a:pPr algn="ctr"/>
            <a:r>
              <a:rPr lang="ru-RU" dirty="0"/>
              <a:t>Лосева Анна Николаевна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54498" y="10361624"/>
            <a:ext cx="3656856" cy="588643"/>
          </a:xfrm>
        </p:spPr>
        <p:txBody>
          <a:bodyPr/>
          <a:lstStyle/>
          <a:p>
            <a:pPr algn="ctr"/>
            <a:r>
              <a:rPr lang="ru-RU" sz="2800" dirty="0"/>
              <a:t>Генератор идей, сбор информации</a:t>
            </a:r>
          </a:p>
        </p:txBody>
      </p:sp>
      <p:pic>
        <p:nvPicPr>
          <p:cNvPr id="34" name="Рисунок 33" descr="вер.jpg"/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t="16642" b="16642"/>
          <a:stretch>
            <a:fillRect/>
          </a:stretch>
        </p:blipFill>
        <p:spPr>
          <a:xfrm>
            <a:off x="894587" y="8271743"/>
            <a:ext cx="2982155" cy="2959392"/>
          </a:xfrm>
        </p:spPr>
      </p:pic>
      <p:sp>
        <p:nvSpPr>
          <p:cNvPr id="30" name="Текст 29">
            <a:extLst>
              <a:ext uri="{FF2B5EF4-FFF2-40B4-BE49-F238E27FC236}">
                <a16:creationId xmlns=""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06132" y="8382189"/>
            <a:ext cx="4134612" cy="1005694"/>
          </a:xfrm>
        </p:spPr>
        <p:txBody>
          <a:bodyPr/>
          <a:lstStyle/>
          <a:p>
            <a:pPr algn="ctr"/>
            <a:r>
              <a:rPr lang="ru-RU" dirty="0" err="1"/>
              <a:t>Усманова</a:t>
            </a:r>
            <a:r>
              <a:rPr lang="ru-RU" dirty="0"/>
              <a:t> Вероника Константиновна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302FC26E-0124-E64C-76E9-F3BD67F610CD}"/>
              </a:ext>
            </a:extLst>
          </p:cNvPr>
          <p:cNvSpPr/>
          <p:nvPr/>
        </p:nvSpPr>
        <p:spPr>
          <a:xfrm>
            <a:off x="4115620" y="1449167"/>
            <a:ext cx="4395536" cy="298436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3537FFF7-57A1-B2DB-FE97-0EBD7E9A8ED2}"/>
              </a:ext>
            </a:extLst>
          </p:cNvPr>
          <p:cNvSpPr/>
          <p:nvPr/>
        </p:nvSpPr>
        <p:spPr>
          <a:xfrm>
            <a:off x="4150804" y="4877545"/>
            <a:ext cx="4395536" cy="298436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1A0284D1-F643-142C-555E-D0306D77A136}"/>
              </a:ext>
            </a:extLst>
          </p:cNvPr>
          <p:cNvSpPr/>
          <p:nvPr/>
        </p:nvSpPr>
        <p:spPr>
          <a:xfrm>
            <a:off x="4115620" y="8271742"/>
            <a:ext cx="4395536" cy="3043957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="" xmlns:a16="http://schemas.microsoft.com/office/drawing/2014/main" id="{6BBB0D8D-A57F-A4F6-0960-6016F8D04DB7}"/>
              </a:ext>
            </a:extLst>
          </p:cNvPr>
          <p:cNvSpPr/>
          <p:nvPr/>
        </p:nvSpPr>
        <p:spPr>
          <a:xfrm>
            <a:off x="10635805" y="2492863"/>
            <a:ext cx="8374090" cy="4501495"/>
          </a:xfrm>
          <a:prstGeom prst="wedgeRoundRectCallou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7221D45-D83C-2FBD-7432-A1C5F5674BB0}"/>
              </a:ext>
            </a:extLst>
          </p:cNvPr>
          <p:cNvSpPr txBox="1"/>
          <p:nvPr/>
        </p:nvSpPr>
        <p:spPr>
          <a:xfrm>
            <a:off x="11197334" y="3151573"/>
            <a:ext cx="7251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chemeClr val="tx1"/>
                </a:solidFill>
              </a:rPr>
              <a:t>В дальнейшем все члены команды хотели бы приобрести себе подобное </a:t>
            </a:r>
            <a:r>
              <a:rPr lang="ru-RU" sz="3600" b="1" i="1" dirty="0" smtClean="0">
                <a:solidFill>
                  <a:schemeClr val="tx1"/>
                </a:solidFill>
              </a:rPr>
              <a:t>устройство. </a:t>
            </a:r>
            <a:endParaRPr lang="ru-RU" sz="36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9364036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4105</TotalTime>
  <Words>196</Words>
  <Application>Microsoft Office PowerPoint</Application>
  <PresentationFormat>Произвольный</PresentationFormat>
  <Paragraphs>64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ОБЛОЖКИ</vt:lpstr>
      <vt:lpstr>РАЗДЕЛИТЕЛИ</vt:lpstr>
      <vt:lpstr>Станция-няня</vt:lpstr>
      <vt:lpstr>Актуальность проекта</vt:lpstr>
      <vt:lpstr>Проблема</vt:lpstr>
      <vt:lpstr>Существующие варианты решения проблемы на рынке</vt:lpstr>
      <vt:lpstr>Решение</vt:lpstr>
      <vt:lpstr>Алгоритм действия</vt:lpstr>
      <vt:lpstr>Бизнес-модель</vt:lpstr>
      <vt:lpstr>Результаты опроса «какими главными критериями должна  обладать Станция-няня»»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Asus</cp:lastModifiedBy>
  <cp:revision>295</cp:revision>
  <dcterms:created xsi:type="dcterms:W3CDTF">2021-03-01T12:07:13Z</dcterms:created>
  <dcterms:modified xsi:type="dcterms:W3CDTF">2023-10-20T18:02:49Z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