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538" r:id="rId2"/>
    <p:sldId id="268" r:id="rId3"/>
    <p:sldId id="269" r:id="rId4"/>
    <p:sldId id="270" r:id="rId5"/>
    <p:sldId id="567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53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98DAF98-4048-4524-A477-9DF3D407D006}">
          <p14:sldIdLst>
            <p14:sldId id="538"/>
            <p14:sldId id="268"/>
            <p14:sldId id="269"/>
            <p14:sldId id="270"/>
            <p14:sldId id="567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539"/>
          </p14:sldIdLst>
        </p14:section>
        <p14:section name="Раздел без заголовка" id="{5D0B0EC4-74B8-4E51-9ABF-AFEA12621D9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8"/>
    <a:srgbClr val="00417E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esktop\&#1056;&#1069;&#1059;%20&#1055;&#1083;&#1077;&#1093;&#1072;&#1085;&#1086;&#1074;&#1072;\&#1044;&#1080;&#1087;&#1083;&#1086;&#1084;&#1099;%202024\&#1056;&#1086;&#1078;&#1082;&#1086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esktop\&#1056;&#1069;&#1059;%20&#1055;&#1083;&#1077;&#1093;&#1072;&#1085;&#1086;&#1074;&#1072;\&#1044;&#1080;&#1087;&#1083;&#1086;&#1084;&#1099;%202024\&#1056;&#1086;&#1078;&#1082;&#1086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6342957130359E-2"/>
          <c:y val="0.11809816846182022"/>
          <c:w val="0.50522178477690183"/>
          <c:h val="0.7730700700890607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Лист1!$I$123:$I$134</c:f>
              <c:strCache>
                <c:ptCount val="12"/>
                <c:pt idx="0">
                  <c:v>Арендная плата за земельный участок</c:v>
                </c:pt>
                <c:pt idx="1">
                  <c:v>Электроэнергия, водоснабжение</c:v>
                </c:pt>
                <c:pt idx="2">
                  <c:v>Заработная плата с начислениями</c:v>
                </c:pt>
                <c:pt idx="3">
                  <c:v>Откачка стоков</c:v>
                </c:pt>
                <c:pt idx="4">
                  <c:v>Обработка от комаров и клещей</c:v>
                </c:pt>
                <c:pt idx="5">
                  <c:v>Комиссионные гостиничным агрегаторам</c:v>
                </c:pt>
                <c:pt idx="6">
                  <c:v>Аутсорсинг</c:v>
                </c:pt>
                <c:pt idx="7">
                  <c:v>Банковское обслуживание и эквайринг</c:v>
                </c:pt>
                <c:pt idx="8">
                  <c:v>Транспортное обслуживание</c:v>
                </c:pt>
                <c:pt idx="9">
                  <c:v>Общехозяйственные расходы </c:v>
                </c:pt>
                <c:pt idx="10">
                  <c:v>Расходы на продвижение</c:v>
                </c:pt>
                <c:pt idx="11">
                  <c:v>Расходы по торговле</c:v>
                </c:pt>
              </c:strCache>
            </c:strRef>
          </c:cat>
          <c:val>
            <c:numRef>
              <c:f>Лист1!$J$123:$J$134</c:f>
              <c:numCache>
                <c:formatCode>0.00%</c:formatCode>
                <c:ptCount val="12"/>
                <c:pt idx="0">
                  <c:v>7.1999999999999995E-2</c:v>
                </c:pt>
                <c:pt idx="1">
                  <c:v>3.2000000000000008E-2</c:v>
                </c:pt>
                <c:pt idx="2" formatCode="0%">
                  <c:v>0.41000000000000003</c:v>
                </c:pt>
                <c:pt idx="3" formatCode="0%">
                  <c:v>3.0000000000000002E-2</c:v>
                </c:pt>
                <c:pt idx="4" formatCode="0%">
                  <c:v>1.0000000000000002E-2</c:v>
                </c:pt>
                <c:pt idx="5">
                  <c:v>4.200000000000001E-2</c:v>
                </c:pt>
                <c:pt idx="6">
                  <c:v>7.000000000000001E-3</c:v>
                </c:pt>
                <c:pt idx="7">
                  <c:v>3.2000000000000008E-2</c:v>
                </c:pt>
                <c:pt idx="8">
                  <c:v>2.1999999999999999E-2</c:v>
                </c:pt>
                <c:pt idx="9">
                  <c:v>2.8000000000000001E-2</c:v>
                </c:pt>
                <c:pt idx="10">
                  <c:v>0.17100000000000001</c:v>
                </c:pt>
                <c:pt idx="11">
                  <c:v>0.14400000000000002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F-4DC5-ACE6-DF51C979E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Лист1!$J$141</c:f>
              <c:strCache>
                <c:ptCount val="1"/>
                <c:pt idx="0">
                  <c:v>Чистая прибыль (убыток)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Лист1!$K$140:$P$140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Лист1!$K$141:$P$141</c:f>
              <c:numCache>
                <c:formatCode>General</c:formatCode>
                <c:ptCount val="6"/>
                <c:pt idx="0">
                  <c:v>-1453</c:v>
                </c:pt>
                <c:pt idx="1">
                  <c:v>2895</c:v>
                </c:pt>
                <c:pt idx="2">
                  <c:v>2898</c:v>
                </c:pt>
                <c:pt idx="3">
                  <c:v>2899</c:v>
                </c:pt>
                <c:pt idx="4">
                  <c:v>2990</c:v>
                </c:pt>
                <c:pt idx="5">
                  <c:v>2995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C6-462C-82B6-0A57A61A0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915264"/>
        <c:axId val="249916800"/>
      </c:lineChart>
      <c:catAx>
        <c:axId val="2499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9916800"/>
        <c:crosses val="autoZero"/>
        <c:auto val="1"/>
        <c:lblAlgn val="ctr"/>
        <c:lblOffset val="100"/>
        <c:noMultiLvlLbl val="0"/>
      </c:catAx>
      <c:valAx>
        <c:axId val="24991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915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EDC0E-DAC1-4A3B-893C-BCC1C6ED753E}" type="doc">
      <dgm:prSet loTypeId="urn:microsoft.com/office/officeart/2005/8/layout/vList5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B2F7A7-8550-43DE-B1AD-4AF94AFBB81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Актуальность работы обусловлена нарастающем в обществе интересом к экотуризму. </a:t>
          </a:r>
        </a:p>
        <a:p>
          <a:r>
            <a:rPr lang="ru-RU" dirty="0"/>
            <a:t>Основной проблемой, которую решает выпускная квалификационная работа, является узкий выбор средств размещения в Брянске и Брянской области. </a:t>
          </a:r>
        </a:p>
        <a:p>
          <a:r>
            <a:rPr lang="ru-RU" dirty="0"/>
            <a:t>Для организации стартапа </a:t>
          </a:r>
          <a:r>
            <a:rPr lang="ru-RU" dirty="0" err="1"/>
            <a:t>глэмпинга</a:t>
          </a:r>
          <a:r>
            <a:rPr lang="ru-RU" dirty="0"/>
            <a:t> в Брянском регионе  необходимое корректное применения инструментов стратегического планирования для успешной коммерциализации стартап проектов. Стартап – это новое явление в экономике России со своими особенностями и специфичными чертами. Не все исследования и инструменты стратегического планирования можно применить к стартапам в виду их дороговизны либо нецелесообразности применения в целом.</a:t>
          </a:r>
          <a:endParaRPr lang="ru-RU" dirty="0">
            <a:solidFill>
              <a:schemeClr val="tx1"/>
            </a:solidFill>
          </a:endParaRPr>
        </a:p>
      </dgm:t>
    </dgm:pt>
    <dgm:pt modelId="{9FEA2E59-63B0-460B-9718-87F597CC9133}" type="parTrans" cxnId="{372B72FD-EBD1-4FCE-8DD6-F5C93ED48622}">
      <dgm:prSet/>
      <dgm:spPr/>
      <dgm:t>
        <a:bodyPr/>
        <a:lstStyle/>
        <a:p>
          <a:endParaRPr lang="ru-RU"/>
        </a:p>
      </dgm:t>
    </dgm:pt>
    <dgm:pt modelId="{C072F11F-DC84-459B-BA85-6546B8E177D1}" type="sibTrans" cxnId="{372B72FD-EBD1-4FCE-8DD6-F5C93ED48622}">
      <dgm:prSet/>
      <dgm:spPr/>
      <dgm:t>
        <a:bodyPr/>
        <a:lstStyle/>
        <a:p>
          <a:endParaRPr lang="ru-RU"/>
        </a:p>
      </dgm:t>
    </dgm:pt>
    <dgm:pt modelId="{71E90A2B-D349-4F82-A635-0FDDDF9980C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>
                  <a:lumMod val="85000"/>
                  <a:lumOff val="15000"/>
                </a:schemeClr>
              </a:solidFill>
            </a:rPr>
            <a:t>Цель исследования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4572631-5D44-4448-BD6F-0E8F591C2CFA}" type="parTrans" cxnId="{D7584FC1-12C9-4902-B7E3-675F77076FFC}">
      <dgm:prSet/>
      <dgm:spPr/>
      <dgm:t>
        <a:bodyPr/>
        <a:lstStyle/>
        <a:p>
          <a:endParaRPr lang="ru-RU"/>
        </a:p>
      </dgm:t>
    </dgm:pt>
    <dgm:pt modelId="{5368951F-92D7-4CF7-A8C3-EBD3EE372714}" type="sibTrans" cxnId="{D7584FC1-12C9-4902-B7E3-675F77076FFC}">
      <dgm:prSet/>
      <dgm:spPr/>
      <dgm:t>
        <a:bodyPr/>
        <a:lstStyle/>
        <a:p>
          <a:endParaRPr lang="ru-RU"/>
        </a:p>
      </dgm:t>
    </dgm:pt>
    <dgm:pt modelId="{28183562-66F7-4128-8BFC-0BD32B2D257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dirty="0"/>
            <a:t>разработка дорожной карты стартапа </a:t>
          </a:r>
          <a:r>
            <a:rPr lang="ru-RU" sz="2400" dirty="0" err="1"/>
            <a:t>глэмпинга</a:t>
          </a:r>
          <a:r>
            <a:rPr lang="ru-RU" sz="2400" dirty="0"/>
            <a:t>.</a:t>
          </a:r>
        </a:p>
      </dgm:t>
    </dgm:pt>
    <dgm:pt modelId="{B88A2BF1-5A99-4247-9058-BCC46CCF85FF}" type="parTrans" cxnId="{DC1BCB78-A0D1-4D0A-AF20-1C2E2C97A12C}">
      <dgm:prSet/>
      <dgm:spPr/>
      <dgm:t>
        <a:bodyPr/>
        <a:lstStyle/>
        <a:p>
          <a:endParaRPr lang="ru-RU"/>
        </a:p>
      </dgm:t>
    </dgm:pt>
    <dgm:pt modelId="{18DBBD18-FBE5-479F-B9E1-FF6DC1FE3591}" type="sibTrans" cxnId="{DC1BCB78-A0D1-4D0A-AF20-1C2E2C97A12C}">
      <dgm:prSet/>
      <dgm:spPr/>
      <dgm:t>
        <a:bodyPr/>
        <a:lstStyle/>
        <a:p>
          <a:endParaRPr lang="ru-RU"/>
        </a:p>
      </dgm:t>
    </dgm:pt>
    <dgm:pt modelId="{0844E127-CE98-424F-9989-041CCDA12BFB}" type="pres">
      <dgm:prSet presAssocID="{FDCEDC0E-DAC1-4A3B-893C-BCC1C6ED753E}" presName="Name0" presStyleCnt="0">
        <dgm:presLayoutVars>
          <dgm:dir/>
          <dgm:animLvl val="lvl"/>
          <dgm:resizeHandles val="exact"/>
        </dgm:presLayoutVars>
      </dgm:prSet>
      <dgm:spPr/>
    </dgm:pt>
    <dgm:pt modelId="{67334DF7-F358-4794-B764-00910BE88752}" type="pres">
      <dgm:prSet presAssocID="{86B2F7A7-8550-43DE-B1AD-4AF94AFBB816}" presName="linNode" presStyleCnt="0"/>
      <dgm:spPr/>
    </dgm:pt>
    <dgm:pt modelId="{A01811DC-E48A-4B17-8842-1AF3ABCA25BD}" type="pres">
      <dgm:prSet presAssocID="{86B2F7A7-8550-43DE-B1AD-4AF94AFBB816}" presName="parentText" presStyleLbl="node1" presStyleIdx="0" presStyleCnt="2" custScaleX="277778" custLinFactNeighborX="-772" custLinFactNeighborY="-2946">
        <dgm:presLayoutVars>
          <dgm:chMax val="1"/>
          <dgm:bulletEnabled val="1"/>
        </dgm:presLayoutVars>
      </dgm:prSet>
      <dgm:spPr/>
    </dgm:pt>
    <dgm:pt modelId="{1F929287-7ACC-4FE4-8383-638C64086E2F}" type="pres">
      <dgm:prSet presAssocID="{C072F11F-DC84-459B-BA85-6546B8E177D1}" presName="sp" presStyleCnt="0"/>
      <dgm:spPr/>
    </dgm:pt>
    <dgm:pt modelId="{D48A0A58-DF47-43F5-83FF-C02710C43713}" type="pres">
      <dgm:prSet presAssocID="{71E90A2B-D349-4F82-A635-0FDDDF9980C6}" presName="linNode" presStyleCnt="0"/>
      <dgm:spPr/>
    </dgm:pt>
    <dgm:pt modelId="{47B036F5-AA6B-4242-85BE-B5D4FFA434FC}" type="pres">
      <dgm:prSet presAssocID="{71E90A2B-D349-4F82-A635-0FDDDF9980C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CA3210E-AF8D-4D73-8C9E-B56B898191C3}" type="pres">
      <dgm:prSet presAssocID="{71E90A2B-D349-4F82-A635-0FDDDF9980C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E65FF44-5C40-49E4-82C8-020D8D2B78D9}" type="presOf" srcId="{86B2F7A7-8550-43DE-B1AD-4AF94AFBB816}" destId="{A01811DC-E48A-4B17-8842-1AF3ABCA25BD}" srcOrd="0" destOrd="0" presId="urn:microsoft.com/office/officeart/2005/8/layout/vList5"/>
    <dgm:cxn modelId="{DC1BCB78-A0D1-4D0A-AF20-1C2E2C97A12C}" srcId="{71E90A2B-D349-4F82-A635-0FDDDF9980C6}" destId="{28183562-66F7-4128-8BFC-0BD32B2D2571}" srcOrd="0" destOrd="0" parTransId="{B88A2BF1-5A99-4247-9058-BCC46CCF85FF}" sibTransId="{18DBBD18-FBE5-479F-B9E1-FF6DC1FE3591}"/>
    <dgm:cxn modelId="{DA0FEB92-8330-492B-AFB1-7450F9023461}" type="presOf" srcId="{28183562-66F7-4128-8BFC-0BD32B2D2571}" destId="{9CA3210E-AF8D-4D73-8C9E-B56B898191C3}" srcOrd="0" destOrd="0" presId="urn:microsoft.com/office/officeart/2005/8/layout/vList5"/>
    <dgm:cxn modelId="{D7AAE298-5325-453A-B65B-E0D087B2BEAD}" type="presOf" srcId="{71E90A2B-D349-4F82-A635-0FDDDF9980C6}" destId="{47B036F5-AA6B-4242-85BE-B5D4FFA434FC}" srcOrd="0" destOrd="0" presId="urn:microsoft.com/office/officeart/2005/8/layout/vList5"/>
    <dgm:cxn modelId="{D7584FC1-12C9-4902-B7E3-675F77076FFC}" srcId="{FDCEDC0E-DAC1-4A3B-893C-BCC1C6ED753E}" destId="{71E90A2B-D349-4F82-A635-0FDDDF9980C6}" srcOrd="1" destOrd="0" parTransId="{34572631-5D44-4448-BD6F-0E8F591C2CFA}" sibTransId="{5368951F-92D7-4CF7-A8C3-EBD3EE372714}"/>
    <dgm:cxn modelId="{E62EE8D2-BFDF-40F8-9167-3D748CD898C5}" type="presOf" srcId="{FDCEDC0E-DAC1-4A3B-893C-BCC1C6ED753E}" destId="{0844E127-CE98-424F-9989-041CCDA12BFB}" srcOrd="0" destOrd="0" presId="urn:microsoft.com/office/officeart/2005/8/layout/vList5"/>
    <dgm:cxn modelId="{372B72FD-EBD1-4FCE-8DD6-F5C93ED48622}" srcId="{FDCEDC0E-DAC1-4A3B-893C-BCC1C6ED753E}" destId="{86B2F7A7-8550-43DE-B1AD-4AF94AFBB816}" srcOrd="0" destOrd="0" parTransId="{9FEA2E59-63B0-460B-9718-87F597CC9133}" sibTransId="{C072F11F-DC84-459B-BA85-6546B8E177D1}"/>
    <dgm:cxn modelId="{797336E5-EF37-4E5D-9AF1-3C2AD675E7A7}" type="presParOf" srcId="{0844E127-CE98-424F-9989-041CCDA12BFB}" destId="{67334DF7-F358-4794-B764-00910BE88752}" srcOrd="0" destOrd="0" presId="urn:microsoft.com/office/officeart/2005/8/layout/vList5"/>
    <dgm:cxn modelId="{25759496-3D5D-4926-96E2-F57559F6A2C4}" type="presParOf" srcId="{67334DF7-F358-4794-B764-00910BE88752}" destId="{A01811DC-E48A-4B17-8842-1AF3ABCA25BD}" srcOrd="0" destOrd="0" presId="urn:microsoft.com/office/officeart/2005/8/layout/vList5"/>
    <dgm:cxn modelId="{C1049775-7CEF-4E37-8930-8BA5013FAFD0}" type="presParOf" srcId="{0844E127-CE98-424F-9989-041CCDA12BFB}" destId="{1F929287-7ACC-4FE4-8383-638C64086E2F}" srcOrd="1" destOrd="0" presId="urn:microsoft.com/office/officeart/2005/8/layout/vList5"/>
    <dgm:cxn modelId="{AC9D2E96-804E-46B5-A005-930ED34B543C}" type="presParOf" srcId="{0844E127-CE98-424F-9989-041CCDA12BFB}" destId="{D48A0A58-DF47-43F5-83FF-C02710C43713}" srcOrd="2" destOrd="0" presId="urn:microsoft.com/office/officeart/2005/8/layout/vList5"/>
    <dgm:cxn modelId="{48C3A1DC-987B-4E06-964E-9BFF205C4DB8}" type="presParOf" srcId="{D48A0A58-DF47-43F5-83FF-C02710C43713}" destId="{47B036F5-AA6B-4242-85BE-B5D4FFA434FC}" srcOrd="0" destOrd="0" presId="urn:microsoft.com/office/officeart/2005/8/layout/vList5"/>
    <dgm:cxn modelId="{1DBDA855-DA6B-4A96-A5B4-6A56E2F54238}" type="presParOf" srcId="{D48A0A58-DF47-43F5-83FF-C02710C43713}" destId="{9CA3210E-AF8D-4D73-8C9E-B56B898191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3A490-972D-47E6-A90E-B76BF5CE63F9}" type="doc">
      <dgm:prSet loTypeId="urn:microsoft.com/office/officeart/2005/8/layout/vList5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17474-6A62-4A91-A9A8-4F15EF20C650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Задачи</a:t>
          </a:r>
        </a:p>
      </dgm:t>
    </dgm:pt>
    <dgm:pt modelId="{00AA304C-B77A-4ADC-AB74-CBA5AD226C96}" type="parTrans" cxnId="{4E1CB3AD-0C6F-4342-81DF-2BC6F30064EA}">
      <dgm:prSet/>
      <dgm:spPr/>
      <dgm:t>
        <a:bodyPr/>
        <a:lstStyle/>
        <a:p>
          <a:endParaRPr lang="ru-RU"/>
        </a:p>
      </dgm:t>
    </dgm:pt>
    <dgm:pt modelId="{FD93E331-F8F5-4150-858A-75E72DFC4CC7}" type="sibTrans" cxnId="{4E1CB3AD-0C6F-4342-81DF-2BC6F30064EA}">
      <dgm:prSet/>
      <dgm:spPr/>
      <dgm:t>
        <a:bodyPr/>
        <a:lstStyle/>
        <a:p>
          <a:endParaRPr lang="ru-RU"/>
        </a:p>
      </dgm:t>
    </dgm:pt>
    <dgm:pt modelId="{D4890252-ED8E-454F-834C-F5D79561969A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Объект исследования </a:t>
          </a:r>
        </a:p>
      </dgm:t>
    </dgm:pt>
    <dgm:pt modelId="{B383D458-F183-49BA-8DFA-C82B242E502E}" type="parTrans" cxnId="{C4658BEC-4F2E-46B9-930D-32D0418634E6}">
      <dgm:prSet/>
      <dgm:spPr/>
      <dgm:t>
        <a:bodyPr/>
        <a:lstStyle/>
        <a:p>
          <a:endParaRPr lang="ru-RU"/>
        </a:p>
      </dgm:t>
    </dgm:pt>
    <dgm:pt modelId="{39BFEF6A-4449-49F5-BE23-C8E708B608FC}" type="sibTrans" cxnId="{C4658BEC-4F2E-46B9-930D-32D0418634E6}">
      <dgm:prSet/>
      <dgm:spPr/>
      <dgm:t>
        <a:bodyPr/>
        <a:lstStyle/>
        <a:p>
          <a:endParaRPr lang="ru-RU"/>
        </a:p>
      </dgm:t>
    </dgm:pt>
    <dgm:pt modelId="{4CADBA7C-7B39-490D-83FA-DCC6FDAFDF12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 defTabSz="1644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dirty="0"/>
            <a:t>Бизнес-процесс по созданию и развитию </a:t>
          </a:r>
          <a:r>
            <a:rPr lang="ru-RU" sz="2000" dirty="0" err="1"/>
            <a:t>глэмпинга</a:t>
          </a:r>
          <a:r>
            <a:rPr lang="ru-RU" sz="2000" dirty="0"/>
            <a:t> на территории Брянской области.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A31641E-03E3-49F5-BB63-E2B7DEDA1C8C}" type="parTrans" cxnId="{DFFBF17B-94D8-432F-9B9E-C7A25E23C556}">
      <dgm:prSet/>
      <dgm:spPr/>
      <dgm:t>
        <a:bodyPr/>
        <a:lstStyle/>
        <a:p>
          <a:endParaRPr lang="ru-RU"/>
        </a:p>
      </dgm:t>
    </dgm:pt>
    <dgm:pt modelId="{3FB79E90-DE62-4EB4-9C34-E1952918CE8D}" type="sibTrans" cxnId="{DFFBF17B-94D8-432F-9B9E-C7A25E23C556}">
      <dgm:prSet/>
      <dgm:spPr/>
      <dgm:t>
        <a:bodyPr/>
        <a:lstStyle/>
        <a:p>
          <a:endParaRPr lang="ru-RU"/>
        </a:p>
      </dgm:t>
    </dgm:pt>
    <dgm:pt modelId="{9DC39D39-D3C1-4639-B90D-6A658674D75B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Предмет исследования </a:t>
          </a:r>
        </a:p>
      </dgm:t>
    </dgm:pt>
    <dgm:pt modelId="{6C144043-8F9E-406B-8864-0EF0873D37BF}" type="parTrans" cxnId="{C4136E2A-F8F1-4BA7-99E3-4F83BE80E707}">
      <dgm:prSet/>
      <dgm:spPr/>
      <dgm:t>
        <a:bodyPr/>
        <a:lstStyle/>
        <a:p>
          <a:endParaRPr lang="ru-RU"/>
        </a:p>
      </dgm:t>
    </dgm:pt>
    <dgm:pt modelId="{B9ECED3E-DA9F-4580-9296-A9B1FEDB6169}" type="sibTrans" cxnId="{C4136E2A-F8F1-4BA7-99E3-4F83BE80E707}">
      <dgm:prSet/>
      <dgm:spPr/>
      <dgm:t>
        <a:bodyPr/>
        <a:lstStyle/>
        <a:p>
          <a:endParaRPr lang="ru-RU"/>
        </a:p>
      </dgm:t>
    </dgm:pt>
    <dgm:pt modelId="{D0C07958-09BF-4C10-AACC-70D3E033E8F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dirty="0"/>
            <a:t>Дорожная карта запуска бизнес-процесса (стартап </a:t>
          </a:r>
          <a:r>
            <a:rPr lang="ru-RU" sz="2000" dirty="0" err="1"/>
            <a:t>глэмпинга</a:t>
          </a:r>
          <a:r>
            <a:rPr lang="ru-RU" sz="2000" dirty="0"/>
            <a:t> в Брянской области).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40418B7-39DE-4BFF-85E6-8ADD62A2FCCB}" type="parTrans" cxnId="{E6DD9045-8188-4DFB-98DC-FD3FC47B17B9}">
      <dgm:prSet/>
      <dgm:spPr/>
      <dgm:t>
        <a:bodyPr/>
        <a:lstStyle/>
        <a:p>
          <a:endParaRPr lang="ru-RU"/>
        </a:p>
      </dgm:t>
    </dgm:pt>
    <dgm:pt modelId="{4A86098F-5D1A-4685-8F03-FFFEBC22FD9D}" type="sibTrans" cxnId="{E6DD9045-8188-4DFB-98DC-FD3FC47B17B9}">
      <dgm:prSet/>
      <dgm:spPr/>
      <dgm:t>
        <a:bodyPr/>
        <a:lstStyle/>
        <a:p>
          <a:endParaRPr lang="ru-RU"/>
        </a:p>
      </dgm:t>
    </dgm:pt>
    <dgm:pt modelId="{8CA9F82B-37C7-4242-B4AF-06E2D2BB0422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Проанализировать определение стартапа, а также выявить его классификационные признаки.</a:t>
          </a:r>
        </a:p>
      </dgm:t>
    </dgm:pt>
    <dgm:pt modelId="{2F6EB995-9EED-427A-913D-2AC085D1D3C5}" type="parTrans" cxnId="{1B9B161C-027A-4AE9-86C9-AB5B061B8D11}">
      <dgm:prSet/>
      <dgm:spPr/>
      <dgm:t>
        <a:bodyPr/>
        <a:lstStyle/>
        <a:p>
          <a:endParaRPr lang="ru-RU"/>
        </a:p>
      </dgm:t>
    </dgm:pt>
    <dgm:pt modelId="{90B26646-8A28-4FE5-BB18-B9DF27463584}" type="sibTrans" cxnId="{1B9B161C-027A-4AE9-86C9-AB5B061B8D11}">
      <dgm:prSet/>
      <dgm:spPr/>
      <dgm:t>
        <a:bodyPr/>
        <a:lstStyle/>
        <a:p>
          <a:endParaRPr lang="ru-RU"/>
        </a:p>
      </dgm:t>
    </dgm:pt>
    <dgm:pt modelId="{B993AA0B-1EDF-4234-A2D5-624721E42AA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Раскрыть суть методики разработки дорожной карты стартапа.</a:t>
          </a:r>
        </a:p>
      </dgm:t>
    </dgm:pt>
    <dgm:pt modelId="{1D1A4A4C-ED19-404E-82B9-7E6468B14D4F}" type="parTrans" cxnId="{BEC02486-5775-434E-AEC4-56F20A084B79}">
      <dgm:prSet/>
      <dgm:spPr/>
      <dgm:t>
        <a:bodyPr/>
        <a:lstStyle/>
        <a:p>
          <a:endParaRPr lang="ru-RU"/>
        </a:p>
      </dgm:t>
    </dgm:pt>
    <dgm:pt modelId="{B0B89806-D119-45AA-B01C-6E99C7C66072}" type="sibTrans" cxnId="{BEC02486-5775-434E-AEC4-56F20A084B79}">
      <dgm:prSet/>
      <dgm:spPr/>
      <dgm:t>
        <a:bodyPr/>
        <a:lstStyle/>
        <a:p>
          <a:endParaRPr lang="ru-RU"/>
        </a:p>
      </dgm:t>
    </dgm:pt>
    <dgm:pt modelId="{EE071AD3-6390-4432-90A0-31C78AEF587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Определить особенности разработки дорожной карты стартапа </a:t>
          </a:r>
          <a:r>
            <a:rPr lang="ru-RU" sz="2000" dirty="0" err="1"/>
            <a:t>глэмпинга</a:t>
          </a:r>
          <a:r>
            <a:rPr lang="ru-RU" sz="2000" dirty="0"/>
            <a:t>.</a:t>
          </a:r>
        </a:p>
      </dgm:t>
    </dgm:pt>
    <dgm:pt modelId="{C6E85D79-AD41-43FB-B5F8-7B5869AB0633}" type="parTrans" cxnId="{CAD7A430-37CB-451F-86F7-765988408E6C}">
      <dgm:prSet/>
      <dgm:spPr/>
      <dgm:t>
        <a:bodyPr/>
        <a:lstStyle/>
        <a:p>
          <a:endParaRPr lang="ru-RU"/>
        </a:p>
      </dgm:t>
    </dgm:pt>
    <dgm:pt modelId="{C7BEDF5E-B613-43BF-BEC5-34D38DFE259B}" type="sibTrans" cxnId="{CAD7A430-37CB-451F-86F7-765988408E6C}">
      <dgm:prSet/>
      <dgm:spPr/>
      <dgm:t>
        <a:bodyPr/>
        <a:lstStyle/>
        <a:p>
          <a:endParaRPr lang="ru-RU"/>
        </a:p>
      </dgm:t>
    </dgm:pt>
    <dgm:pt modelId="{DFDE0E12-9FA6-4A64-9C03-E365E38EB38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Проанализировать развитие </a:t>
          </a:r>
          <a:r>
            <a:rPr lang="ru-RU" sz="2000" dirty="0" err="1"/>
            <a:t>глемпинга</a:t>
          </a:r>
          <a:r>
            <a:rPr lang="ru-RU" sz="2000" dirty="0"/>
            <a:t> в Российской Федерации.</a:t>
          </a:r>
        </a:p>
      </dgm:t>
    </dgm:pt>
    <dgm:pt modelId="{2AFA4A1F-D781-4532-9606-9DC04B10A638}" type="parTrans" cxnId="{B9B9AB22-110C-4CE8-A27C-BC90106DA0CA}">
      <dgm:prSet/>
      <dgm:spPr/>
      <dgm:t>
        <a:bodyPr/>
        <a:lstStyle/>
        <a:p>
          <a:endParaRPr lang="ru-RU"/>
        </a:p>
      </dgm:t>
    </dgm:pt>
    <dgm:pt modelId="{E453EA78-6A06-4088-B5AB-EA1C342F3CBF}" type="sibTrans" cxnId="{B9B9AB22-110C-4CE8-A27C-BC90106DA0CA}">
      <dgm:prSet/>
      <dgm:spPr/>
      <dgm:t>
        <a:bodyPr/>
        <a:lstStyle/>
        <a:p>
          <a:endParaRPr lang="ru-RU"/>
        </a:p>
      </dgm:t>
    </dgm:pt>
    <dgm:pt modelId="{427F6C86-5F79-4281-8091-7FD515C7524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Рассмотреть условия и возможности создания </a:t>
          </a:r>
          <a:r>
            <a:rPr lang="ru-RU" sz="2000" dirty="0" err="1"/>
            <a:t>глэмпинга</a:t>
          </a:r>
          <a:r>
            <a:rPr lang="ru-RU" sz="2000" dirty="0"/>
            <a:t> в Брянской области.</a:t>
          </a:r>
        </a:p>
      </dgm:t>
    </dgm:pt>
    <dgm:pt modelId="{972B58A4-1897-4B82-8FD3-DD45B9ADFD0F}" type="parTrans" cxnId="{BFB45871-AF49-465A-9763-558B681F94D4}">
      <dgm:prSet/>
      <dgm:spPr/>
      <dgm:t>
        <a:bodyPr/>
        <a:lstStyle/>
        <a:p>
          <a:endParaRPr lang="ru-RU"/>
        </a:p>
      </dgm:t>
    </dgm:pt>
    <dgm:pt modelId="{A6A989F5-ECA3-4DDE-8BD7-4ED491BDB6EB}" type="sibTrans" cxnId="{BFB45871-AF49-465A-9763-558B681F94D4}">
      <dgm:prSet/>
      <dgm:spPr/>
      <dgm:t>
        <a:bodyPr/>
        <a:lstStyle/>
        <a:p>
          <a:endParaRPr lang="ru-RU"/>
        </a:p>
      </dgm:t>
    </dgm:pt>
    <dgm:pt modelId="{36DC4C28-EAAC-49DA-B4FA-5FF71173A80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Исследовать спрос потребителей туристических услуг в </a:t>
          </a:r>
          <a:r>
            <a:rPr lang="ru-RU" sz="2000" dirty="0" err="1"/>
            <a:t>глэмпинге</a:t>
          </a:r>
          <a:r>
            <a:rPr lang="ru-RU" sz="2000" dirty="0"/>
            <a:t> в Брянском регионе.</a:t>
          </a:r>
        </a:p>
      </dgm:t>
    </dgm:pt>
    <dgm:pt modelId="{9555EE6F-43C2-4015-B778-34891E264820}" type="parTrans" cxnId="{8A63AFFC-D7F3-4768-8293-199ECAA74F67}">
      <dgm:prSet/>
      <dgm:spPr/>
      <dgm:t>
        <a:bodyPr/>
        <a:lstStyle/>
        <a:p>
          <a:endParaRPr lang="ru-RU"/>
        </a:p>
      </dgm:t>
    </dgm:pt>
    <dgm:pt modelId="{636E15F3-C9DD-479F-A724-C4E07D62A3B9}" type="sibTrans" cxnId="{8A63AFFC-D7F3-4768-8293-199ECAA74F67}">
      <dgm:prSet/>
      <dgm:spPr/>
      <dgm:t>
        <a:bodyPr/>
        <a:lstStyle/>
        <a:p>
          <a:endParaRPr lang="ru-RU"/>
        </a:p>
      </dgm:t>
    </dgm:pt>
    <dgm:pt modelId="{1A3104F5-80AD-418B-9CF5-B5D7C095766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Разработать концепцию стартапа </a:t>
          </a:r>
          <a:r>
            <a:rPr lang="ru-RU" sz="2000" dirty="0" err="1"/>
            <a:t>глэмпинга</a:t>
          </a:r>
          <a:r>
            <a:rPr lang="ru-RU" sz="2000" dirty="0"/>
            <a:t> «Эко </a:t>
          </a:r>
          <a:r>
            <a:rPr lang="ru-RU" sz="2000" dirty="0" err="1"/>
            <a:t>Хайвилл</a:t>
          </a:r>
          <a:r>
            <a:rPr lang="ru-RU" sz="2000" dirty="0"/>
            <a:t>».</a:t>
          </a:r>
        </a:p>
      </dgm:t>
    </dgm:pt>
    <dgm:pt modelId="{78C3C920-D026-4F88-8E13-D7CDC1500BB8}" type="parTrans" cxnId="{A14761E4-FF09-4A79-9255-21D22159A934}">
      <dgm:prSet/>
      <dgm:spPr/>
      <dgm:t>
        <a:bodyPr/>
        <a:lstStyle/>
        <a:p>
          <a:endParaRPr lang="ru-RU"/>
        </a:p>
      </dgm:t>
    </dgm:pt>
    <dgm:pt modelId="{5F7AE6B3-2E9B-4648-AA8C-03D4A40D3739}" type="sibTrans" cxnId="{A14761E4-FF09-4A79-9255-21D22159A934}">
      <dgm:prSet/>
      <dgm:spPr/>
      <dgm:t>
        <a:bodyPr/>
        <a:lstStyle/>
        <a:p>
          <a:endParaRPr lang="ru-RU"/>
        </a:p>
      </dgm:t>
    </dgm:pt>
    <dgm:pt modelId="{A62EB964-5FE0-4E6D-A0CE-D192F59B298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Разработать дорожную карту </a:t>
          </a:r>
          <a:r>
            <a:rPr lang="ru-RU" sz="2000" dirty="0" err="1"/>
            <a:t>глэмпинга</a:t>
          </a:r>
          <a:r>
            <a:rPr lang="ru-RU" sz="2000" dirty="0"/>
            <a:t>.</a:t>
          </a:r>
        </a:p>
      </dgm:t>
    </dgm:pt>
    <dgm:pt modelId="{052B7C26-0635-4A2B-9D94-05218BA4F4C4}" type="parTrans" cxnId="{36300B9C-A7EB-43BD-A500-36FDB08C97D7}">
      <dgm:prSet/>
      <dgm:spPr/>
      <dgm:t>
        <a:bodyPr/>
        <a:lstStyle/>
        <a:p>
          <a:endParaRPr lang="ru-RU"/>
        </a:p>
      </dgm:t>
    </dgm:pt>
    <dgm:pt modelId="{2AD51308-AC39-4D42-8A68-306355EB5822}" type="sibTrans" cxnId="{36300B9C-A7EB-43BD-A500-36FDB08C97D7}">
      <dgm:prSet/>
      <dgm:spPr/>
      <dgm:t>
        <a:bodyPr/>
        <a:lstStyle/>
        <a:p>
          <a:endParaRPr lang="ru-RU"/>
        </a:p>
      </dgm:t>
    </dgm:pt>
    <dgm:pt modelId="{A474F74A-2F48-496F-A9DC-0E4A3318453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Рассчитать экономическую эффективность внедрения стартапа </a:t>
          </a:r>
          <a:r>
            <a:rPr lang="ru-RU" sz="2000" dirty="0" err="1"/>
            <a:t>глэмпинга</a:t>
          </a:r>
          <a:r>
            <a:rPr lang="ru-RU" sz="3600" dirty="0"/>
            <a:t>.</a:t>
          </a:r>
        </a:p>
      </dgm:t>
    </dgm:pt>
    <dgm:pt modelId="{7DB0EAA7-325A-486E-8D13-B0D1E915470F}" type="parTrans" cxnId="{232668E1-3A34-41A4-A110-B8E93F70DFC0}">
      <dgm:prSet/>
      <dgm:spPr/>
      <dgm:t>
        <a:bodyPr/>
        <a:lstStyle/>
        <a:p>
          <a:endParaRPr lang="ru-RU"/>
        </a:p>
      </dgm:t>
    </dgm:pt>
    <dgm:pt modelId="{450E44AC-B114-450F-9E73-9540F5DFFFD6}" type="sibTrans" cxnId="{232668E1-3A34-41A4-A110-B8E93F70DFC0}">
      <dgm:prSet/>
      <dgm:spPr/>
      <dgm:t>
        <a:bodyPr/>
        <a:lstStyle/>
        <a:p>
          <a:endParaRPr lang="ru-RU"/>
        </a:p>
      </dgm:t>
    </dgm:pt>
    <dgm:pt modelId="{9725861F-19B6-4702-822A-56ADB11C5C5D}" type="pres">
      <dgm:prSet presAssocID="{F653A490-972D-47E6-A90E-B76BF5CE63F9}" presName="Name0" presStyleCnt="0">
        <dgm:presLayoutVars>
          <dgm:dir/>
          <dgm:animLvl val="lvl"/>
          <dgm:resizeHandles val="exact"/>
        </dgm:presLayoutVars>
      </dgm:prSet>
      <dgm:spPr/>
    </dgm:pt>
    <dgm:pt modelId="{F3FA5011-C0E7-4956-AF8E-BB0A8CB715E9}" type="pres">
      <dgm:prSet presAssocID="{46F17474-6A62-4A91-A9A8-4F15EF20C650}" presName="linNode" presStyleCnt="0"/>
      <dgm:spPr/>
    </dgm:pt>
    <dgm:pt modelId="{4241ECDC-30F2-4CB8-9108-9BDA3A68FB5D}" type="pres">
      <dgm:prSet presAssocID="{46F17474-6A62-4A91-A9A8-4F15EF20C650}" presName="parentText" presStyleLbl="node1" presStyleIdx="0" presStyleCnt="3" custScaleX="107316" custScaleY="221264">
        <dgm:presLayoutVars>
          <dgm:chMax val="1"/>
          <dgm:bulletEnabled val="1"/>
        </dgm:presLayoutVars>
      </dgm:prSet>
      <dgm:spPr/>
    </dgm:pt>
    <dgm:pt modelId="{FE70FF5F-5204-49E2-A93A-361E42F07F35}" type="pres">
      <dgm:prSet presAssocID="{46F17474-6A62-4A91-A9A8-4F15EF20C650}" presName="descendantText" presStyleLbl="alignAccFollowNode1" presStyleIdx="0" presStyleCnt="3" custScaleX="488222" custScaleY="405276">
        <dgm:presLayoutVars>
          <dgm:bulletEnabled val="1"/>
        </dgm:presLayoutVars>
      </dgm:prSet>
      <dgm:spPr/>
    </dgm:pt>
    <dgm:pt modelId="{4EDDD6B0-7A93-4869-96D3-A6C4915496AA}" type="pres">
      <dgm:prSet presAssocID="{FD93E331-F8F5-4150-858A-75E72DFC4CC7}" presName="sp" presStyleCnt="0"/>
      <dgm:spPr/>
    </dgm:pt>
    <dgm:pt modelId="{6A25B97D-B647-45C8-8F1F-41BA9E2500AA}" type="pres">
      <dgm:prSet presAssocID="{D4890252-ED8E-454F-834C-F5D79561969A}" presName="linNode" presStyleCnt="0"/>
      <dgm:spPr/>
    </dgm:pt>
    <dgm:pt modelId="{5D5BBF40-4235-4C63-8234-8C5AC79388DE}" type="pres">
      <dgm:prSet presAssocID="{D4890252-ED8E-454F-834C-F5D79561969A}" presName="parentText" presStyleLbl="node1" presStyleIdx="1" presStyleCnt="3" custScaleX="54265" custScaleY="51858">
        <dgm:presLayoutVars>
          <dgm:chMax val="1"/>
          <dgm:bulletEnabled val="1"/>
        </dgm:presLayoutVars>
      </dgm:prSet>
      <dgm:spPr/>
    </dgm:pt>
    <dgm:pt modelId="{DAEF1ED7-D6D7-4675-A405-89E553207DF2}" type="pres">
      <dgm:prSet presAssocID="{D4890252-ED8E-454F-834C-F5D79561969A}" presName="descendantText" presStyleLbl="alignAccFollowNode1" presStyleIdx="1" presStyleCnt="3" custScaleX="101264" custScaleY="58365" custLinFactNeighborX="729" custLinFactNeighborY="3019">
        <dgm:presLayoutVars>
          <dgm:bulletEnabled val="1"/>
        </dgm:presLayoutVars>
      </dgm:prSet>
      <dgm:spPr/>
    </dgm:pt>
    <dgm:pt modelId="{6F3EA727-CE0A-45BF-B2D3-EB1698EFCC56}" type="pres">
      <dgm:prSet presAssocID="{39BFEF6A-4449-49F5-BE23-C8E708B608FC}" presName="sp" presStyleCnt="0"/>
      <dgm:spPr/>
    </dgm:pt>
    <dgm:pt modelId="{981F4C8B-4078-4403-8FA4-4FD4F370BA4C}" type="pres">
      <dgm:prSet presAssocID="{9DC39D39-D3C1-4639-B90D-6A658674D75B}" presName="linNode" presStyleCnt="0"/>
      <dgm:spPr/>
    </dgm:pt>
    <dgm:pt modelId="{A934A351-B8A4-40B6-B947-BA696FCD53D7}" type="pres">
      <dgm:prSet presAssocID="{9DC39D39-D3C1-4639-B90D-6A658674D75B}" presName="parentText" presStyleLbl="node1" presStyleIdx="2" presStyleCnt="3" custScaleX="53655" custScaleY="51015">
        <dgm:presLayoutVars>
          <dgm:chMax val="1"/>
          <dgm:bulletEnabled val="1"/>
        </dgm:presLayoutVars>
      </dgm:prSet>
      <dgm:spPr/>
    </dgm:pt>
    <dgm:pt modelId="{01177FBE-774B-4129-8402-F02EC372507C}" type="pres">
      <dgm:prSet presAssocID="{9DC39D39-D3C1-4639-B90D-6A658674D75B}" presName="descendantText" presStyleLbl="alignAccFollowNode1" presStyleIdx="2" presStyleCnt="3" custScaleX="102935" custScaleY="80759" custLinFactNeighborX="365" custLinFactNeighborY="-3135">
        <dgm:presLayoutVars>
          <dgm:bulletEnabled val="1"/>
        </dgm:presLayoutVars>
      </dgm:prSet>
      <dgm:spPr/>
    </dgm:pt>
  </dgm:ptLst>
  <dgm:cxnLst>
    <dgm:cxn modelId="{2E65FB03-4481-4DD4-BB38-BE7B111CE354}" type="presOf" srcId="{9DC39D39-D3C1-4639-B90D-6A658674D75B}" destId="{A934A351-B8A4-40B6-B947-BA696FCD53D7}" srcOrd="0" destOrd="0" presId="urn:microsoft.com/office/officeart/2005/8/layout/vList5"/>
    <dgm:cxn modelId="{22B07707-F715-4050-AF8D-2A01BF4A2033}" type="presOf" srcId="{36DC4C28-EAAC-49DA-B4FA-5FF71173A801}" destId="{FE70FF5F-5204-49E2-A93A-361E42F07F35}" srcOrd="0" destOrd="5" presId="urn:microsoft.com/office/officeart/2005/8/layout/vList5"/>
    <dgm:cxn modelId="{1CCDF817-BA30-494E-AB90-2E9B3763FFFF}" type="presOf" srcId="{DFDE0E12-9FA6-4A64-9C03-E365E38EB387}" destId="{FE70FF5F-5204-49E2-A93A-361E42F07F35}" srcOrd="0" destOrd="3" presId="urn:microsoft.com/office/officeart/2005/8/layout/vList5"/>
    <dgm:cxn modelId="{1B9B161C-027A-4AE9-86C9-AB5B061B8D11}" srcId="{46F17474-6A62-4A91-A9A8-4F15EF20C650}" destId="{8CA9F82B-37C7-4242-B4AF-06E2D2BB0422}" srcOrd="0" destOrd="0" parTransId="{2F6EB995-9EED-427A-913D-2AC085D1D3C5}" sibTransId="{90B26646-8A28-4FE5-BB18-B9DF27463584}"/>
    <dgm:cxn modelId="{6285C71C-E8D0-4B04-868F-42B895AA546C}" type="presOf" srcId="{EE071AD3-6390-4432-90A0-31C78AEF5876}" destId="{FE70FF5F-5204-49E2-A93A-361E42F07F35}" srcOrd="0" destOrd="2" presId="urn:microsoft.com/office/officeart/2005/8/layout/vList5"/>
    <dgm:cxn modelId="{B9B9AB22-110C-4CE8-A27C-BC90106DA0CA}" srcId="{46F17474-6A62-4A91-A9A8-4F15EF20C650}" destId="{DFDE0E12-9FA6-4A64-9C03-E365E38EB387}" srcOrd="3" destOrd="0" parTransId="{2AFA4A1F-D781-4532-9606-9DC04B10A638}" sibTransId="{E453EA78-6A06-4088-B5AB-EA1C342F3CBF}"/>
    <dgm:cxn modelId="{C4136E2A-F8F1-4BA7-99E3-4F83BE80E707}" srcId="{F653A490-972D-47E6-A90E-B76BF5CE63F9}" destId="{9DC39D39-D3C1-4639-B90D-6A658674D75B}" srcOrd="2" destOrd="0" parTransId="{6C144043-8F9E-406B-8864-0EF0873D37BF}" sibTransId="{B9ECED3E-DA9F-4580-9296-A9B1FEDB6169}"/>
    <dgm:cxn modelId="{CAD7A430-37CB-451F-86F7-765988408E6C}" srcId="{46F17474-6A62-4A91-A9A8-4F15EF20C650}" destId="{EE071AD3-6390-4432-90A0-31C78AEF5876}" srcOrd="2" destOrd="0" parTransId="{C6E85D79-AD41-43FB-B5F8-7B5869AB0633}" sibTransId="{C7BEDF5E-B613-43BF-BEC5-34D38DFE259B}"/>
    <dgm:cxn modelId="{016F6662-83E3-4FC3-9829-CB27C904C34D}" type="presOf" srcId="{8CA9F82B-37C7-4242-B4AF-06E2D2BB0422}" destId="{FE70FF5F-5204-49E2-A93A-361E42F07F35}" srcOrd="0" destOrd="0" presId="urn:microsoft.com/office/officeart/2005/8/layout/vList5"/>
    <dgm:cxn modelId="{92E37F43-0EE3-4547-9386-CE4722A4E1B4}" type="presOf" srcId="{A62EB964-5FE0-4E6D-A0CE-D192F59B2986}" destId="{FE70FF5F-5204-49E2-A93A-361E42F07F35}" srcOrd="0" destOrd="7" presId="urn:microsoft.com/office/officeart/2005/8/layout/vList5"/>
    <dgm:cxn modelId="{E6DD9045-8188-4DFB-98DC-FD3FC47B17B9}" srcId="{9DC39D39-D3C1-4639-B90D-6A658674D75B}" destId="{D0C07958-09BF-4C10-AACC-70D3E033E8F1}" srcOrd="0" destOrd="0" parTransId="{340418B7-39DE-4BFF-85E6-8ADD62A2FCCB}" sibTransId="{4A86098F-5D1A-4685-8F03-FFFEBC22FD9D}"/>
    <dgm:cxn modelId="{F5C81366-49F0-4D5C-936B-79C730C8C74C}" type="presOf" srcId="{F653A490-972D-47E6-A90E-B76BF5CE63F9}" destId="{9725861F-19B6-4702-822A-56ADB11C5C5D}" srcOrd="0" destOrd="0" presId="urn:microsoft.com/office/officeart/2005/8/layout/vList5"/>
    <dgm:cxn modelId="{F9459049-6855-403C-9A3E-D18C69191214}" type="presOf" srcId="{A474F74A-2F48-496F-A9DC-0E4A3318453A}" destId="{FE70FF5F-5204-49E2-A93A-361E42F07F35}" srcOrd="0" destOrd="8" presId="urn:microsoft.com/office/officeart/2005/8/layout/vList5"/>
    <dgm:cxn modelId="{1D65154A-2CA5-42FA-8032-32CC73F13CCA}" type="presOf" srcId="{B993AA0B-1EDF-4234-A2D5-624721E42AAB}" destId="{FE70FF5F-5204-49E2-A93A-361E42F07F35}" srcOrd="0" destOrd="1" presId="urn:microsoft.com/office/officeart/2005/8/layout/vList5"/>
    <dgm:cxn modelId="{5BDC5A6E-A7E0-4433-8A55-7BA05D06778F}" type="presOf" srcId="{46F17474-6A62-4A91-A9A8-4F15EF20C650}" destId="{4241ECDC-30F2-4CB8-9108-9BDA3A68FB5D}" srcOrd="0" destOrd="0" presId="urn:microsoft.com/office/officeart/2005/8/layout/vList5"/>
    <dgm:cxn modelId="{BFB45871-AF49-465A-9763-558B681F94D4}" srcId="{46F17474-6A62-4A91-A9A8-4F15EF20C650}" destId="{427F6C86-5F79-4281-8091-7FD515C75245}" srcOrd="4" destOrd="0" parTransId="{972B58A4-1897-4B82-8FD3-DD45B9ADFD0F}" sibTransId="{A6A989F5-ECA3-4DDE-8BD7-4ED491BDB6EB}"/>
    <dgm:cxn modelId="{DFFBF17B-94D8-432F-9B9E-C7A25E23C556}" srcId="{D4890252-ED8E-454F-834C-F5D79561969A}" destId="{4CADBA7C-7B39-490D-83FA-DCC6FDAFDF12}" srcOrd="0" destOrd="0" parTransId="{6A31641E-03E3-49F5-BB63-E2B7DEDA1C8C}" sibTransId="{3FB79E90-DE62-4EB4-9C34-E1952918CE8D}"/>
    <dgm:cxn modelId="{BEC02486-5775-434E-AEC4-56F20A084B79}" srcId="{46F17474-6A62-4A91-A9A8-4F15EF20C650}" destId="{B993AA0B-1EDF-4234-A2D5-624721E42AAB}" srcOrd="1" destOrd="0" parTransId="{1D1A4A4C-ED19-404E-82B9-7E6468B14D4F}" sibTransId="{B0B89806-D119-45AA-B01C-6E99C7C66072}"/>
    <dgm:cxn modelId="{901EAE86-EF7D-4390-8B4B-A4CBBEA0B53F}" type="presOf" srcId="{D4890252-ED8E-454F-834C-F5D79561969A}" destId="{5D5BBF40-4235-4C63-8234-8C5AC79388DE}" srcOrd="0" destOrd="0" presId="urn:microsoft.com/office/officeart/2005/8/layout/vList5"/>
    <dgm:cxn modelId="{F16BE690-AB0C-464D-B7D0-CCA99F2C6F66}" type="presOf" srcId="{427F6C86-5F79-4281-8091-7FD515C75245}" destId="{FE70FF5F-5204-49E2-A93A-361E42F07F35}" srcOrd="0" destOrd="4" presId="urn:microsoft.com/office/officeart/2005/8/layout/vList5"/>
    <dgm:cxn modelId="{C865049B-1D55-4D9A-88DC-B4C04819AEBB}" type="presOf" srcId="{D0C07958-09BF-4C10-AACC-70D3E033E8F1}" destId="{01177FBE-774B-4129-8402-F02EC372507C}" srcOrd="0" destOrd="0" presId="urn:microsoft.com/office/officeart/2005/8/layout/vList5"/>
    <dgm:cxn modelId="{36300B9C-A7EB-43BD-A500-36FDB08C97D7}" srcId="{46F17474-6A62-4A91-A9A8-4F15EF20C650}" destId="{A62EB964-5FE0-4E6D-A0CE-D192F59B2986}" srcOrd="7" destOrd="0" parTransId="{052B7C26-0635-4A2B-9D94-05218BA4F4C4}" sibTransId="{2AD51308-AC39-4D42-8A68-306355EB5822}"/>
    <dgm:cxn modelId="{4E1CB3AD-0C6F-4342-81DF-2BC6F30064EA}" srcId="{F653A490-972D-47E6-A90E-B76BF5CE63F9}" destId="{46F17474-6A62-4A91-A9A8-4F15EF20C650}" srcOrd="0" destOrd="0" parTransId="{00AA304C-B77A-4ADC-AB74-CBA5AD226C96}" sibTransId="{FD93E331-F8F5-4150-858A-75E72DFC4CC7}"/>
    <dgm:cxn modelId="{B0B640B8-68CE-40BB-AA80-B45418874E76}" type="presOf" srcId="{4CADBA7C-7B39-490D-83FA-DCC6FDAFDF12}" destId="{DAEF1ED7-D6D7-4675-A405-89E553207DF2}" srcOrd="0" destOrd="0" presId="urn:microsoft.com/office/officeart/2005/8/layout/vList5"/>
    <dgm:cxn modelId="{232668E1-3A34-41A4-A110-B8E93F70DFC0}" srcId="{46F17474-6A62-4A91-A9A8-4F15EF20C650}" destId="{A474F74A-2F48-496F-A9DC-0E4A3318453A}" srcOrd="8" destOrd="0" parTransId="{7DB0EAA7-325A-486E-8D13-B0D1E915470F}" sibTransId="{450E44AC-B114-450F-9E73-9540F5DFFFD6}"/>
    <dgm:cxn modelId="{79531AE3-3ECD-4B7B-8A79-6A177F2EA13B}" type="presOf" srcId="{1A3104F5-80AD-418B-9CF5-B5D7C0957663}" destId="{FE70FF5F-5204-49E2-A93A-361E42F07F35}" srcOrd="0" destOrd="6" presId="urn:microsoft.com/office/officeart/2005/8/layout/vList5"/>
    <dgm:cxn modelId="{A14761E4-FF09-4A79-9255-21D22159A934}" srcId="{46F17474-6A62-4A91-A9A8-4F15EF20C650}" destId="{1A3104F5-80AD-418B-9CF5-B5D7C0957663}" srcOrd="6" destOrd="0" parTransId="{78C3C920-D026-4F88-8E13-D7CDC1500BB8}" sibTransId="{5F7AE6B3-2E9B-4648-AA8C-03D4A40D3739}"/>
    <dgm:cxn modelId="{C4658BEC-4F2E-46B9-930D-32D0418634E6}" srcId="{F653A490-972D-47E6-A90E-B76BF5CE63F9}" destId="{D4890252-ED8E-454F-834C-F5D79561969A}" srcOrd="1" destOrd="0" parTransId="{B383D458-F183-49BA-8DFA-C82B242E502E}" sibTransId="{39BFEF6A-4449-49F5-BE23-C8E708B608FC}"/>
    <dgm:cxn modelId="{8A63AFFC-D7F3-4768-8293-199ECAA74F67}" srcId="{46F17474-6A62-4A91-A9A8-4F15EF20C650}" destId="{36DC4C28-EAAC-49DA-B4FA-5FF71173A801}" srcOrd="5" destOrd="0" parTransId="{9555EE6F-43C2-4015-B778-34891E264820}" sibTransId="{636E15F3-C9DD-479F-A724-C4E07D62A3B9}"/>
    <dgm:cxn modelId="{FD253245-DE0A-45E4-B972-B467EB3CCEC0}" type="presParOf" srcId="{9725861F-19B6-4702-822A-56ADB11C5C5D}" destId="{F3FA5011-C0E7-4956-AF8E-BB0A8CB715E9}" srcOrd="0" destOrd="0" presId="urn:microsoft.com/office/officeart/2005/8/layout/vList5"/>
    <dgm:cxn modelId="{2A1A1FCD-5E10-441F-981A-477D326AC498}" type="presParOf" srcId="{F3FA5011-C0E7-4956-AF8E-BB0A8CB715E9}" destId="{4241ECDC-30F2-4CB8-9108-9BDA3A68FB5D}" srcOrd="0" destOrd="0" presId="urn:microsoft.com/office/officeart/2005/8/layout/vList5"/>
    <dgm:cxn modelId="{4EB7A06B-2B79-441A-944E-3A346999C044}" type="presParOf" srcId="{F3FA5011-C0E7-4956-AF8E-BB0A8CB715E9}" destId="{FE70FF5F-5204-49E2-A93A-361E42F07F35}" srcOrd="1" destOrd="0" presId="urn:microsoft.com/office/officeart/2005/8/layout/vList5"/>
    <dgm:cxn modelId="{9906FE33-AA79-4EF9-B61E-50A3BD2B8F29}" type="presParOf" srcId="{9725861F-19B6-4702-822A-56ADB11C5C5D}" destId="{4EDDD6B0-7A93-4869-96D3-A6C4915496AA}" srcOrd="1" destOrd="0" presId="urn:microsoft.com/office/officeart/2005/8/layout/vList5"/>
    <dgm:cxn modelId="{23BD9188-A317-4F29-B5A7-54554A21649D}" type="presParOf" srcId="{9725861F-19B6-4702-822A-56ADB11C5C5D}" destId="{6A25B97D-B647-45C8-8F1F-41BA9E2500AA}" srcOrd="2" destOrd="0" presId="urn:microsoft.com/office/officeart/2005/8/layout/vList5"/>
    <dgm:cxn modelId="{822BE4F8-855B-471D-8BC1-F9B80D324175}" type="presParOf" srcId="{6A25B97D-B647-45C8-8F1F-41BA9E2500AA}" destId="{5D5BBF40-4235-4C63-8234-8C5AC79388DE}" srcOrd="0" destOrd="0" presId="urn:microsoft.com/office/officeart/2005/8/layout/vList5"/>
    <dgm:cxn modelId="{778BA90E-ACDE-4EB3-B2FB-7B96E9C5D68B}" type="presParOf" srcId="{6A25B97D-B647-45C8-8F1F-41BA9E2500AA}" destId="{DAEF1ED7-D6D7-4675-A405-89E553207DF2}" srcOrd="1" destOrd="0" presId="urn:microsoft.com/office/officeart/2005/8/layout/vList5"/>
    <dgm:cxn modelId="{057E03AD-A9AC-4815-BEB3-E555146658D5}" type="presParOf" srcId="{9725861F-19B6-4702-822A-56ADB11C5C5D}" destId="{6F3EA727-CE0A-45BF-B2D3-EB1698EFCC56}" srcOrd="3" destOrd="0" presId="urn:microsoft.com/office/officeart/2005/8/layout/vList5"/>
    <dgm:cxn modelId="{3DE7BDE9-0D26-4DAE-9C75-E6B2733FB59D}" type="presParOf" srcId="{9725861F-19B6-4702-822A-56ADB11C5C5D}" destId="{981F4C8B-4078-4403-8FA4-4FD4F370BA4C}" srcOrd="4" destOrd="0" presId="urn:microsoft.com/office/officeart/2005/8/layout/vList5"/>
    <dgm:cxn modelId="{47B0396F-A63F-4A0B-85AC-C9ED636CDFD7}" type="presParOf" srcId="{981F4C8B-4078-4403-8FA4-4FD4F370BA4C}" destId="{A934A351-B8A4-40B6-B947-BA696FCD53D7}" srcOrd="0" destOrd="0" presId="urn:microsoft.com/office/officeart/2005/8/layout/vList5"/>
    <dgm:cxn modelId="{0BCC3470-7E42-4206-964C-1FCA36E22815}" type="presParOf" srcId="{981F4C8B-4078-4403-8FA4-4FD4F370BA4C}" destId="{01177FBE-774B-4129-8402-F02EC37250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A37A6-A741-4023-A3D7-8F91978526D9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</dgm:pt>
    <dgm:pt modelId="{219C5D0C-9971-4874-B1A3-7C3C4C41E582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/>
            <a:t>Мероприятия по созданию дорожной карты </a:t>
          </a:r>
          <a:r>
            <a:rPr lang="ru-RU" sz="3200" b="1" dirty="0" err="1"/>
            <a:t>глэмпинга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D2CA23-7F06-4B4A-9C45-6483B51E345F}" type="sibTrans" cxnId="{25BCB75A-23F9-4F24-BAE3-1F8B7942EFAE}">
      <dgm:prSet custT="1"/>
      <dgm:spPr/>
      <dgm:t>
        <a:bodyPr/>
        <a:lstStyle/>
        <a:p>
          <a:endParaRPr lang="ru-RU" sz="1200"/>
        </a:p>
      </dgm:t>
    </dgm:pt>
    <dgm:pt modelId="{6A6E02AD-C581-41FF-8432-D40ABF706DD4}" type="parTrans" cxnId="{25BCB75A-23F9-4F24-BAE3-1F8B7942EFAE}">
      <dgm:prSet/>
      <dgm:spPr/>
      <dgm:t>
        <a:bodyPr/>
        <a:lstStyle/>
        <a:p>
          <a:endParaRPr lang="ru-RU" sz="1400"/>
        </a:p>
      </dgm:t>
    </dgm:pt>
    <dgm:pt modelId="{E0B5B666-93D0-429C-9443-897551967D95}" type="pres">
      <dgm:prSet presAssocID="{DC8A37A6-A741-4023-A3D7-8F91978526D9}" presName="Name0" presStyleCnt="0">
        <dgm:presLayoutVars>
          <dgm:dir/>
          <dgm:animLvl val="lvl"/>
          <dgm:resizeHandles val="exact"/>
        </dgm:presLayoutVars>
      </dgm:prSet>
      <dgm:spPr/>
    </dgm:pt>
    <dgm:pt modelId="{0E7DE7F4-D198-4EEE-82D1-F54DA983DDD4}" type="pres">
      <dgm:prSet presAssocID="{219C5D0C-9971-4874-B1A3-7C3C4C41E582}" presName="boxAndChildren" presStyleCnt="0"/>
      <dgm:spPr/>
    </dgm:pt>
    <dgm:pt modelId="{D622A385-2960-4CA3-A005-C2A0D795E167}" type="pres">
      <dgm:prSet presAssocID="{219C5D0C-9971-4874-B1A3-7C3C4C41E582}" presName="parentTextBox" presStyleLbl="node1" presStyleIdx="0" presStyleCnt="1" custLinFactNeighborX="-1040" custLinFactNeighborY="5470"/>
      <dgm:spPr/>
    </dgm:pt>
  </dgm:ptLst>
  <dgm:cxnLst>
    <dgm:cxn modelId="{865D5B15-1A31-42F1-B60E-8B0D8A9CEBBC}" type="presOf" srcId="{DC8A37A6-A741-4023-A3D7-8F91978526D9}" destId="{E0B5B666-93D0-429C-9443-897551967D95}" srcOrd="0" destOrd="0" presId="urn:microsoft.com/office/officeart/2005/8/layout/process4"/>
    <dgm:cxn modelId="{25BCB75A-23F9-4F24-BAE3-1F8B7942EFAE}" srcId="{DC8A37A6-A741-4023-A3D7-8F91978526D9}" destId="{219C5D0C-9971-4874-B1A3-7C3C4C41E582}" srcOrd="0" destOrd="0" parTransId="{6A6E02AD-C581-41FF-8432-D40ABF706DD4}" sibTransId="{89D2CA23-7F06-4B4A-9C45-6483B51E345F}"/>
    <dgm:cxn modelId="{C9BC25BE-919C-45F0-A96D-9EEBCC6F79E1}" type="presOf" srcId="{219C5D0C-9971-4874-B1A3-7C3C4C41E582}" destId="{D622A385-2960-4CA3-A005-C2A0D795E167}" srcOrd="0" destOrd="0" presId="urn:microsoft.com/office/officeart/2005/8/layout/process4"/>
    <dgm:cxn modelId="{DF10B922-7F30-48EB-AAFB-F42C225CC284}" type="presParOf" srcId="{E0B5B666-93D0-429C-9443-897551967D95}" destId="{0E7DE7F4-D198-4EEE-82D1-F54DA983DDD4}" srcOrd="0" destOrd="0" presId="urn:microsoft.com/office/officeart/2005/8/layout/process4"/>
    <dgm:cxn modelId="{0A6BA4D1-67A6-448C-9A74-507B5313F5D1}" type="presParOf" srcId="{0E7DE7F4-D198-4EEE-82D1-F54DA983DDD4}" destId="{D622A385-2960-4CA3-A005-C2A0D795E1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B5C5A-1FF0-4578-BDA6-26EFB53A9D3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AA8619EB-7157-46FF-88A4-918EE77B1DB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/>
            <a:t>Мероприятие 1. Разработан и экономически обоснован проект </a:t>
          </a:r>
          <a:r>
            <a:rPr lang="ru-RU" sz="3200" b="1" dirty="0" err="1"/>
            <a:t>глэмпинга</a:t>
          </a:r>
          <a:r>
            <a:rPr lang="ru-RU" sz="3200" b="1" dirty="0"/>
            <a:t> «Эко </a:t>
          </a:r>
          <a:r>
            <a:rPr lang="ru-RU" sz="3200" b="1" dirty="0" err="1"/>
            <a:t>Хайвилл</a:t>
          </a:r>
          <a:r>
            <a:rPr lang="ru-RU" sz="3200" b="1" dirty="0"/>
            <a:t>». 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0971796D-954B-44F4-81C7-B8F116156D8A}" type="parTrans" cxnId="{3BF8FA63-8FB0-4F7C-979C-2A018B67A31D}">
      <dgm:prSet/>
      <dgm:spPr/>
      <dgm:t>
        <a:bodyPr/>
        <a:lstStyle/>
        <a:p>
          <a:endParaRPr lang="ru-RU"/>
        </a:p>
      </dgm:t>
    </dgm:pt>
    <dgm:pt modelId="{1F622081-BB6B-4085-8428-67159D9B35ED}" type="sibTrans" cxnId="{3BF8FA63-8FB0-4F7C-979C-2A018B67A31D}">
      <dgm:prSet/>
      <dgm:spPr/>
      <dgm:t>
        <a:bodyPr/>
        <a:lstStyle/>
        <a:p>
          <a:endParaRPr lang="ru-RU"/>
        </a:p>
      </dgm:t>
    </dgm:pt>
    <dgm:pt modelId="{2FC0087D-87B2-433B-83B5-00AC90C0324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/>
            <a:t>Мероприятие 2. Проанализирована экономическая целесообразность проекта.</a:t>
          </a:r>
        </a:p>
      </dgm:t>
    </dgm:pt>
    <dgm:pt modelId="{75ED4EB2-8F4D-47AB-ABFB-48D1BE0E8964}" type="parTrans" cxnId="{EF09E6A7-AD90-4FAD-A902-9AEEC7FCF98A}">
      <dgm:prSet/>
      <dgm:spPr/>
      <dgm:t>
        <a:bodyPr/>
        <a:lstStyle/>
        <a:p>
          <a:endParaRPr lang="ru-RU"/>
        </a:p>
      </dgm:t>
    </dgm:pt>
    <dgm:pt modelId="{FD856EB6-770C-4145-91AB-7B1945B2285C}" type="sibTrans" cxnId="{EF09E6A7-AD90-4FAD-A902-9AEEC7FCF98A}">
      <dgm:prSet/>
      <dgm:spPr/>
      <dgm:t>
        <a:bodyPr/>
        <a:lstStyle/>
        <a:p>
          <a:endParaRPr lang="ru-RU"/>
        </a:p>
      </dgm:t>
    </dgm:pt>
    <dgm:pt modelId="{5F562DD6-0E57-469F-9D20-DF714F37C93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/>
            <a:t>Мероприятие 3. Спланирована деятельность отделов и сформирована база работников.</a:t>
          </a:r>
        </a:p>
      </dgm:t>
    </dgm:pt>
    <dgm:pt modelId="{2415A002-E6EE-4DD5-A933-F8B7441841AA}" type="parTrans" cxnId="{C3D4CEA9-CEF7-46DF-B65E-D801678D65AF}">
      <dgm:prSet/>
      <dgm:spPr/>
      <dgm:t>
        <a:bodyPr/>
        <a:lstStyle/>
        <a:p>
          <a:endParaRPr lang="ru-RU"/>
        </a:p>
      </dgm:t>
    </dgm:pt>
    <dgm:pt modelId="{AC26734D-B0AF-4F28-8D46-ED49232527B1}" type="sibTrans" cxnId="{C3D4CEA9-CEF7-46DF-B65E-D801678D65AF}">
      <dgm:prSet/>
      <dgm:spPr/>
      <dgm:t>
        <a:bodyPr/>
        <a:lstStyle/>
        <a:p>
          <a:endParaRPr lang="ru-RU"/>
        </a:p>
      </dgm:t>
    </dgm:pt>
    <dgm:pt modelId="{2BA8FBD0-CF97-4CD1-8CE3-D894328C7767}" type="pres">
      <dgm:prSet presAssocID="{F83B5C5A-1FF0-4578-BDA6-26EFB53A9D31}" presName="Name0" presStyleCnt="0">
        <dgm:presLayoutVars>
          <dgm:dir/>
          <dgm:animLvl val="lvl"/>
          <dgm:resizeHandles val="exact"/>
        </dgm:presLayoutVars>
      </dgm:prSet>
      <dgm:spPr/>
    </dgm:pt>
    <dgm:pt modelId="{FE385E2F-4581-4A64-8A2B-2E9BD3AE5B2C}" type="pres">
      <dgm:prSet presAssocID="{5F562DD6-0E57-469F-9D20-DF714F37C933}" presName="boxAndChildren" presStyleCnt="0"/>
      <dgm:spPr/>
    </dgm:pt>
    <dgm:pt modelId="{AD8D227D-0BA5-438F-800E-01D7AEFE444F}" type="pres">
      <dgm:prSet presAssocID="{5F562DD6-0E57-469F-9D20-DF714F37C933}" presName="parentTextBox" presStyleLbl="node1" presStyleIdx="0" presStyleCnt="3"/>
      <dgm:spPr/>
    </dgm:pt>
    <dgm:pt modelId="{49C9969C-8111-4232-80E8-5299019F569C}" type="pres">
      <dgm:prSet presAssocID="{FD856EB6-770C-4145-91AB-7B1945B2285C}" presName="sp" presStyleCnt="0"/>
      <dgm:spPr/>
    </dgm:pt>
    <dgm:pt modelId="{9C550001-8E11-447B-8EAF-C2E33AC6C77D}" type="pres">
      <dgm:prSet presAssocID="{2FC0087D-87B2-433B-83B5-00AC90C03248}" presName="arrowAndChildren" presStyleCnt="0"/>
      <dgm:spPr/>
    </dgm:pt>
    <dgm:pt modelId="{C2048B4D-47DE-4809-AF1B-CC399E518C18}" type="pres">
      <dgm:prSet presAssocID="{2FC0087D-87B2-433B-83B5-00AC90C03248}" presName="parentTextArrow" presStyleLbl="node1" presStyleIdx="1" presStyleCnt="3"/>
      <dgm:spPr/>
    </dgm:pt>
    <dgm:pt modelId="{C274242C-04AA-4C84-94C9-10621935CDB2}" type="pres">
      <dgm:prSet presAssocID="{1F622081-BB6B-4085-8428-67159D9B35ED}" presName="sp" presStyleCnt="0"/>
      <dgm:spPr/>
    </dgm:pt>
    <dgm:pt modelId="{2B701E40-D005-465C-A445-1414E55D33F0}" type="pres">
      <dgm:prSet presAssocID="{AA8619EB-7157-46FF-88A4-918EE77B1DB2}" presName="arrowAndChildren" presStyleCnt="0"/>
      <dgm:spPr/>
    </dgm:pt>
    <dgm:pt modelId="{D058DA24-62DE-4204-B69D-1FE902447CFC}" type="pres">
      <dgm:prSet presAssocID="{AA8619EB-7157-46FF-88A4-918EE77B1DB2}" presName="parentTextArrow" presStyleLbl="node1" presStyleIdx="2" presStyleCnt="3" custLinFactNeighborX="-67" custLinFactNeighborY="3741"/>
      <dgm:spPr/>
    </dgm:pt>
  </dgm:ptLst>
  <dgm:cxnLst>
    <dgm:cxn modelId="{3BF8FA63-8FB0-4F7C-979C-2A018B67A31D}" srcId="{F83B5C5A-1FF0-4578-BDA6-26EFB53A9D31}" destId="{AA8619EB-7157-46FF-88A4-918EE77B1DB2}" srcOrd="0" destOrd="0" parTransId="{0971796D-954B-44F4-81C7-B8F116156D8A}" sibTransId="{1F622081-BB6B-4085-8428-67159D9B35ED}"/>
    <dgm:cxn modelId="{C4A2F665-5859-4865-9601-84DD6D8807FC}" type="presOf" srcId="{F83B5C5A-1FF0-4578-BDA6-26EFB53A9D31}" destId="{2BA8FBD0-CF97-4CD1-8CE3-D894328C7767}" srcOrd="0" destOrd="0" presId="urn:microsoft.com/office/officeart/2005/8/layout/process4"/>
    <dgm:cxn modelId="{88FCB57E-2BAF-4359-8AC8-0161AD249BA6}" type="presOf" srcId="{2FC0087D-87B2-433B-83B5-00AC90C03248}" destId="{C2048B4D-47DE-4809-AF1B-CC399E518C18}" srcOrd="0" destOrd="0" presId="urn:microsoft.com/office/officeart/2005/8/layout/process4"/>
    <dgm:cxn modelId="{07676A7F-8C2B-4CF8-835B-239961984C24}" type="presOf" srcId="{5F562DD6-0E57-469F-9D20-DF714F37C933}" destId="{AD8D227D-0BA5-438F-800E-01D7AEFE444F}" srcOrd="0" destOrd="0" presId="urn:microsoft.com/office/officeart/2005/8/layout/process4"/>
    <dgm:cxn modelId="{EF09E6A7-AD90-4FAD-A902-9AEEC7FCF98A}" srcId="{F83B5C5A-1FF0-4578-BDA6-26EFB53A9D31}" destId="{2FC0087D-87B2-433B-83B5-00AC90C03248}" srcOrd="1" destOrd="0" parTransId="{75ED4EB2-8F4D-47AB-ABFB-48D1BE0E8964}" sibTransId="{FD856EB6-770C-4145-91AB-7B1945B2285C}"/>
    <dgm:cxn modelId="{C3D4CEA9-CEF7-46DF-B65E-D801678D65AF}" srcId="{F83B5C5A-1FF0-4578-BDA6-26EFB53A9D31}" destId="{5F562DD6-0E57-469F-9D20-DF714F37C933}" srcOrd="2" destOrd="0" parTransId="{2415A002-E6EE-4DD5-A933-F8B7441841AA}" sibTransId="{AC26734D-B0AF-4F28-8D46-ED49232527B1}"/>
    <dgm:cxn modelId="{454DFCF0-BCBC-4597-B0E6-C41685CD3348}" type="presOf" srcId="{AA8619EB-7157-46FF-88A4-918EE77B1DB2}" destId="{D058DA24-62DE-4204-B69D-1FE902447CFC}" srcOrd="0" destOrd="0" presId="urn:microsoft.com/office/officeart/2005/8/layout/process4"/>
    <dgm:cxn modelId="{A8CE0B69-343F-479E-AD41-E944793DB9A1}" type="presParOf" srcId="{2BA8FBD0-CF97-4CD1-8CE3-D894328C7767}" destId="{FE385E2F-4581-4A64-8A2B-2E9BD3AE5B2C}" srcOrd="0" destOrd="0" presId="urn:microsoft.com/office/officeart/2005/8/layout/process4"/>
    <dgm:cxn modelId="{1A4B6EDF-BECE-4251-AC25-021D0734A696}" type="presParOf" srcId="{FE385E2F-4581-4A64-8A2B-2E9BD3AE5B2C}" destId="{AD8D227D-0BA5-438F-800E-01D7AEFE444F}" srcOrd="0" destOrd="0" presId="urn:microsoft.com/office/officeart/2005/8/layout/process4"/>
    <dgm:cxn modelId="{A481B1FC-EBC6-4A4C-8D6F-E32B3BAE0B3E}" type="presParOf" srcId="{2BA8FBD0-CF97-4CD1-8CE3-D894328C7767}" destId="{49C9969C-8111-4232-80E8-5299019F569C}" srcOrd="1" destOrd="0" presId="urn:microsoft.com/office/officeart/2005/8/layout/process4"/>
    <dgm:cxn modelId="{488F2B71-8F01-4EA9-AD9D-0955A3661D97}" type="presParOf" srcId="{2BA8FBD0-CF97-4CD1-8CE3-D894328C7767}" destId="{9C550001-8E11-447B-8EAF-C2E33AC6C77D}" srcOrd="2" destOrd="0" presId="urn:microsoft.com/office/officeart/2005/8/layout/process4"/>
    <dgm:cxn modelId="{772B5BE8-CBAA-42D6-8E37-34932FCB2996}" type="presParOf" srcId="{9C550001-8E11-447B-8EAF-C2E33AC6C77D}" destId="{C2048B4D-47DE-4809-AF1B-CC399E518C18}" srcOrd="0" destOrd="0" presId="urn:microsoft.com/office/officeart/2005/8/layout/process4"/>
    <dgm:cxn modelId="{A6EC4575-183A-4D1C-A6AC-170029FF4FF3}" type="presParOf" srcId="{2BA8FBD0-CF97-4CD1-8CE3-D894328C7767}" destId="{C274242C-04AA-4C84-94C9-10621935CDB2}" srcOrd="3" destOrd="0" presId="urn:microsoft.com/office/officeart/2005/8/layout/process4"/>
    <dgm:cxn modelId="{2407E956-C604-4941-8202-6914E790FFEF}" type="presParOf" srcId="{2BA8FBD0-CF97-4CD1-8CE3-D894328C7767}" destId="{2B701E40-D005-465C-A445-1414E55D33F0}" srcOrd="4" destOrd="0" presId="urn:microsoft.com/office/officeart/2005/8/layout/process4"/>
    <dgm:cxn modelId="{6936F741-2004-4707-B6F6-C1DD35EFD2AB}" type="presParOf" srcId="{2B701E40-D005-465C-A445-1414E55D33F0}" destId="{D058DA24-62DE-4204-B69D-1FE902447C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811DC-E48A-4B17-8842-1AF3ABCA25BD}">
      <dsp:nvSpPr>
        <dsp:cNvPr id="0" name=""/>
        <dsp:cNvSpPr/>
      </dsp:nvSpPr>
      <dsp:spPr>
        <a:xfrm>
          <a:off x="0" y="0"/>
          <a:ext cx="10962093" cy="230910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Актуальность работы обусловлена нарастающем в обществе интересом к экотуризму.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Основной проблемой, которую решает выпускная квалификационная работа, является узкий выбор средств размещения в Брянске и Брянской области.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Для организации стартапа </a:t>
          </a:r>
          <a:r>
            <a:rPr lang="ru-RU" sz="1600" kern="1200" dirty="0" err="1"/>
            <a:t>глэмпинга</a:t>
          </a:r>
          <a:r>
            <a:rPr lang="ru-RU" sz="1600" kern="1200" dirty="0"/>
            <a:t> в Брянском регионе  необходимое корректное применения инструментов стратегического планирования для успешной коммерциализации стартап проектов. Стартап – это новое явление в экономике России со своими особенностями и специфичными чертами. Не все исследования и инструменты стратегического планирования можно применить к стартапам в виду их дороговизны либо нецелесообразности применения в целом.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2721" y="112721"/>
        <a:ext cx="10736651" cy="2083664"/>
      </dsp:txXfrm>
    </dsp:sp>
    <dsp:sp modelId="{9CA3210E-AF8D-4D73-8C9E-B56B898191C3}">
      <dsp:nvSpPr>
        <dsp:cNvPr id="0" name=""/>
        <dsp:cNvSpPr/>
      </dsp:nvSpPr>
      <dsp:spPr>
        <a:xfrm rot="5400000">
          <a:off x="6537861" y="67876"/>
          <a:ext cx="1847284" cy="702259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разработка дорожной карты стартапа </a:t>
          </a:r>
          <a:r>
            <a:rPr lang="ru-RU" sz="2400" kern="1200" dirty="0" err="1"/>
            <a:t>глэмпинга</a:t>
          </a:r>
          <a:r>
            <a:rPr lang="ru-RU" sz="2400" kern="1200" dirty="0"/>
            <a:t>.</a:t>
          </a:r>
        </a:p>
      </dsp:txBody>
      <dsp:txXfrm rot="-5400000">
        <a:off x="3950208" y="2745707"/>
        <a:ext cx="6932415" cy="1666930"/>
      </dsp:txXfrm>
    </dsp:sp>
    <dsp:sp modelId="{47B036F5-AA6B-4242-85BE-B5D4FFA434FC}">
      <dsp:nvSpPr>
        <dsp:cNvPr id="0" name=""/>
        <dsp:cNvSpPr/>
      </dsp:nvSpPr>
      <dsp:spPr>
        <a:xfrm>
          <a:off x="0" y="2424619"/>
          <a:ext cx="3950208" cy="230910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Цель исследования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2721" y="2537340"/>
        <a:ext cx="3724766" cy="2083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0FF5F-5204-49E2-A93A-361E42F07F35}">
      <dsp:nvSpPr>
        <dsp:cNvPr id="0" name=""/>
        <dsp:cNvSpPr/>
      </dsp:nvSpPr>
      <dsp:spPr>
        <a:xfrm rot="5400000">
          <a:off x="4395595" y="-3108881"/>
          <a:ext cx="4091203" cy="10314207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ru-RU" sz="2000" kern="1200" dirty="0"/>
            <a:t>Проанализировать определение стартапа, а также выявить его классификационные признаки.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ru-RU" sz="2000" kern="1200" dirty="0"/>
            <a:t>Раскрыть суть методики разработки дорожной карты стартапа.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ru-RU" sz="2000" kern="1200" dirty="0"/>
            <a:t>Определить особенности разработки дорожной карты стартапа </a:t>
          </a:r>
          <a:r>
            <a:rPr lang="ru-RU" sz="2000" kern="1200" dirty="0" err="1"/>
            <a:t>глэмпинга</a:t>
          </a:r>
          <a:r>
            <a:rPr lang="ru-RU" sz="2000" kern="1200" dirty="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ru-RU" sz="2000" kern="1200" dirty="0"/>
            <a:t>Проанализировать развитие </a:t>
          </a:r>
          <a:r>
            <a:rPr lang="ru-RU" sz="2000" kern="1200" dirty="0" err="1"/>
            <a:t>глемпинга</a:t>
          </a:r>
          <a:r>
            <a:rPr lang="ru-RU" sz="2000" kern="1200" dirty="0"/>
            <a:t> в Российской Федерации.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ru-RU" sz="2000" kern="1200" dirty="0"/>
            <a:t>Рассмотреть условия и возможности создания </a:t>
          </a:r>
          <a:r>
            <a:rPr lang="ru-RU" sz="2000" kern="1200" dirty="0" err="1"/>
            <a:t>глэмпинга</a:t>
          </a:r>
          <a:r>
            <a:rPr lang="ru-RU" sz="2000" kern="1200" dirty="0"/>
            <a:t> в Брянской области.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ru-RU" sz="2000" kern="1200" dirty="0"/>
            <a:t>Исследовать спрос потребителей туристических услуг в </a:t>
          </a:r>
          <a:r>
            <a:rPr lang="ru-RU" sz="2000" kern="1200" dirty="0" err="1"/>
            <a:t>глэмпинге</a:t>
          </a:r>
          <a:r>
            <a:rPr lang="ru-RU" sz="2000" kern="1200" dirty="0"/>
            <a:t> в Брянском регионе.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ru-RU" sz="2000" kern="1200" dirty="0"/>
            <a:t>Разработать концепцию стартапа </a:t>
          </a:r>
          <a:r>
            <a:rPr lang="ru-RU" sz="2000" kern="1200" dirty="0" err="1"/>
            <a:t>глэмпинга</a:t>
          </a:r>
          <a:r>
            <a:rPr lang="ru-RU" sz="2000" kern="1200" dirty="0"/>
            <a:t> «Эко </a:t>
          </a:r>
          <a:r>
            <a:rPr lang="ru-RU" sz="2000" kern="1200" dirty="0" err="1"/>
            <a:t>Хайвилл</a:t>
          </a:r>
          <a:r>
            <a:rPr lang="ru-RU" sz="2000" kern="1200" dirty="0"/>
            <a:t>».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ru-RU" sz="2000" kern="1200" dirty="0"/>
            <a:t>Разработать дорожную карту </a:t>
          </a:r>
          <a:r>
            <a:rPr lang="ru-RU" sz="2000" kern="1200" dirty="0" err="1"/>
            <a:t>глэмпинга</a:t>
          </a:r>
          <a:r>
            <a:rPr lang="ru-RU" sz="2000" kern="1200" dirty="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ru-RU" sz="2000" kern="1200" dirty="0"/>
            <a:t>Рассчитать экономическую эффективность внедрения стартапа </a:t>
          </a:r>
          <a:r>
            <a:rPr lang="ru-RU" sz="2000" kern="1200" dirty="0" err="1"/>
            <a:t>глэмпинга</a:t>
          </a:r>
          <a:r>
            <a:rPr lang="ru-RU" sz="3600" kern="1200" dirty="0"/>
            <a:t>.</a:t>
          </a:r>
        </a:p>
      </dsp:txBody>
      <dsp:txXfrm rot="-5400000">
        <a:off x="1284093" y="202337"/>
        <a:ext cx="10114491" cy="3691771"/>
      </dsp:txXfrm>
    </dsp:sp>
    <dsp:sp modelId="{4241ECDC-30F2-4CB8-9108-9BDA3A68FB5D}">
      <dsp:nvSpPr>
        <dsp:cNvPr id="0" name=""/>
        <dsp:cNvSpPr/>
      </dsp:nvSpPr>
      <dsp:spPr>
        <a:xfrm>
          <a:off x="8813" y="652204"/>
          <a:ext cx="1275279" cy="279203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Задачи</a:t>
          </a:r>
        </a:p>
      </dsp:txBody>
      <dsp:txXfrm>
        <a:off x="71067" y="714458"/>
        <a:ext cx="1150771" cy="2667527"/>
      </dsp:txXfrm>
    </dsp:sp>
    <dsp:sp modelId="{DAEF1ED7-D6D7-4675-A405-89E553207DF2}">
      <dsp:nvSpPr>
        <dsp:cNvPr id="0" name=""/>
        <dsp:cNvSpPr/>
      </dsp:nvSpPr>
      <dsp:spPr>
        <a:xfrm rot="5400000">
          <a:off x="5773403" y="753355"/>
          <a:ext cx="589186" cy="7522449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644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Бизнес-процесс по созданию и развитию </a:t>
          </a:r>
          <a:r>
            <a:rPr lang="ru-RU" sz="2000" kern="1200" dirty="0" err="1"/>
            <a:t>глэмпинга</a:t>
          </a:r>
          <a:r>
            <a:rPr lang="ru-RU" sz="2000" kern="1200" dirty="0"/>
            <a:t> на территории Брянской области.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06772" y="4248748"/>
        <a:ext cx="7493687" cy="531662"/>
      </dsp:txXfrm>
    </dsp:sp>
    <dsp:sp modelId="{5D5BBF40-4235-4C63-8234-8C5AC79388DE}">
      <dsp:nvSpPr>
        <dsp:cNvPr id="0" name=""/>
        <dsp:cNvSpPr/>
      </dsp:nvSpPr>
      <dsp:spPr>
        <a:xfrm>
          <a:off x="8813" y="4156917"/>
          <a:ext cx="2267496" cy="65437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Объект исследования </a:t>
          </a:r>
        </a:p>
      </dsp:txBody>
      <dsp:txXfrm>
        <a:off x="40757" y="4188861"/>
        <a:ext cx="2203608" cy="590485"/>
      </dsp:txXfrm>
    </dsp:sp>
    <dsp:sp modelId="{01177FBE-774B-4129-8402-F02EC372507C}">
      <dsp:nvSpPr>
        <dsp:cNvPr id="0" name=""/>
        <dsp:cNvSpPr/>
      </dsp:nvSpPr>
      <dsp:spPr>
        <a:xfrm rot="5400000">
          <a:off x="5681737" y="1427071"/>
          <a:ext cx="815250" cy="7646580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Дорожная карта запуска бизнес-процесса (стартап </a:t>
          </a:r>
          <a:r>
            <a:rPr lang="ru-RU" sz="2000" kern="1200" dirty="0" err="1"/>
            <a:t>глэмпинга</a:t>
          </a:r>
          <a:r>
            <a:rPr lang="ru-RU" sz="2000" kern="1200" dirty="0"/>
            <a:t> в Брянской области).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66073" y="4882533"/>
        <a:ext cx="7606783" cy="735656"/>
      </dsp:txXfrm>
    </dsp:sp>
    <dsp:sp modelId="{A934A351-B8A4-40B6-B947-BA696FCD53D7}">
      <dsp:nvSpPr>
        <dsp:cNvPr id="0" name=""/>
        <dsp:cNvSpPr/>
      </dsp:nvSpPr>
      <dsp:spPr>
        <a:xfrm>
          <a:off x="8813" y="4960141"/>
          <a:ext cx="2242006" cy="64373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Предмет исследования </a:t>
          </a:r>
        </a:p>
      </dsp:txBody>
      <dsp:txXfrm>
        <a:off x="40238" y="4991566"/>
        <a:ext cx="2179156" cy="580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2A385-2960-4CA3-A005-C2A0D795E167}">
      <dsp:nvSpPr>
        <dsp:cNvPr id="0" name=""/>
        <dsp:cNvSpPr/>
      </dsp:nvSpPr>
      <dsp:spPr>
        <a:xfrm>
          <a:off x="0" y="1088"/>
          <a:ext cx="10258427" cy="1113336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Мероприятия по созданию дорожной карты </a:t>
          </a:r>
          <a:r>
            <a:rPr lang="ru-RU" sz="3200" b="1" kern="1200" dirty="0" err="1"/>
            <a:t>глэмпинга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88"/>
        <a:ext cx="10258427" cy="1113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D227D-0BA5-438F-800E-01D7AEFE444F}">
      <dsp:nvSpPr>
        <dsp:cNvPr id="0" name=""/>
        <dsp:cNvSpPr/>
      </dsp:nvSpPr>
      <dsp:spPr>
        <a:xfrm>
          <a:off x="0" y="3757840"/>
          <a:ext cx="11681255" cy="123340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Мероприятие 3. Спланирована деятельность отделов и сформирована база работников.</a:t>
          </a:r>
        </a:p>
      </dsp:txBody>
      <dsp:txXfrm>
        <a:off x="0" y="3757840"/>
        <a:ext cx="11681255" cy="1233407"/>
      </dsp:txXfrm>
    </dsp:sp>
    <dsp:sp modelId="{C2048B4D-47DE-4809-AF1B-CC399E518C18}">
      <dsp:nvSpPr>
        <dsp:cNvPr id="0" name=""/>
        <dsp:cNvSpPr/>
      </dsp:nvSpPr>
      <dsp:spPr>
        <a:xfrm rot="10800000">
          <a:off x="0" y="1879361"/>
          <a:ext cx="11681255" cy="1896980"/>
        </a:xfrm>
        <a:prstGeom prst="upArrowCallou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Мероприятие 2. Проанализирована экономическая целесообразность проекта.</a:t>
          </a:r>
        </a:p>
      </dsp:txBody>
      <dsp:txXfrm rot="10800000">
        <a:off x="0" y="1879361"/>
        <a:ext cx="11681255" cy="1232601"/>
      </dsp:txXfrm>
    </dsp:sp>
    <dsp:sp modelId="{D058DA24-62DE-4204-B69D-1FE902447CFC}">
      <dsp:nvSpPr>
        <dsp:cNvPr id="0" name=""/>
        <dsp:cNvSpPr/>
      </dsp:nvSpPr>
      <dsp:spPr>
        <a:xfrm rot="10800000">
          <a:off x="0" y="71848"/>
          <a:ext cx="11681255" cy="1896980"/>
        </a:xfrm>
        <a:prstGeom prst="upArrowCallou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Мероприятие 1. Разработан и экономически обоснован проект </a:t>
          </a:r>
          <a:r>
            <a:rPr lang="ru-RU" sz="3200" b="1" kern="1200" dirty="0" err="1"/>
            <a:t>глэмпинга</a:t>
          </a:r>
          <a:r>
            <a:rPr lang="ru-RU" sz="3200" b="1" kern="1200" dirty="0"/>
            <a:t> «Эко </a:t>
          </a:r>
          <a:r>
            <a:rPr lang="ru-RU" sz="3200" b="1" kern="1200" dirty="0" err="1"/>
            <a:t>Хайвилл</a:t>
          </a:r>
          <a:r>
            <a:rPr lang="ru-RU" sz="3200" b="1" kern="1200" dirty="0"/>
            <a:t>». 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71848"/>
        <a:ext cx="11681255" cy="1232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4C00F-6FBA-4332-848E-7232B2ECA0A5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BBAD8-8815-477A-88FC-4790A9B49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8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656C-9098-495A-B384-ED28FBC61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6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0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7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9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4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1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2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6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6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13A2-0EDB-4E49-86F5-ED3A06A98E36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4A56-882A-433E-B2BE-11077FE3A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8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1" y="2468757"/>
            <a:ext cx="6481695" cy="1803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dirty="0">
                <a:solidFill>
                  <a:srgbClr val="C69F5A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дорожной карты стартапа </a:t>
            </a:r>
            <a:r>
              <a:rPr lang="ru-RU" sz="2800" dirty="0" err="1">
                <a:solidFill>
                  <a:srgbClr val="C69F5A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глэмпинга</a:t>
            </a:r>
            <a:r>
              <a:rPr lang="ru-RU" sz="2800" dirty="0">
                <a:solidFill>
                  <a:srgbClr val="C69F5A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Брянской области»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33071" y="4076869"/>
            <a:ext cx="458165" cy="67611"/>
            <a:chOff x="11008409" y="6143528"/>
            <a:chExt cx="352370" cy="102724"/>
          </a:xfrm>
        </p:grpSpPr>
        <p:sp>
          <p:nvSpPr>
            <p:cNvPr id="33" name="Rectangle 32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50" name="Text Placeholder 4"/>
          <p:cNvSpPr txBox="1">
            <a:spLocks/>
          </p:cNvSpPr>
          <p:nvPr/>
        </p:nvSpPr>
        <p:spPr>
          <a:xfrm>
            <a:off x="629307" y="2974977"/>
            <a:ext cx="4257018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99013" y="4062224"/>
            <a:ext cx="2610276" cy="289415"/>
            <a:chOff x="6599012" y="4062219"/>
            <a:chExt cx="2610276" cy="289414"/>
          </a:xfrm>
        </p:grpSpPr>
        <p:sp>
          <p:nvSpPr>
            <p:cNvPr id="68" name="Rectangle 67"/>
            <p:cNvSpPr/>
            <p:nvPr/>
          </p:nvSpPr>
          <p:spPr>
            <a:xfrm>
              <a:off x="6599013" y="4076869"/>
              <a:ext cx="2610275" cy="2747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99012" y="4062219"/>
              <a:ext cx="165946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Portofolio 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99013" y="6581009"/>
            <a:ext cx="2610276" cy="276999"/>
            <a:chOff x="6599012" y="6581001"/>
            <a:chExt cx="2610276" cy="276998"/>
          </a:xfrm>
        </p:grpSpPr>
        <p:sp>
          <p:nvSpPr>
            <p:cNvPr id="70" name="Rectangle 69"/>
            <p:cNvSpPr/>
            <p:nvPr/>
          </p:nvSpPr>
          <p:spPr>
            <a:xfrm>
              <a:off x="6599013" y="6583235"/>
              <a:ext cx="2610275" cy="2747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99012" y="6581001"/>
              <a:ext cx="165946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Portofolio 4</a:t>
              </a:r>
            </a:p>
          </p:txBody>
        </p:sp>
      </p:grpSp>
      <p:sp>
        <p:nvSpPr>
          <p:cNvPr id="27" name="TextBox 34"/>
          <p:cNvSpPr txBox="1"/>
          <p:nvPr/>
        </p:nvSpPr>
        <p:spPr>
          <a:xfrm>
            <a:off x="455128" y="4718969"/>
            <a:ext cx="520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Рожко Елена Викторовна</a:t>
            </a:r>
            <a:endParaRPr kumimoji="0" lang="id-ID" sz="1400" b="1" i="1" u="none" strike="noStrike" kern="1200" cap="none" spc="0" normalizeH="0" baseline="0" noProof="0" dirty="0">
              <a:ln>
                <a:noFill/>
              </a:ln>
              <a:solidFill>
                <a:srgbClr val="0B2D50"/>
              </a:solidFill>
              <a:effectLst/>
              <a:uLnTx/>
              <a:uFillTx/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128" y="4585738"/>
            <a:ext cx="5715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00E28CA-F455-4BCC-8D7D-C5F0AF3330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931" b="4931"/>
          <a:stretch>
            <a:fillRect/>
          </a:stretch>
        </p:blipFill>
        <p:spPr>
          <a:xfrm>
            <a:off x="6599014" y="518065"/>
            <a:ext cx="2610275" cy="1803731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05C737-3397-4EAA-88A7-DC58BEAB1D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8380" r="18380"/>
          <a:stretch>
            <a:fillRect/>
          </a:stretch>
        </p:blipFill>
        <p:spPr/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B34F71-EFA9-4A8D-A114-A20974850E98}"/>
              </a:ext>
            </a:extLst>
          </p:cNvPr>
          <p:cNvSpPr/>
          <p:nvPr/>
        </p:nvSpPr>
        <p:spPr>
          <a:xfrm>
            <a:off x="111095" y="6050422"/>
            <a:ext cx="822243" cy="717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C0ADF698-7453-B03A-EEB0-6D9DE790D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а открытом воздухе, облако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7FD2B0E-8B98-E938-2339-A821F2D07A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09" y="1507946"/>
            <a:ext cx="2560591" cy="384210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на открытом воздухе, небо, строительство, Недвижимое имущество&#10;&#10;Автоматически созданное описание">
            <a:extLst>
              <a:ext uri="{FF2B5EF4-FFF2-40B4-BE49-F238E27FC236}">
                <a16:creationId xmlns:a16="http://schemas.microsoft.com/office/drawing/2014/main" id="{49190361-A850-01D8-3590-7E273B3EF7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 t="6929"/>
          <a:stretch/>
        </p:blipFill>
        <p:spPr>
          <a:xfrm>
            <a:off x="6598806" y="2424894"/>
            <a:ext cx="2610691" cy="19367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4814" y="61147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Брянский филиал федерального государственного бюджетного образовательного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высшего образования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ЭКОНОМИЧЕСКИЙ УНИВЕРСИТЕТ ИМЕНИ Г.В. ПЛЕХАНОВА»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БРЯНСКИЙ ФИЛИАЛ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44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4686" y="3773250"/>
            <a:ext cx="6685420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570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6 - Штатное расписание на начало реализации 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76A48FA-6AEF-4E00-AC81-DDE472E6E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9046"/>
              </p:ext>
            </p:extLst>
          </p:nvPr>
        </p:nvGraphicFramePr>
        <p:xfrm>
          <a:off x="614084" y="4587586"/>
          <a:ext cx="6826624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727">
                  <a:extLst>
                    <a:ext uri="{9D8B030D-6E8A-4147-A177-3AD203B41FA5}">
                      <a16:colId xmlns:a16="http://schemas.microsoft.com/office/drawing/2014/main" val="1748928227"/>
                    </a:ext>
                  </a:extLst>
                </a:gridCol>
                <a:gridCol w="2237768">
                  <a:extLst>
                    <a:ext uri="{9D8B030D-6E8A-4147-A177-3AD203B41FA5}">
                      <a16:colId xmlns:a16="http://schemas.microsoft.com/office/drawing/2014/main" val="2218689455"/>
                    </a:ext>
                  </a:extLst>
                </a:gridCol>
                <a:gridCol w="1358498">
                  <a:extLst>
                    <a:ext uri="{9D8B030D-6E8A-4147-A177-3AD203B41FA5}">
                      <a16:colId xmlns:a16="http://schemas.microsoft.com/office/drawing/2014/main" val="4245266938"/>
                    </a:ext>
                  </a:extLst>
                </a:gridCol>
                <a:gridCol w="1357133">
                  <a:extLst>
                    <a:ext uri="{9D8B030D-6E8A-4147-A177-3AD203B41FA5}">
                      <a16:colId xmlns:a16="http://schemas.microsoft.com/office/drawing/2014/main" val="258789258"/>
                    </a:ext>
                  </a:extLst>
                </a:gridCol>
                <a:gridCol w="1358498">
                  <a:extLst>
                    <a:ext uri="{9D8B030D-6E8A-4147-A177-3AD203B41FA5}">
                      <a16:colId xmlns:a16="http://schemas.microsoft.com/office/drawing/2014/main" val="2526310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Должность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Кол-во штатных единиц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Оклад,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ФОТ в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148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indent="8255"/>
                      <a:r>
                        <a:rPr lang="ru-RU" sz="1200">
                          <a:effectLst/>
                        </a:rPr>
                        <a:t>Директор (управляющий глэмпинга)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80000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80000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052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indent="8255"/>
                      <a:r>
                        <a:rPr lang="ru-RU" sz="1200">
                          <a:effectLst/>
                        </a:rPr>
                        <a:t>Интернет-маркетолог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60000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60000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522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indent="8255"/>
                      <a:r>
                        <a:rPr lang="ru-RU" sz="1200">
                          <a:effectLst/>
                        </a:rPr>
                        <a:t>Администратор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45000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180000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134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indent="8255"/>
                      <a:r>
                        <a:rPr lang="ru-RU" sz="1200">
                          <a:effectLst/>
                        </a:rPr>
                        <a:t>Горничная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30000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30000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541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indent="8255"/>
                      <a:r>
                        <a:rPr lang="ru-RU" sz="1200">
                          <a:effectLst/>
                        </a:rPr>
                        <a:t>Техмастер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45000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45000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556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indent="8255"/>
                      <a:r>
                        <a:rPr lang="ru-RU" sz="1200">
                          <a:effectLst/>
                        </a:rPr>
                        <a:t>Сезонный рабочий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30000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30000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883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indent="8255"/>
                      <a:r>
                        <a:rPr lang="ru-RU" sz="1200">
                          <a:effectLst/>
                        </a:rPr>
                        <a:t>Итого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 dirty="0">
                          <a:effectLst/>
                        </a:rPr>
                        <a:t>425000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866405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7E73AB-5BF7-492C-8577-BA821C4C4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43495"/>
              </p:ext>
            </p:extLst>
          </p:nvPr>
        </p:nvGraphicFramePr>
        <p:xfrm>
          <a:off x="4724400" y="1489789"/>
          <a:ext cx="7041776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325">
                  <a:extLst>
                    <a:ext uri="{9D8B030D-6E8A-4147-A177-3AD203B41FA5}">
                      <a16:colId xmlns:a16="http://schemas.microsoft.com/office/drawing/2014/main" val="4100956873"/>
                    </a:ext>
                  </a:extLst>
                </a:gridCol>
                <a:gridCol w="2535547">
                  <a:extLst>
                    <a:ext uri="{9D8B030D-6E8A-4147-A177-3AD203B41FA5}">
                      <a16:colId xmlns:a16="http://schemas.microsoft.com/office/drawing/2014/main" val="2815686342"/>
                    </a:ext>
                  </a:extLst>
                </a:gridCol>
                <a:gridCol w="542325">
                  <a:extLst>
                    <a:ext uri="{9D8B030D-6E8A-4147-A177-3AD203B41FA5}">
                      <a16:colId xmlns:a16="http://schemas.microsoft.com/office/drawing/2014/main" val="1142639637"/>
                    </a:ext>
                  </a:extLst>
                </a:gridCol>
                <a:gridCol w="569089">
                  <a:extLst>
                    <a:ext uri="{9D8B030D-6E8A-4147-A177-3AD203B41FA5}">
                      <a16:colId xmlns:a16="http://schemas.microsoft.com/office/drawing/2014/main" val="1862987075"/>
                    </a:ext>
                  </a:extLst>
                </a:gridCol>
                <a:gridCol w="570498">
                  <a:extLst>
                    <a:ext uri="{9D8B030D-6E8A-4147-A177-3AD203B41FA5}">
                      <a16:colId xmlns:a16="http://schemas.microsoft.com/office/drawing/2014/main" val="1945925891"/>
                    </a:ext>
                  </a:extLst>
                </a:gridCol>
                <a:gridCol w="570498">
                  <a:extLst>
                    <a:ext uri="{9D8B030D-6E8A-4147-A177-3AD203B41FA5}">
                      <a16:colId xmlns:a16="http://schemas.microsoft.com/office/drawing/2014/main" val="1587908572"/>
                    </a:ext>
                  </a:extLst>
                </a:gridCol>
                <a:gridCol w="570498">
                  <a:extLst>
                    <a:ext uri="{9D8B030D-6E8A-4147-A177-3AD203B41FA5}">
                      <a16:colId xmlns:a16="http://schemas.microsoft.com/office/drawing/2014/main" val="244074703"/>
                    </a:ext>
                  </a:extLst>
                </a:gridCol>
                <a:gridCol w="570498">
                  <a:extLst>
                    <a:ext uri="{9D8B030D-6E8A-4147-A177-3AD203B41FA5}">
                      <a16:colId xmlns:a16="http://schemas.microsoft.com/office/drawing/2014/main" val="1084746520"/>
                    </a:ext>
                  </a:extLst>
                </a:gridCol>
                <a:gridCol w="570498">
                  <a:extLst>
                    <a:ext uri="{9D8B030D-6E8A-4147-A177-3AD203B41FA5}">
                      <a16:colId xmlns:a16="http://schemas.microsoft.com/office/drawing/2014/main" val="14868478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Должность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Янв.25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Фев.25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Мар.25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Апр.25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Май25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Июн.25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Июл.25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753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Директор (управляющий глэмпинга)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1682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Интернет-маркетолог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395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Администратор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447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Горничная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645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Техмастер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890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Сезонный рабочий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980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/>
                      <a:r>
                        <a:rPr lang="ru-RU" sz="1200">
                          <a:effectLst/>
                        </a:rPr>
                        <a:t>Итого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5570" algn="ctr"/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4994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B33AB66-0B13-471C-A5CA-E46F4F053769}"/>
              </a:ext>
            </a:extLst>
          </p:cNvPr>
          <p:cNvSpPr txBox="1"/>
          <p:nvPr/>
        </p:nvSpPr>
        <p:spPr>
          <a:xfrm>
            <a:off x="4903694" y="783759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570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График набора персонала</a:t>
            </a:r>
          </a:p>
        </p:txBody>
      </p:sp>
      <p:sp>
        <p:nvSpPr>
          <p:cNvPr id="4" name="substrate">
            <a:extLst>
              <a:ext uri="{FF2B5EF4-FFF2-40B4-BE49-F238E27FC236}">
                <a16:creationId xmlns:a16="http://schemas.microsoft.com/office/drawing/2014/main" id="{B999FB9A-EBCC-EC00-A27E-93088CFAAF91}"/>
              </a:ext>
            </a:extLst>
          </p:cNvPr>
          <p:cNvSpPr/>
          <p:nvPr/>
        </p:nvSpPr>
        <p:spPr>
          <a:xfrm>
            <a:off x="380955" y="337108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99F6FB-5E62-253C-D500-C8A524065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4" y="394741"/>
            <a:ext cx="1843835" cy="1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4000"/>
                    </a14:imgEffect>
                    <a14:imgEffect>
                      <a14:brightnessContrast bright="-7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008994-60ED-473B-8899-66AC25C97D47}"/>
              </a:ext>
            </a:extLst>
          </p:cNvPr>
          <p:cNvSpPr txBox="1"/>
          <p:nvPr/>
        </p:nvSpPr>
        <p:spPr>
          <a:xfrm>
            <a:off x="708688" y="3581400"/>
            <a:ext cx="9156074" cy="267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Глэмпинг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«Эко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Хайвилл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будет использовать упрощенную систему налогообложения платить налоги по следующим ставкам:</a:t>
            </a:r>
            <a:endParaRPr lang="ru-RU" sz="14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 по УСН - «доходы минус расходы» по ставке 15%;</a:t>
            </a:r>
            <a:endParaRPr lang="ru-RU" sz="14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страховые взносы во внебюджетные фонды: с части заработной платы менее 19242 руб.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30%; с части заработной платы, превышающей 19242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15%;</a:t>
            </a:r>
            <a:endParaRPr lang="ru-RU" sz="14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прочие налоги и сборы в соответствии с действующим законодатель­ством.</a:t>
            </a:r>
            <a:endParaRPr lang="ru-RU" sz="14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84FA842-1459-4BE6-BA99-0189908D37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substrate">
            <a:extLst>
              <a:ext uri="{FF2B5EF4-FFF2-40B4-BE49-F238E27FC236}">
                <a16:creationId xmlns:a16="http://schemas.microsoft.com/office/drawing/2014/main" id="{2295BE24-CA75-AC97-61EC-08C6C1890186}"/>
              </a:ext>
            </a:extLst>
          </p:cNvPr>
          <p:cNvSpPr/>
          <p:nvPr/>
        </p:nvSpPr>
        <p:spPr>
          <a:xfrm>
            <a:off x="279918" y="317770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57B53479-DFBA-4C0D-03D6-40AB75DCD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7" y="375403"/>
            <a:ext cx="1843835" cy="1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09601" y="653581"/>
            <a:ext cx="6096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5570" indent="450215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Динамика чистой прибыли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глэмпинга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«Эко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Хайвилл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B802AA2-B21B-4990-AF4D-65DD14AFF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900023"/>
              </p:ext>
            </p:extLst>
          </p:nvPr>
        </p:nvGraphicFramePr>
        <p:xfrm>
          <a:off x="742279" y="2058670"/>
          <a:ext cx="9455970" cy="414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bstrate">
            <a:extLst>
              <a:ext uri="{FF2B5EF4-FFF2-40B4-BE49-F238E27FC236}">
                <a16:creationId xmlns:a16="http://schemas.microsoft.com/office/drawing/2014/main" id="{59649B7D-CF8F-3545-BC8F-A1340A05391E}"/>
              </a:ext>
            </a:extLst>
          </p:cNvPr>
          <p:cNvSpPr/>
          <p:nvPr/>
        </p:nvSpPr>
        <p:spPr>
          <a:xfrm>
            <a:off x="9769151" y="432109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03E5EEA-1B8F-1305-1DA1-9439C4A9C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020" y="489742"/>
            <a:ext cx="1843835" cy="1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5111689"/>
              </p:ext>
            </p:extLst>
          </p:nvPr>
        </p:nvGraphicFramePr>
        <p:xfrm>
          <a:off x="914400" y="314325"/>
          <a:ext cx="10258427" cy="111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0355473"/>
              </p:ext>
            </p:extLst>
          </p:nvPr>
        </p:nvGraphicFramePr>
        <p:xfrm>
          <a:off x="247135" y="1556951"/>
          <a:ext cx="11681255" cy="499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9B92C6DE-2BB1-EE04-9F8E-BA25CD9C38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922" y="362703"/>
            <a:ext cx="1843835" cy="1037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4483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021" y="108134"/>
            <a:ext cx="9723897" cy="1450757"/>
          </a:xfrm>
        </p:spPr>
        <p:txBody>
          <a:bodyPr>
            <a:normAutofit/>
          </a:bodyPr>
          <a:lstStyle/>
          <a:p>
            <a:r>
              <a:rPr lang="ru-RU" sz="3600" b="1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Актуальность темы выпускной квалификационной работы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68860792"/>
              </p:ext>
            </p:extLst>
          </p:nvPr>
        </p:nvGraphicFramePr>
        <p:xfrm>
          <a:off x="551934" y="1518736"/>
          <a:ext cx="10972800" cy="473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strate">
            <a:extLst>
              <a:ext uri="{FF2B5EF4-FFF2-40B4-BE49-F238E27FC236}">
                <a16:creationId xmlns:a16="http://schemas.microsoft.com/office/drawing/2014/main" id="{66FC93F6-9CB1-0AC2-F452-41A795A52E04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8EDB0D2F-EC2A-363C-D766-14B10C6CDF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26569"/>
              </p:ext>
            </p:extLst>
          </p:nvPr>
        </p:nvGraphicFramePr>
        <p:xfrm>
          <a:off x="391135" y="414251"/>
          <a:ext cx="11607114" cy="569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724F930-AA66-81D2-AAA4-6EFF608796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4"/>
            <a:ext cx="1674954" cy="9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9A4F50E-3647-4FDB-B237-2136CBE0172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773" y="2303935"/>
            <a:ext cx="4401027" cy="397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B2D0D53-C8CB-4A3D-9432-BB42F146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748" y="-17878"/>
            <a:ext cx="3932237" cy="1600200"/>
          </a:xfrm>
        </p:spPr>
        <p:txBody>
          <a:bodyPr/>
          <a:lstStyle/>
          <a:p>
            <a:r>
              <a:rPr lang="ru-RU" dirty="0"/>
              <a:t>Расположение </a:t>
            </a:r>
            <a:br>
              <a:rPr lang="ru-RU" dirty="0"/>
            </a:br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FADAEA-F497-47C3-864A-D97B09700BA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199" y="903642"/>
            <a:ext cx="4401027" cy="537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66D407-B14A-4FF8-BF6A-9B67D5F0DAB3}"/>
              </a:ext>
            </a:extLst>
          </p:cNvPr>
          <p:cNvSpPr txBox="1"/>
          <p:nvPr/>
        </p:nvSpPr>
        <p:spPr>
          <a:xfrm>
            <a:off x="1427312" y="1612786"/>
            <a:ext cx="3308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Рис.1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Расположение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глэмпинга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«Эко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Хайвилл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A1A54-0D05-4E15-B0B8-87DE8F4B5F65}"/>
              </a:ext>
            </a:extLst>
          </p:cNvPr>
          <p:cNvSpPr txBox="1"/>
          <p:nvPr/>
        </p:nvSpPr>
        <p:spPr>
          <a:xfrm>
            <a:off x="6739049" y="176683"/>
            <a:ext cx="421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Рис.2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Остановка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вблизи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глэмпинга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«Эко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Хайвилл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/>
              <a:t> </a:t>
            </a:r>
          </a:p>
        </p:txBody>
      </p:sp>
      <p:sp>
        <p:nvSpPr>
          <p:cNvPr id="4" name="substrate">
            <a:extLst>
              <a:ext uri="{FF2B5EF4-FFF2-40B4-BE49-F238E27FC236}">
                <a16:creationId xmlns:a16="http://schemas.microsoft.com/office/drawing/2014/main" id="{017C4777-5A59-F84E-87DF-15AA7E44AC77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5928829-6F65-8C5C-B22E-6248CBE06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066925" y="387237"/>
            <a:ext cx="96682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Дорожная карта стартапа</a:t>
            </a:r>
          </a:p>
          <a:p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3988" y="1891069"/>
            <a:ext cx="5468983" cy="321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860"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предварительным</a:t>
            </a:r>
            <a:r>
              <a:rPr lang="ru-RU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подсчетам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предполагаемое</a:t>
            </a:r>
            <a:r>
              <a:rPr lang="ru-RU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подготовки</a:t>
            </a:r>
            <a:r>
              <a:rPr lang="ru-RU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открытию –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мес.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это время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необходимо: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–"/>
              <a:tabLst>
                <a:tab pos="69977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ru-RU" sz="18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маркетинговые</a:t>
            </a:r>
            <a:r>
              <a:rPr lang="ru-RU" sz="180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–"/>
              <a:tabLst>
                <a:tab pos="69977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</a:t>
            </a:r>
            <a:r>
              <a:rPr lang="ru-RU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продажи в</a:t>
            </a:r>
            <a:r>
              <a:rPr lang="ru-RU" sz="18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глэмпинг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–"/>
              <a:tabLst>
                <a:tab pos="74549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соответствующие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коммуникации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установить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 сам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глэмпинг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EFEB897-D582-3EFF-33FD-F5645CA2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45" y="2077087"/>
            <a:ext cx="4821513" cy="32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7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048" y="6331427"/>
            <a:ext cx="7703126" cy="484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Таблица 2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Стоимостная оценка инвестиционных мероприятий проекта</a:t>
            </a:r>
            <a:br>
              <a:rPr lang="ru-RU" sz="1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4D911B2-E148-43F5-B237-5FA7395AC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07807"/>
              </p:ext>
            </p:extLst>
          </p:nvPr>
        </p:nvGraphicFramePr>
        <p:xfrm>
          <a:off x="717177" y="284117"/>
          <a:ext cx="9574488" cy="5640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3622">
                  <a:extLst>
                    <a:ext uri="{9D8B030D-6E8A-4147-A177-3AD203B41FA5}">
                      <a16:colId xmlns:a16="http://schemas.microsoft.com/office/drawing/2014/main" val="1219878929"/>
                    </a:ext>
                  </a:extLst>
                </a:gridCol>
                <a:gridCol w="2393622">
                  <a:extLst>
                    <a:ext uri="{9D8B030D-6E8A-4147-A177-3AD203B41FA5}">
                      <a16:colId xmlns:a16="http://schemas.microsoft.com/office/drawing/2014/main" val="4100566315"/>
                    </a:ext>
                  </a:extLst>
                </a:gridCol>
                <a:gridCol w="2393622">
                  <a:extLst>
                    <a:ext uri="{9D8B030D-6E8A-4147-A177-3AD203B41FA5}">
                      <a16:colId xmlns:a16="http://schemas.microsoft.com/office/drawing/2014/main" val="1391360407"/>
                    </a:ext>
                  </a:extLst>
                </a:gridCol>
                <a:gridCol w="2393622">
                  <a:extLst>
                    <a:ext uri="{9D8B030D-6E8A-4147-A177-3AD203B41FA5}">
                      <a16:colId xmlns:a16="http://schemas.microsoft.com/office/drawing/2014/main" val="1633794587"/>
                    </a:ext>
                  </a:extLst>
                </a:gridCol>
              </a:tblGrid>
              <a:tr h="257624">
                <a:tc>
                  <a:txBody>
                    <a:bodyPr/>
                    <a:lstStyle/>
                    <a:p>
                      <a:pPr algn="just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Цена, тыс. руб.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Сумма тыс. руб. с НДС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128347"/>
                  </a:ext>
                </a:extLst>
              </a:tr>
              <a:tr h="314188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Проектные работы и согласования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80541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Автомобили 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11585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Технический гараж (аренда)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3610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Санблок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700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700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15820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Баня в «ПАЗ-672»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49232"/>
                  </a:ext>
                </a:extLst>
              </a:tr>
              <a:tr h="535589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Беседка малая (до 8 человек) с мангальной зоной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611008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Батут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84502"/>
                  </a:ext>
                </a:extLst>
              </a:tr>
              <a:tr h="535589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Спортивный туристический инвентарь, в том числе: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359926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велосипеды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033200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байдарки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31867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рыболовные принадлежности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00645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луки, арбалеты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923084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гамаки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00271"/>
                  </a:ext>
                </a:extLst>
              </a:tr>
              <a:tr h="535589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малые формы и парковая мебель (качели, фото- и арт зона и т.д.)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886469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Хозблок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680"/>
                  </a:ext>
                </a:extLst>
              </a:tr>
              <a:tr h="314188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Дизельногенераторная, 24 кВт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91707"/>
                  </a:ext>
                </a:extLst>
              </a:tr>
              <a:tr h="314188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Система видеонаблюдения на 10 камер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Sylfaen" panose="010A0502050306030303" pitchFamily="18" charset="0"/>
                      </a:endParaRPr>
                    </a:p>
                  </a:txBody>
                  <a:tcPr marL="37880" marR="37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51988"/>
                  </a:ext>
                </a:extLst>
              </a:tr>
            </a:tbl>
          </a:graphicData>
        </a:graphic>
      </p:graphicFrame>
      <p:sp>
        <p:nvSpPr>
          <p:cNvPr id="4" name="substrate">
            <a:extLst>
              <a:ext uri="{FF2B5EF4-FFF2-40B4-BE49-F238E27FC236}">
                <a16:creationId xmlns:a16="http://schemas.microsoft.com/office/drawing/2014/main" id="{0D0DAAA3-4909-6451-E723-53F18AB21E21}"/>
              </a:ext>
            </a:extLst>
          </p:cNvPr>
          <p:cNvSpPr/>
          <p:nvPr/>
        </p:nvSpPr>
        <p:spPr>
          <a:xfrm>
            <a:off x="10524931" y="285211"/>
            <a:ext cx="1513698" cy="868680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5714924-0143-AC89-697A-9768F547E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13" y="284117"/>
            <a:ext cx="1443445" cy="8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3321" y="491838"/>
            <a:ext cx="8635623" cy="7412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3 - Исходные данные для планирования производственной программы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глэмпинга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«Эко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Хайвилл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5E20B1C-7567-4A7A-A895-B798E4387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709597"/>
              </p:ext>
            </p:extLst>
          </p:nvPr>
        </p:nvGraphicFramePr>
        <p:xfrm>
          <a:off x="240813" y="1568824"/>
          <a:ext cx="11627726" cy="508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3256">
                  <a:extLst>
                    <a:ext uri="{9D8B030D-6E8A-4147-A177-3AD203B41FA5}">
                      <a16:colId xmlns:a16="http://schemas.microsoft.com/office/drawing/2014/main" val="3017478658"/>
                    </a:ext>
                  </a:extLst>
                </a:gridCol>
                <a:gridCol w="5814470">
                  <a:extLst>
                    <a:ext uri="{9D8B030D-6E8A-4147-A177-3AD203B41FA5}">
                      <a16:colId xmlns:a16="http://schemas.microsoft.com/office/drawing/2014/main" val="2228164351"/>
                    </a:ext>
                  </a:extLst>
                </a:gridCol>
              </a:tblGrid>
              <a:tr h="296002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Критерий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Оценка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831681"/>
                  </a:ext>
                </a:extLst>
              </a:tr>
              <a:tr h="459318"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высокий сезон (учитывается как «1» к коэффициентам  загрузки)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Май-Сентябрь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33551"/>
                  </a:ext>
                </a:extLst>
              </a:tr>
              <a:tr h="459318"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Низкий сезон (учитывается как «0,55» к коэффициентам загрузки)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Октябрь -Апрель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87976"/>
                  </a:ext>
                </a:extLst>
              </a:tr>
              <a:tr h="296002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загрузки в будние дни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6461"/>
                  </a:ext>
                </a:extLst>
              </a:tr>
              <a:tr h="401751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загрузки выходные, предпраздничные и праздничные дни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0,9 май; 0,8 июнь-сентябрь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70240"/>
                  </a:ext>
                </a:extLst>
              </a:tr>
              <a:tr h="233205"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Количество рабочих недель в году работы глэмпинга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74079"/>
                  </a:ext>
                </a:extLst>
              </a:tr>
              <a:tr h="233205"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Размещение гостей в глэмпингс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24/7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510056"/>
                  </a:ext>
                </a:extLst>
              </a:tr>
              <a:tr h="233205"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Время заезда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14-00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79739"/>
                  </a:ext>
                </a:extLst>
              </a:tr>
              <a:tr h="200875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Время выезда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12-00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47563"/>
                  </a:ext>
                </a:extLst>
              </a:tr>
              <a:tr h="401751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Количество корпоративных мероприятии на базе глэмпинга за 6 месяцев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622843"/>
                  </a:ext>
                </a:extLst>
              </a:tr>
              <a:tr h="401751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Количество рабочих часов бани за минусом времени на 1 уборку (с 11.00 до 23.00), в сутки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119136"/>
                  </a:ext>
                </a:extLst>
              </a:tr>
              <a:tr h="200875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загрузки бани в летний период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0,45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364"/>
                  </a:ext>
                </a:extLst>
              </a:tr>
              <a:tr h="233205"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Время бронирования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автомобилей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С 9.00 до 23.00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18646"/>
                  </a:ext>
                </a:extLst>
              </a:tr>
              <a:tr h="233205"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Минимальное время аренды велосипеда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 час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72874"/>
                  </a:ext>
                </a:extLst>
              </a:tr>
              <a:tr h="233205"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Минимальное время аренды байдарки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 часа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22193"/>
                  </a:ext>
                </a:extLst>
              </a:tr>
              <a:tr h="233205"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Доступ к мобильной кухне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круглосуточно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429"/>
                  </a:ext>
                </a:extLst>
              </a:tr>
              <a:tr h="233205"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Ресепшен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круглосуточно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46786"/>
                  </a:ext>
                </a:extLst>
              </a:tr>
            </a:tbl>
          </a:graphicData>
        </a:graphic>
      </p:graphicFrame>
      <p:sp>
        <p:nvSpPr>
          <p:cNvPr id="3" name="substrate">
            <a:extLst>
              <a:ext uri="{FF2B5EF4-FFF2-40B4-BE49-F238E27FC236}">
                <a16:creationId xmlns:a16="http://schemas.microsoft.com/office/drawing/2014/main" id="{5BC92301-EED0-1DC3-E67D-59F074AA296C}"/>
              </a:ext>
            </a:extLst>
          </p:cNvPr>
          <p:cNvSpPr/>
          <p:nvPr/>
        </p:nvSpPr>
        <p:spPr>
          <a:xfrm>
            <a:off x="195943" y="248259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9283AA17-8C27-3B2F-9E88-173A573C1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2" y="305892"/>
            <a:ext cx="1843835" cy="1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6345" y="5912603"/>
            <a:ext cx="918556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4 - Прогноз выручки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глэмпина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тыс. руб.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F47F64E-CEF3-4C26-AC55-72219BB5B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03931"/>
              </p:ext>
            </p:extLst>
          </p:nvPr>
        </p:nvGraphicFramePr>
        <p:xfrm>
          <a:off x="643812" y="414713"/>
          <a:ext cx="8994714" cy="5497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119">
                  <a:extLst>
                    <a:ext uri="{9D8B030D-6E8A-4147-A177-3AD203B41FA5}">
                      <a16:colId xmlns:a16="http://schemas.microsoft.com/office/drawing/2014/main" val="2934313954"/>
                    </a:ext>
                  </a:extLst>
                </a:gridCol>
                <a:gridCol w="1499119">
                  <a:extLst>
                    <a:ext uri="{9D8B030D-6E8A-4147-A177-3AD203B41FA5}">
                      <a16:colId xmlns:a16="http://schemas.microsoft.com/office/drawing/2014/main" val="1010794036"/>
                    </a:ext>
                  </a:extLst>
                </a:gridCol>
                <a:gridCol w="1499119">
                  <a:extLst>
                    <a:ext uri="{9D8B030D-6E8A-4147-A177-3AD203B41FA5}">
                      <a16:colId xmlns:a16="http://schemas.microsoft.com/office/drawing/2014/main" val="2010088623"/>
                    </a:ext>
                  </a:extLst>
                </a:gridCol>
                <a:gridCol w="1499119">
                  <a:extLst>
                    <a:ext uri="{9D8B030D-6E8A-4147-A177-3AD203B41FA5}">
                      <a16:colId xmlns:a16="http://schemas.microsoft.com/office/drawing/2014/main" val="679694198"/>
                    </a:ext>
                  </a:extLst>
                </a:gridCol>
                <a:gridCol w="1499119">
                  <a:extLst>
                    <a:ext uri="{9D8B030D-6E8A-4147-A177-3AD203B41FA5}">
                      <a16:colId xmlns:a16="http://schemas.microsoft.com/office/drawing/2014/main" val="36451545"/>
                    </a:ext>
                  </a:extLst>
                </a:gridCol>
                <a:gridCol w="1499119">
                  <a:extLst>
                    <a:ext uri="{9D8B030D-6E8A-4147-A177-3AD203B41FA5}">
                      <a16:colId xmlns:a16="http://schemas.microsoft.com/office/drawing/2014/main" val="2556073979"/>
                    </a:ext>
                  </a:extLst>
                </a:gridCol>
              </a:tblGrid>
              <a:tr h="17735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Выручка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5/2025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6/2025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7/2025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8/2025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9/2025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983739"/>
                  </a:ext>
                </a:extLst>
              </a:tr>
              <a:tr h="17735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Всего доходов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498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545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575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602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480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62122"/>
                  </a:ext>
                </a:extLst>
              </a:tr>
              <a:tr h="35470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автомобилей в будни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914091"/>
                  </a:ext>
                </a:extLst>
              </a:tr>
              <a:tr h="35470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автомобилей в выходные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63842"/>
                  </a:ext>
                </a:extLst>
              </a:tr>
              <a:tr h="35470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беседки с барбекю в будни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089924"/>
                  </a:ext>
                </a:extLst>
              </a:tr>
              <a:tr h="35470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беседки с барбекю в выходные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61676"/>
                  </a:ext>
                </a:extLst>
              </a:tr>
              <a:tr h="532053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глэмпинга под корпоративное мероприятие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9321"/>
                  </a:ext>
                </a:extLst>
              </a:tr>
              <a:tr h="17735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лаунж зоны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56943"/>
                  </a:ext>
                </a:extLst>
              </a:tr>
              <a:tr h="35470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бани- «ПАЗ-672» в будни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71994"/>
                  </a:ext>
                </a:extLst>
              </a:tr>
              <a:tr h="35470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бани- «ПАЗ-672» в выходные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8379"/>
                  </a:ext>
                </a:extLst>
              </a:tr>
              <a:tr h="17735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велосипедов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42376"/>
                  </a:ext>
                </a:extLst>
              </a:tr>
              <a:tr h="17735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Батут в будни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58611"/>
                  </a:ext>
                </a:extLst>
              </a:tr>
              <a:tr h="17735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Батут в выходные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78045"/>
                  </a:ext>
                </a:extLst>
              </a:tr>
              <a:tr h="17735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байдарок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83068"/>
                  </a:ext>
                </a:extLst>
              </a:tr>
              <a:tr h="17735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Экосбор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11575"/>
                  </a:ext>
                </a:extLst>
              </a:tr>
              <a:tr h="354702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Аренда места для кемпера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17117"/>
                  </a:ext>
                </a:extLst>
              </a:tr>
              <a:tr h="532053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Выручка от торговой деятельности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20673"/>
                  </a:ext>
                </a:extLst>
              </a:tr>
              <a:tr h="532053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Комиссионные от продажи турпродуктов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060837"/>
                  </a:ext>
                </a:extLst>
              </a:tr>
            </a:tbl>
          </a:graphicData>
        </a:graphic>
      </p:graphicFrame>
      <p:sp>
        <p:nvSpPr>
          <p:cNvPr id="3" name="substrate">
            <a:extLst>
              <a:ext uri="{FF2B5EF4-FFF2-40B4-BE49-F238E27FC236}">
                <a16:creationId xmlns:a16="http://schemas.microsoft.com/office/drawing/2014/main" id="{87967B41-139F-3D58-F7E9-69270AAB9BC5}"/>
              </a:ext>
            </a:extLst>
          </p:cNvPr>
          <p:cNvSpPr/>
          <p:nvPr/>
        </p:nvSpPr>
        <p:spPr>
          <a:xfrm>
            <a:off x="9805122" y="357080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F7841F0-5C23-C6E7-D43A-A3F78145B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991" y="414713"/>
            <a:ext cx="1843835" cy="1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9530" y="609589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5570" algn="ctr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Структура расходов по текущим затратам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1152C2D-B8FF-4112-8039-72501225B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30950"/>
              </p:ext>
            </p:extLst>
          </p:nvPr>
        </p:nvGraphicFramePr>
        <p:xfrm>
          <a:off x="996201" y="1881684"/>
          <a:ext cx="9528730" cy="436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bstrate">
            <a:extLst>
              <a:ext uri="{FF2B5EF4-FFF2-40B4-BE49-F238E27FC236}">
                <a16:creationId xmlns:a16="http://schemas.microsoft.com/office/drawing/2014/main" id="{14040D41-DCC6-0D34-B07C-021CB95BFDC3}"/>
              </a:ext>
            </a:extLst>
          </p:cNvPr>
          <p:cNvSpPr/>
          <p:nvPr/>
        </p:nvSpPr>
        <p:spPr>
          <a:xfrm>
            <a:off x="400826" y="357167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33CE27E-DC6A-EC76-3E10-054E2AD78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5" y="414800"/>
            <a:ext cx="1843835" cy="1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1065</Words>
  <Application>Microsoft Office PowerPoint</Application>
  <PresentationFormat>Широкоэкранный</PresentationFormat>
  <Paragraphs>378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Open Sans</vt:lpstr>
      <vt:lpstr>Playfair Display</vt:lpstr>
      <vt:lpstr>Sylfaen</vt:lpstr>
      <vt:lpstr>Symbol</vt:lpstr>
      <vt:lpstr>Times New Roman</vt:lpstr>
      <vt:lpstr>Тема Office</vt:lpstr>
      <vt:lpstr>Презентация PowerPoint</vt:lpstr>
      <vt:lpstr>Актуальность темы выпускной квалификационной работы </vt:lpstr>
      <vt:lpstr>Презентация PowerPoint</vt:lpstr>
      <vt:lpstr>Расположение  </vt:lpstr>
      <vt:lpstr>Презентация PowerPoint</vt:lpstr>
      <vt:lpstr>Таблица 2  Стоимостная оценка инвестиционных мероприятий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ЭКОНОМИЧЕСКИЙ УНИВЕРСИТЕТ имени Г. В. ПЛЕХАНОВА</dc:title>
  <dc:creator>user</dc:creator>
  <cp:lastModifiedBy>Елена Рожко</cp:lastModifiedBy>
  <cp:revision>48</cp:revision>
  <dcterms:created xsi:type="dcterms:W3CDTF">2016-09-22T06:56:31Z</dcterms:created>
  <dcterms:modified xsi:type="dcterms:W3CDTF">2024-06-30T22:04:29Z</dcterms:modified>
</cp:coreProperties>
</file>