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4"/>
  </p:notesMasterIdLst>
  <p:sldIdLst>
    <p:sldId id="256" r:id="rId2"/>
    <p:sldId id="271" r:id="rId3"/>
    <p:sldId id="258" r:id="rId4"/>
    <p:sldId id="270" r:id="rId5"/>
    <p:sldId id="261" r:id="rId6"/>
    <p:sldId id="262" r:id="rId7"/>
    <p:sldId id="272" r:id="rId8"/>
    <p:sldId id="273" r:id="rId9"/>
    <p:sldId id="264" r:id="rId10"/>
    <p:sldId id="266" r:id="rId11"/>
    <p:sldId id="267" r:id="rId12"/>
    <p:sldId id="260" r:id="rId13"/>
    <p:sldId id="268" r:id="rId14"/>
    <p:sldId id="269" r:id="rId15"/>
    <p:sldId id="276" r:id="rId16"/>
    <p:sldId id="277" r:id="rId17"/>
    <p:sldId id="280" r:id="rId18"/>
    <p:sldId id="275" r:id="rId19"/>
    <p:sldId id="278" r:id="rId20"/>
    <p:sldId id="279" r:id="rId21"/>
    <p:sldId id="263" r:id="rId22"/>
    <p:sldId id="274" r:id="rId23"/>
  </p:sldIdLst>
  <p:sldSz cx="12192000" cy="6858000"/>
  <p:notesSz cx="6858000" cy="9144000"/>
  <p:embeddedFontLst>
    <p:embeddedFont>
      <p:font typeface="Abril Fatface" panose="02000503000000020003" pitchFamily="2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algun Gothic" panose="020B0503020000020004" pitchFamily="34" charset="-127"/>
      <p:regular r:id="rId30"/>
      <p:bold r:id="rId31"/>
    </p:embeddedFont>
    <p:embeddedFont>
      <p:font typeface="Poppins Light" panose="00000400000000000000" pitchFamily="2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8EA9D6-66C4-40A1-AF24-E2CA69363D05}">
  <a:tblStyle styleId="{FD8EA9D6-66C4-40A1-AF24-E2CA69363D05}" styleName="Table_0">
    <a:wholeTbl>
      <a:tcTxStyle b="off" i="off">
        <a:font>
          <a:latin typeface="Poppins Light"/>
          <a:ea typeface="Poppins Light"/>
          <a:cs typeface="Poppins Light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A1ABE65-1717-47FC-B6FF-66130254F788}" styleName="Table_1">
    <a:wholeTbl>
      <a:tcTxStyle b="off" i="off">
        <a:font>
          <a:latin typeface="Poppins Light"/>
          <a:ea typeface="Poppins Light"/>
          <a:cs typeface="Poppins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Poppins Light"/>
          <a:ea typeface="Poppins Light"/>
          <a:cs typeface="Poppins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oppins Light"/>
          <a:ea typeface="Poppins Light"/>
          <a:cs typeface="Poppins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oppins Light"/>
          <a:ea typeface="Poppins Light"/>
          <a:cs typeface="Poppins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oppins Light"/>
          <a:ea typeface="Poppins Light"/>
          <a:cs typeface="Poppins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156249999999999"/>
          <c:y val="0.10920711680566454"/>
          <c:w val="0.74531250000000004"/>
          <c:h val="0.607412671788098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Целевая аудитория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E28-4970-9426-4BCA93142AC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E28-4970-9426-4BCA93142AC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E28-4970-9426-4BCA93142AC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cat>
            <c:strRef>
              <c:f>Лист1!$A$2:$A$5</c:f>
              <c:strCache>
                <c:ptCount val="3"/>
                <c:pt idx="0">
                  <c:v>Пожарные службы</c:v>
                </c:pt>
                <c:pt idx="1">
                  <c:v>Спасатели на воде </c:v>
                </c:pt>
                <c:pt idx="2">
                  <c:v>Спасательные и поисковые отряды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 formatCode="General">
                  <c:v>4.7</c:v>
                </c:pt>
                <c:pt idx="1">
                  <c:v>2.2999999999999998</c:v>
                </c:pt>
                <c:pt idx="2" formatCode="General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3-4030-AA91-38274DE43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7495533956692913"/>
          <c:y val="0.73694600535519161"/>
          <c:w val="0.76571419783464567"/>
          <c:h val="0.14117900214203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A98A1-BEA7-4C57-BBA9-0228E1FCB62D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A736B040-C140-411A-9059-E68E51F9B2DB}">
      <dgm:prSet phldrT="[Текст]" custT="1"/>
      <dgm:spPr/>
      <dgm:t>
        <a:bodyPr/>
        <a:lstStyle/>
        <a:p>
          <a:r>
            <a:rPr lang="ru-RU" sz="2700" dirty="0"/>
            <a:t>1 ЭТАП</a:t>
          </a:r>
        </a:p>
        <a:p>
          <a:r>
            <a:rPr lang="ru-RU" sz="2000" dirty="0"/>
            <a:t>  16 661 400,00 ₽ </a:t>
          </a:r>
        </a:p>
      </dgm:t>
    </dgm:pt>
    <dgm:pt modelId="{FB2782C1-05EA-4F7F-8EE7-6038A117378A}" type="parTrans" cxnId="{D9DECCE4-224C-4AE2-B902-51A34EC867C3}">
      <dgm:prSet/>
      <dgm:spPr/>
      <dgm:t>
        <a:bodyPr/>
        <a:lstStyle/>
        <a:p>
          <a:endParaRPr lang="ru-RU"/>
        </a:p>
      </dgm:t>
    </dgm:pt>
    <dgm:pt modelId="{C1303327-5AF6-4FFE-858A-A5B0A76867F9}" type="sibTrans" cxnId="{D9DECCE4-224C-4AE2-B902-51A34EC867C3}">
      <dgm:prSet/>
      <dgm:spPr/>
      <dgm:t>
        <a:bodyPr/>
        <a:lstStyle/>
        <a:p>
          <a:endParaRPr lang="ru-RU"/>
        </a:p>
      </dgm:t>
    </dgm:pt>
    <dgm:pt modelId="{5D3E43A7-0C7F-4CA9-A879-0123B413A818}">
      <dgm:prSet phldrT="[Текст]" custT="1"/>
      <dgm:spPr/>
      <dgm:t>
        <a:bodyPr/>
        <a:lstStyle/>
        <a:p>
          <a:r>
            <a:rPr lang="ru-RU" sz="2700" kern="1200" dirty="0"/>
            <a:t>2 ЭТАП</a:t>
          </a:r>
        </a:p>
        <a:p>
          <a:r>
            <a:rPr lang="ru-RU" sz="3300" kern="1200" dirty="0"/>
            <a:t> </a:t>
          </a:r>
          <a:r>
            <a:rPr lang="ru-RU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320</a:t>
          </a:r>
          <a:r>
            <a:rPr lang="ru-RU" sz="3300" kern="1200" dirty="0"/>
            <a:t> </a:t>
          </a:r>
          <a:r>
            <a:rPr lang="ru-RU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000,00 ₽ </a:t>
          </a:r>
          <a:r>
            <a:rPr lang="ru-RU" sz="3300" kern="1200" dirty="0"/>
            <a:t>  </a:t>
          </a:r>
        </a:p>
      </dgm:t>
    </dgm:pt>
    <dgm:pt modelId="{A5751B58-7820-439C-9096-BF8D5B8AF7D4}" type="parTrans" cxnId="{6D978BFC-E3C5-4DED-9304-FF6E700CFA8A}">
      <dgm:prSet/>
      <dgm:spPr/>
      <dgm:t>
        <a:bodyPr/>
        <a:lstStyle/>
        <a:p>
          <a:endParaRPr lang="ru-RU"/>
        </a:p>
      </dgm:t>
    </dgm:pt>
    <dgm:pt modelId="{D19902A3-C8B5-432E-91AD-A3F97B0EDFE9}" type="sibTrans" cxnId="{6D978BFC-E3C5-4DED-9304-FF6E700CFA8A}">
      <dgm:prSet/>
      <dgm:spPr/>
      <dgm:t>
        <a:bodyPr/>
        <a:lstStyle/>
        <a:p>
          <a:endParaRPr lang="ru-RU"/>
        </a:p>
      </dgm:t>
    </dgm:pt>
    <dgm:pt modelId="{89057954-E138-414E-88E4-4571CF63ECE5}">
      <dgm:prSet phldrT="[Текст]" custT="1"/>
      <dgm:spPr/>
      <dgm:t>
        <a:bodyPr/>
        <a:lstStyle/>
        <a:p>
          <a:r>
            <a:rPr lang="ru-RU" sz="2700" dirty="0"/>
            <a:t>ИТОГО </a:t>
          </a:r>
        </a:p>
        <a:p>
          <a:r>
            <a:rPr lang="ru-RU" sz="2400" dirty="0"/>
            <a:t> </a:t>
          </a:r>
          <a:r>
            <a:rPr lang="ru-RU" sz="2000" dirty="0"/>
            <a:t> 16 981 400,00 ₽</a:t>
          </a:r>
        </a:p>
      </dgm:t>
    </dgm:pt>
    <dgm:pt modelId="{80F476AA-9A72-4C40-89F4-C3B27DA0E332}" type="parTrans" cxnId="{E97252D0-996A-493C-BBE7-ADE061D62B4C}">
      <dgm:prSet/>
      <dgm:spPr/>
      <dgm:t>
        <a:bodyPr/>
        <a:lstStyle/>
        <a:p>
          <a:endParaRPr lang="ru-RU"/>
        </a:p>
      </dgm:t>
    </dgm:pt>
    <dgm:pt modelId="{6AE4C920-BF4E-4300-B66E-9F198DFD3E79}" type="sibTrans" cxnId="{E97252D0-996A-493C-BBE7-ADE061D62B4C}">
      <dgm:prSet/>
      <dgm:spPr/>
      <dgm:t>
        <a:bodyPr/>
        <a:lstStyle/>
        <a:p>
          <a:endParaRPr lang="ru-RU"/>
        </a:p>
      </dgm:t>
    </dgm:pt>
    <dgm:pt modelId="{8AE98BEB-EE06-4E34-BE73-BFD2E57006C6}" type="pres">
      <dgm:prSet presAssocID="{092A98A1-BEA7-4C57-BBA9-0228E1FCB62D}" presName="Name0" presStyleCnt="0">
        <dgm:presLayoutVars>
          <dgm:dir/>
          <dgm:animLvl val="lvl"/>
          <dgm:resizeHandles val="exact"/>
        </dgm:presLayoutVars>
      </dgm:prSet>
      <dgm:spPr/>
    </dgm:pt>
    <dgm:pt modelId="{B93C65C1-84C0-4C78-AFFA-F21FD3C25E7D}" type="pres">
      <dgm:prSet presAssocID="{A736B040-C140-411A-9059-E68E51F9B2D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858C248-512F-41B2-8CF9-1FEF4A6DB25C}" type="pres">
      <dgm:prSet presAssocID="{C1303327-5AF6-4FFE-858A-A5B0A76867F9}" presName="parTxOnlySpace" presStyleCnt="0"/>
      <dgm:spPr/>
    </dgm:pt>
    <dgm:pt modelId="{2F82BF7D-CC0D-4DEC-BC4C-13E7A73C4911}" type="pres">
      <dgm:prSet presAssocID="{5D3E43A7-0C7F-4CA9-A879-0123B413A81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0F66406-9438-4B94-A924-2D320D5F2C46}" type="pres">
      <dgm:prSet presAssocID="{D19902A3-C8B5-432E-91AD-A3F97B0EDFE9}" presName="parTxOnlySpace" presStyleCnt="0"/>
      <dgm:spPr/>
    </dgm:pt>
    <dgm:pt modelId="{F2AF570F-4C8A-46A5-AD7E-F5FEDC682E68}" type="pres">
      <dgm:prSet presAssocID="{89057954-E138-414E-88E4-4571CF63ECE5}" presName="parTxOnly" presStyleLbl="node1" presStyleIdx="2" presStyleCnt="3" custLinFactNeighborX="-8858" custLinFactNeighborY="0">
        <dgm:presLayoutVars>
          <dgm:chMax val="0"/>
          <dgm:chPref val="0"/>
          <dgm:bulletEnabled val="1"/>
        </dgm:presLayoutVars>
      </dgm:prSet>
      <dgm:spPr/>
    </dgm:pt>
  </dgm:ptLst>
  <dgm:cxnLst>
    <dgm:cxn modelId="{C21E4302-4045-4D6D-B948-5EA9D9100152}" type="presOf" srcId="{092A98A1-BEA7-4C57-BBA9-0228E1FCB62D}" destId="{8AE98BEB-EE06-4E34-BE73-BFD2E57006C6}" srcOrd="0" destOrd="0" presId="urn:microsoft.com/office/officeart/2005/8/layout/chevron1"/>
    <dgm:cxn modelId="{3F88803C-6547-4B01-94A0-EC62DA3E8B14}" type="presOf" srcId="{5D3E43A7-0C7F-4CA9-A879-0123B413A818}" destId="{2F82BF7D-CC0D-4DEC-BC4C-13E7A73C4911}" srcOrd="0" destOrd="0" presId="urn:microsoft.com/office/officeart/2005/8/layout/chevron1"/>
    <dgm:cxn modelId="{9176C68C-6A67-4BA3-AD76-FC61BEB1DEF9}" type="presOf" srcId="{A736B040-C140-411A-9059-E68E51F9B2DB}" destId="{B93C65C1-84C0-4C78-AFFA-F21FD3C25E7D}" srcOrd="0" destOrd="0" presId="urn:microsoft.com/office/officeart/2005/8/layout/chevron1"/>
    <dgm:cxn modelId="{E97252D0-996A-493C-BBE7-ADE061D62B4C}" srcId="{092A98A1-BEA7-4C57-BBA9-0228E1FCB62D}" destId="{89057954-E138-414E-88E4-4571CF63ECE5}" srcOrd="2" destOrd="0" parTransId="{80F476AA-9A72-4C40-89F4-C3B27DA0E332}" sibTransId="{6AE4C920-BF4E-4300-B66E-9F198DFD3E79}"/>
    <dgm:cxn modelId="{37F854D2-CE71-4390-BB6E-A948DF07EFE8}" type="presOf" srcId="{89057954-E138-414E-88E4-4571CF63ECE5}" destId="{F2AF570F-4C8A-46A5-AD7E-F5FEDC682E68}" srcOrd="0" destOrd="0" presId="urn:microsoft.com/office/officeart/2005/8/layout/chevron1"/>
    <dgm:cxn modelId="{D9DECCE4-224C-4AE2-B902-51A34EC867C3}" srcId="{092A98A1-BEA7-4C57-BBA9-0228E1FCB62D}" destId="{A736B040-C140-411A-9059-E68E51F9B2DB}" srcOrd="0" destOrd="0" parTransId="{FB2782C1-05EA-4F7F-8EE7-6038A117378A}" sibTransId="{C1303327-5AF6-4FFE-858A-A5B0A76867F9}"/>
    <dgm:cxn modelId="{6D978BFC-E3C5-4DED-9304-FF6E700CFA8A}" srcId="{092A98A1-BEA7-4C57-BBA9-0228E1FCB62D}" destId="{5D3E43A7-0C7F-4CA9-A879-0123B413A818}" srcOrd="1" destOrd="0" parTransId="{A5751B58-7820-439C-9096-BF8D5B8AF7D4}" sibTransId="{D19902A3-C8B5-432E-91AD-A3F97B0EDFE9}"/>
    <dgm:cxn modelId="{B6BE602B-3778-4B15-B976-A03D628687A3}" type="presParOf" srcId="{8AE98BEB-EE06-4E34-BE73-BFD2E57006C6}" destId="{B93C65C1-84C0-4C78-AFFA-F21FD3C25E7D}" srcOrd="0" destOrd="0" presId="urn:microsoft.com/office/officeart/2005/8/layout/chevron1"/>
    <dgm:cxn modelId="{CB8458E1-5250-40C5-86E5-A80214799AD7}" type="presParOf" srcId="{8AE98BEB-EE06-4E34-BE73-BFD2E57006C6}" destId="{2858C248-512F-41B2-8CF9-1FEF4A6DB25C}" srcOrd="1" destOrd="0" presId="urn:microsoft.com/office/officeart/2005/8/layout/chevron1"/>
    <dgm:cxn modelId="{57FF5C38-7EE4-4BB8-BA13-F4B673929130}" type="presParOf" srcId="{8AE98BEB-EE06-4E34-BE73-BFD2E57006C6}" destId="{2F82BF7D-CC0D-4DEC-BC4C-13E7A73C4911}" srcOrd="2" destOrd="0" presId="urn:microsoft.com/office/officeart/2005/8/layout/chevron1"/>
    <dgm:cxn modelId="{C6D6F707-B28D-4910-AA87-03207B052172}" type="presParOf" srcId="{8AE98BEB-EE06-4E34-BE73-BFD2E57006C6}" destId="{60F66406-9438-4B94-A924-2D320D5F2C46}" srcOrd="3" destOrd="0" presId="urn:microsoft.com/office/officeart/2005/8/layout/chevron1"/>
    <dgm:cxn modelId="{41F8C91C-B4DC-457D-971F-31E3F3BF237F}" type="presParOf" srcId="{8AE98BEB-EE06-4E34-BE73-BFD2E57006C6}" destId="{F2AF570F-4C8A-46A5-AD7E-F5FEDC682E6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C65C1-84C0-4C78-AFFA-F21FD3C25E7D}">
      <dsp:nvSpPr>
        <dsp:cNvPr id="0" name=""/>
        <dsp:cNvSpPr/>
      </dsp:nvSpPr>
      <dsp:spPr>
        <a:xfrm>
          <a:off x="2647" y="2064181"/>
          <a:ext cx="3225758" cy="129030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1 ЭТАП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  16 661 400,00 ₽ </a:t>
          </a:r>
        </a:p>
      </dsp:txBody>
      <dsp:txXfrm>
        <a:off x="647799" y="2064181"/>
        <a:ext cx="1935455" cy="1290303"/>
      </dsp:txXfrm>
    </dsp:sp>
    <dsp:sp modelId="{2F82BF7D-CC0D-4DEC-BC4C-13E7A73C4911}">
      <dsp:nvSpPr>
        <dsp:cNvPr id="0" name=""/>
        <dsp:cNvSpPr/>
      </dsp:nvSpPr>
      <dsp:spPr>
        <a:xfrm>
          <a:off x="2905830" y="2064181"/>
          <a:ext cx="3225758" cy="129030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2 ЭТАП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 </a:t>
          </a:r>
          <a:r>
            <a:rPr lang="ru-RU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320</a:t>
          </a:r>
          <a:r>
            <a:rPr lang="ru-RU" sz="3300" kern="1200" dirty="0"/>
            <a:t> </a:t>
          </a:r>
          <a:r>
            <a:rPr lang="ru-RU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000,00 ₽ </a:t>
          </a:r>
          <a:r>
            <a:rPr lang="ru-RU" sz="3300" kern="1200" dirty="0"/>
            <a:t>  </a:t>
          </a:r>
        </a:p>
      </dsp:txBody>
      <dsp:txXfrm>
        <a:off x="3550982" y="2064181"/>
        <a:ext cx="1935455" cy="1290303"/>
      </dsp:txXfrm>
    </dsp:sp>
    <dsp:sp modelId="{F2AF570F-4C8A-46A5-AD7E-F5FEDC682E68}">
      <dsp:nvSpPr>
        <dsp:cNvPr id="0" name=""/>
        <dsp:cNvSpPr/>
      </dsp:nvSpPr>
      <dsp:spPr>
        <a:xfrm>
          <a:off x="5780439" y="2064181"/>
          <a:ext cx="3225758" cy="129030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ИТОГО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 </a:t>
          </a:r>
          <a:r>
            <a:rPr lang="ru-RU" sz="2000" kern="1200" dirty="0"/>
            <a:t> 16 981 400,00 ₽</a:t>
          </a:r>
        </a:p>
      </dsp:txBody>
      <dsp:txXfrm>
        <a:off x="6425591" y="2064181"/>
        <a:ext cx="1935455" cy="1290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fe810f6d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8fe810f6d3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8fe810f6d3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fe810f6d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8fe810f6d3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28fe810f6d3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fe810f6d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8fe810f6d3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28fe810f6d3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548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60519" r="1"/>
          <a:stretch/>
        </p:blipFill>
        <p:spPr>
          <a:xfrm>
            <a:off x="7378700" y="0"/>
            <a:ext cx="4813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6468826" y="1132115"/>
            <a:ext cx="4591150" cy="459377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3" name="Google Shape;13;p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>
            <a:hlinkClick r:id="rId5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1069958" y="10072"/>
            <a:ext cx="1122042" cy="2244086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PPTMON slide">
  <p:cSld name="8_PPTMON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493486" y="1471384"/>
            <a:ext cx="11205028" cy="293550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74" name="Google Shape;74;p1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1">
            <a:hlinkClick r:id="rId4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0" y="5871044"/>
            <a:ext cx="986956" cy="986956"/>
          </a:xfrm>
          <a:prstGeom prst="donut">
            <a:avLst>
              <a:gd name="adj" fmla="val 29534"/>
            </a:avLst>
          </a:pr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11542518" y="10072"/>
            <a:ext cx="649481" cy="1298964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PPTMON slide">
  <p:cSld name="9_PPTMON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2"/>
          <p:cNvPicPr preferRelativeResize="0"/>
          <p:nvPr/>
        </p:nvPicPr>
        <p:blipFill rotWithShape="1">
          <a:blip r:embed="rId2">
            <a:alphaModFix/>
          </a:blip>
          <a:srcRect t="47285" b="-1"/>
          <a:stretch/>
        </p:blipFill>
        <p:spPr>
          <a:xfrm>
            <a:off x="0" y="3242733"/>
            <a:ext cx="12192000" cy="361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>
            <a:hlinkClick r:id="rId5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"/>
          <p:cNvSpPr/>
          <p:nvPr/>
        </p:nvSpPr>
        <p:spPr>
          <a:xfrm rot="10800000" flipH="1">
            <a:off x="0" y="10072"/>
            <a:ext cx="986956" cy="986956"/>
          </a:xfrm>
          <a:prstGeom prst="donut">
            <a:avLst>
              <a:gd name="adj" fmla="val 29534"/>
            </a:avLst>
          </a:pr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3" name="Google Shape;83;p12"/>
          <p:cNvSpPr/>
          <p:nvPr/>
        </p:nvSpPr>
        <p:spPr>
          <a:xfrm rot="10800000" flipH="1">
            <a:off x="11542518" y="5559036"/>
            <a:ext cx="649481" cy="1298964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4" name="Google Shape;84;p12"/>
          <p:cNvSpPr>
            <a:spLocks noGrp="1"/>
          </p:cNvSpPr>
          <p:nvPr>
            <p:ph type="pic" idx="2"/>
          </p:nvPr>
        </p:nvSpPr>
        <p:spPr>
          <a:xfrm>
            <a:off x="493486" y="3242733"/>
            <a:ext cx="11205028" cy="293550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PPTMON slide">
  <p:cSld name="10_PPTMON sli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 flipH="1">
            <a:off x="0" y="1834762"/>
            <a:ext cx="1122042" cy="2244086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11069958" y="1834762"/>
            <a:ext cx="1122042" cy="2244086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8" name="Google Shape;88;p13"/>
          <p:cNvSpPr>
            <a:spLocks noGrp="1"/>
          </p:cNvSpPr>
          <p:nvPr>
            <p:ph type="pic" idx="2"/>
          </p:nvPr>
        </p:nvSpPr>
        <p:spPr>
          <a:xfrm>
            <a:off x="631494" y="1956255"/>
            <a:ext cx="3441532" cy="2001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9" name="Google Shape;89;p13"/>
          <p:cNvSpPr>
            <a:spLocks noGrp="1"/>
          </p:cNvSpPr>
          <p:nvPr>
            <p:ph type="pic" idx="3"/>
          </p:nvPr>
        </p:nvSpPr>
        <p:spPr>
          <a:xfrm>
            <a:off x="4375234" y="1956255"/>
            <a:ext cx="3441532" cy="2001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0" name="Google Shape;90;p13"/>
          <p:cNvSpPr>
            <a:spLocks noGrp="1"/>
          </p:cNvSpPr>
          <p:nvPr>
            <p:ph type="pic" idx="4"/>
          </p:nvPr>
        </p:nvSpPr>
        <p:spPr>
          <a:xfrm>
            <a:off x="8118974" y="1956255"/>
            <a:ext cx="3441532" cy="2001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91" name="Google Shape;91;p1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>
            <a:hlinkClick r:id="rId4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PPTMON slide">
  <p:cSld name="11_PPTMON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>
            <a:hlinkClick r:id="rId4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 rot="10800000">
            <a:off x="11205043" y="10072"/>
            <a:ext cx="986956" cy="986956"/>
          </a:xfrm>
          <a:prstGeom prst="donut">
            <a:avLst>
              <a:gd name="adj" fmla="val 29534"/>
            </a:avLst>
          </a:pr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8" name="Google Shape;98;p14"/>
          <p:cNvSpPr/>
          <p:nvPr/>
        </p:nvSpPr>
        <p:spPr>
          <a:xfrm rot="10800000">
            <a:off x="0" y="5559036"/>
            <a:ext cx="649481" cy="1298964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PPTMON slide">
  <p:cSld name="12_PPTMON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2">
            <a:alphaModFix/>
          </a:blip>
          <a:srcRect l="69583"/>
          <a:stretch/>
        </p:blipFill>
        <p:spPr>
          <a:xfrm>
            <a:off x="8483600" y="0"/>
            <a:ext cx="37083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>
            <a:hlinkClick r:id="rId5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10486938" y="0"/>
            <a:ext cx="1705062" cy="1705062"/>
          </a:xfrm>
          <a:prstGeom prst="donut">
            <a:avLst>
              <a:gd name="adj" fmla="val 29534"/>
            </a:avLst>
          </a:pr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04" name="Google Shape;104;p15"/>
          <p:cNvSpPr/>
          <p:nvPr/>
        </p:nvSpPr>
        <p:spPr>
          <a:xfrm rot="5400000">
            <a:off x="7922579" y="5174936"/>
            <a:ext cx="1122042" cy="2244086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05" name="Google Shape;105;p15"/>
          <p:cNvSpPr>
            <a:spLocks noGrp="1"/>
          </p:cNvSpPr>
          <p:nvPr>
            <p:ph type="pic" idx="2"/>
          </p:nvPr>
        </p:nvSpPr>
        <p:spPr>
          <a:xfrm>
            <a:off x="8245773" y="723085"/>
            <a:ext cx="2563220" cy="5415776"/>
          </a:xfrm>
          <a:prstGeom prst="roundRect">
            <a:avLst>
              <a:gd name="adj" fmla="val 11269"/>
            </a:avLst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PPTMON slide">
  <p:cSld name="13_PPTMON 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 rotWithShape="1">
          <a:blip r:embed="rId2">
            <a:alphaModFix/>
          </a:blip>
          <a:srcRect l="69583"/>
          <a:stretch/>
        </p:blipFill>
        <p:spPr>
          <a:xfrm flipH="1">
            <a:off x="0" y="0"/>
            <a:ext cx="37083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 rot="10800000">
            <a:off x="0" y="5152938"/>
            <a:ext cx="1705062" cy="1705062"/>
          </a:xfrm>
          <a:prstGeom prst="donut">
            <a:avLst>
              <a:gd name="adj" fmla="val 29534"/>
            </a:avLst>
          </a:pr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09" name="Google Shape;109;p16"/>
          <p:cNvSpPr/>
          <p:nvPr/>
        </p:nvSpPr>
        <p:spPr>
          <a:xfrm rot="-5400000">
            <a:off x="3147379" y="-561022"/>
            <a:ext cx="1122042" cy="2244086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0" name="Google Shape;110;p16"/>
          <p:cNvSpPr>
            <a:spLocks noGrp="1"/>
          </p:cNvSpPr>
          <p:nvPr>
            <p:ph type="pic" idx="2"/>
          </p:nvPr>
        </p:nvSpPr>
        <p:spPr>
          <a:xfrm>
            <a:off x="945091" y="945615"/>
            <a:ext cx="6633748" cy="4966769"/>
          </a:xfrm>
          <a:prstGeom prst="roundRect">
            <a:avLst>
              <a:gd name="adj" fmla="val 1746"/>
            </a:avLst>
          </a:prstGeom>
          <a:solidFill>
            <a:srgbClr val="F2F2F2"/>
          </a:solidFill>
          <a:ln>
            <a:noFill/>
          </a:ln>
        </p:spPr>
      </p:sp>
      <p:pic>
        <p:nvPicPr>
          <p:cNvPr id="111" name="Google Shape;111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>
            <a:hlinkClick r:id="rId5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PPTMON slide">
  <p:cSld name="14_PPTMON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2">
            <a:alphaModFix/>
          </a:blip>
          <a:srcRect l="69583"/>
          <a:stretch/>
        </p:blipFill>
        <p:spPr>
          <a:xfrm>
            <a:off x="8483600" y="0"/>
            <a:ext cx="37083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>
            <a:hlinkClick r:id="rId5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/>
          <p:nvPr/>
        </p:nvSpPr>
        <p:spPr>
          <a:xfrm flipH="1">
            <a:off x="7631068" y="0"/>
            <a:ext cx="1705062" cy="1705062"/>
          </a:xfrm>
          <a:prstGeom prst="donut">
            <a:avLst>
              <a:gd name="adj" fmla="val 29534"/>
            </a:avLst>
          </a:pr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8" name="Google Shape;118;p17"/>
          <p:cNvSpPr/>
          <p:nvPr/>
        </p:nvSpPr>
        <p:spPr>
          <a:xfrm rot="-5400000" flipH="1">
            <a:off x="10508936" y="5174936"/>
            <a:ext cx="1122042" cy="2244086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9" name="Google Shape;119;p17"/>
          <p:cNvSpPr>
            <a:spLocks noGrp="1"/>
          </p:cNvSpPr>
          <p:nvPr>
            <p:ph type="pic" idx="2"/>
          </p:nvPr>
        </p:nvSpPr>
        <p:spPr>
          <a:xfrm>
            <a:off x="4033830" y="895348"/>
            <a:ext cx="7067557" cy="4608515"/>
          </a:xfrm>
          <a:prstGeom prst="roundRect">
            <a:avLst>
              <a:gd name="adj" fmla="val 684"/>
            </a:avLst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PPTMON slide">
  <p:cSld name="16_PPTMON slid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>
            <a:hlinkClick r:id="rId4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6">
            <a:alphaModFix/>
          </a:blip>
          <a:srcRect r="63507"/>
          <a:stretch/>
        </p:blipFill>
        <p:spPr>
          <a:xfrm>
            <a:off x="0" y="0"/>
            <a:ext cx="44492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375413" y="5775883"/>
            <a:ext cx="729487" cy="729487"/>
          </a:xfrm>
          <a:prstGeom prst="donut">
            <a:avLst>
              <a:gd name="adj" fmla="val 29534"/>
            </a:avLst>
          </a:pr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11069958" y="10072"/>
            <a:ext cx="1122042" cy="2244086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PPTMON slide">
  <p:cSld name="17_PPTMON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>
            <a:hlinkClick r:id="rId4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/>
          <p:nvPr/>
        </p:nvSpPr>
        <p:spPr>
          <a:xfrm rot="10800000" flipH="1">
            <a:off x="0" y="0"/>
            <a:ext cx="1159843" cy="1159843"/>
          </a:xfrm>
          <a:prstGeom prst="donut">
            <a:avLst>
              <a:gd name="adj" fmla="val 29534"/>
            </a:avLst>
          </a:pr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30" name="Google Shape;130;p19"/>
          <p:cNvSpPr/>
          <p:nvPr/>
        </p:nvSpPr>
        <p:spPr>
          <a:xfrm rot="-5400000" flipH="1">
            <a:off x="11080617" y="5746616"/>
            <a:ext cx="740921" cy="1481844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slide">
  <p:cSld name="PPTMON slid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>
            <a:hlinkClick r:id="rId4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PTMON slide">
  <p:cSld name="3_PPTMON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l="63593"/>
          <a:stretch/>
        </p:blipFill>
        <p:spPr>
          <a:xfrm>
            <a:off x="7753350" y="0"/>
            <a:ext cx="4438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6850323" y="750528"/>
            <a:ext cx="3848101" cy="53569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9" name="Google Shape;19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>
            <a:hlinkClick r:id="rId5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1069958" y="10072"/>
            <a:ext cx="1122042" cy="2244086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custom">
  <p:cSld name="PPTMON custom"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>
            <a:hlinkClick r:id="rId4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PTMON slide">
  <p:cSld name="5_PPTMON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>
            <a:hlinkClick r:id="rId4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0" y="5698156"/>
            <a:ext cx="1159843" cy="1159843"/>
          </a:xfrm>
          <a:prstGeom prst="donut">
            <a:avLst>
              <a:gd name="adj" fmla="val 29534"/>
            </a:avLst>
          </a:pr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6" name="Google Shape;26;p4"/>
          <p:cNvSpPr/>
          <p:nvPr/>
        </p:nvSpPr>
        <p:spPr>
          <a:xfrm rot="-5400000">
            <a:off x="11080617" y="-370461"/>
            <a:ext cx="740921" cy="1481844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PTMON slide">
  <p:cSld name="2_PPTMON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>
            <a:hlinkClick r:id="rId5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11459634" y="10072"/>
            <a:ext cx="732366" cy="1439335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2" name="Google Shape;32;p5"/>
          <p:cNvSpPr/>
          <p:nvPr/>
        </p:nvSpPr>
        <p:spPr>
          <a:xfrm rot="10800000">
            <a:off x="0" y="5418665"/>
            <a:ext cx="732366" cy="1439335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PPTMON slide">
  <p:cSld name="7_PPTMON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 b="57732"/>
          <a:stretch/>
        </p:blipFill>
        <p:spPr>
          <a:xfrm>
            <a:off x="0" y="0"/>
            <a:ext cx="12192000" cy="289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>
            <a:hlinkClick r:id="rId5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/>
          <p:nvPr/>
        </p:nvSpPr>
        <p:spPr>
          <a:xfrm rot="5400000">
            <a:off x="561022" y="1215710"/>
            <a:ext cx="1122042" cy="2244086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3735528" y="1801391"/>
            <a:ext cx="2193515" cy="219476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" name="Google Shape;39;p6"/>
          <p:cNvSpPr>
            <a:spLocks noGrp="1"/>
          </p:cNvSpPr>
          <p:nvPr>
            <p:ph type="pic" idx="3"/>
          </p:nvPr>
        </p:nvSpPr>
        <p:spPr>
          <a:xfrm>
            <a:off x="6262958" y="1801391"/>
            <a:ext cx="2193515" cy="219476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0" name="Google Shape;40;p6"/>
          <p:cNvSpPr>
            <a:spLocks noGrp="1"/>
          </p:cNvSpPr>
          <p:nvPr>
            <p:ph type="pic" idx="4"/>
          </p:nvPr>
        </p:nvSpPr>
        <p:spPr>
          <a:xfrm>
            <a:off x="1208098" y="1801391"/>
            <a:ext cx="2193515" cy="219476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" name="Google Shape;41;p6"/>
          <p:cNvSpPr/>
          <p:nvPr/>
        </p:nvSpPr>
        <p:spPr>
          <a:xfrm rot="5400000">
            <a:off x="10508936" y="1215710"/>
            <a:ext cx="1122042" cy="2244086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42" name="Google Shape;42;p6"/>
          <p:cNvSpPr>
            <a:spLocks noGrp="1"/>
          </p:cNvSpPr>
          <p:nvPr>
            <p:ph type="pic" idx="5"/>
          </p:nvPr>
        </p:nvSpPr>
        <p:spPr>
          <a:xfrm>
            <a:off x="8790387" y="1801391"/>
            <a:ext cx="2193515" cy="219476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PPTMON slide">
  <p:cSld name="15_PPTMON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>
            <a:hlinkClick r:id="rId4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 flipH="1">
            <a:off x="0" y="10072"/>
            <a:ext cx="732366" cy="1439335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49" name="Google Shape;49;p7"/>
          <p:cNvSpPr/>
          <p:nvPr/>
        </p:nvSpPr>
        <p:spPr>
          <a:xfrm rot="10800000" flipH="1">
            <a:off x="11459634" y="5418665"/>
            <a:ext cx="732366" cy="1439335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slide">
  <p:cSld name="1_PPTMON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>
            <a:hlinkClick r:id="rId4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6">
            <a:alphaModFix/>
          </a:blip>
          <a:srcRect r="63507"/>
          <a:stretch/>
        </p:blipFill>
        <p:spPr>
          <a:xfrm>
            <a:off x="0" y="0"/>
            <a:ext cx="44492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/>
          <p:nvPr/>
        </p:nvSpPr>
        <p:spPr>
          <a:xfrm>
            <a:off x="3596702" y="4873354"/>
            <a:ext cx="1705062" cy="1705062"/>
          </a:xfrm>
          <a:prstGeom prst="donut">
            <a:avLst>
              <a:gd name="adj" fmla="val 29534"/>
            </a:avLst>
          </a:pr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PTMON slide">
  <p:cSld name="4_PPTMON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6532408" y="5583164"/>
            <a:ext cx="994548" cy="994548"/>
          </a:xfrm>
          <a:prstGeom prst="donut">
            <a:avLst>
              <a:gd name="adj" fmla="val 29534"/>
            </a:avLst>
          </a:pr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 r="51389"/>
          <a:stretch/>
        </p:blipFill>
        <p:spPr>
          <a:xfrm>
            <a:off x="0" y="0"/>
            <a:ext cx="592666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>
            <a:hlinkClick r:id="rId5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4804625" y="0"/>
            <a:ext cx="1122042" cy="2244086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61" name="Google Shape;61;p9"/>
          <p:cNvSpPr>
            <a:spLocks noGrp="1"/>
          </p:cNvSpPr>
          <p:nvPr>
            <p:ph type="pic" idx="2"/>
          </p:nvPr>
        </p:nvSpPr>
        <p:spPr>
          <a:xfrm>
            <a:off x="4740016" y="1017692"/>
            <a:ext cx="2373302" cy="237465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2" name="Google Shape;62;p9"/>
          <p:cNvSpPr>
            <a:spLocks noGrp="1"/>
          </p:cNvSpPr>
          <p:nvPr>
            <p:ph type="pic" idx="3"/>
          </p:nvPr>
        </p:nvSpPr>
        <p:spPr>
          <a:xfrm>
            <a:off x="4740016" y="3901431"/>
            <a:ext cx="2373302" cy="237465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PTMON slide">
  <p:cSld name="6_PPTMON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/>
          <p:cNvPicPr preferRelativeResize="0"/>
          <p:nvPr/>
        </p:nvPicPr>
        <p:blipFill rotWithShape="1">
          <a:blip r:embed="rId2">
            <a:alphaModFix/>
          </a:blip>
          <a:srcRect r="63568"/>
          <a:stretch/>
        </p:blipFill>
        <p:spPr>
          <a:xfrm>
            <a:off x="0" y="0"/>
            <a:ext cx="44418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5771192" y="6879334"/>
            <a:ext cx="2239204" cy="24622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>
            <a:hlinkClick r:id="rId5"/>
          </p:cNvPr>
          <p:cNvSpPr txBox="1"/>
          <p:nvPr/>
        </p:nvSpPr>
        <p:spPr>
          <a:xfrm>
            <a:off x="4181605" y="6935055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/>
          <p:nvPr/>
        </p:nvSpPr>
        <p:spPr>
          <a:xfrm>
            <a:off x="0" y="982602"/>
            <a:ext cx="1159843" cy="1159843"/>
          </a:xfrm>
          <a:prstGeom prst="donut">
            <a:avLst>
              <a:gd name="adj" fmla="val 29534"/>
            </a:avLst>
          </a:pr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68" name="Google Shape;68;p10"/>
          <p:cNvSpPr/>
          <p:nvPr/>
        </p:nvSpPr>
        <p:spPr>
          <a:xfrm rot="-5400000" flipH="1">
            <a:off x="11080617" y="5746617"/>
            <a:ext cx="740921" cy="1481844"/>
          </a:xfrm>
          <a:custGeom>
            <a:avLst/>
            <a:gdLst/>
            <a:ahLst/>
            <a:cxnLst/>
            <a:rect l="l" t="t" r="r" b="b"/>
            <a:pathLst>
              <a:path w="2068286" h="4136572" extrusionOk="0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433392" y="2142445"/>
            <a:ext cx="2371638" cy="471555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" name="Google Shape;70;p10"/>
          <p:cNvSpPr>
            <a:spLocks noGrp="1"/>
          </p:cNvSpPr>
          <p:nvPr>
            <p:ph type="pic" idx="3"/>
          </p:nvPr>
        </p:nvSpPr>
        <p:spPr>
          <a:xfrm>
            <a:off x="3046702" y="0"/>
            <a:ext cx="2371638" cy="471555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" name="Google Shape;71;p10"/>
          <p:cNvSpPr>
            <a:spLocks noGrp="1"/>
          </p:cNvSpPr>
          <p:nvPr>
            <p:ph type="pic" idx="4"/>
          </p:nvPr>
        </p:nvSpPr>
        <p:spPr>
          <a:xfrm>
            <a:off x="5660012" y="1071222"/>
            <a:ext cx="2371638" cy="471555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180" r="3180"/>
          <a:stretch/>
        </p:blipFill>
        <p:spPr>
          <a:xfrm>
            <a:off x="6469063" y="1131888"/>
            <a:ext cx="4591050" cy="45942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690905" y="3645048"/>
            <a:ext cx="54219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Севастопольский филиал РЭУ им.Г.В. Плеханова</a:t>
            </a: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0" y="1031748"/>
            <a:ext cx="646383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МОДУЛЬНЫЙ ДРОН-СПАСАТЕЛЬ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(МНОГОФУНКЦИОНАЛЬНЫЙ)</a:t>
            </a:r>
            <a:endParaRPr dirty="0"/>
          </a:p>
        </p:txBody>
      </p:sp>
      <p:sp>
        <p:nvSpPr>
          <p:cNvPr id="144" name="Google Shape;144;p22"/>
          <p:cNvSpPr/>
          <p:nvPr/>
        </p:nvSpPr>
        <p:spPr>
          <a:xfrm>
            <a:off x="6463835" y="4873581"/>
            <a:ext cx="1705062" cy="1705062"/>
          </a:xfrm>
          <a:prstGeom prst="donut">
            <a:avLst>
              <a:gd name="adj" fmla="val 29534"/>
            </a:avLst>
          </a:pr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0CE079-A27D-4051-341B-0DE2F109B2F1}"/>
              </a:ext>
            </a:extLst>
          </p:cNvPr>
          <p:cNvSpPr/>
          <p:nvPr/>
        </p:nvSpPr>
        <p:spPr>
          <a:xfrm>
            <a:off x="328038" y="5118366"/>
            <a:ext cx="88672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0" cap="none" spc="0" dirty="0">
                <a:ln w="0"/>
                <a:solidFill>
                  <a:schemeClr val="tx1"/>
                </a:solidFill>
              </a:rPr>
              <a:t>Выполнили работу: Лидер проекта Рощенков Илья </a:t>
            </a:r>
          </a:p>
          <a:p>
            <a:r>
              <a:rPr lang="ru-RU" sz="2000" b="0" cap="none" spc="0" dirty="0">
                <a:ln w="0"/>
                <a:solidFill>
                  <a:schemeClr val="tx1"/>
                </a:solidFill>
              </a:rPr>
              <a:t>Команда : Суслова Кристина, Фоменко Виктория, Якубовский Даниил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/>
        </p:nvSpPr>
        <p:spPr>
          <a:xfrm>
            <a:off x="2418736" y="2290916"/>
            <a:ext cx="678425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2A2C3D"/>
                </a:solidFill>
                <a:latin typeface="Abril Fatface"/>
                <a:ea typeface="Abril Fatface"/>
                <a:cs typeface="Abril Fatface"/>
                <a:sym typeface="Abril Fatface"/>
              </a:rPr>
              <a:t>МОДЕЛЬ ОСТЕРВАЛЬДЕРА</a:t>
            </a:r>
            <a:endParaRPr sz="6000">
              <a:solidFill>
                <a:srgbClr val="2A2C3D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33"/>
          <p:cNvGraphicFramePr/>
          <p:nvPr>
            <p:extLst>
              <p:ext uri="{D42A27DB-BD31-4B8C-83A1-F6EECF244321}">
                <p14:modId xmlns:p14="http://schemas.microsoft.com/office/powerpoint/2010/main" val="492050980"/>
              </p:ext>
            </p:extLst>
          </p:nvPr>
        </p:nvGraphicFramePr>
        <p:xfrm>
          <a:off x="491612" y="619432"/>
          <a:ext cx="11385725" cy="5403450"/>
        </p:xfrm>
        <a:graphic>
          <a:graphicData uri="http://schemas.openxmlformats.org/drawingml/2006/table">
            <a:tbl>
              <a:tblPr>
                <a:noFill/>
                <a:tableStyleId>{AA1ABE65-1717-47FC-B6FF-66130254F788}</a:tableStyleId>
              </a:tblPr>
              <a:tblGrid>
                <a:gridCol w="234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6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736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dirty="0"/>
                        <a:t> Ключевые партнёры</a:t>
                      </a:r>
                      <a:endParaRPr sz="1400"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Правительственные органы и службы, ответственные за ЧС и спасательные операции.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Медицинские учреждения и персонал, осуществляющий первую           медицинскую 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dirty="0"/>
                        <a:t>помощь.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Производители тросов, 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dirty="0"/>
                        <a:t>спасательных носилок и 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dirty="0"/>
                        <a:t>другого          необходимого 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dirty="0"/>
                        <a:t>оборудования.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Исследовательские 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dirty="0"/>
                        <a:t>институты и университеты 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dirty="0"/>
                        <a:t>Для    разработки      новых 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dirty="0"/>
                        <a:t>технологий и методик.</a:t>
                      </a:r>
                      <a:endParaRPr sz="1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150" marR="23150" marT="11575" marB="11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/>
                        <a:t>Ключевая деятельность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Разработка и производство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дронов-спасателей с необходимыми функциями и возможностями.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Проведение исследований и 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dirty="0"/>
                        <a:t>испытаний новых технологий и 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dirty="0"/>
                        <a:t>оборудования для спасательных 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dirty="0"/>
                        <a:t>операций.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Организация партнерских 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dirty="0"/>
                        <a:t>программ с правительственными 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dirty="0"/>
                        <a:t>органами и медицинскими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dirty="0"/>
                        <a:t> учреждениями.</a:t>
                      </a:r>
                      <a:endParaRPr sz="1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150" marR="23150" marT="11575" marB="11575"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/>
                        <a:t>Ценностное предложение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Быстрое и эффективное оповещение о чрезвычайных ситуациях.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Поиск и локализация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людей в труднодоступных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местах с помощью дронов и специализированного 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dirty="0"/>
                        <a:t>    оборудования.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Эвакуация  пострадав -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dirty="0" err="1"/>
                        <a:t>ших</a:t>
                      </a:r>
                      <a:r>
                        <a:rPr lang="ru-RU" sz="1400" dirty="0"/>
                        <a:t> и транспортировка их  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dirty="0"/>
                        <a:t>на безопасное место.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Минимизация рисков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для спасателей, благодаря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автоматизации многих процессов.</a:t>
                      </a:r>
                      <a:endParaRPr sz="1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150" marR="23150" marT="11575" marB="11575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/>
                        <a:t>Каналы сбыта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Система оповещения и связи с оперативными службами через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специализированные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приложения и станции.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Сотрудничество с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правительственными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органами, </a:t>
                      </a:r>
                      <a:r>
                        <a:rPr lang="ru-RU" sz="1400" dirty="0" err="1"/>
                        <a:t>мед.учрежде-ниями</a:t>
                      </a:r>
                      <a:r>
                        <a:rPr lang="ru-RU" sz="1400" dirty="0"/>
                        <a:t> и организациями ЧС для оперативного реагирования на случаи спасательных операций.</a:t>
                      </a:r>
                      <a:endParaRPr sz="1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150" marR="23150" marT="11575" marB="11575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/>
                        <a:t>Потребительские </a:t>
                      </a:r>
                      <a:endParaRPr sz="14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/>
                        <a:t>сегменты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Правительственные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органы и службы,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ответственные за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спасательные операции.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Медицинские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учреждения и службы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скорой помощи.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Люди, находящиеся в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зоне ЧС и нуждающиеся в спасательной помощи.</a:t>
                      </a:r>
                      <a:endParaRPr sz="1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150" marR="23150" marT="11575" marB="11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/>
                        <a:t>Ключевые ресурсы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/>
                        <a:t>Высоко-квалифицированный персонал, географическое расположение, имидж, финансовые вложения</a:t>
                      </a:r>
                      <a:endParaRPr sz="1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150" marR="23150" marT="11575" marB="11575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37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/>
                        <a:t>Структура издержек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Стоимость производства дронов и спасательного оборудования.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Затраты на исследования и разработку новых технологий.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Обучение персонала и обслуживание оборудования</a:t>
                      </a:r>
                      <a:endParaRPr sz="1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150" marR="23150" marT="11575" marB="115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/>
                        <a:t>Потоки доходов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Продажа дронов и спасательного оборудования правительственным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органам и медицинским учреждениям.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Предоставление услуг по обучению и консультациям.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 dirty="0"/>
                        <a:t>Партнерство с производителями и поставщиками спасательного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 оборудования.</a:t>
                      </a:r>
                      <a:endParaRPr sz="1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3150" marR="23150" marT="11575" marB="115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/>
        </p:nvSpPr>
        <p:spPr>
          <a:xfrm>
            <a:off x="2989439" y="2870125"/>
            <a:ext cx="5863800" cy="10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300" dirty="0">
                <a:solidFill>
                  <a:schemeClr val="lt1"/>
                </a:solidFill>
              </a:rPr>
              <a:t>ГРАФИК ГАНТА</a:t>
            </a:r>
            <a:endParaRPr sz="4300" dirty="0">
              <a:solidFill>
                <a:schemeClr val="lt1"/>
              </a:solidFill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1651300" y="2263525"/>
            <a:ext cx="8880000" cy="3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686112"/>
              </p:ext>
            </p:extLst>
          </p:nvPr>
        </p:nvGraphicFramePr>
        <p:xfrm>
          <a:off x="566738" y="433388"/>
          <a:ext cx="10925175" cy="588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925014" imgH="5886610" progId="Excel.Sheet.12">
                  <p:embed/>
                </p:oleObj>
              </mc:Choice>
              <mc:Fallback>
                <p:oleObj name="Worksheet" r:id="rId2" imgW="10925014" imgH="58866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6738" y="433388"/>
                        <a:ext cx="10925175" cy="588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670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/>
        </p:nvSpPr>
        <p:spPr>
          <a:xfrm>
            <a:off x="2948342" y="609810"/>
            <a:ext cx="5863800" cy="10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300" dirty="0">
                <a:solidFill>
                  <a:schemeClr val="lt1"/>
                </a:solidFill>
              </a:rPr>
              <a:t>ОБЩАЯ СУММА ЗАТРАТ: </a:t>
            </a:r>
            <a:endParaRPr sz="4300" dirty="0">
              <a:solidFill>
                <a:schemeClr val="lt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16108236"/>
              </p:ext>
            </p:extLst>
          </p:nvPr>
        </p:nvGraphicFramePr>
        <p:xfrm>
          <a:off x="1695235" y="719666"/>
          <a:ext cx="90374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8298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7893FB-986F-A706-0D75-A551FB3D1D66}"/>
              </a:ext>
            </a:extLst>
          </p:cNvPr>
          <p:cNvSpPr/>
          <p:nvPr/>
        </p:nvSpPr>
        <p:spPr>
          <a:xfrm>
            <a:off x="8161503" y="1174907"/>
            <a:ext cx="2529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bg1"/>
                </a:solidFill>
              </a:rPr>
              <a:t>Этап 1</a:t>
            </a:r>
            <a:r>
              <a:rPr lang="ru-RU" sz="5400" b="0" cap="none" spc="0" dirty="0">
                <a:ln w="0"/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0D00E7F-7151-0F13-EA42-73DBD1D29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675618"/>
              </p:ext>
            </p:extLst>
          </p:nvPr>
        </p:nvGraphicFramePr>
        <p:xfrm>
          <a:off x="1021914" y="1031846"/>
          <a:ext cx="5907390" cy="4991631"/>
        </p:xfrm>
        <a:graphic>
          <a:graphicData uri="http://schemas.openxmlformats.org/drawingml/2006/table">
            <a:tbl>
              <a:tblPr>
                <a:tableStyleId>{FD8EA9D6-66C4-40A1-AF24-E2CA69363D05}</a:tableStyleId>
              </a:tblPr>
              <a:tblGrid>
                <a:gridCol w="3034875">
                  <a:extLst>
                    <a:ext uri="{9D8B030D-6E8A-4147-A177-3AD203B41FA5}">
                      <a16:colId xmlns:a16="http://schemas.microsoft.com/office/drawing/2014/main" val="1296491394"/>
                    </a:ext>
                  </a:extLst>
                </a:gridCol>
                <a:gridCol w="1723509">
                  <a:extLst>
                    <a:ext uri="{9D8B030D-6E8A-4147-A177-3AD203B41FA5}">
                      <a16:colId xmlns:a16="http://schemas.microsoft.com/office/drawing/2014/main" val="2257516410"/>
                    </a:ext>
                  </a:extLst>
                </a:gridCol>
                <a:gridCol w="1149006">
                  <a:extLst>
                    <a:ext uri="{9D8B030D-6E8A-4147-A177-3AD203B41FA5}">
                      <a16:colId xmlns:a16="http://schemas.microsoft.com/office/drawing/2014/main" val="584282079"/>
                    </a:ext>
                  </a:extLst>
                </a:gridCol>
              </a:tblGrid>
              <a:tr h="1831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Этап 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5" marR="7655" marT="76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Задачи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5" marR="7655" marT="76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Стоимость 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5" marR="7655" marT="7655" marB="0" anchor="ctr"/>
                </a:tc>
                <a:extLst>
                  <a:ext uri="{0D108BD9-81ED-4DB2-BD59-A6C34878D82A}">
                    <a16:rowId xmlns:a16="http://schemas.microsoft.com/office/drawing/2014/main" val="4276615903"/>
                  </a:ext>
                </a:extLst>
              </a:tr>
              <a:tr h="5405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Разработка дрона гибрида для выполнения потребностей ( с учетом готовых дронов) 2 Образца  с( использование в конструкции 4 шт. 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7655" marR="7655" marT="76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Сборка дрона 2 образца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899" marR="7655" marT="76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11 600 000,00 ₽ 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5" marR="7655" marT="7655" marB="0" anchor="b"/>
                </a:tc>
                <a:extLst>
                  <a:ext uri="{0D108BD9-81ED-4DB2-BD59-A6C34878D82A}">
                    <a16:rowId xmlns:a16="http://schemas.microsoft.com/office/drawing/2014/main" val="906628542"/>
                  </a:ext>
                </a:extLst>
              </a:tr>
              <a:tr h="331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Полнаястоимость дронов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899" marR="7655" marT="76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Poppins Light" panose="00000400000000000000" pitchFamily="2" charset="0"/>
                        </a:rPr>
                        <a:t>            11 781 400,00 ₽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0317326"/>
                  </a:ext>
                </a:extLst>
              </a:tr>
              <a:tr h="331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Затраты на инженера конситруктора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899" marR="7655" marT="76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160 000,00 ₽ 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5" marR="7655" marT="7655" marB="0" anchor="b"/>
                </a:tc>
                <a:extLst>
                  <a:ext uri="{0D108BD9-81ED-4DB2-BD59-A6C34878D82A}">
                    <a16:rowId xmlns:a16="http://schemas.microsoft.com/office/drawing/2014/main" val="2075433661"/>
                  </a:ext>
                </a:extLst>
              </a:tr>
              <a:tr h="315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899" marR="7655" marT="76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solidFill>
                            <a:schemeClr val="bg1"/>
                          </a:solidFill>
                          <a:effectLst/>
                        </a:rPr>
                        <a:t>          1 440 000,00 ₽ </a:t>
                      </a:r>
                      <a:endParaRPr lang="ru-RU" sz="10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5" marR="7655" marT="7655" marB="0" anchor="b"/>
                </a:tc>
                <a:extLst>
                  <a:ext uri="{0D108BD9-81ED-4DB2-BD59-A6C34878D82A}">
                    <a16:rowId xmlns:a16="http://schemas.microsoft.com/office/drawing/2014/main" val="2491390613"/>
                  </a:ext>
                </a:extLst>
              </a:tr>
              <a:tr h="3313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Разработка программного обеспечения для дрона, включающего систему автоматической навигации и спасательные алгоритмы.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5" marR="7655" marT="76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Затраты на программистов и разработчиков.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899" marR="7655" marT="76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80 000,00 ₽ </a:t>
                      </a:r>
                      <a:endParaRPr lang="ru-RU" sz="10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5" marR="7655" marT="7655" marB="0" anchor="b"/>
                </a:tc>
                <a:extLst>
                  <a:ext uri="{0D108BD9-81ED-4DB2-BD59-A6C34878D82A}">
                    <a16:rowId xmlns:a16="http://schemas.microsoft.com/office/drawing/2014/main" val="2673026980"/>
                  </a:ext>
                </a:extLst>
              </a:tr>
              <a:tr h="331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Стоимость программного обеспечения и лицензий.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899" marR="7655" marT="76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250 000,00 ₽ </a:t>
                      </a:r>
                      <a:endParaRPr lang="ru-RU" sz="10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5" marR="7655" marT="7655" marB="0" anchor="b"/>
                </a:tc>
                <a:extLst>
                  <a:ext uri="{0D108BD9-81ED-4DB2-BD59-A6C34878D82A}">
                    <a16:rowId xmlns:a16="http://schemas.microsoft.com/office/drawing/2014/main" val="1302677143"/>
                  </a:ext>
                </a:extLst>
              </a:tr>
              <a:tr h="315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Зарплата команды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7655" marR="7655" marT="76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Кординация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проекта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899" marR="7655" marT="76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solidFill>
                            <a:schemeClr val="bg1"/>
                          </a:solidFill>
                          <a:effectLst/>
                        </a:rPr>
                        <a:t>          1 600 000,00 ₽ </a:t>
                      </a:r>
                      <a:endParaRPr lang="ru-RU" sz="10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5" marR="7655" marT="7655" marB="0" anchor="b"/>
                </a:tc>
                <a:extLst>
                  <a:ext uri="{0D108BD9-81ED-4DB2-BD59-A6C34878D82A}">
                    <a16:rowId xmlns:a16="http://schemas.microsoft.com/office/drawing/2014/main" val="3762974627"/>
                  </a:ext>
                </a:extLst>
              </a:tr>
              <a:tr h="3313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Изучение и определение наиболее оптимальных датчиков и систем связи для обеспечения эффективной работы дрона-спасателя.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55" marR="7655" marT="76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Затраты на инженеров и специалистов по датчикам.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899" marR="7655" marT="76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80 000,00 ₽ 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5" marR="7655" marT="7655" marB="0" anchor="b"/>
                </a:tc>
                <a:extLst>
                  <a:ext uri="{0D108BD9-81ED-4DB2-BD59-A6C34878D82A}">
                    <a16:rowId xmlns:a16="http://schemas.microsoft.com/office/drawing/2014/main" val="1974905172"/>
                  </a:ext>
                </a:extLst>
              </a:tr>
              <a:tr h="497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Стоимость приобретения и интеграции датчиков и систем связи.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899" marR="7655" marT="76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30 000,00 ₽ 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5" marR="7655" marT="7655" marB="0" anchor="b"/>
                </a:tc>
                <a:extLst>
                  <a:ext uri="{0D108BD9-81ED-4DB2-BD59-A6C34878D82A}">
                    <a16:rowId xmlns:a16="http://schemas.microsoft.com/office/drawing/2014/main" val="3187793772"/>
                  </a:ext>
                </a:extLst>
              </a:tr>
              <a:tr h="3313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Тестирование прототипа в полетных условиях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7655" marR="7655" marT="76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Затраты на тестовые полеты.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899" marR="7655" marT="76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30 000,00 ₽ 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5" marR="7655" marT="7655" marB="0" anchor="b"/>
                </a:tc>
                <a:extLst>
                  <a:ext uri="{0D108BD9-81ED-4DB2-BD59-A6C34878D82A}">
                    <a16:rowId xmlns:a16="http://schemas.microsoft.com/office/drawing/2014/main" val="2903883383"/>
                  </a:ext>
                </a:extLst>
              </a:tr>
              <a:tr h="453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Оборудование для тестирования и сбора данных.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899" marR="7655" marT="76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1 000 000,00 ₽ 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5" marR="7655" marT="7655" marB="0" anchor="b"/>
                </a:tc>
                <a:extLst>
                  <a:ext uri="{0D108BD9-81ED-4DB2-BD59-A6C34878D82A}">
                    <a16:rowId xmlns:a16="http://schemas.microsoft.com/office/drawing/2014/main" val="3504362155"/>
                  </a:ext>
                </a:extLst>
              </a:tr>
              <a:tr h="3313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Проведение практических испытаний прототипа спасательного беспилотника в реальных условиях для оценки его эффективности.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7655" marR="7655" marT="76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Расходы на тестовые мероприятия.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899" marR="7655" marT="76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10 000,00 ₽ 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5" marR="7655" marT="7655" marB="0" anchor="b"/>
                </a:tc>
                <a:extLst>
                  <a:ext uri="{0D108BD9-81ED-4DB2-BD59-A6C34878D82A}">
                    <a16:rowId xmlns:a16="http://schemas.microsoft.com/office/drawing/2014/main" val="3007274359"/>
                  </a:ext>
                </a:extLst>
              </a:tr>
              <a:tr h="331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Оборудование для реальных испытаний.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899" marR="7655" marT="76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381 400,00 ₽ 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5" marR="7655" marT="7655" marB="0" anchor="b"/>
                </a:tc>
                <a:extLst>
                  <a:ext uri="{0D108BD9-81ED-4DB2-BD59-A6C34878D82A}">
                    <a16:rowId xmlns:a16="http://schemas.microsoft.com/office/drawing/2014/main" val="195052699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9EBA938-6721-50DD-0F4A-523976284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73834"/>
              </p:ext>
            </p:extLst>
          </p:nvPr>
        </p:nvGraphicFramePr>
        <p:xfrm>
          <a:off x="7490902" y="2566776"/>
          <a:ext cx="3867792" cy="2404110"/>
        </p:xfrm>
        <a:graphic>
          <a:graphicData uri="http://schemas.openxmlformats.org/drawingml/2006/table">
            <a:tbl>
              <a:tblPr>
                <a:tableStyleId>{FD8EA9D6-66C4-40A1-AF24-E2CA69363D05}</a:tableStyleId>
              </a:tblPr>
              <a:tblGrid>
                <a:gridCol w="2324217">
                  <a:extLst>
                    <a:ext uri="{9D8B030D-6E8A-4147-A177-3AD203B41FA5}">
                      <a16:colId xmlns:a16="http://schemas.microsoft.com/office/drawing/2014/main" val="2603245668"/>
                    </a:ext>
                  </a:extLst>
                </a:gridCol>
                <a:gridCol w="1543575">
                  <a:extLst>
                    <a:ext uri="{9D8B030D-6E8A-4147-A177-3AD203B41FA5}">
                      <a16:colId xmlns:a16="http://schemas.microsoft.com/office/drawing/2014/main" val="3296630268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Рама с возможностью разъединения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         200 000,00 ₽ 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1858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Стоимость одного дрона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      1 400 000,00 ₽ 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632382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Стоимость сетки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60 000,00 ₽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5938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Стоимость одной </a:t>
                      </a:r>
                      <a:r>
                        <a:rPr lang="ru-RU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люлки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для </a:t>
                      </a:r>
                      <a:r>
                        <a:rPr lang="ru-RU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жетская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61 000,00 ₽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07684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Стоимость одной люльки мягкая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40 000,00 ₽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860058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 Стоимость одного круга  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5 100,00 ₽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832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299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7893FB-986F-A706-0D75-A551FB3D1D66}"/>
              </a:ext>
            </a:extLst>
          </p:cNvPr>
          <p:cNvSpPr/>
          <p:nvPr/>
        </p:nvSpPr>
        <p:spPr>
          <a:xfrm>
            <a:off x="4834975" y="870087"/>
            <a:ext cx="2337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bg1"/>
                </a:solidFill>
              </a:rPr>
              <a:t>Этап 2</a:t>
            </a:r>
            <a:endParaRPr lang="ru-RU" sz="5400" b="0" cap="none" spc="0" dirty="0">
              <a:ln w="0"/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4509185-86C1-8AC2-707B-742E32484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024232"/>
              </p:ext>
            </p:extLst>
          </p:nvPr>
        </p:nvGraphicFramePr>
        <p:xfrm>
          <a:off x="2231326" y="1868481"/>
          <a:ext cx="7729348" cy="3611880"/>
        </p:xfrm>
        <a:graphic>
          <a:graphicData uri="http://schemas.openxmlformats.org/drawingml/2006/table">
            <a:tbl>
              <a:tblPr>
                <a:tableStyleId>{FD8EA9D6-66C4-40A1-AF24-E2CA69363D05}</a:tableStyleId>
              </a:tblPr>
              <a:tblGrid>
                <a:gridCol w="3392239">
                  <a:extLst>
                    <a:ext uri="{9D8B030D-6E8A-4147-A177-3AD203B41FA5}">
                      <a16:colId xmlns:a16="http://schemas.microsoft.com/office/drawing/2014/main" val="3621082312"/>
                    </a:ext>
                  </a:extLst>
                </a:gridCol>
                <a:gridCol w="2575420">
                  <a:extLst>
                    <a:ext uri="{9D8B030D-6E8A-4147-A177-3AD203B41FA5}">
                      <a16:colId xmlns:a16="http://schemas.microsoft.com/office/drawing/2014/main" val="3648253102"/>
                    </a:ext>
                  </a:extLst>
                </a:gridCol>
                <a:gridCol w="1761689">
                  <a:extLst>
                    <a:ext uri="{9D8B030D-6E8A-4147-A177-3AD203B41FA5}">
                      <a16:colId xmlns:a16="http://schemas.microsoft.com/office/drawing/2014/main" val="365466742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Этап 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4726037"/>
                  </a:ext>
                </a:extLst>
              </a:tr>
              <a:tr h="4953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Интеграция системы связи между дроном и спасательными службами.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Разработка программного обеспечения для связи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200 000,00 ₽ 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7047961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Интеграция аппаратных средств на дроне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50 000,00 ₽ 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559164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Тестирование связи и отладка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40 000,00 ₽ 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3270094"/>
                  </a:ext>
                </a:extLst>
              </a:tr>
              <a:tr h="3619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Тестирование полностью функционирующего дрона-спасателя в реальных ситуациях.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Затраты на тестовые полеты.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30 000,00 ₽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5497238"/>
                  </a:ext>
                </a:extLst>
              </a:tr>
              <a:tr h="542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Оборудование для тестирования и сбора данных.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               -   ₽ 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325037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Оценка экономической целесообразности проекта и его потенциала для применения на практике.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               -   ₽ 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687493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Подготовка документации о проекте и проведение презентации перед заинтересованными сторонами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             -   ₽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590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417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2C98EBE-E5A2-B7E4-4EE6-45E26A0B8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856832"/>
              </p:ext>
            </p:extLst>
          </p:nvPr>
        </p:nvGraphicFramePr>
        <p:xfrm>
          <a:off x="1015067" y="838899"/>
          <a:ext cx="9991913" cy="5775543"/>
        </p:xfrm>
        <a:graphic>
          <a:graphicData uri="http://schemas.openxmlformats.org/drawingml/2006/table">
            <a:tbl>
              <a:tblPr/>
              <a:tblGrid>
                <a:gridCol w="1568659">
                  <a:extLst>
                    <a:ext uri="{9D8B030D-6E8A-4147-A177-3AD203B41FA5}">
                      <a16:colId xmlns:a16="http://schemas.microsoft.com/office/drawing/2014/main" val="4211425406"/>
                    </a:ext>
                  </a:extLst>
                </a:gridCol>
                <a:gridCol w="591010">
                  <a:extLst>
                    <a:ext uri="{9D8B030D-6E8A-4147-A177-3AD203B41FA5}">
                      <a16:colId xmlns:a16="http://schemas.microsoft.com/office/drawing/2014/main" val="4005779461"/>
                    </a:ext>
                  </a:extLst>
                </a:gridCol>
                <a:gridCol w="581803">
                  <a:extLst>
                    <a:ext uri="{9D8B030D-6E8A-4147-A177-3AD203B41FA5}">
                      <a16:colId xmlns:a16="http://schemas.microsoft.com/office/drawing/2014/main" val="3161882433"/>
                    </a:ext>
                  </a:extLst>
                </a:gridCol>
                <a:gridCol w="591010">
                  <a:extLst>
                    <a:ext uri="{9D8B030D-6E8A-4147-A177-3AD203B41FA5}">
                      <a16:colId xmlns:a16="http://schemas.microsoft.com/office/drawing/2014/main" val="1471944997"/>
                    </a:ext>
                  </a:extLst>
                </a:gridCol>
                <a:gridCol w="591010">
                  <a:extLst>
                    <a:ext uri="{9D8B030D-6E8A-4147-A177-3AD203B41FA5}">
                      <a16:colId xmlns:a16="http://schemas.microsoft.com/office/drawing/2014/main" val="2033423777"/>
                    </a:ext>
                  </a:extLst>
                </a:gridCol>
                <a:gridCol w="633355">
                  <a:extLst>
                    <a:ext uri="{9D8B030D-6E8A-4147-A177-3AD203B41FA5}">
                      <a16:colId xmlns:a16="http://schemas.microsoft.com/office/drawing/2014/main" val="1777267477"/>
                    </a:ext>
                  </a:extLst>
                </a:gridCol>
                <a:gridCol w="625990">
                  <a:extLst>
                    <a:ext uri="{9D8B030D-6E8A-4147-A177-3AD203B41FA5}">
                      <a16:colId xmlns:a16="http://schemas.microsoft.com/office/drawing/2014/main" val="2669661085"/>
                    </a:ext>
                  </a:extLst>
                </a:gridCol>
                <a:gridCol w="625990">
                  <a:extLst>
                    <a:ext uri="{9D8B030D-6E8A-4147-A177-3AD203B41FA5}">
                      <a16:colId xmlns:a16="http://schemas.microsoft.com/office/drawing/2014/main" val="2221621231"/>
                    </a:ext>
                  </a:extLst>
                </a:gridCol>
                <a:gridCol w="625990">
                  <a:extLst>
                    <a:ext uri="{9D8B030D-6E8A-4147-A177-3AD203B41FA5}">
                      <a16:colId xmlns:a16="http://schemas.microsoft.com/office/drawing/2014/main" val="350744542"/>
                    </a:ext>
                  </a:extLst>
                </a:gridCol>
                <a:gridCol w="625990">
                  <a:extLst>
                    <a:ext uri="{9D8B030D-6E8A-4147-A177-3AD203B41FA5}">
                      <a16:colId xmlns:a16="http://schemas.microsoft.com/office/drawing/2014/main" val="2917732104"/>
                    </a:ext>
                  </a:extLst>
                </a:gridCol>
                <a:gridCol w="625990">
                  <a:extLst>
                    <a:ext uri="{9D8B030D-6E8A-4147-A177-3AD203B41FA5}">
                      <a16:colId xmlns:a16="http://schemas.microsoft.com/office/drawing/2014/main" val="3781567202"/>
                    </a:ext>
                  </a:extLst>
                </a:gridCol>
                <a:gridCol w="625990">
                  <a:extLst>
                    <a:ext uri="{9D8B030D-6E8A-4147-A177-3AD203B41FA5}">
                      <a16:colId xmlns:a16="http://schemas.microsoft.com/office/drawing/2014/main" val="101217677"/>
                    </a:ext>
                  </a:extLst>
                </a:gridCol>
                <a:gridCol w="625990">
                  <a:extLst>
                    <a:ext uri="{9D8B030D-6E8A-4147-A177-3AD203B41FA5}">
                      <a16:colId xmlns:a16="http://schemas.microsoft.com/office/drawing/2014/main" val="2073092447"/>
                    </a:ext>
                  </a:extLst>
                </a:gridCol>
                <a:gridCol w="147292">
                  <a:extLst>
                    <a:ext uri="{9D8B030D-6E8A-4147-A177-3AD203B41FA5}">
                      <a16:colId xmlns:a16="http://schemas.microsoft.com/office/drawing/2014/main" val="3921693678"/>
                    </a:ext>
                  </a:extLst>
                </a:gridCol>
                <a:gridCol w="905844">
                  <a:extLst>
                    <a:ext uri="{9D8B030D-6E8A-4147-A177-3AD203B41FA5}">
                      <a16:colId xmlns:a16="http://schemas.microsoft.com/office/drawing/2014/main" val="3392395644"/>
                    </a:ext>
                  </a:extLst>
                </a:gridCol>
              </a:tblGrid>
              <a:tr h="241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Финансовая модель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873018"/>
                  </a:ext>
                </a:extLst>
              </a:tr>
              <a:tr h="131311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Месяцы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окт 2023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ноя 2023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 2023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янв 2024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фев 2024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 2024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апр 2024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май 2024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июн 2024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июл 2024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авг 2024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сен 2024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за 12 месяцев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907742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Форма собственности - ООО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356926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Грантовые средства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16 000 000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914828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149483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Выручка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84 000 000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36 000 000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126 000 000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126 000 000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90 000 000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96 000 000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96 000 000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768 000 000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705223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продаж 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91236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предприятий всего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461578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проданных БПЛА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564341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предпиятий-покупателей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634032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чек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070467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419990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Издержки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-6 547 500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-6 227 500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-6 227 500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-6 227 500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-6 227 500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-6 227 500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-6 227 500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-6 227 500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-6 227 500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-6 227 500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-6 227 500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-6 227 500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-75 050 000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61222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Переменные издержки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711089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4 БПЛА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72 000 000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496958"/>
                  </a:ext>
                </a:extLst>
              </a:tr>
              <a:tr h="224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1 БПЛА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1 833 333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1 833 333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1 833 333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1 833 333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1 833 333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1 833 333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1 833 333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1 833 333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1 833 333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1 793 333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1 793 333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1 793 333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21 880 000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59647"/>
                  </a:ext>
                </a:extLst>
              </a:tr>
              <a:tr h="2534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Себестоимость 1 БПЛА 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952533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Разработка ПО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214540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Установка ПО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882040"/>
                  </a:ext>
                </a:extLst>
              </a:tr>
              <a:tr h="244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Интеграция системы связи между дроном и спасательными службами.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3 360 000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301026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Сборка БПЛА 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92660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073911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419701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переменные издержки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-6 420 000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-6 100 000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-73 520 000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955119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086524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Постоянные издержки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957259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360409"/>
                  </a:ext>
                </a:extLst>
              </a:tr>
              <a:tr h="244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директору( с учётом налогов и соц. выплат)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414744"/>
                  </a:ext>
                </a:extLst>
              </a:tr>
              <a:tr h="244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бухгалтеру ( с учётом налогов и соц. выплат)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144633"/>
                  </a:ext>
                </a:extLst>
              </a:tr>
              <a:tr h="24453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плата(инженер)- самозанятый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40000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40000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40000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40000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40000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40000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40000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40000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40000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40000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40000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40000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480000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729674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постоянные издержки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-127 500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-1 530 000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33379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Валовая прибыль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-420 000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23 900 000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77 900 000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29 900 000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119 900 000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119 900 000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83 900 000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89 900 000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89 900 000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53 900 000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694 480 000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319456"/>
                  </a:ext>
                </a:extLst>
              </a:tr>
              <a:tr h="244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Рентабельность по валовой прибыли, 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47060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675277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Чистая прибыль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</a:rPr>
                        <a:t>-547 500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</a:rPr>
                        <a:t>5 772 500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</a:rPr>
                        <a:t>23 772 500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</a:rPr>
                        <a:t>77 772 500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</a:rPr>
                        <a:t>29 772 500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</a:rPr>
                        <a:t>119 772 500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</a:rPr>
                        <a:t>119 772 500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</a:rPr>
                        <a:t>-227 500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</a:rPr>
                        <a:t>83 772 500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</a:rPr>
                        <a:t>89 772 500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</a:rPr>
                        <a:t>89 772 500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</a:rPr>
                        <a:t>53 772 500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</a:rPr>
                        <a:t>692 950 000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678260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Рентабельность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664162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Налоги(20%):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-109 500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1 154 500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4 754 500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15 554 500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5 954 500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23 954 500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23 954 500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-45 500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16 754 500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17 954 500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17 954 500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10 754 500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11" marR="4411" marT="4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138 590 000 ₽</a:t>
                      </a:r>
                    </a:p>
                  </a:txBody>
                  <a:tcPr marL="4411" marR="4411" marT="44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774888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B40215-530E-9274-33CA-95C568899890}"/>
              </a:ext>
            </a:extLst>
          </p:cNvPr>
          <p:cNvSpPr/>
          <p:nvPr/>
        </p:nvSpPr>
        <p:spPr>
          <a:xfrm>
            <a:off x="1333630" y="70311"/>
            <a:ext cx="93538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</a:rPr>
              <a:t>Реализация как коммерческий проект </a:t>
            </a:r>
          </a:p>
        </p:txBody>
      </p:sp>
    </p:spTree>
    <p:extLst>
      <p:ext uri="{BB962C8B-B14F-4D97-AF65-F5344CB8AC3E}">
        <p14:creationId xmlns:p14="http://schemas.microsoft.com/office/powerpoint/2010/main" val="1130053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8C9BB0-FDD6-3BD3-AEF9-AB1502D923D0}"/>
              </a:ext>
            </a:extLst>
          </p:cNvPr>
          <p:cNvSpPr/>
          <p:nvPr/>
        </p:nvSpPr>
        <p:spPr>
          <a:xfrm>
            <a:off x="3798095" y="442249"/>
            <a:ext cx="47468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</a:rPr>
              <a:t>Партнеры проекта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CC8EDC-1DC1-7BB3-972A-0B89C8DC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855" y="1834354"/>
            <a:ext cx="3115828" cy="16370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DC1E5C-8E96-E1CA-1F07-73D83327A99C}"/>
              </a:ext>
            </a:extLst>
          </p:cNvPr>
          <p:cNvSpPr txBox="1"/>
          <p:nvPr/>
        </p:nvSpPr>
        <p:spPr>
          <a:xfrm>
            <a:off x="2468461" y="4456846"/>
            <a:ext cx="17344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n w="0"/>
                <a:solidFill>
                  <a:schemeClr val="tx1"/>
                </a:solidFill>
              </a:rPr>
              <a:t>Кредит до 5 млн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0246F8-DE39-F24B-DF07-D2E31C3E3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319" y="2233223"/>
            <a:ext cx="2745422" cy="265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86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93983B-F204-57C0-B596-596413059C74}"/>
              </a:ext>
            </a:extLst>
          </p:cNvPr>
          <p:cNvSpPr/>
          <p:nvPr/>
        </p:nvSpPr>
        <p:spPr>
          <a:xfrm>
            <a:off x="3971062" y="1197258"/>
            <a:ext cx="39982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bg1"/>
                </a:solidFill>
              </a:rPr>
              <a:t>Наземный дрон спасатель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0D967A-DAF0-8816-4AF3-C92C371F8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72" y="2180919"/>
            <a:ext cx="3324225" cy="3133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FFB73A-DEB1-D0C4-9A06-BB767ED2F417}"/>
              </a:ext>
            </a:extLst>
          </p:cNvPr>
          <p:cNvSpPr txBox="1"/>
          <p:nvPr/>
        </p:nvSpPr>
        <p:spPr>
          <a:xfrm>
            <a:off x="5295550" y="2180919"/>
            <a:ext cx="60946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chemeClr val="bg1"/>
                </a:solidFill>
                <a:effectLst/>
                <a:latin typeface="+mn-lt"/>
              </a:rPr>
              <a:t>Есть прототип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, он протестирован, </a:t>
            </a:r>
          </a:p>
          <a:p>
            <a:r>
              <a:rPr lang="ru-RU" sz="2000" b="0" i="0" dirty="0">
                <a:solidFill>
                  <a:schemeClr val="bg1"/>
                </a:solidFill>
                <a:effectLst/>
                <a:latin typeface="+mn-lt"/>
              </a:rPr>
              <a:t>Имеет дистанционное управление </a:t>
            </a:r>
          </a:p>
          <a:p>
            <a:r>
              <a:rPr lang="ru-RU" sz="2000" b="0" i="0" dirty="0">
                <a:solidFill>
                  <a:schemeClr val="bg1"/>
                </a:solidFill>
                <a:effectLst/>
                <a:latin typeface="+mn-lt"/>
              </a:rPr>
              <a:t>Грузоподьемность до 100 кг, </a:t>
            </a:r>
          </a:p>
          <a:p>
            <a:r>
              <a:rPr lang="ru-RU" sz="2000" dirty="0">
                <a:solidFill>
                  <a:schemeClr val="bg1"/>
                </a:solidFill>
                <a:latin typeface="+mn-lt"/>
              </a:rPr>
              <a:t>Себестоимость дрона стоимость от 90-100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тыс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  <a:p>
            <a:r>
              <a:rPr lang="ru-RU" sz="2000" dirty="0">
                <a:solidFill>
                  <a:schemeClr val="bg1"/>
                </a:solidFill>
                <a:latin typeface="+mn-lt"/>
              </a:rPr>
              <a:t>Решает проблему доставки необходимого груза в сложно-доступных участках</a:t>
            </a:r>
          </a:p>
          <a:p>
            <a:r>
              <a:rPr lang="ru-RU" sz="2000" dirty="0">
                <a:solidFill>
                  <a:schemeClr val="bg1"/>
                </a:solidFill>
                <a:latin typeface="+mn-lt"/>
              </a:rPr>
              <a:t>Можем оформить спец режим «регуляторная песочница» для реализации </a:t>
            </a:r>
          </a:p>
        </p:txBody>
      </p:sp>
    </p:spTree>
    <p:extLst>
      <p:ext uri="{BB962C8B-B14F-4D97-AF65-F5344CB8AC3E}">
        <p14:creationId xmlns:p14="http://schemas.microsoft.com/office/powerpoint/2010/main" val="415085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1768AB-125A-654A-8637-C8EE88BCEDB0}"/>
              </a:ext>
            </a:extLst>
          </p:cNvPr>
          <p:cNvSpPr/>
          <p:nvPr/>
        </p:nvSpPr>
        <p:spPr>
          <a:xfrm>
            <a:off x="3801946" y="685529"/>
            <a:ext cx="45881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solidFill>
                  <a:schemeClr val="dk1"/>
                </a:solidFill>
              </a:rPr>
              <a:t>Как появилась идея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A458CF-4334-C6E3-54EC-55A61D884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52" y="1455329"/>
            <a:ext cx="8365628" cy="48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95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8C9BB0-FDD6-3BD3-AEF9-AB1502D923D0}"/>
              </a:ext>
            </a:extLst>
          </p:cNvPr>
          <p:cNvSpPr/>
          <p:nvPr/>
        </p:nvSpPr>
        <p:spPr>
          <a:xfrm>
            <a:off x="4292742" y="349126"/>
            <a:ext cx="3826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</a:rPr>
              <a:t>Партнеры проекта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CC8EDC-1DC1-7BB3-972A-0B89C8DC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44" y="1559928"/>
            <a:ext cx="2824438" cy="1483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DC1E5C-8E96-E1CA-1F07-73D83327A99C}"/>
              </a:ext>
            </a:extLst>
          </p:cNvPr>
          <p:cNvSpPr txBox="1"/>
          <p:nvPr/>
        </p:nvSpPr>
        <p:spPr>
          <a:xfrm>
            <a:off x="734101" y="3285604"/>
            <a:ext cx="17344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n w="0"/>
                <a:solidFill>
                  <a:schemeClr val="tx1"/>
                </a:solidFill>
              </a:rPr>
              <a:t>Кредит до 5 млн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0246F8-DE39-F24B-DF07-D2E31C3E3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100" y="1318211"/>
            <a:ext cx="2189526" cy="21212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2DC60-C1A1-556E-C52C-53259DCAB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744" y="1354970"/>
            <a:ext cx="2121281" cy="2121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CAC3DB-5432-9A68-E342-D4FA9EEC69B2}"/>
              </a:ext>
            </a:extLst>
          </p:cNvPr>
          <p:cNvSpPr txBox="1"/>
          <p:nvPr/>
        </p:nvSpPr>
        <p:spPr>
          <a:xfrm>
            <a:off x="8572436" y="3643297"/>
            <a:ext cx="31469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Информационная поддержка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6F8D38-AAF0-8AF7-A501-81B122615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873" y="3643297"/>
            <a:ext cx="2329664" cy="23296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0222E6-666F-6A4B-9700-0FDF2E416331}"/>
              </a:ext>
            </a:extLst>
          </p:cNvPr>
          <p:cNvSpPr txBox="1"/>
          <p:nvPr/>
        </p:nvSpPr>
        <p:spPr>
          <a:xfrm>
            <a:off x="6002324" y="4965537"/>
            <a:ext cx="31469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Информационная поддержка </a:t>
            </a:r>
          </a:p>
        </p:txBody>
      </p:sp>
    </p:spTree>
    <p:extLst>
      <p:ext uri="{BB962C8B-B14F-4D97-AF65-F5344CB8AC3E}">
        <p14:creationId xmlns:p14="http://schemas.microsoft.com/office/powerpoint/2010/main" val="4193199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38770" y="1801391"/>
            <a:ext cx="2193515" cy="219476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98" name="Google Shape;198;p2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67731" y="1801391"/>
            <a:ext cx="2193515" cy="219476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99" name="Google Shape;199;p29"/>
          <p:cNvPicPr preferRelativeResize="0">
            <a:picLocks noGrp="1"/>
          </p:cNvPicPr>
          <p:nvPr>
            <p:ph type="pic" idx="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7557206" y="1801391"/>
            <a:ext cx="2193515" cy="219476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00" name="Google Shape;200;p29"/>
          <p:cNvPicPr preferRelativeResize="0">
            <a:picLocks noGrp="1"/>
          </p:cNvPicPr>
          <p:nvPr>
            <p:ph type="pic" idx="4"/>
          </p:nvPr>
        </p:nvPicPr>
        <p:blipFill rotWithShape="1">
          <a:blip r:embed="rId6">
            <a:alphaModFix/>
          </a:blip>
          <a:srcRect l="2483" r="2482"/>
          <a:stretch/>
        </p:blipFill>
        <p:spPr>
          <a:xfrm>
            <a:off x="111338" y="1801391"/>
            <a:ext cx="2193515" cy="219476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01" name="Google Shape;201;p29"/>
          <p:cNvSpPr txBox="1"/>
          <p:nvPr/>
        </p:nvSpPr>
        <p:spPr>
          <a:xfrm>
            <a:off x="1943099" y="751595"/>
            <a:ext cx="83058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КОМАНДА ПРОЕКТА:</a:t>
            </a:r>
            <a:endParaRPr sz="36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02" name="Google Shape;202;p29"/>
          <p:cNvSpPr/>
          <p:nvPr/>
        </p:nvSpPr>
        <p:spPr>
          <a:xfrm>
            <a:off x="111339" y="4415356"/>
            <a:ext cx="21935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Илья Рощенков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Руководитель проекта </a:t>
            </a:r>
            <a:endParaRPr sz="1800" dirty="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03" name="Google Shape;203;p29"/>
          <p:cNvSpPr/>
          <p:nvPr/>
        </p:nvSpPr>
        <p:spPr>
          <a:xfrm>
            <a:off x="2638770" y="4434847"/>
            <a:ext cx="21935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Виктория Фоменко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Координатор проекта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04" name="Google Shape;204;p29"/>
          <p:cNvSpPr/>
          <p:nvPr/>
        </p:nvSpPr>
        <p:spPr>
          <a:xfrm>
            <a:off x="5166200" y="4415356"/>
            <a:ext cx="21935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Данил Якубовский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Администратор проекта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05" name="Google Shape;205;p29"/>
          <p:cNvSpPr/>
          <p:nvPr/>
        </p:nvSpPr>
        <p:spPr>
          <a:xfrm>
            <a:off x="7693630" y="4399624"/>
            <a:ext cx="21935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Кристина Суслова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Помощник руководителя проекта </a:t>
            </a:r>
            <a:endParaRPr sz="1800" dirty="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" name="Google Shape;199;p29">
            <a:extLst>
              <a:ext uri="{FF2B5EF4-FFF2-40B4-BE49-F238E27FC236}">
                <a16:creationId xmlns:a16="http://schemas.microsoft.com/office/drawing/2014/main" id="{072F0005-913F-AB20-8687-C168F472A0DD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rcRect t="7168" b="7168"/>
          <a:stretch/>
        </p:blipFill>
        <p:spPr>
          <a:xfrm>
            <a:off x="9887147" y="1819002"/>
            <a:ext cx="2193515" cy="219476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AE3B1A-7DC2-0652-8498-5865E6F84E5C}"/>
              </a:ext>
            </a:extLst>
          </p:cNvPr>
          <p:cNvSpPr txBox="1"/>
          <p:nvPr/>
        </p:nvSpPr>
        <p:spPr>
          <a:xfrm>
            <a:off x="9457623" y="4404254"/>
            <a:ext cx="3275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ru-RU" sz="18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Никита </a:t>
            </a:r>
            <a:r>
              <a:rPr lang="ru-RU" sz="1800" dirty="0" err="1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Бичеховский</a:t>
            </a:r>
            <a:r>
              <a:rPr lang="ru-RU" sz="18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  <a:p>
            <a:pPr algn="ctr" latinLnBrk="0"/>
            <a:r>
              <a:rPr lang="ru-RU" sz="18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Комьюнити-менеджер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C565B3-7235-0C0C-6809-804AD8AA09F2}"/>
              </a:ext>
            </a:extLst>
          </p:cNvPr>
          <p:cNvSpPr/>
          <p:nvPr/>
        </p:nvSpPr>
        <p:spPr>
          <a:xfrm>
            <a:off x="2304742" y="2967335"/>
            <a:ext cx="75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bg1"/>
                </a:solidFill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321492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/>
        </p:nvSpPr>
        <p:spPr>
          <a:xfrm>
            <a:off x="2801050" y="691450"/>
            <a:ext cx="60537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300">
                <a:solidFill>
                  <a:schemeClr val="lt1"/>
                </a:solidFill>
              </a:rPr>
              <a:t>География проекта:</a:t>
            </a:r>
            <a:endParaRPr sz="4300">
              <a:solidFill>
                <a:schemeClr val="lt1"/>
              </a:solidFill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7534600" y="2500575"/>
            <a:ext cx="3923700" cy="3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>
                <a:solidFill>
                  <a:schemeClr val="lt1"/>
                </a:solidFill>
              </a:rPr>
              <a:t>Г.Севастополь, но также можем сотрудничать с организациями по всей России</a:t>
            </a:r>
            <a:endParaRPr sz="3300">
              <a:solidFill>
                <a:schemeClr val="lt1"/>
              </a:solidFill>
            </a:endParaRPr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250" y="1632727"/>
            <a:ext cx="6786350" cy="451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нутый угол 7"/>
          <p:cNvSpPr/>
          <p:nvPr/>
        </p:nvSpPr>
        <p:spPr>
          <a:xfrm>
            <a:off x="5979560" y="740215"/>
            <a:ext cx="6212440" cy="4592073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43585276"/>
              </p:ext>
            </p:extLst>
          </p:nvPr>
        </p:nvGraphicFramePr>
        <p:xfrm>
          <a:off x="-904127" y="740215"/>
          <a:ext cx="706747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96000" y="740215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	</a:t>
            </a:r>
          </a:p>
          <a:p>
            <a:pPr algn="ctr"/>
            <a:r>
              <a:rPr lang="ru-RU" sz="3600" dirty="0">
                <a:solidFill>
                  <a:schemeClr val="tx1"/>
                </a:solidFill>
              </a:rPr>
              <a:t>Цель проекта:</a:t>
            </a:r>
          </a:p>
          <a:p>
            <a:pPr algn="ctr"/>
            <a:r>
              <a:rPr lang="ru-RU" sz="3600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Создать </a:t>
            </a:r>
            <a:r>
              <a:rPr lang="ru-RU" sz="2000" dirty="0" err="1">
                <a:solidFill>
                  <a:schemeClr val="tx1"/>
                </a:solidFill>
              </a:rPr>
              <a:t>дрона</a:t>
            </a:r>
            <a:r>
              <a:rPr lang="ru-RU" sz="2000" dirty="0">
                <a:solidFill>
                  <a:schemeClr val="tx1"/>
                </a:solidFill>
              </a:rPr>
              <a:t>-спасателя, чтобы облегчить  помощь в оповещении, поиске людей, их эвакуации людей с труднодоступных мест при помощи троса, переносных спасательных носилок, благодаря технологии навигации и сенсорной системы.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0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/>
        </p:nvSpPr>
        <p:spPr>
          <a:xfrm>
            <a:off x="594510" y="391435"/>
            <a:ext cx="483650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542DF0"/>
                </a:solidFill>
                <a:latin typeface="Arial"/>
                <a:ea typeface="Arial"/>
                <a:cs typeface="Arial"/>
                <a:sym typeface="Arial"/>
              </a:rPr>
              <a:t>Проблема </a:t>
            </a:r>
            <a:endParaRPr sz="3200" dirty="0">
              <a:solidFill>
                <a:srgbClr val="542D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395892" y="1813281"/>
            <a:ext cx="7498148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542DF0"/>
                </a:solidFill>
                <a:latin typeface="Arial"/>
                <a:ea typeface="Arial"/>
                <a:cs typeface="Arial"/>
                <a:sym typeface="Arial"/>
              </a:rPr>
              <a:t>Довольно часто происходят несчастные случаи в труднодоступных местах, например, в горах, море, лесах и т.д.  Иной раз у спасателей нет даже возможности подобраться к людям, оказавшимся в таких ситуациях, а если это и получается, то зачастую такие ситуации несут за собой людские потери.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rgbClr val="542DF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ru-RU" sz="1800" dirty="0">
                <a:solidFill>
                  <a:srgbClr val="542DF0"/>
                </a:solidFill>
              </a:rPr>
              <a:t>По данным Росстата по Крыму за последнее 20 лет более 200 случаев когда требовалась эвакуация с гор, спасение на воде более 400 случаев, также спасение с высотных зданий произошло 4014 пожаров на высотных объектах, в которых погибло 127 человек и получили травмы более 500 человек, также предлагаем дрон-спасатели по всей России </a:t>
            </a:r>
          </a:p>
          <a:p>
            <a:endParaRPr lang="ru-RU" sz="1800" dirty="0">
              <a:solidFill>
                <a:srgbClr val="542DF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542DF0"/>
                </a:solidFill>
                <a:latin typeface="Arial"/>
                <a:ea typeface="Arial"/>
                <a:cs typeface="Arial"/>
                <a:sym typeface="Arial"/>
              </a:rPr>
              <a:t>Больше всего в нашем предложении заинтересованы: МЧС, поисковые и спасательные отряды.</a:t>
            </a:r>
            <a:endParaRPr sz="1800" dirty="0">
              <a:solidFill>
                <a:srgbClr val="542D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4575C1-C79D-4D9B-BDFF-3D90472DA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713" y="1565966"/>
            <a:ext cx="40640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/>
        </p:nvSpPr>
        <p:spPr>
          <a:xfrm>
            <a:off x="4011415" y="935915"/>
            <a:ext cx="4180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КОНЦЕПЦИЯ НАШЕЙ ИДЕИ</a:t>
            </a:r>
            <a:endParaRPr sz="28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1893454" y="2274838"/>
            <a:ext cx="84051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Наша идея заключается в том, чтобы соединить 4 модульных дрона карбоновой рамой и оснастить  люлькой для спасения в труднодоступных местах.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Также мы можем его разобрать для решения других задач. Например, спасение с высотных зданий во время пожаров ,спасение на воде посредством круга, можно применить для перевозки органов.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Доставка конструкции осуществляется с помощью машины. </a:t>
            </a:r>
            <a:endParaRPr dirty="0"/>
          </a:p>
        </p:txBody>
      </p:sp>
      <p:sp>
        <p:nvSpPr>
          <p:cNvPr id="191" name="Google Shape;191;p28"/>
          <p:cNvSpPr/>
          <p:nvPr/>
        </p:nvSpPr>
        <p:spPr>
          <a:xfrm>
            <a:off x="5647690" y="1987550"/>
            <a:ext cx="896620" cy="165100"/>
          </a:xfrm>
          <a:prstGeom prst="rect">
            <a:avLst/>
          </a:pr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92" name="Google Shape;192;p28"/>
          <p:cNvSpPr/>
          <p:nvPr/>
        </p:nvSpPr>
        <p:spPr>
          <a:xfrm>
            <a:off x="5647690" y="5648205"/>
            <a:ext cx="896620" cy="165100"/>
          </a:xfrm>
          <a:prstGeom prst="rect">
            <a:avLst/>
          </a:prstGeom>
          <a:gradFill>
            <a:gsLst>
              <a:gs pos="0">
                <a:srgbClr val="D5B7E4"/>
              </a:gs>
              <a:gs pos="50000">
                <a:srgbClr val="BDAEF6"/>
              </a:gs>
              <a:gs pos="100000">
                <a:srgbClr val="A6BDF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44CB2E-9390-51A4-0605-F5DD4EB6FF7C}"/>
              </a:ext>
            </a:extLst>
          </p:cNvPr>
          <p:cNvPicPr>
            <a:picLocks noGrp="1" noChangeAspect="1"/>
          </p:cNvPicPr>
          <p:nvPr>
            <p:ph type="pic" idx="4"/>
          </p:nvPr>
        </p:nvPicPr>
        <p:blipFill>
          <a:blip r:embed="rId2"/>
          <a:srcRect l="1646" r="1646"/>
          <a:stretch>
            <a:fillRect/>
          </a:stretch>
        </p:blipFill>
        <p:spPr>
          <a:xfrm>
            <a:off x="6304348" y="2337255"/>
            <a:ext cx="5809116" cy="337774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12C2C4-2631-6C2A-81FF-F39DAABD61C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r="170"/>
          <a:stretch>
            <a:fillRect/>
          </a:stretch>
        </p:blipFill>
        <p:spPr>
          <a:xfrm>
            <a:off x="326693" y="3524250"/>
            <a:ext cx="5560961" cy="32334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0D1DD8-4983-8FAC-F971-171D22C75D26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4"/>
          <a:srcRect t="10581" b="10581"/>
          <a:stretch>
            <a:fillRect/>
          </a:stretch>
        </p:blipFill>
        <p:spPr>
          <a:xfrm>
            <a:off x="326693" y="100295"/>
            <a:ext cx="5560961" cy="3233455"/>
          </a:xfr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E39E22-D317-3CAB-C272-DAC797937FC6}"/>
              </a:ext>
            </a:extLst>
          </p:cNvPr>
          <p:cNvSpPr/>
          <p:nvPr/>
        </p:nvSpPr>
        <p:spPr>
          <a:xfrm>
            <a:off x="7297164" y="1114423"/>
            <a:ext cx="38234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Использование нашего дрона </a:t>
            </a:r>
          </a:p>
        </p:txBody>
      </p:sp>
    </p:spTree>
    <p:extLst>
      <p:ext uri="{BB962C8B-B14F-4D97-AF65-F5344CB8AC3E}">
        <p14:creationId xmlns:p14="http://schemas.microsoft.com/office/powerpoint/2010/main" val="311042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AECAD9-5A50-3B43-D565-956BCC1B5BDC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12575" b="12575"/>
          <a:stretch>
            <a:fillRect/>
          </a:stretch>
        </p:blipFill>
        <p:spPr>
          <a:xfrm>
            <a:off x="11530" y="1288516"/>
            <a:ext cx="6001182" cy="449315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14C873-9587-C565-D738-3ED5F62FAC1E}"/>
              </a:ext>
            </a:extLst>
          </p:cNvPr>
          <p:cNvSpPr txBox="1"/>
          <p:nvPr/>
        </p:nvSpPr>
        <p:spPr>
          <a:xfrm>
            <a:off x="6179289" y="905232"/>
            <a:ext cx="60960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cs typeface="Poppins Light"/>
              </a:rPr>
              <a:t>Общая масса (без аккумуляторов)    -    26,4 кг</a:t>
            </a:r>
          </a:p>
          <a:p>
            <a:r>
              <a:rPr lang="ru-RU" dirty="0">
                <a:solidFill>
                  <a:schemeClr val="tx1"/>
                </a:solidFill>
                <a:cs typeface="Poppins Light"/>
              </a:rPr>
              <a:t>Максимальная взлетная масса    -    76,5 кг (на уровне моря)</a:t>
            </a:r>
          </a:p>
          <a:p>
            <a:r>
              <a:rPr lang="ru-RU" dirty="0">
                <a:solidFill>
                  <a:schemeClr val="tx1"/>
                </a:solidFill>
                <a:cs typeface="Poppins Light"/>
              </a:rPr>
              <a:t>Максимальное отношение тяги к массе    -    1,70 при взлетной массе 66,5 кг</a:t>
            </a:r>
          </a:p>
          <a:p>
            <a:r>
              <a:rPr lang="ru-RU" dirty="0">
                <a:solidFill>
                  <a:schemeClr val="tx1"/>
                </a:solidFill>
                <a:cs typeface="Poppins Light"/>
              </a:rPr>
              <a:t>Максимальная потребляемая мощность    -    11 000 Вт</a:t>
            </a:r>
          </a:p>
          <a:p>
            <a:r>
              <a:rPr lang="ru-RU" dirty="0">
                <a:solidFill>
                  <a:schemeClr val="tx1"/>
                </a:solidFill>
                <a:cs typeface="Poppins Light"/>
              </a:rPr>
              <a:t>Энергопотребление при зависании    -    10 000 Вт (при взлетной массе 66,5 кг)</a:t>
            </a:r>
          </a:p>
          <a:p>
            <a:r>
              <a:rPr lang="ru-RU" dirty="0">
                <a:solidFill>
                  <a:schemeClr val="tx1"/>
                </a:solidFill>
                <a:cs typeface="Poppins Light"/>
              </a:rPr>
              <a:t>Продолжительность зависания в воздухе    -    20,5 мин (при 29 000 мАч и взлетной массе 36,5 кг); 7,8 мин (при 29 000 мАч и взлетной массе 66,5 кг)</a:t>
            </a:r>
          </a:p>
          <a:p>
            <a:r>
              <a:rPr lang="ru-RU" dirty="0">
                <a:solidFill>
                  <a:schemeClr val="tx1"/>
                </a:solidFill>
                <a:cs typeface="Poppins Light"/>
              </a:rPr>
              <a:t>Максимальный угол наклона    -    15°</a:t>
            </a:r>
          </a:p>
          <a:p>
            <a:r>
              <a:rPr lang="ru-RU" dirty="0">
                <a:solidFill>
                  <a:schemeClr val="tx1"/>
                </a:solidFill>
                <a:cs typeface="Poppins Light"/>
              </a:rPr>
              <a:t>Максимальная рабочая скорость полета    -    7 м/с</a:t>
            </a:r>
          </a:p>
          <a:p>
            <a:r>
              <a:rPr lang="ru-RU" dirty="0">
                <a:solidFill>
                  <a:schemeClr val="tx1"/>
                </a:solidFill>
                <a:cs typeface="Poppins Light"/>
              </a:rPr>
              <a:t>Максимальная скорость горизонтального движения    -    10 м/с (при хорошем сигнале спутниковых систем позиционирования)</a:t>
            </a:r>
          </a:p>
          <a:p>
            <a:r>
              <a:rPr lang="ru-RU" dirty="0">
                <a:solidFill>
                  <a:schemeClr val="tx1"/>
                </a:solidFill>
                <a:cs typeface="Poppins Light"/>
              </a:rPr>
              <a:t>Максимально допустимая скорость ветра    -    8 м/с</a:t>
            </a:r>
          </a:p>
          <a:p>
            <a:r>
              <a:rPr lang="ru-RU" dirty="0">
                <a:solidFill>
                  <a:schemeClr val="tx1"/>
                </a:solidFill>
                <a:cs typeface="Poppins Light"/>
              </a:rPr>
              <a:t>Максимальная высота полета    -    4500 м, *Уменьшайте количество пестицидов на 12% при каждом увеличении высоты на 1000 метров.</a:t>
            </a:r>
          </a:p>
          <a:p>
            <a:r>
              <a:rPr lang="ru-RU" dirty="0">
                <a:solidFill>
                  <a:schemeClr val="tx1"/>
                </a:solidFill>
                <a:cs typeface="Poppins Light"/>
              </a:rPr>
              <a:t>Рекомендуемая влажность окружающей среды при эксплуатации    -    &lt;93%</a:t>
            </a:r>
          </a:p>
          <a:p>
            <a:r>
              <a:rPr lang="ru-RU" dirty="0">
                <a:solidFill>
                  <a:schemeClr val="tx1"/>
                </a:solidFill>
                <a:cs typeface="Poppins Light"/>
              </a:rPr>
              <a:t>Рекомендуемая рабочая температура окружающей среды    -    От 0 до 45 ° 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C04FA-B5F6-CC90-4AC2-FFDB82004255}"/>
              </a:ext>
            </a:extLst>
          </p:cNvPr>
          <p:cNvSpPr txBox="1"/>
          <p:nvPr/>
        </p:nvSpPr>
        <p:spPr>
          <a:xfrm>
            <a:off x="7761629" y="5952768"/>
            <a:ext cx="3315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333333"/>
                </a:solidFill>
                <a:effectLst/>
                <a:latin typeface="Jost"/>
              </a:rPr>
              <a:t>Цена дрона 1 499 900 рублей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7719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/>
        </p:nvSpPr>
        <p:spPr>
          <a:xfrm>
            <a:off x="4044981" y="114477"/>
            <a:ext cx="44730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2A2C3D"/>
                </a:solidFill>
                <a:latin typeface="Abril Fatface"/>
                <a:ea typeface="Abril Fatface"/>
                <a:cs typeface="Abril Fatface"/>
                <a:sym typeface="Abril Fatface"/>
              </a:rPr>
              <a:t>МАКРОФАКТОРЫ:</a:t>
            </a:r>
            <a:endParaRPr sz="3600" dirty="0">
              <a:solidFill>
                <a:srgbClr val="2A2C3D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graphicFrame>
        <p:nvGraphicFramePr>
          <p:cNvPr id="211" name="Google Shape;211;p30"/>
          <p:cNvGraphicFramePr/>
          <p:nvPr>
            <p:extLst>
              <p:ext uri="{D42A27DB-BD31-4B8C-83A1-F6EECF244321}">
                <p14:modId xmlns:p14="http://schemas.microsoft.com/office/powerpoint/2010/main" val="3228938207"/>
              </p:ext>
            </p:extLst>
          </p:nvPr>
        </p:nvGraphicFramePr>
        <p:xfrm>
          <a:off x="353683" y="1104181"/>
          <a:ext cx="5778260" cy="4097547"/>
        </p:xfrm>
        <a:graphic>
          <a:graphicData uri="http://schemas.openxmlformats.org/drawingml/2006/table">
            <a:tbl>
              <a:tblPr firstRow="1" bandRow="1">
                <a:noFill/>
                <a:tableStyleId>{FD8EA9D6-66C4-40A1-AF24-E2CA69363D05}</a:tableStyleId>
              </a:tblPr>
              <a:tblGrid>
                <a:gridCol w="2889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17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 u="none" strike="noStrike" cap="none" dirty="0"/>
                        <a:t>СИЛЬНЫЕ СТОРОНЫ:</a:t>
                      </a:r>
                      <a:endParaRPr sz="105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 dirty="0"/>
                        <a:t>СЛАБЫЕ СТОРОНЫ:</a:t>
                      </a:r>
                      <a:endParaRPr sz="105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9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0" dirty="0"/>
                        <a:t>1.Многофункциональность</a:t>
                      </a:r>
                      <a:r>
                        <a:rPr lang="en-US" sz="1050" b="0" dirty="0"/>
                        <a:t>.</a:t>
                      </a:r>
                      <a:r>
                        <a:rPr lang="ru-RU" sz="1050" b="0" dirty="0"/>
                        <a:t> </a:t>
                      </a:r>
                      <a:r>
                        <a:rPr lang="ru-RU" sz="1050" b="0" dirty="0" err="1"/>
                        <a:t>Дрон</a:t>
                      </a:r>
                      <a:r>
                        <a:rPr lang="ru-RU" sz="1050" b="0" dirty="0"/>
                        <a:t>-спасатель может осуществлять</a:t>
                      </a:r>
                      <a:r>
                        <a:rPr lang="ru-RU" sz="1050" b="0" baseline="0" dirty="0"/>
                        <a:t> различные операции.</a:t>
                      </a:r>
                      <a:endParaRPr lang="en-US" sz="1050" b="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0" dirty="0"/>
                        <a:t>2.Быстрая реакция</a:t>
                      </a:r>
                      <a:r>
                        <a:rPr lang="en-US" sz="1050" b="0" dirty="0"/>
                        <a:t>.</a:t>
                      </a:r>
                      <a:r>
                        <a:rPr lang="ru-RU" sz="1050" b="0" baseline="0" dirty="0"/>
                        <a:t> </a:t>
                      </a:r>
                      <a:r>
                        <a:rPr lang="ru-RU" sz="1050" b="0" dirty="0" err="1"/>
                        <a:t>Дрон</a:t>
                      </a:r>
                      <a:r>
                        <a:rPr lang="ru-RU" sz="1050" b="0" dirty="0"/>
                        <a:t> имеет способность</a:t>
                      </a:r>
                      <a:r>
                        <a:rPr lang="ru-RU" sz="1050" b="0" baseline="0" dirty="0"/>
                        <a:t> скоростного развёртывания, что значительно уменьшит время реакции.</a:t>
                      </a:r>
                      <a:endParaRPr lang="en-US" sz="1050" b="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0" dirty="0"/>
                        <a:t>3</a:t>
                      </a:r>
                      <a:r>
                        <a:rPr lang="en-US" sz="1050" b="0" dirty="0"/>
                        <a:t>.</a:t>
                      </a:r>
                      <a:r>
                        <a:rPr lang="ru-RU" sz="1050" b="0" dirty="0"/>
                        <a:t>Технологические преимущества</a:t>
                      </a:r>
                      <a:r>
                        <a:rPr lang="en-US" sz="1050" b="0" dirty="0"/>
                        <a:t>.</a:t>
                      </a:r>
                      <a:r>
                        <a:rPr lang="ru-RU" sz="1050" b="0" dirty="0"/>
                        <a:t> </a:t>
                      </a:r>
                      <a:r>
                        <a:rPr lang="ru-RU" sz="1050" b="0" dirty="0" err="1"/>
                        <a:t>Дрон</a:t>
                      </a:r>
                      <a:r>
                        <a:rPr lang="ru-RU" sz="1050" b="0" dirty="0"/>
                        <a:t> может быть оснащён передовыми технологиями.</a:t>
                      </a:r>
                      <a:endParaRPr lang="en-US" sz="1050" b="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0" dirty="0"/>
                        <a:t>4.Увеличение безопасности</a:t>
                      </a:r>
                      <a:r>
                        <a:rPr lang="en-US" sz="1050" b="0" dirty="0"/>
                        <a:t>.</a:t>
                      </a:r>
                      <a:r>
                        <a:rPr lang="ru-RU" sz="1050" b="0" dirty="0"/>
                        <a:t> Дрон может</a:t>
                      </a:r>
                      <a:r>
                        <a:rPr lang="ru-RU" sz="1050" b="0" baseline="0" dirty="0"/>
                        <a:t> снизить риск для спасателей.</a:t>
                      </a:r>
                      <a:endParaRPr sz="105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0" i="0" dirty="0"/>
                        <a:t>1.Ограниченная грузоподъемность</a:t>
                      </a:r>
                      <a:r>
                        <a:rPr lang="en-US" sz="1050" b="0" i="0" dirty="0"/>
                        <a:t>.</a:t>
                      </a:r>
                      <a:r>
                        <a:rPr lang="ru-RU" sz="1050" b="0" i="0" dirty="0"/>
                        <a:t> Ограниченная грузоподъемность может ограничивать способность </a:t>
                      </a:r>
                      <a:r>
                        <a:rPr lang="ru-RU" sz="1050" b="0" i="0" dirty="0" err="1"/>
                        <a:t>дрона</a:t>
                      </a:r>
                      <a:r>
                        <a:rPr lang="ru-RU" sz="1050" b="0" i="0" dirty="0"/>
                        <a:t>-спасателя эвакуировать людей.</a:t>
                      </a:r>
                      <a:endParaRPr lang="en-US" sz="1050" b="0" i="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0" i="0" dirty="0"/>
                        <a:t>2.Ограниченное время полета</a:t>
                      </a:r>
                      <a:r>
                        <a:rPr lang="en-US" sz="1050" b="0" i="0" dirty="0"/>
                        <a:t>.</a:t>
                      </a:r>
                      <a:r>
                        <a:rPr lang="ru-RU" sz="1050" b="0" i="0" dirty="0"/>
                        <a:t> Это может ограничивать его способность проводить продолжительные операции.</a:t>
                      </a:r>
                      <a:endParaRPr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0" i="0" dirty="0"/>
                        <a:t>3.Воздушные препятствия</a:t>
                      </a:r>
                      <a:r>
                        <a:rPr lang="en-US" sz="1050" b="0" i="0" dirty="0"/>
                        <a:t>.</a:t>
                      </a:r>
                      <a:r>
                        <a:rPr lang="ru-RU" sz="1050" b="0" i="0" dirty="0"/>
                        <a:t> Ухудшить</a:t>
                      </a:r>
                      <a:r>
                        <a:rPr lang="ru-RU" sz="1050" b="0" i="0" baseline="0" dirty="0"/>
                        <a:t> качество и скорость работы </a:t>
                      </a:r>
                      <a:r>
                        <a:rPr lang="ru-RU" sz="1050" b="0" i="0" baseline="0" dirty="0" err="1"/>
                        <a:t>дрона</a:t>
                      </a:r>
                      <a:r>
                        <a:rPr lang="ru-RU" sz="1050" b="0" i="0" baseline="0" dirty="0"/>
                        <a:t> могут: деревья, птицы и т.д.</a:t>
                      </a:r>
                      <a:endParaRPr sz="1050" b="0" i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 dirty="0"/>
                        <a:t>ВОЗМОЖНОСТИ:</a:t>
                      </a:r>
                      <a:endParaRPr sz="105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 dirty="0"/>
                        <a:t>РИСКИ:</a:t>
                      </a:r>
                      <a:endParaRPr sz="105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90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/>
                        <a:t>1.Развитие технологий</a:t>
                      </a:r>
                      <a:r>
                        <a:rPr lang="en-US" sz="1050" dirty="0"/>
                        <a:t>.</a:t>
                      </a:r>
                      <a:r>
                        <a:rPr lang="ru-RU" sz="1050" dirty="0"/>
                        <a:t> Возможно появление </a:t>
                      </a:r>
                      <a:r>
                        <a:rPr lang="ru-RU" sz="1050" dirty="0" err="1"/>
                        <a:t>дронов</a:t>
                      </a:r>
                      <a:r>
                        <a:rPr lang="ru-RU" sz="1050" dirty="0"/>
                        <a:t>-спасателей с улучшенными </a:t>
                      </a:r>
                      <a:r>
                        <a:rPr lang="ru-RU" sz="1050" baseline="0" dirty="0"/>
                        <a:t> </a:t>
                      </a:r>
                      <a:r>
                        <a:rPr lang="ru-RU" sz="1050" dirty="0"/>
                        <a:t>функциональными возможностями и возможностью более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/>
                        <a:t>длительных полетов.</a:t>
                      </a:r>
                      <a:endParaRPr lang="en-US"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/>
                        <a:t>2.Партнерство с органами спасения</a:t>
                      </a:r>
                      <a:r>
                        <a:rPr lang="en-US" sz="1050" dirty="0"/>
                        <a:t>.</a:t>
                      </a:r>
                      <a:r>
                        <a:rPr lang="ru-RU" sz="1050" dirty="0"/>
                        <a:t> Сотрудничество с пожарными, полицией и другими специализированными службами может повысить эффективность.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/>
                        <a:t>1.Регулятивные ограничения</a:t>
                      </a:r>
                      <a:r>
                        <a:rPr lang="en-US" sz="1050" dirty="0"/>
                        <a:t>.</a:t>
                      </a:r>
                      <a:r>
                        <a:rPr lang="ru-RU" sz="1050" dirty="0"/>
                        <a:t> Деятельность </a:t>
                      </a:r>
                      <a:r>
                        <a:rPr lang="ru-RU" sz="1050" dirty="0" err="1"/>
                        <a:t>дронов</a:t>
                      </a:r>
                      <a:r>
                        <a:rPr lang="ru-RU" sz="1050" dirty="0"/>
                        <a:t> регулируется законодательством, и некоторые ограничения могут</a:t>
                      </a:r>
                      <a:r>
                        <a:rPr lang="ru-RU" sz="1050" baseline="0" dirty="0"/>
                        <a:t> </a:t>
                      </a:r>
                      <a:r>
                        <a:rPr lang="ru-RU" sz="1050" dirty="0"/>
                        <a:t>препятствовать эффективной работе </a:t>
                      </a:r>
                      <a:r>
                        <a:rPr lang="ru-RU" sz="1050" dirty="0" err="1"/>
                        <a:t>дрона</a:t>
                      </a:r>
                      <a:r>
                        <a:rPr lang="ru-RU" sz="1050" dirty="0"/>
                        <a:t>-спасателя.</a:t>
                      </a:r>
                      <a:endParaRPr lang="en-US"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/>
                        <a:t>2.Непогодные условия</a:t>
                      </a:r>
                      <a:r>
                        <a:rPr lang="en-US" sz="1050" dirty="0"/>
                        <a:t>.</a:t>
                      </a:r>
                      <a:r>
                        <a:rPr lang="ru-RU" sz="1050" dirty="0"/>
                        <a:t> Плохая погода, такая как сильный ветер или дождь, может затруднять полеты </a:t>
                      </a:r>
                      <a:r>
                        <a:rPr lang="ru-RU" sz="1050" dirty="0" err="1"/>
                        <a:t>дрона</a:t>
                      </a:r>
                      <a:r>
                        <a:rPr lang="ru-RU" sz="1050" dirty="0"/>
                        <a:t>-спасателя и ухудшать его эффективность в поиске и эвакуации.</a:t>
                      </a:r>
                      <a:endParaRPr sz="105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987500"/>
              </p:ext>
            </p:extLst>
          </p:nvPr>
        </p:nvGraphicFramePr>
        <p:xfrm>
          <a:off x="6131943" y="1104181"/>
          <a:ext cx="5749506" cy="4097672"/>
        </p:xfrm>
        <a:graphic>
          <a:graphicData uri="http://schemas.openxmlformats.org/drawingml/2006/table">
            <a:tbl>
              <a:tblPr firstRow="1" bandRow="1">
                <a:noFill/>
                <a:tableStyleId>{FD8EA9D6-66C4-40A1-AF24-E2CA69363D05}</a:tableStyleId>
              </a:tblPr>
              <a:tblGrid>
                <a:gridCol w="2874753">
                  <a:extLst>
                    <a:ext uri="{9D8B030D-6E8A-4147-A177-3AD203B41FA5}">
                      <a16:colId xmlns:a16="http://schemas.microsoft.com/office/drawing/2014/main" val="3409999607"/>
                    </a:ext>
                  </a:extLst>
                </a:gridCol>
                <a:gridCol w="2874753">
                  <a:extLst>
                    <a:ext uri="{9D8B030D-6E8A-4147-A177-3AD203B41FA5}">
                      <a16:colId xmlns:a16="http://schemas.microsoft.com/office/drawing/2014/main" val="3807196285"/>
                    </a:ext>
                  </a:extLst>
                </a:gridCol>
              </a:tblGrid>
              <a:tr h="31890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 dirty="0"/>
                        <a:t>П (политические факторы):</a:t>
                      </a:r>
                      <a:endParaRPr sz="105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 dirty="0"/>
                        <a:t>E (экономические факторы):</a:t>
                      </a:r>
                      <a:endParaRPr sz="105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854537868"/>
                  </a:ext>
                </a:extLst>
              </a:tr>
              <a:tr h="17299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050" b="0" dirty="0"/>
                        <a:t>Законодательство и регулирование использования</a:t>
                      </a:r>
                      <a:r>
                        <a:rPr lang="ru-RU" sz="1050" b="0" baseline="0" dirty="0"/>
                        <a:t> </a:t>
                      </a:r>
                      <a:r>
                        <a:rPr lang="ru-RU" sz="1050" b="0" dirty="0" err="1"/>
                        <a:t>дронов</a:t>
                      </a:r>
                      <a:r>
                        <a:rPr lang="ru-RU" sz="1050" b="0" dirty="0"/>
                        <a:t> в различных странах;</a:t>
                      </a:r>
                      <a:endParaRPr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050" b="0" dirty="0"/>
                        <a:t>Ограничения по использованию </a:t>
                      </a:r>
                      <a:r>
                        <a:rPr lang="ru-RU" sz="1050" b="0" dirty="0" err="1"/>
                        <a:t>дронов</a:t>
                      </a:r>
                      <a:r>
                        <a:rPr lang="ru-RU" sz="1050" b="0" dirty="0"/>
                        <a:t> в аварийных и чрезвычайных ситуациях;</a:t>
                      </a:r>
                      <a:endParaRPr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050" b="0" dirty="0"/>
                        <a:t>Поддержка государственных органов и правительств проектов, направленных на улучшение систем спасения</a:t>
                      </a:r>
                      <a:endParaRPr sz="105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050" b="0" i="0" dirty="0"/>
                        <a:t>Стоимость производства и эксплуатации </a:t>
                      </a:r>
                      <a:endParaRPr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050" b="0" i="0" dirty="0" err="1"/>
                        <a:t>дрона</a:t>
                      </a:r>
                      <a:r>
                        <a:rPr lang="ru-RU" sz="1050" b="0" i="0" dirty="0"/>
                        <a:t>-спасателя;</a:t>
                      </a:r>
                      <a:endParaRPr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050" b="0" i="0" dirty="0"/>
                        <a:t>Доступность финансирования для разработки и внедрения проекта;</a:t>
                      </a:r>
                      <a:endParaRPr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050" b="0" i="0" dirty="0"/>
                        <a:t>Экономическая эффективность использования </a:t>
                      </a:r>
                      <a:r>
                        <a:rPr lang="ru-RU" sz="1050" b="0" i="0" dirty="0" err="1"/>
                        <a:t>дрона</a:t>
                      </a:r>
                      <a:r>
                        <a:rPr lang="ru-RU" sz="1050" b="0" i="0" dirty="0"/>
                        <a:t>-спасателя по сравнению с традиционными способами  поиска и спасения.</a:t>
                      </a:r>
                      <a:endParaRPr sz="1050" b="0" i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30609121"/>
                  </a:ext>
                </a:extLst>
              </a:tr>
              <a:tr h="31890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 dirty="0"/>
                        <a:t>S (социокультурные факторы):</a:t>
                      </a:r>
                      <a:endParaRPr sz="105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 dirty="0"/>
                        <a:t>T (технологические факторы):</a:t>
                      </a:r>
                      <a:endParaRPr sz="105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792617715"/>
                  </a:ext>
                </a:extLst>
              </a:tr>
              <a:tr h="17299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050" dirty="0"/>
                        <a:t>Отношение общества к использованию </a:t>
                      </a:r>
                      <a:r>
                        <a:rPr lang="ru-RU" sz="1050" dirty="0" err="1"/>
                        <a:t>дронов</a:t>
                      </a:r>
                      <a:r>
                        <a:rPr lang="ru-RU" sz="1050" dirty="0"/>
                        <a:t> и их роли в спасательных операциях;</a:t>
                      </a:r>
                      <a:endParaRPr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050" dirty="0"/>
                        <a:t>Повышение</a:t>
                      </a:r>
                      <a:r>
                        <a:rPr lang="ru-RU" sz="1050" baseline="0" dirty="0"/>
                        <a:t> </a:t>
                      </a:r>
                      <a:r>
                        <a:rPr lang="ru-RU" sz="1050" dirty="0"/>
                        <a:t>осведомленности общественности о возможностях </a:t>
                      </a:r>
                      <a:r>
                        <a:rPr lang="ru-RU" sz="1050" dirty="0" err="1"/>
                        <a:t>дрона</a:t>
                      </a:r>
                      <a:r>
                        <a:rPr lang="ru-RU" sz="1050" dirty="0"/>
                        <a:t>-спасателя;</a:t>
                      </a:r>
                      <a:endParaRPr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050" dirty="0"/>
                        <a:t>Регулярное проведение обучающих программ для спасательных служб и населения по использованию </a:t>
                      </a:r>
                      <a:r>
                        <a:rPr lang="ru-RU" sz="1050" dirty="0" err="1"/>
                        <a:t>дронов</a:t>
                      </a:r>
                      <a:r>
                        <a:rPr lang="ru-RU" sz="1050" dirty="0"/>
                        <a:t> в чрезвычайных ситуациях.</a:t>
                      </a:r>
                      <a:endParaRPr sz="105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050" dirty="0"/>
                        <a:t>Доступность и развитие технологий для создания </a:t>
                      </a:r>
                      <a:r>
                        <a:rPr lang="ru-RU" sz="1050" dirty="0" err="1"/>
                        <a:t>дронов</a:t>
                      </a:r>
                      <a:r>
                        <a:rPr lang="ru-RU" sz="1050" dirty="0"/>
                        <a:t>-спасателей с</a:t>
                      </a:r>
                      <a:r>
                        <a:rPr lang="ru-RU" sz="1050" baseline="0" dirty="0"/>
                        <a:t> </a:t>
                      </a:r>
                      <a:r>
                        <a:rPr lang="ru-RU" sz="1050" dirty="0"/>
                        <a:t>максимальной функциональностью;</a:t>
                      </a:r>
                      <a:endParaRPr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050" dirty="0"/>
                        <a:t>Безопасность и надежность работы </a:t>
                      </a:r>
                      <a:r>
                        <a:rPr lang="ru-RU" sz="1050" dirty="0" err="1"/>
                        <a:t>дронов</a:t>
                      </a:r>
                      <a:r>
                        <a:rPr lang="ru-RU" sz="1050" dirty="0"/>
                        <a:t>-спасателей;</a:t>
                      </a:r>
                      <a:endParaRPr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050" dirty="0"/>
                        <a:t>Производство и разработка новых спасательных приспособлений и носилок для </a:t>
                      </a:r>
                      <a:r>
                        <a:rPr lang="ru-RU" sz="1050" dirty="0" err="1"/>
                        <a:t>дрона</a:t>
                      </a:r>
                      <a:r>
                        <a:rPr lang="ru-RU" sz="1050" dirty="0"/>
                        <a:t>-спасателя.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222533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3493</TotalTime>
  <Words>2516</Words>
  <Application>Microsoft Office PowerPoint</Application>
  <PresentationFormat>Широкоэкранный</PresentationFormat>
  <Paragraphs>607</Paragraphs>
  <Slides>22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Poppins Light</vt:lpstr>
      <vt:lpstr>Times New Roman</vt:lpstr>
      <vt:lpstr>Jost</vt:lpstr>
      <vt:lpstr>Malgun Gothic</vt:lpstr>
      <vt:lpstr>Abril Fatface</vt:lpstr>
      <vt:lpstr>Arial</vt:lpstr>
      <vt:lpstr>Segoe UI</vt:lpstr>
      <vt:lpstr>Calibri</vt:lpstr>
      <vt:lpstr>Roboto</vt:lpstr>
      <vt:lpstr>PPTMON theme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Илья Рощенков</cp:lastModifiedBy>
  <cp:revision>28</cp:revision>
  <dcterms:modified xsi:type="dcterms:W3CDTF">2023-11-02T17:39:42Z</dcterms:modified>
</cp:coreProperties>
</file>