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19"/>
  </p:notesMasterIdLst>
  <p:sldIdLst>
    <p:sldId id="266" r:id="rId2"/>
    <p:sldId id="275" r:id="rId3"/>
    <p:sldId id="267" r:id="rId4"/>
    <p:sldId id="269" r:id="rId5"/>
    <p:sldId id="277" r:id="rId6"/>
    <p:sldId id="276" r:id="rId7"/>
    <p:sldId id="278" r:id="rId8"/>
    <p:sldId id="270" r:id="rId9"/>
    <p:sldId id="272" r:id="rId10"/>
    <p:sldId id="282" r:id="rId11"/>
    <p:sldId id="281" r:id="rId12"/>
    <p:sldId id="289" r:id="rId13"/>
    <p:sldId id="283" r:id="rId14"/>
    <p:sldId id="288" r:id="rId15"/>
    <p:sldId id="286" r:id="rId16"/>
    <p:sldId id="291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" userDrawn="1">
          <p15:clr>
            <a:srgbClr val="A4A3A4"/>
          </p15:clr>
        </p15:guide>
        <p15:guide id="2" pos="415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  <p15:guide id="4" pos="73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D57"/>
    <a:srgbClr val="2B9FAC"/>
    <a:srgbClr val="CA1C49"/>
    <a:srgbClr val="82C5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93" autoAdjust="0"/>
    <p:restoredTop sz="89303" autoAdjust="0"/>
  </p:normalViewPr>
  <p:slideViewPr>
    <p:cSldViewPr snapToGrid="0" showGuides="1">
      <p:cViewPr varScale="1">
        <p:scale>
          <a:sx n="82" d="100"/>
          <a:sy n="82" d="100"/>
        </p:scale>
        <p:origin x="778" y="62"/>
      </p:cViewPr>
      <p:guideLst>
        <p:guide orient="horz" pos="232"/>
        <p:guide pos="415"/>
        <p:guide orient="horz" pos="4042"/>
        <p:guide pos="73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AA611-2815-5F46-8A34-746676481D64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350F3-D05A-6645-979C-D233BB213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245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350F3-D05A-6645-979C-D233BB21335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116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24DD6-D700-1AC5-617F-155794172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2A16FE0-5F20-0A04-F44D-B9F28F5ED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0489DF-D8B9-D722-D068-EE8D971C8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D735-290C-6540-A9F7-A8A1510C60E9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E245C6-0182-B9E9-3C53-421ECEBF9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C3C6F9-0CE0-667E-153E-50243894C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4077-F222-D249-BFBF-9D9B59BD6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423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E817DE-306E-72B2-00F1-78C3AE0B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2187D24-D8CC-7D4B-5B9A-33BDAC6C89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ED6D65-DE0D-C28E-D1CF-14B4D3788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D735-290C-6540-A9F7-A8A1510C60E9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18B694-7AE1-8089-047C-6A7D523AB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9500BE-1C20-3518-1A83-748E4276C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4077-F222-D249-BFBF-9D9B59BD6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06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E14716-8DAC-F18F-3633-F7010AEBCA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AFC2C6-4BB0-37C7-718F-E1E5C846B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68088C-150B-D581-CCD3-AD5045D1E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D735-290C-6540-A9F7-A8A1510C60E9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5F039F-BA8F-0439-D519-0B1B31E4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4DA6E6-13F4-4E13-A140-7E5BFA763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4077-F222-D249-BFBF-9D9B59BD6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85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A3E499-F0E6-C898-3101-A75843353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10FC54-DA8B-5FA5-F5C2-4F9E33446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DC802A-6CA9-0AD2-A452-F909AECA7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D735-290C-6540-A9F7-A8A1510C60E9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A6C375-6463-EAE6-F299-6AEB84B57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7CED0F-A838-45C2-E8E9-9F87E0AF9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4077-F222-D249-BFBF-9D9B59BD6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045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188B7-1BD9-C387-BD59-D4445CB75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5AFB11-9E39-DD30-1FF6-8B66EF014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3D5A80-5FD0-692F-B112-3D4DFF25D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D735-290C-6540-A9F7-A8A1510C60E9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5BF7D5-2B16-26F3-540E-A5CE53372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1C2A55-836A-AD28-CE11-88D80726A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4077-F222-D249-BFBF-9D9B59BD6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756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5FBCCC-109B-6F77-8B9C-FCF61146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69D723-B532-1CB3-8DEA-152B8FEDB8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E84496-CE37-A995-C51C-62032E17D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B5474A-5B5B-5555-630F-21B8FE177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D735-290C-6540-A9F7-A8A1510C60E9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F721FD-4E56-4FC9-E9CF-1BA406256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637A3A-9FAA-1978-6B64-1F94F8E0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4077-F222-D249-BFBF-9D9B59BD6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417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C47EE-CC8D-A1FB-FA86-412553382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081F4A-6C4C-D3F7-115C-4E34D1341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DF0544-A270-47CA-31EE-41B8DC137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D97682-AB64-47A9-2112-5AA295EA88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DD7E1F6-7C99-2B1B-6FBA-29B5DF5C65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AE9A9E2-1A7A-D3F4-1257-2D86A4492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D735-290C-6540-A9F7-A8A1510C60E9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9BBDF4-E520-44D9-7C57-CD1534F43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FF534CA-BCCF-3528-DA67-22E0FEB1A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4077-F222-D249-BFBF-9D9B59BD6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694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B0A4EF-E276-94BC-1016-B1E51AB3F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22FA67-FB0E-5AF1-C3AD-EB9A93382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D735-290C-6540-A9F7-A8A1510C60E9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66D4B4-D478-5E50-0D2B-57630022D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BBAF4C-0383-CC9C-026B-D39FAD03D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4077-F222-D249-BFBF-9D9B59BD6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216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10D3F60-2392-B3EA-145F-37E0D230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D735-290C-6540-A9F7-A8A1510C60E9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5BB9CB9-8C13-D29E-A82D-D775A6235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020EBB-CF55-1FD8-4BCB-B5C95DC38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4077-F222-D249-BFBF-9D9B59BD6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016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E48C8-F6A7-B995-F48C-AD51AD930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426C51-9C08-29E0-0754-C9E8A6A26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7822F5-5796-3B7A-92AB-B317FF10F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C74672-6086-933C-DA34-73D2FD5CB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D735-290C-6540-A9F7-A8A1510C60E9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ACAA54-5947-CF34-7CAB-1D9F99D64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432118-7B90-8119-3BE3-E2244DC36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4077-F222-D249-BFBF-9D9B59BD6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221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5A6B6-B09E-CC8D-4D9D-4E58DA133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BDBD784-017D-CBAB-A7DE-BF8825904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DBB922-73CB-1058-26BF-026D0DF210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AA1717-1793-03C6-7FD1-D0B3C0B60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D735-290C-6540-A9F7-A8A1510C60E9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E44DFA-70A5-6912-5A88-53071539E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6BCE74-FD99-E92D-A696-C3D102974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4077-F222-D249-BFBF-9D9B59BD6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30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6745A-8BCA-AABB-C38C-484DAB8FD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BC566D-C887-A76D-B07A-17E1698B6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F4598E-B37A-2406-D653-B33827C752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2FD735-290C-6540-A9F7-A8A1510C60E9}" type="datetimeFigureOut">
              <a:rPr lang="ru-RU" smtClean="0"/>
              <a:t>16.07.2025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FBE9FE-3F73-2A8D-ED06-E7C23788D6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77D73-6DCE-F2D9-CC6D-209D61FFE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FD4077-F222-D249-BFBF-9D9B59BD60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93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163789-B9DF-31C8-D3DC-11852FFC9B43}"/>
              </a:ext>
            </a:extLst>
          </p:cNvPr>
          <p:cNvSpPr/>
          <p:nvPr/>
        </p:nvSpPr>
        <p:spPr>
          <a:xfrm>
            <a:off x="0" y="-13898"/>
            <a:ext cx="8611738" cy="6886957"/>
          </a:xfrm>
          <a:prstGeom prst="rect">
            <a:avLst/>
          </a:prstGeom>
          <a:solidFill>
            <a:srgbClr val="2B9F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3" name="Рисунок 2" descr="Изображение выглядит как Графика, Красочность, снимок экран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81F36A0-09D1-5327-38F5-0FA679D69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775" y="-28958"/>
            <a:ext cx="4776716" cy="68869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FA032FB-986B-4F49-F33F-AF9B5CCDCBEA}"/>
              </a:ext>
            </a:extLst>
          </p:cNvPr>
          <p:cNvSpPr txBox="1"/>
          <p:nvPr/>
        </p:nvSpPr>
        <p:spPr>
          <a:xfrm>
            <a:off x="122101" y="4878141"/>
            <a:ext cx="727967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Студент: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Иремашвили Давид </a:t>
            </a:r>
            <a:r>
              <a:rPr lang="ru-RU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Ревазиевич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– 4 курс, 21-ФЭМТо-1М, </a:t>
            </a:r>
          </a:p>
          <a:p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КФ РЭУ им. Г.В. Плеханова</a:t>
            </a:r>
          </a:p>
          <a:p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Научный руководитель: </a:t>
            </a:r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Хохлова Татьяна Петровна – к.э.н., доцент, КФ РЭУ им. Г.В. Плеханова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449C15-77F6-9320-FE30-A81C818FC153}"/>
              </a:ext>
            </a:extLst>
          </p:cNvPr>
          <p:cNvSpPr txBox="1"/>
          <p:nvPr/>
        </p:nvSpPr>
        <p:spPr>
          <a:xfrm>
            <a:off x="367300" y="2202215"/>
            <a:ext cx="66852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Разработка стартапа «Модель управления детским оздоровительным отдыхом»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C80603B-C97B-4EAA-8960-556F567F3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32" y="195951"/>
            <a:ext cx="1669242" cy="14942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A48163-AC70-4105-9752-B367832704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9105" y="186620"/>
            <a:ext cx="4077478" cy="146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12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9362"/>
            <a:ext cx="1099856" cy="20774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2086810"/>
            <a:ext cx="1099856" cy="15872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3674086"/>
            <a:ext cx="1099856" cy="15872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5261362"/>
            <a:ext cx="1099856" cy="1587276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495079"/>
            <a:ext cx="4106333" cy="0"/>
          </a:xfrm>
          <a:prstGeom prst="line">
            <a:avLst/>
          </a:prstGeom>
          <a:ln w="38100">
            <a:solidFill>
              <a:srgbClr val="CA1C4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-8920"/>
            <a:ext cx="4106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ПРОЕКТНОЕ РЕШЕНИЕ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-1" y="626528"/>
            <a:ext cx="4114801" cy="0"/>
          </a:xfrm>
          <a:prstGeom prst="line">
            <a:avLst/>
          </a:prstGeom>
          <a:ln w="38100">
            <a:solidFill>
              <a:srgbClr val="2B9F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558798"/>
            <a:ext cx="4114800" cy="0"/>
          </a:xfrm>
          <a:prstGeom prst="line">
            <a:avLst/>
          </a:prstGeom>
          <a:ln w="38100">
            <a:solidFill>
              <a:srgbClr val="212D5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C1E1EDD-0D74-4B4A-8832-F1C38510BC88}"/>
              </a:ext>
            </a:extLst>
          </p:cNvPr>
          <p:cNvSpPr txBox="1"/>
          <p:nvPr/>
        </p:nvSpPr>
        <p:spPr>
          <a:xfrm>
            <a:off x="513185" y="1012954"/>
            <a:ext cx="1024501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Внедрение в практику управления детским отдыхом единого регламента квалификации и компетенций педагогического состава и руководящих должностей при приеме на работу в детский лагерь — это важный шаг, направленный на повышение профессионализма и качества работы всех сотрудников лагеря. </a:t>
            </a:r>
          </a:p>
          <a:p>
            <a:endParaRPr lang="ru-RU" sz="2800" dirty="0"/>
          </a:p>
          <a:p>
            <a:r>
              <a:rPr lang="ru-RU" sz="2800" dirty="0"/>
              <a:t>Цель этого мероприятия заключается в том, чтобы создать единый стандарт, который поможет обеспечить высокое качество образовательного и воспитательного процесса, а также повысить безопасность детей, находящихся в лагере за счет привлечения высококвалифицированных специалистов. </a:t>
            </a:r>
          </a:p>
        </p:txBody>
      </p:sp>
    </p:spTree>
    <p:extLst>
      <p:ext uri="{BB962C8B-B14F-4D97-AF65-F5344CB8AC3E}">
        <p14:creationId xmlns:p14="http://schemas.microsoft.com/office/powerpoint/2010/main" val="142662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-8920"/>
            <a:ext cx="1099856" cy="20957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2086810"/>
            <a:ext cx="1099856" cy="15872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3674086"/>
            <a:ext cx="1099856" cy="15872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5261362"/>
            <a:ext cx="1099856" cy="1587276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495079"/>
            <a:ext cx="4106333" cy="0"/>
          </a:xfrm>
          <a:prstGeom prst="line">
            <a:avLst/>
          </a:prstGeom>
          <a:ln w="38100">
            <a:solidFill>
              <a:srgbClr val="CA1C4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-8920"/>
            <a:ext cx="4106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ПРОЕКТНОЕ РЕШЕНИЕ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-1" y="626528"/>
            <a:ext cx="4114801" cy="0"/>
          </a:xfrm>
          <a:prstGeom prst="line">
            <a:avLst/>
          </a:prstGeom>
          <a:ln w="38100">
            <a:solidFill>
              <a:srgbClr val="2B9F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558798"/>
            <a:ext cx="4114800" cy="0"/>
          </a:xfrm>
          <a:prstGeom prst="line">
            <a:avLst/>
          </a:prstGeom>
          <a:ln w="38100">
            <a:solidFill>
              <a:srgbClr val="212D5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C1E1EDD-0D74-4B4A-8832-F1C38510BC88}"/>
              </a:ext>
            </a:extLst>
          </p:cNvPr>
          <p:cNvSpPr txBox="1"/>
          <p:nvPr/>
        </p:nvSpPr>
        <p:spPr>
          <a:xfrm>
            <a:off x="457201" y="838789"/>
            <a:ext cx="1024501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Программа повышения качества управления детским отдыхом в Краснодарском крае</a:t>
            </a:r>
            <a:endParaRPr lang="ru-RU" sz="2100" dirty="0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2A5813C6-FE95-4F75-A275-AFB959325D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579752"/>
              </p:ext>
            </p:extLst>
          </p:nvPr>
        </p:nvGraphicFramePr>
        <p:xfrm>
          <a:off x="457200" y="1510314"/>
          <a:ext cx="10245012" cy="45224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0719">
                  <a:extLst>
                    <a:ext uri="{9D8B030D-6E8A-4147-A177-3AD203B41FA5}">
                      <a16:colId xmlns:a16="http://schemas.microsoft.com/office/drawing/2014/main" val="4233646525"/>
                    </a:ext>
                  </a:extLst>
                </a:gridCol>
                <a:gridCol w="2560719">
                  <a:extLst>
                    <a:ext uri="{9D8B030D-6E8A-4147-A177-3AD203B41FA5}">
                      <a16:colId xmlns:a16="http://schemas.microsoft.com/office/drawing/2014/main" val="878429759"/>
                    </a:ext>
                  </a:extLst>
                </a:gridCol>
                <a:gridCol w="2561787">
                  <a:extLst>
                    <a:ext uri="{9D8B030D-6E8A-4147-A177-3AD203B41FA5}">
                      <a16:colId xmlns:a16="http://schemas.microsoft.com/office/drawing/2014/main" val="3938389983"/>
                    </a:ext>
                  </a:extLst>
                </a:gridCol>
                <a:gridCol w="2561787">
                  <a:extLst>
                    <a:ext uri="{9D8B030D-6E8A-4147-A177-3AD203B41FA5}">
                      <a16:colId xmlns:a16="http://schemas.microsoft.com/office/drawing/2014/main" val="1976050375"/>
                    </a:ext>
                  </a:extLst>
                </a:gridCol>
              </a:tblGrid>
              <a:tr h="2124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Мероприятия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9907" marR="39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Срок начала подготовки проекта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9907" marR="39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Исполнитель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9907" marR="39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Эффективность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9907" marR="39907" marT="0" marB="0" anchor="ctr"/>
                </a:tc>
                <a:extLst>
                  <a:ext uri="{0D108BD9-81ED-4DB2-BD59-A6C34878D82A}">
                    <a16:rowId xmlns:a16="http://schemas.microsoft.com/office/drawing/2014/main" val="54958234"/>
                  </a:ext>
                </a:extLst>
              </a:tr>
              <a:tr h="190971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II</a:t>
                      </a:r>
                      <a:r>
                        <a:rPr lang="ru-RU" sz="2000" dirty="0">
                          <a:effectLst/>
                        </a:rPr>
                        <a:t>. Повышение квалификации и количество кадров в организациях детского отдыха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9907" marR="3990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178779"/>
                  </a:ext>
                </a:extLst>
              </a:tr>
              <a:tr h="1189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2.1. Введение единого регламента квалификации и компетенций кадров педагогического состава и руководящих должностей при приёме на работу в детский лагерь (Приложение 1)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9907" marR="39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С 01.01.202</a:t>
                      </a:r>
                      <a:r>
                        <a:rPr lang="en-US" sz="2000" dirty="0">
                          <a:effectLst/>
                        </a:rPr>
                        <a:t>6</a:t>
                      </a:r>
                      <a:r>
                        <a:rPr lang="ru-RU" sz="2000" dirty="0">
                          <a:effectLst/>
                        </a:rPr>
                        <a:t> года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9907" marR="39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Министерства труда и социального развития Краснодарского края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9907" marR="39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Повышение качества подбора кадров, улучшение профессиональной подготовки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9907" marR="39907" marT="0" marB="0"/>
                </a:tc>
                <a:extLst>
                  <a:ext uri="{0D108BD9-81ED-4DB2-BD59-A6C34878D82A}">
                    <a16:rowId xmlns:a16="http://schemas.microsoft.com/office/drawing/2014/main" val="3383951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9699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-8920"/>
            <a:ext cx="1099856" cy="20957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2086810"/>
            <a:ext cx="1099856" cy="15872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3674086"/>
            <a:ext cx="1099856" cy="15872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5261362"/>
            <a:ext cx="1099856" cy="1587276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495079"/>
            <a:ext cx="4106333" cy="0"/>
          </a:xfrm>
          <a:prstGeom prst="line">
            <a:avLst/>
          </a:prstGeom>
          <a:ln w="38100">
            <a:solidFill>
              <a:srgbClr val="CA1C4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-8920"/>
            <a:ext cx="4106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ПРОЕКТНОЕ РЕШЕНИЕ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-1" y="626528"/>
            <a:ext cx="4114801" cy="0"/>
          </a:xfrm>
          <a:prstGeom prst="line">
            <a:avLst/>
          </a:prstGeom>
          <a:ln w="38100">
            <a:solidFill>
              <a:srgbClr val="2B9F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558798"/>
            <a:ext cx="4114800" cy="0"/>
          </a:xfrm>
          <a:prstGeom prst="line">
            <a:avLst/>
          </a:prstGeom>
          <a:ln w="38100">
            <a:solidFill>
              <a:srgbClr val="212D5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C1E1EDD-0D74-4B4A-8832-F1C38510BC88}"/>
              </a:ext>
            </a:extLst>
          </p:cNvPr>
          <p:cNvSpPr txBox="1"/>
          <p:nvPr/>
        </p:nvSpPr>
        <p:spPr>
          <a:xfrm>
            <a:off x="457201" y="838789"/>
            <a:ext cx="1024501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100" dirty="0"/>
              <a:t>Единый регламент квалификации и компетенций педагогического состава и руководящих должностей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5FA917D-010F-44A1-98A7-1C0CC3908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738" y="1652985"/>
            <a:ext cx="4709936" cy="470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02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-8920"/>
            <a:ext cx="1099856" cy="20957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2086810"/>
            <a:ext cx="1099856" cy="15872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3674086"/>
            <a:ext cx="1099856" cy="15872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5261362"/>
            <a:ext cx="1099856" cy="1587276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495079"/>
            <a:ext cx="4106333" cy="0"/>
          </a:xfrm>
          <a:prstGeom prst="line">
            <a:avLst/>
          </a:prstGeom>
          <a:ln w="38100">
            <a:solidFill>
              <a:srgbClr val="CA1C4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-8920"/>
            <a:ext cx="4106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ПРОЕКТНОЕ РЕШЕНИЕ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-1" y="626528"/>
            <a:ext cx="4114801" cy="0"/>
          </a:xfrm>
          <a:prstGeom prst="line">
            <a:avLst/>
          </a:prstGeom>
          <a:ln w="38100">
            <a:solidFill>
              <a:srgbClr val="2B9F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558798"/>
            <a:ext cx="4114800" cy="0"/>
          </a:xfrm>
          <a:prstGeom prst="line">
            <a:avLst/>
          </a:prstGeom>
          <a:ln w="38100">
            <a:solidFill>
              <a:srgbClr val="212D5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C1E1EDD-0D74-4B4A-8832-F1C38510BC88}"/>
              </a:ext>
            </a:extLst>
          </p:cNvPr>
          <p:cNvSpPr txBox="1"/>
          <p:nvPr/>
        </p:nvSpPr>
        <p:spPr>
          <a:xfrm>
            <a:off x="578498" y="678192"/>
            <a:ext cx="1012371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Проектируемые управленческие решения на основе оценки сформированности   компетенций работника детского лагеря отдыха Краснодарского края</a:t>
            </a:r>
            <a:endParaRPr lang="ru-RU" sz="2100" dirty="0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450D89F2-7609-40AB-94B1-06C4DFE020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542667"/>
              </p:ext>
            </p:extLst>
          </p:nvPr>
        </p:nvGraphicFramePr>
        <p:xfrm>
          <a:off x="578498" y="1536249"/>
          <a:ext cx="10123714" cy="4870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0551">
                  <a:extLst>
                    <a:ext uri="{9D8B030D-6E8A-4147-A177-3AD203B41FA5}">
                      <a16:colId xmlns:a16="http://schemas.microsoft.com/office/drawing/2014/main" val="1544561124"/>
                    </a:ext>
                  </a:extLst>
                </a:gridCol>
                <a:gridCol w="6403163">
                  <a:extLst>
                    <a:ext uri="{9D8B030D-6E8A-4147-A177-3AD203B41FA5}">
                      <a16:colId xmlns:a16="http://schemas.microsoft.com/office/drawing/2014/main" val="1010338995"/>
                    </a:ext>
                  </a:extLst>
                </a:gridCol>
              </a:tblGrid>
              <a:tr h="6787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 полученных баллов в ходе оценки компетенций работника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Управленческие решения по результатам оценки сформированности компетенций работника (потенциального работника) детского лагеря отдыха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2888" marR="32888" marT="0" marB="0"/>
                </a:tc>
                <a:extLst>
                  <a:ext uri="{0D108BD9-81ED-4DB2-BD59-A6C34878D82A}">
                    <a16:rowId xmlns:a16="http://schemas.microsoft.com/office/drawing/2014/main" val="3851965841"/>
                  </a:ext>
                </a:extLst>
              </a:tr>
              <a:tr h="28546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Вожатый (воспитатель) детского лагеря отдыха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2888" marR="3288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526420"/>
                  </a:ext>
                </a:extLst>
              </a:tr>
              <a:tr h="11316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50-65 баллов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(95-120 баллов)</a:t>
                      </a: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Работник в полной мере соответствует требованиям и подходам к реализации деятельности детского лагеря отдыха при наличии квалификации, установленной ЕКС должностей в России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2888" marR="32888" marT="0" marB="0"/>
                </a:tc>
                <a:extLst>
                  <a:ext uri="{0D108BD9-81ED-4DB2-BD59-A6C34878D82A}">
                    <a16:rowId xmlns:a16="http://schemas.microsoft.com/office/drawing/2014/main" val="1680648546"/>
                  </a:ext>
                </a:extLst>
              </a:tr>
              <a:tr h="1418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35-49 баллов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(60-94 баллов)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При наличии квалификации, установленной ЕКС должностей в России, работник способен выполнять соответствующие должностные обязанности в случае повышения квалификации одновременно с началом трудовой деятельности в соответствующей должности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2888" marR="32888" marT="0" marB="0"/>
                </a:tc>
                <a:extLst>
                  <a:ext uri="{0D108BD9-81ED-4DB2-BD59-A6C34878D82A}">
                    <a16:rowId xmlns:a16="http://schemas.microsoft.com/office/drawing/2014/main" val="1166503743"/>
                  </a:ext>
                </a:extLst>
              </a:tr>
              <a:tr h="11316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Менее 35 баллов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(Менее 60 баллов)</a:t>
                      </a: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Установленный уровень сформированности компетенций не позволяет работнику приступать к своим должностным обязанностям без специальной подготовки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2888" marR="32888" marT="0" marB="0"/>
                </a:tc>
                <a:extLst>
                  <a:ext uri="{0D108BD9-81ED-4DB2-BD59-A6C34878D82A}">
                    <a16:rowId xmlns:a16="http://schemas.microsoft.com/office/drawing/2014/main" val="4282874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759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-8920"/>
            <a:ext cx="1099856" cy="20957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2086810"/>
            <a:ext cx="1099856" cy="15872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3674086"/>
            <a:ext cx="1099856" cy="15872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5261362"/>
            <a:ext cx="1099856" cy="1587276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495079"/>
            <a:ext cx="4106333" cy="0"/>
          </a:xfrm>
          <a:prstGeom prst="line">
            <a:avLst/>
          </a:prstGeom>
          <a:ln w="38100">
            <a:solidFill>
              <a:srgbClr val="CA1C4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-8920"/>
            <a:ext cx="4106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ПРОЕКТНОЕ РЕШЕНИЕ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-1" y="626528"/>
            <a:ext cx="4114801" cy="0"/>
          </a:xfrm>
          <a:prstGeom prst="line">
            <a:avLst/>
          </a:prstGeom>
          <a:ln w="38100">
            <a:solidFill>
              <a:srgbClr val="2B9F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558798"/>
            <a:ext cx="4114800" cy="0"/>
          </a:xfrm>
          <a:prstGeom prst="line">
            <a:avLst/>
          </a:prstGeom>
          <a:ln w="38100">
            <a:solidFill>
              <a:srgbClr val="212D5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C1E1EDD-0D74-4B4A-8832-F1C38510BC88}"/>
              </a:ext>
            </a:extLst>
          </p:cNvPr>
          <p:cNvSpPr txBox="1"/>
          <p:nvPr/>
        </p:nvSpPr>
        <p:spPr>
          <a:xfrm>
            <a:off x="821094" y="678192"/>
            <a:ext cx="988111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Проектируемые управленческие решения на основе оценки сформированности   компетенций работника детского лагеря отдыха Краснодарского края</a:t>
            </a:r>
            <a:endParaRPr lang="ru-RU" sz="2100" dirty="0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450D89F2-7609-40AB-94B1-06C4DFE020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22846"/>
              </p:ext>
            </p:extLst>
          </p:nvPr>
        </p:nvGraphicFramePr>
        <p:xfrm>
          <a:off x="821094" y="1439622"/>
          <a:ext cx="9881119" cy="51772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1395">
                  <a:extLst>
                    <a:ext uri="{9D8B030D-6E8A-4147-A177-3AD203B41FA5}">
                      <a16:colId xmlns:a16="http://schemas.microsoft.com/office/drawing/2014/main" val="1544561124"/>
                    </a:ext>
                  </a:extLst>
                </a:gridCol>
                <a:gridCol w="6249724">
                  <a:extLst>
                    <a:ext uri="{9D8B030D-6E8A-4147-A177-3AD203B41FA5}">
                      <a16:colId xmlns:a16="http://schemas.microsoft.com/office/drawing/2014/main" val="1010338995"/>
                    </a:ext>
                  </a:extLst>
                </a:gridCol>
              </a:tblGrid>
              <a:tr h="7655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50" dirty="0">
                          <a:effectLst/>
                        </a:rPr>
                        <a:t>Количество полученных баллов в ходе оценки компетенций работника</a:t>
                      </a:r>
                      <a:endParaRPr lang="ru-RU" sz="17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50">
                          <a:effectLst/>
                        </a:rPr>
                        <a:t>Управленческие решения по результатам оценки сформированности компетенций работника (потенциального работника) детского лагеря отдыха</a:t>
                      </a:r>
                      <a:endParaRPr lang="ru-RU" sz="1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2888" marR="32888" marT="0" marB="0"/>
                </a:tc>
                <a:extLst>
                  <a:ext uri="{0D108BD9-81ED-4DB2-BD59-A6C34878D82A}">
                    <a16:rowId xmlns:a16="http://schemas.microsoft.com/office/drawing/2014/main" val="3851965841"/>
                  </a:ext>
                </a:extLst>
              </a:tr>
              <a:tr h="2585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50" dirty="0">
                          <a:effectLst/>
                        </a:rPr>
                        <a:t>Руководитель детского лагеря отдыха</a:t>
                      </a:r>
                      <a:endParaRPr lang="ru-RU" sz="17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2888" marR="3288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886001"/>
                  </a:ext>
                </a:extLst>
              </a:tr>
              <a:tr h="10250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50">
                          <a:effectLst/>
                        </a:rPr>
                        <a:t>150-190 баллов</a:t>
                      </a:r>
                      <a:endParaRPr lang="ru-RU" sz="1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50">
                          <a:effectLst/>
                        </a:rPr>
                        <a:t>Работник в полной мере соответствует требованиям и подходам к управлению деятельностью детского лагеря отдыха при наличии квалификации, установленной ЕКС должностей в России</a:t>
                      </a:r>
                      <a:endParaRPr lang="ru-RU" sz="1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2888" marR="32888" marT="0" marB="0"/>
                </a:tc>
                <a:extLst>
                  <a:ext uri="{0D108BD9-81ED-4DB2-BD59-A6C34878D82A}">
                    <a16:rowId xmlns:a16="http://schemas.microsoft.com/office/drawing/2014/main" val="992240571"/>
                  </a:ext>
                </a:extLst>
              </a:tr>
              <a:tr h="1803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50">
                          <a:effectLst/>
                        </a:rPr>
                        <a:t>95-149 баллов</a:t>
                      </a:r>
                      <a:endParaRPr lang="ru-RU" sz="1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50">
                          <a:effectLst/>
                        </a:rPr>
                        <a:t>При наличии квалификации, установленной ЕКС должностей в России, работник способен выполнять должностные обязанности руководителя детского лагеря отдыха, в случае повышения квалификации одновременно с началом трудовой деятельности в соответствующей должности, или до соответствующего назначения</a:t>
                      </a:r>
                      <a:endParaRPr lang="ru-RU" sz="1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2888" marR="32888" marT="0" marB="0"/>
                </a:tc>
                <a:extLst>
                  <a:ext uri="{0D108BD9-81ED-4DB2-BD59-A6C34878D82A}">
                    <a16:rowId xmlns:a16="http://schemas.microsoft.com/office/drawing/2014/main" val="1590614510"/>
                  </a:ext>
                </a:extLst>
              </a:tr>
              <a:tr h="10250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50">
                          <a:effectLst/>
                        </a:rPr>
                        <a:t>Менее 95 баллов</a:t>
                      </a:r>
                      <a:endParaRPr lang="ru-RU" sz="17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2888" marR="328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50" dirty="0">
                          <a:effectLst/>
                        </a:rPr>
                        <a:t>Установленный уровень сформированности компетенций не позволяет работнику приступать к должностным обязанностям руководителя детского лагеря отдыха без специальной подготовки</a:t>
                      </a:r>
                      <a:endParaRPr lang="ru-RU" sz="17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2888" marR="32888" marT="0" marB="0"/>
                </a:tc>
                <a:extLst>
                  <a:ext uri="{0D108BD9-81ED-4DB2-BD59-A6C34878D82A}">
                    <a16:rowId xmlns:a16="http://schemas.microsoft.com/office/drawing/2014/main" val="2206922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226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-8920"/>
            <a:ext cx="1099856" cy="20957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2086810"/>
            <a:ext cx="1099856" cy="15872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3674086"/>
            <a:ext cx="1099856" cy="15872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5261362"/>
            <a:ext cx="1099856" cy="1587276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495079"/>
            <a:ext cx="4106333" cy="0"/>
          </a:xfrm>
          <a:prstGeom prst="line">
            <a:avLst/>
          </a:prstGeom>
          <a:ln w="38100">
            <a:solidFill>
              <a:srgbClr val="CA1C4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-8920"/>
            <a:ext cx="4106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ПРОЕКТНОЕ РЕШЕНИЕ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-1" y="626528"/>
            <a:ext cx="4114801" cy="0"/>
          </a:xfrm>
          <a:prstGeom prst="line">
            <a:avLst/>
          </a:prstGeom>
          <a:ln w="38100">
            <a:solidFill>
              <a:srgbClr val="2B9F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558798"/>
            <a:ext cx="4114800" cy="0"/>
          </a:xfrm>
          <a:prstGeom prst="line">
            <a:avLst/>
          </a:prstGeom>
          <a:ln w="38100">
            <a:solidFill>
              <a:srgbClr val="212D5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C1E1EDD-0D74-4B4A-8832-F1C38510BC88}"/>
              </a:ext>
            </a:extLst>
          </p:cNvPr>
          <p:cNvSpPr txBox="1"/>
          <p:nvPr/>
        </p:nvSpPr>
        <p:spPr>
          <a:xfrm>
            <a:off x="609387" y="928315"/>
            <a:ext cx="10245011" cy="5001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</a:rPr>
              <a:t>Для контроля за выполнением установленных стандартов будет создана система мониторинга и регулярной оценки работы сотрудников. Это поможет не только повысить качество работы педагогов, но и обеспечит обратную связь от родителей и детей, что является важным элементом в оценке работы лагеря. </a:t>
            </a:r>
          </a:p>
          <a:p>
            <a:endParaRPr lang="ru-RU" sz="29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900" dirty="0">
                <a:latin typeface="Times New Roman" panose="02020603050405020304" pitchFamily="18" charset="0"/>
                <a:ea typeface="Calibri" panose="020F0502020204030204" pitchFamily="34" charset="0"/>
              </a:rPr>
              <a:t>Помимо этого, для руководителей лагерей будет организована система профессионального роста, в рамках которой они смогут участвовать в различных тренингах и семинарах, посвящённых современным педагогическим технологиям, вопросам безопасности и принятию кадровых решений.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1592323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-8920"/>
            <a:ext cx="1099856" cy="20957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2086810"/>
            <a:ext cx="1099856" cy="15872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3674086"/>
            <a:ext cx="1099856" cy="15872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5261362"/>
            <a:ext cx="1099856" cy="1587276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495079"/>
            <a:ext cx="4106333" cy="0"/>
          </a:xfrm>
          <a:prstGeom prst="line">
            <a:avLst/>
          </a:prstGeom>
          <a:ln w="38100">
            <a:solidFill>
              <a:srgbClr val="CA1C4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-8920"/>
            <a:ext cx="4106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ПРОЕКТНОЕ РЕШЕНИЕ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-1" y="626528"/>
            <a:ext cx="4114801" cy="0"/>
          </a:xfrm>
          <a:prstGeom prst="line">
            <a:avLst/>
          </a:prstGeom>
          <a:ln w="38100">
            <a:solidFill>
              <a:srgbClr val="2B9F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558798"/>
            <a:ext cx="4114800" cy="0"/>
          </a:xfrm>
          <a:prstGeom prst="line">
            <a:avLst/>
          </a:prstGeom>
          <a:ln w="38100">
            <a:solidFill>
              <a:srgbClr val="212D5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C1E1EDD-0D74-4B4A-8832-F1C38510BC88}"/>
              </a:ext>
            </a:extLst>
          </p:cNvPr>
          <p:cNvSpPr txBox="1"/>
          <p:nvPr/>
        </p:nvSpPr>
        <p:spPr>
          <a:xfrm>
            <a:off x="1020792" y="1150318"/>
            <a:ext cx="9542106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100" dirty="0"/>
              <a:t>Возможные риски:</a:t>
            </a:r>
          </a:p>
          <a:p>
            <a:endParaRPr lang="ru-RU" sz="1600" dirty="0"/>
          </a:p>
          <a:p>
            <a:r>
              <a:rPr lang="ru-RU" sz="3100" dirty="0"/>
              <a:t>1. Административные и юридические сложности при применении стандартов квалификации;</a:t>
            </a:r>
          </a:p>
          <a:p>
            <a:endParaRPr lang="ru-RU" sz="900" dirty="0"/>
          </a:p>
          <a:p>
            <a:r>
              <a:rPr lang="ru-RU" sz="3100" dirty="0"/>
              <a:t>2. Сложность адаптации действующих сотрудников к новым условиям оценки компетенций;</a:t>
            </a:r>
          </a:p>
          <a:p>
            <a:endParaRPr lang="ru-RU" sz="900" dirty="0"/>
          </a:p>
          <a:p>
            <a:r>
              <a:rPr lang="ru-RU" sz="3100" dirty="0"/>
              <a:t>3. Дополнительные затраты на обучение сотрудников; </a:t>
            </a:r>
          </a:p>
          <a:p>
            <a:endParaRPr lang="ru-RU" sz="900" dirty="0"/>
          </a:p>
          <a:p>
            <a:r>
              <a:rPr lang="ru-RU" sz="3100" dirty="0"/>
              <a:t>4. Снижение интереса к профессии вожатого и воспитателя детского лагеря отдыха из-за повышения стандартов качества.</a:t>
            </a:r>
          </a:p>
        </p:txBody>
      </p:sp>
    </p:spTree>
    <p:extLst>
      <p:ext uri="{BB962C8B-B14F-4D97-AF65-F5344CB8AC3E}">
        <p14:creationId xmlns:p14="http://schemas.microsoft.com/office/powerpoint/2010/main" val="1660711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163789-B9DF-31C8-D3DC-11852FFC9B43}"/>
              </a:ext>
            </a:extLst>
          </p:cNvPr>
          <p:cNvSpPr/>
          <p:nvPr/>
        </p:nvSpPr>
        <p:spPr>
          <a:xfrm>
            <a:off x="0" y="-13898"/>
            <a:ext cx="8611738" cy="6886957"/>
          </a:xfrm>
          <a:prstGeom prst="rect">
            <a:avLst/>
          </a:prstGeom>
          <a:solidFill>
            <a:srgbClr val="2B9F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 descr="Изображение выглядит как Графика, Красочность, снимок экран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81F36A0-09D1-5327-38F5-0FA679D69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284" y="-10489"/>
            <a:ext cx="4776716" cy="68869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38" y="208827"/>
            <a:ext cx="1636892" cy="14652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449C15-77F6-9320-FE30-A81C818FC153}"/>
              </a:ext>
            </a:extLst>
          </p:cNvPr>
          <p:cNvSpPr txBox="1"/>
          <p:nvPr/>
        </p:nvSpPr>
        <p:spPr>
          <a:xfrm>
            <a:off x="45549" y="2964805"/>
            <a:ext cx="6897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БЛАГОДАРЮ ЗА ВНИМАНИЕ!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7B901AB-3B32-4DDE-9C1A-E0DAF8C88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367" y="196792"/>
            <a:ext cx="4077478" cy="146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49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-8920"/>
            <a:ext cx="1099856" cy="20957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2086810"/>
            <a:ext cx="1099856" cy="15872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3674086"/>
            <a:ext cx="1099856" cy="15872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5261362"/>
            <a:ext cx="1099856" cy="1587276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495079"/>
            <a:ext cx="3234267" cy="0"/>
          </a:xfrm>
          <a:prstGeom prst="line">
            <a:avLst/>
          </a:prstGeom>
          <a:ln w="38100">
            <a:solidFill>
              <a:srgbClr val="CA1C4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" y="-8920"/>
            <a:ext cx="3234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499534"/>
            <a:ext cx="3234267" cy="0"/>
          </a:xfrm>
          <a:prstGeom prst="line">
            <a:avLst/>
          </a:prstGeom>
          <a:ln w="38100">
            <a:solidFill>
              <a:srgbClr val="CA1C4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-1" y="626528"/>
            <a:ext cx="3234267" cy="0"/>
          </a:xfrm>
          <a:prstGeom prst="line">
            <a:avLst/>
          </a:prstGeom>
          <a:ln w="38100">
            <a:solidFill>
              <a:srgbClr val="2B9F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558798"/>
            <a:ext cx="3234267" cy="0"/>
          </a:xfrm>
          <a:prstGeom prst="line">
            <a:avLst/>
          </a:prstGeom>
          <a:ln w="38100">
            <a:solidFill>
              <a:srgbClr val="212D5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2">
            <a:extLst>
              <a:ext uri="{FF2B5EF4-FFF2-40B4-BE49-F238E27FC236}">
                <a16:creationId xmlns:a16="http://schemas.microsoft.com/office/drawing/2014/main" id="{76D88083-0F6F-487E-9A30-A636CB3E2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A4FA10-5AED-47EB-B05E-AC5320859248}"/>
              </a:ext>
            </a:extLst>
          </p:cNvPr>
          <p:cNvSpPr txBox="1"/>
          <p:nvPr/>
        </p:nvSpPr>
        <p:spPr>
          <a:xfrm>
            <a:off x="503853" y="786866"/>
            <a:ext cx="10002416" cy="5675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Согласно Закону «О Стратегии социально-экономического развития Краснодарского края» от 21 декабря 2018 года №3939-КЗ, главной целью региона на период до 2030 года является формирование глобально конкурентоспособного, устойчивого края, где живут умные, здоровые и творчески развитые люди.</a:t>
            </a:r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Краснодарский край стремится стать магнитом для талантов и предпринимателей, лидером Южного полюса роста России.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Город Краснодар задуман как центр притяжения для талантливых людей, новых смыслов и идей, способный успешно конкурировать как в глобальном инвестиционном, так и гуманитарном пространстве, оставаясь флагманом социально-экономического развития среди городов России.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074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-8920"/>
            <a:ext cx="1099856" cy="20957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2086810"/>
            <a:ext cx="1099856" cy="15872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3674086"/>
            <a:ext cx="1099856" cy="15872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5261362"/>
            <a:ext cx="1099856" cy="1587276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495079"/>
            <a:ext cx="3234267" cy="0"/>
          </a:xfrm>
          <a:prstGeom prst="line">
            <a:avLst/>
          </a:prstGeom>
          <a:ln w="38100">
            <a:solidFill>
              <a:srgbClr val="CA1C4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" y="-8920"/>
            <a:ext cx="3234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И ЗАДАЧИ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499534"/>
            <a:ext cx="3234267" cy="0"/>
          </a:xfrm>
          <a:prstGeom prst="line">
            <a:avLst/>
          </a:prstGeom>
          <a:ln w="38100">
            <a:solidFill>
              <a:srgbClr val="CA1C4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-1" y="626528"/>
            <a:ext cx="3234267" cy="0"/>
          </a:xfrm>
          <a:prstGeom prst="line">
            <a:avLst/>
          </a:prstGeom>
          <a:ln w="38100">
            <a:solidFill>
              <a:srgbClr val="2B9F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0" y="558798"/>
            <a:ext cx="3234267" cy="0"/>
          </a:xfrm>
          <a:prstGeom prst="line">
            <a:avLst/>
          </a:prstGeom>
          <a:ln w="38100">
            <a:solidFill>
              <a:srgbClr val="212D5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261B220-A599-4000-87CD-3C632B52DF88}"/>
              </a:ext>
            </a:extLst>
          </p:cNvPr>
          <p:cNvSpPr txBox="1"/>
          <p:nvPr/>
        </p:nvSpPr>
        <p:spPr>
          <a:xfrm>
            <a:off x="447869" y="668863"/>
            <a:ext cx="10328988" cy="5993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Цель выпускной квалификационной работы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– разработка и обоснование проекта повышения эффективности и качества управления оздоровлением и отдыхом детей в регионе.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Задачи проекта: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- Рассмотреть содержание системы управления оздоровлением и отдыхом детей в регионе; законодательную и нормативную базу исследования;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- Дать оценку действующей системе управления оздоровлением и отдыхом детей в Краснодарском крае;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- На основе сравнительного анализа регионального управления оздоровительным отдыхом детей в России и с учетом установленных проблем регионального развития обосновать ключевые направления повышения качества детских оздоровительных кампаний в Краснодарском крае.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30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-8920"/>
            <a:ext cx="1099856" cy="20957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2086810"/>
            <a:ext cx="1099856" cy="15872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3674086"/>
            <a:ext cx="1099856" cy="15872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5261362"/>
            <a:ext cx="1099856" cy="1587276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495079"/>
            <a:ext cx="3234267" cy="0"/>
          </a:xfrm>
          <a:prstGeom prst="line">
            <a:avLst/>
          </a:prstGeom>
          <a:ln w="38100">
            <a:solidFill>
              <a:srgbClr val="CA1C4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" y="-8920"/>
            <a:ext cx="3234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499534"/>
            <a:ext cx="3234267" cy="0"/>
          </a:xfrm>
          <a:prstGeom prst="line">
            <a:avLst/>
          </a:prstGeom>
          <a:ln w="38100">
            <a:solidFill>
              <a:srgbClr val="CA1C4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-1" y="626528"/>
            <a:ext cx="3234267" cy="0"/>
          </a:xfrm>
          <a:prstGeom prst="line">
            <a:avLst/>
          </a:prstGeom>
          <a:ln w="38100">
            <a:solidFill>
              <a:srgbClr val="2B9F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558798"/>
            <a:ext cx="3234267" cy="0"/>
          </a:xfrm>
          <a:prstGeom prst="line">
            <a:avLst/>
          </a:prstGeom>
          <a:ln w="38100">
            <a:solidFill>
              <a:srgbClr val="212D5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A91F85C1-9A06-4240-BE73-6D75887074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841948"/>
              </p:ext>
            </p:extLst>
          </p:nvPr>
        </p:nvGraphicFramePr>
        <p:xfrm>
          <a:off x="345234" y="1373107"/>
          <a:ext cx="10450284" cy="49668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1624">
                  <a:extLst>
                    <a:ext uri="{9D8B030D-6E8A-4147-A177-3AD203B41FA5}">
                      <a16:colId xmlns:a16="http://schemas.microsoft.com/office/drawing/2014/main" val="2460829416"/>
                    </a:ext>
                  </a:extLst>
                </a:gridCol>
                <a:gridCol w="2639323">
                  <a:extLst>
                    <a:ext uri="{9D8B030D-6E8A-4147-A177-3AD203B41FA5}">
                      <a16:colId xmlns:a16="http://schemas.microsoft.com/office/drawing/2014/main" val="1480440976"/>
                    </a:ext>
                  </a:extLst>
                </a:gridCol>
                <a:gridCol w="2955999">
                  <a:extLst>
                    <a:ext uri="{9D8B030D-6E8A-4147-A177-3AD203B41FA5}">
                      <a16:colId xmlns:a16="http://schemas.microsoft.com/office/drawing/2014/main" val="3664418374"/>
                    </a:ext>
                  </a:extLst>
                </a:gridCol>
                <a:gridCol w="2283338">
                  <a:extLst>
                    <a:ext uri="{9D8B030D-6E8A-4147-A177-3AD203B41FA5}">
                      <a16:colId xmlns:a16="http://schemas.microsoft.com/office/drawing/2014/main" val="3289031201"/>
                    </a:ext>
                  </a:extLst>
                </a:gridCol>
              </a:tblGrid>
              <a:tr h="146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Проблемы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28672" marR="286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Причины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28672" marR="286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Пути решения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28672" marR="286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Ожидаемый результат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28672" marR="28672" marT="0" marB="0" anchor="ctr"/>
                </a:tc>
                <a:extLst>
                  <a:ext uri="{0D108BD9-81ED-4DB2-BD59-A6C34878D82A}">
                    <a16:rowId xmlns:a16="http://schemas.microsoft.com/office/drawing/2014/main" val="649510933"/>
                  </a:ext>
                </a:extLst>
              </a:tr>
              <a:tr h="1046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Недостаточное финансирование, устаревшая инфраструктура лагерей, низкий уровень оплаты труда сотрудников, ограниченное количество бесплатных путевок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28672" marR="286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Недостаток региональных и муниципальных бюджетов на модернизацию лагерей и поддержку программ, отсутствие развитой системы государственно-частного партнёрства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28672" marR="286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1. Внедрение в хозяйственную практику взаимодействия организаций и государства на различных его уровнях проектов государственно-частного партнерства.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28672" marR="286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Современная инфраструктура, улучшение условий работы, увеличение доступности детского отдыха, увеличение заработной платы сотрудникам детских лагерей, увеличение количества детских лагерей на территории региона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28672" marR="28672" marT="0" marB="0"/>
                </a:tc>
                <a:extLst>
                  <a:ext uri="{0D108BD9-81ED-4DB2-BD59-A6C34878D82A}">
                    <a16:rowId xmlns:a16="http://schemas.microsoft.com/office/drawing/2014/main" val="2361250610"/>
                  </a:ext>
                </a:extLst>
              </a:tr>
              <a:tr h="1131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Недостаток квалифицированных кадров для работы в детских лагерях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28672" marR="286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Недостаточная популяризация профессии, отсутствие единого регламента, который устанавливает компетенции пед. состава и руководства детских лагерей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28672" marR="286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1. Популяризация профессии вожатого и воспитателя детского лагеря;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2. Стимулирование через доплаты и льготы;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3. Разработка единого регламента, устанавливающего все компетенции, которыми должен обладать пед. состав и руководство лагеря при приёме на работу (Приложение 1).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28672" marR="286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Увеличение числа квалифицированных сотрудников, повышение качества программ для детей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28672" marR="28672" marT="0" marB="0"/>
                </a:tc>
                <a:extLst>
                  <a:ext uri="{0D108BD9-81ED-4DB2-BD59-A6C34878D82A}">
                    <a16:rowId xmlns:a16="http://schemas.microsoft.com/office/drawing/2014/main" val="384159381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45907E6E-EB25-4C6D-82C6-57D5A559BCF6}"/>
              </a:ext>
            </a:extLst>
          </p:cNvPr>
          <p:cNvSpPr txBox="1"/>
          <p:nvPr/>
        </p:nvSpPr>
        <p:spPr>
          <a:xfrm>
            <a:off x="345234" y="655673"/>
            <a:ext cx="104502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Основные проблемы организации детского оздоровительного отдыха в Краснодарском крае, причины и пути их решения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36366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-8920"/>
            <a:ext cx="1099856" cy="20957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2086810"/>
            <a:ext cx="1099856" cy="15872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3674086"/>
            <a:ext cx="1099856" cy="15872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5261362"/>
            <a:ext cx="1099856" cy="1587276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495079"/>
            <a:ext cx="3234267" cy="0"/>
          </a:xfrm>
          <a:prstGeom prst="line">
            <a:avLst/>
          </a:prstGeom>
          <a:ln w="38100">
            <a:solidFill>
              <a:srgbClr val="CA1C4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" y="-8920"/>
            <a:ext cx="3234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499534"/>
            <a:ext cx="3234267" cy="0"/>
          </a:xfrm>
          <a:prstGeom prst="line">
            <a:avLst/>
          </a:prstGeom>
          <a:ln w="38100">
            <a:solidFill>
              <a:srgbClr val="CA1C4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-1" y="626528"/>
            <a:ext cx="3234267" cy="0"/>
          </a:xfrm>
          <a:prstGeom prst="line">
            <a:avLst/>
          </a:prstGeom>
          <a:ln w="38100">
            <a:solidFill>
              <a:srgbClr val="2B9F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558798"/>
            <a:ext cx="3234267" cy="0"/>
          </a:xfrm>
          <a:prstGeom prst="line">
            <a:avLst/>
          </a:prstGeom>
          <a:ln w="38100">
            <a:solidFill>
              <a:srgbClr val="212D5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A91F85C1-9A06-4240-BE73-6D75887074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64559"/>
              </p:ext>
            </p:extLst>
          </p:nvPr>
        </p:nvGraphicFramePr>
        <p:xfrm>
          <a:off x="293914" y="1392703"/>
          <a:ext cx="10552921" cy="49417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6881">
                  <a:extLst>
                    <a:ext uri="{9D8B030D-6E8A-4147-A177-3AD203B41FA5}">
                      <a16:colId xmlns:a16="http://schemas.microsoft.com/office/drawing/2014/main" val="2460829416"/>
                    </a:ext>
                  </a:extLst>
                </a:gridCol>
                <a:gridCol w="2665245">
                  <a:extLst>
                    <a:ext uri="{9D8B030D-6E8A-4147-A177-3AD203B41FA5}">
                      <a16:colId xmlns:a16="http://schemas.microsoft.com/office/drawing/2014/main" val="1480440976"/>
                    </a:ext>
                  </a:extLst>
                </a:gridCol>
                <a:gridCol w="2985031">
                  <a:extLst>
                    <a:ext uri="{9D8B030D-6E8A-4147-A177-3AD203B41FA5}">
                      <a16:colId xmlns:a16="http://schemas.microsoft.com/office/drawing/2014/main" val="3664418374"/>
                    </a:ext>
                  </a:extLst>
                </a:gridCol>
                <a:gridCol w="2305764">
                  <a:extLst>
                    <a:ext uri="{9D8B030D-6E8A-4147-A177-3AD203B41FA5}">
                      <a16:colId xmlns:a16="http://schemas.microsoft.com/office/drawing/2014/main" val="3289031201"/>
                    </a:ext>
                  </a:extLst>
                </a:gridCol>
              </a:tblGrid>
              <a:tr h="214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Проблемы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28672" marR="286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Причины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28672" marR="286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Пути решения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28672" marR="286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Ожидаемый результат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28672" marR="28672" marT="0" marB="0" anchor="ctr"/>
                </a:tc>
                <a:extLst>
                  <a:ext uri="{0D108BD9-81ED-4DB2-BD59-A6C34878D82A}">
                    <a16:rowId xmlns:a16="http://schemas.microsoft.com/office/drawing/2014/main" val="649510933"/>
                  </a:ext>
                </a:extLst>
              </a:tr>
              <a:tr h="1760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Перепрофилирование детских лагерей в другие организации, неравномерная доступность услуг для разных категорий детей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28672" marR="286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Низкая рентабельность детского отдыха, высокая ответственность, повышенные требования со стороны государства, жёсткий контроль со стороны государства, недостаточная заполняемость частных лагерей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28672" marR="286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1. Введение дополнительных мер государственной поддержки;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2. Введение квот на отдых для детей из льготных категорий для частных организаций;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3. Кэшбек за путёвку в детский лагерь (20%)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28672" marR="286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Повышение доступности и качества услуг для всех категорий детей, сохранение базы лагерей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28672" marR="28672" marT="0" marB="0"/>
                </a:tc>
                <a:extLst>
                  <a:ext uri="{0D108BD9-81ED-4DB2-BD59-A6C34878D82A}">
                    <a16:rowId xmlns:a16="http://schemas.microsoft.com/office/drawing/2014/main" val="2745647706"/>
                  </a:ext>
                </a:extLst>
              </a:tr>
              <a:tr h="28819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Отсутствие автоматизированной системы сбора и мониторинга данных от муниципальных образований региона (численность оздоровленных детей, в том числе по категориям, количество организаций, бюджет и т.д.)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28672" marR="286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Отсутствие единой цифровой платформы для сбора и анализа данных, низкий уровень цифровизации в управлении детским отдыхом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28672" marR="286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1. Разработка и внедрение автоматизированной цифровой платформы для сбора, анализа и мониторинга данных о детском отдыхе;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2. Внедрение системы отчетности на основе единой базы данных для муниципальных образований региона;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3. Обучение сотрудников муниципалитетов работе с цифровыми системами.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28672" marR="286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Повышение оперативности и прозрачности мониторинга данных, упрощение анализа и контроля, улучшение планирования и распределения ресурсов для детского отдыха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28672" marR="28672" marT="0" marB="0"/>
                </a:tc>
                <a:extLst>
                  <a:ext uri="{0D108BD9-81ED-4DB2-BD59-A6C34878D82A}">
                    <a16:rowId xmlns:a16="http://schemas.microsoft.com/office/drawing/2014/main" val="38102115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1B0D611-85F7-4A3E-BA9E-2531D2C4567B}"/>
              </a:ext>
            </a:extLst>
          </p:cNvPr>
          <p:cNvSpPr txBox="1"/>
          <p:nvPr/>
        </p:nvSpPr>
        <p:spPr>
          <a:xfrm>
            <a:off x="293915" y="655673"/>
            <a:ext cx="10552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Основные проблемы организации детского оздоровительного отдыха в Краснодарском крае, причины и пути их решения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17640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-8920"/>
            <a:ext cx="1099856" cy="20957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2086810"/>
            <a:ext cx="1099856" cy="15872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3674086"/>
            <a:ext cx="1099856" cy="15872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5261362"/>
            <a:ext cx="1099856" cy="1587276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495079"/>
            <a:ext cx="3234267" cy="0"/>
          </a:xfrm>
          <a:prstGeom prst="line">
            <a:avLst/>
          </a:prstGeom>
          <a:ln w="38100">
            <a:solidFill>
              <a:srgbClr val="CA1C4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" y="-8920"/>
            <a:ext cx="3234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АНАЛИТИКА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499534"/>
            <a:ext cx="3234267" cy="0"/>
          </a:xfrm>
          <a:prstGeom prst="line">
            <a:avLst/>
          </a:prstGeom>
          <a:ln w="38100">
            <a:solidFill>
              <a:srgbClr val="CA1C4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-1" y="626528"/>
            <a:ext cx="3234267" cy="0"/>
          </a:xfrm>
          <a:prstGeom prst="line">
            <a:avLst/>
          </a:prstGeom>
          <a:ln w="38100">
            <a:solidFill>
              <a:srgbClr val="2B9F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558798"/>
            <a:ext cx="3234267" cy="0"/>
          </a:xfrm>
          <a:prstGeom prst="line">
            <a:avLst/>
          </a:prstGeom>
          <a:ln w="38100">
            <a:solidFill>
              <a:srgbClr val="212D5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2">
            <a:extLst>
              <a:ext uri="{FF2B5EF4-FFF2-40B4-BE49-F238E27FC236}">
                <a16:creationId xmlns:a16="http://schemas.microsoft.com/office/drawing/2014/main" id="{76D88083-0F6F-487E-9A30-A636CB3E2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8BA10EDF-80B1-4A3D-BABA-DFEA655B6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281120"/>
              </p:ext>
            </p:extLst>
          </p:nvPr>
        </p:nvGraphicFramePr>
        <p:xfrm>
          <a:off x="567413" y="1240146"/>
          <a:ext cx="10058399" cy="53547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1283">
                  <a:extLst>
                    <a:ext uri="{9D8B030D-6E8A-4147-A177-3AD203B41FA5}">
                      <a16:colId xmlns:a16="http://schemas.microsoft.com/office/drawing/2014/main" val="863191579"/>
                    </a:ext>
                  </a:extLst>
                </a:gridCol>
                <a:gridCol w="1195620">
                  <a:extLst>
                    <a:ext uri="{9D8B030D-6E8A-4147-A177-3AD203B41FA5}">
                      <a16:colId xmlns:a16="http://schemas.microsoft.com/office/drawing/2014/main" val="2493417124"/>
                    </a:ext>
                  </a:extLst>
                </a:gridCol>
                <a:gridCol w="1001879">
                  <a:extLst>
                    <a:ext uri="{9D8B030D-6E8A-4147-A177-3AD203B41FA5}">
                      <a16:colId xmlns:a16="http://schemas.microsoft.com/office/drawing/2014/main" val="3991437251"/>
                    </a:ext>
                  </a:extLst>
                </a:gridCol>
                <a:gridCol w="1124973">
                  <a:extLst>
                    <a:ext uri="{9D8B030D-6E8A-4147-A177-3AD203B41FA5}">
                      <a16:colId xmlns:a16="http://schemas.microsoft.com/office/drawing/2014/main" val="2592200869"/>
                    </a:ext>
                  </a:extLst>
                </a:gridCol>
                <a:gridCol w="976189">
                  <a:extLst>
                    <a:ext uri="{9D8B030D-6E8A-4147-A177-3AD203B41FA5}">
                      <a16:colId xmlns:a16="http://schemas.microsoft.com/office/drawing/2014/main" val="4268686820"/>
                    </a:ext>
                  </a:extLst>
                </a:gridCol>
                <a:gridCol w="1063961">
                  <a:extLst>
                    <a:ext uri="{9D8B030D-6E8A-4147-A177-3AD203B41FA5}">
                      <a16:colId xmlns:a16="http://schemas.microsoft.com/office/drawing/2014/main" val="2417490710"/>
                    </a:ext>
                  </a:extLst>
                </a:gridCol>
                <a:gridCol w="992247">
                  <a:extLst>
                    <a:ext uri="{9D8B030D-6E8A-4147-A177-3AD203B41FA5}">
                      <a16:colId xmlns:a16="http://schemas.microsoft.com/office/drawing/2014/main" val="3909944268"/>
                    </a:ext>
                  </a:extLst>
                </a:gridCol>
                <a:gridCol w="992247">
                  <a:extLst>
                    <a:ext uri="{9D8B030D-6E8A-4147-A177-3AD203B41FA5}">
                      <a16:colId xmlns:a16="http://schemas.microsoft.com/office/drawing/2014/main" val="2045455858"/>
                    </a:ext>
                  </a:extLst>
                </a:gridCol>
              </a:tblGrid>
              <a:tr h="23705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показателей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2019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2020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2021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2022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2023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Темп роста, 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5278"/>
                  </a:ext>
                </a:extLst>
              </a:tr>
              <a:tr h="565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2023/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2019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2023/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2022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5137478"/>
                  </a:ext>
                </a:extLst>
              </a:tr>
              <a:tr h="237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Всего за год в организациях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471317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127305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338748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418776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455525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96,65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108,78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4052695"/>
                  </a:ext>
                </a:extLst>
              </a:tr>
              <a:tr h="237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из Краснодарского края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300308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96934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227657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257591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287761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95,82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111,71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6347159"/>
                  </a:ext>
                </a:extLst>
              </a:tr>
              <a:tr h="237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из субъектов РФ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167210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29959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110495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149172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155424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92,95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104,19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924962"/>
                  </a:ext>
                </a:extLst>
              </a:tr>
              <a:tr h="237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другие субъекты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3799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412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596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12013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12340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324,82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102,72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8502399"/>
                  </a:ext>
                </a:extLst>
              </a:tr>
              <a:tr h="485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В т.ч. в лагерях стационарного типа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315724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127305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235453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311437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341397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108,13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109,62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247292"/>
                  </a:ext>
                </a:extLst>
              </a:tr>
              <a:tr h="237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из Краснодарского края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144715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96934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124362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150252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173633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119,98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115,56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7832722"/>
                  </a:ext>
                </a:extLst>
              </a:tr>
              <a:tr h="237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из субъектов РФ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167210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29959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110495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149172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155424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92,95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104,19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8638533"/>
                  </a:ext>
                </a:extLst>
              </a:tr>
              <a:tr h="237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другие субъекты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3799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412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596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12013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12340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324,82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102,72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4498431"/>
                  </a:ext>
                </a:extLst>
              </a:tr>
              <a:tr h="237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Всего летом в организациях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409546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27326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289697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293560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370743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90,53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126,29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7334782"/>
                  </a:ext>
                </a:extLst>
              </a:tr>
              <a:tr h="237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из Краснодарского края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262449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21202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186606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194656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244606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93,20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125,66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4367"/>
                  </a:ext>
                </a:extLst>
              </a:tr>
              <a:tr h="237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из субъектов РФ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145974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6124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102842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93455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117514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80,50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125,74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1108412"/>
                  </a:ext>
                </a:extLst>
              </a:tr>
              <a:tr h="237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другие субъекты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1123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249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5449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8623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767,85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158,25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7918467"/>
                  </a:ext>
                </a:extLst>
              </a:tr>
              <a:tr h="485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В т.ч. в лагерях стационарного типа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263794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27326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186402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189809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256615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97,28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135,20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0464731"/>
                  </a:ext>
                </a:extLst>
              </a:tr>
              <a:tr h="237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из Краснодарского края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116697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21202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83311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90905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130478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111,81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143,53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3471579"/>
                  </a:ext>
                </a:extLst>
              </a:tr>
              <a:tr h="237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из субъектов РФ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145974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6124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102842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93455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117514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80,50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125,74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0359065"/>
                  </a:ext>
                </a:extLst>
              </a:tr>
              <a:tr h="237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другие субъекты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1123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249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5449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8623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767,85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158,25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081230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74DC501A-6896-446F-B2C9-282E5951EF33}"/>
              </a:ext>
            </a:extLst>
          </p:cNvPr>
          <p:cNvSpPr txBox="1"/>
          <p:nvPr/>
        </p:nvSpPr>
        <p:spPr>
          <a:xfrm>
            <a:off x="1492898" y="541920"/>
            <a:ext cx="81176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Количество детей, оздоровленных на территории Краснодарского края в 2019 – 2023 годах, чел.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550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-8920"/>
            <a:ext cx="1099856" cy="20957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2086810"/>
            <a:ext cx="1099856" cy="15872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3674086"/>
            <a:ext cx="1099856" cy="15872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5261362"/>
            <a:ext cx="1099856" cy="1587276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495079"/>
            <a:ext cx="3234267" cy="0"/>
          </a:xfrm>
          <a:prstGeom prst="line">
            <a:avLst/>
          </a:prstGeom>
          <a:ln w="38100">
            <a:solidFill>
              <a:srgbClr val="CA1C4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" y="-8920"/>
            <a:ext cx="3234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АНАЛИТИКА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499534"/>
            <a:ext cx="3234267" cy="0"/>
          </a:xfrm>
          <a:prstGeom prst="line">
            <a:avLst/>
          </a:prstGeom>
          <a:ln w="38100">
            <a:solidFill>
              <a:srgbClr val="CA1C4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-1" y="626528"/>
            <a:ext cx="3234267" cy="0"/>
          </a:xfrm>
          <a:prstGeom prst="line">
            <a:avLst/>
          </a:prstGeom>
          <a:ln w="38100">
            <a:solidFill>
              <a:srgbClr val="2B9F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558798"/>
            <a:ext cx="3234267" cy="0"/>
          </a:xfrm>
          <a:prstGeom prst="line">
            <a:avLst/>
          </a:prstGeom>
          <a:ln w="38100">
            <a:solidFill>
              <a:srgbClr val="212D5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2">
            <a:extLst>
              <a:ext uri="{FF2B5EF4-FFF2-40B4-BE49-F238E27FC236}">
                <a16:creationId xmlns:a16="http://schemas.microsoft.com/office/drawing/2014/main" id="{76D88083-0F6F-487E-9A30-A636CB3E2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DC501A-6896-446F-B2C9-282E5951EF33}"/>
              </a:ext>
            </a:extLst>
          </p:cNvPr>
          <p:cNvSpPr txBox="1"/>
          <p:nvPr/>
        </p:nvSpPr>
        <p:spPr>
          <a:xfrm>
            <a:off x="567560" y="590771"/>
            <a:ext cx="103737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Преимущества и недостатки организации детского отдыха в Краснодарском крае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A2E46F75-CB5A-48DE-8F22-4073FF652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868528"/>
              </p:ext>
            </p:extLst>
          </p:nvPr>
        </p:nvGraphicFramePr>
        <p:xfrm>
          <a:off x="567560" y="1436878"/>
          <a:ext cx="10373709" cy="4937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7494">
                  <a:extLst>
                    <a:ext uri="{9D8B030D-6E8A-4147-A177-3AD203B41FA5}">
                      <a16:colId xmlns:a16="http://schemas.microsoft.com/office/drawing/2014/main" val="205843802"/>
                    </a:ext>
                  </a:extLst>
                </a:gridCol>
                <a:gridCol w="4163471">
                  <a:extLst>
                    <a:ext uri="{9D8B030D-6E8A-4147-A177-3AD203B41FA5}">
                      <a16:colId xmlns:a16="http://schemas.microsoft.com/office/drawing/2014/main" val="3167746138"/>
                    </a:ext>
                  </a:extLst>
                </a:gridCol>
                <a:gridCol w="4802744">
                  <a:extLst>
                    <a:ext uri="{9D8B030D-6E8A-4147-A177-3AD203B41FA5}">
                      <a16:colId xmlns:a16="http://schemas.microsoft.com/office/drawing/2014/main" val="1577153901"/>
                    </a:ext>
                  </a:extLst>
                </a:gridCol>
              </a:tblGrid>
              <a:tr h="6973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dirty="0">
                          <a:effectLst/>
                        </a:rPr>
                        <a:t>Регион России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>
                          <a:effectLst/>
                        </a:rPr>
                        <a:t>Преимущества организации детского отдыха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>
                          <a:effectLst/>
                        </a:rPr>
                        <a:t>Недостатки организации детского отдыха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5607375"/>
                  </a:ext>
                </a:extLst>
              </a:tr>
              <a:tr h="37831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dirty="0">
                          <a:effectLst/>
                        </a:rPr>
                        <a:t>Красно-</a:t>
                      </a:r>
                      <a:r>
                        <a:rPr lang="ru-RU" sz="2200" dirty="0" err="1">
                          <a:effectLst/>
                        </a:rPr>
                        <a:t>дарский</a:t>
                      </a:r>
                      <a:r>
                        <a:rPr lang="ru-RU" sz="2200" dirty="0">
                          <a:effectLst/>
                        </a:rPr>
                        <a:t> край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>
                          <a:effectLst/>
                        </a:rPr>
                        <a:t>- Высокий потенциал для детского отдыха благодаря благоприятному климату;</a:t>
                      </a:r>
                      <a:br>
                        <a:rPr lang="ru-RU" sz="2200">
                          <a:effectLst/>
                        </a:rPr>
                      </a:br>
                      <a:r>
                        <a:rPr lang="ru-RU" sz="2200">
                          <a:effectLst/>
                        </a:rPr>
                        <a:t>- Увеличение финансирования на региональном уровне;</a:t>
                      </a:r>
                      <a:br>
                        <a:rPr lang="ru-RU" sz="2200">
                          <a:effectLst/>
                        </a:rPr>
                      </a:br>
                      <a:r>
                        <a:rPr lang="ru-RU" sz="2200">
                          <a:effectLst/>
                        </a:rPr>
                        <a:t>- Рост числа оздоровленных детей и улучшение инфраструктуры лагерей.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dirty="0">
                          <a:effectLst/>
                        </a:rPr>
                        <a:t>- Кадровый дефицит: нехватка квалифицированных специалистов;</a:t>
                      </a:r>
                      <a:br>
                        <a:rPr lang="ru-RU" sz="2200" dirty="0">
                          <a:effectLst/>
                        </a:rPr>
                      </a:br>
                      <a:r>
                        <a:rPr lang="ru-RU" sz="2200" dirty="0">
                          <a:effectLst/>
                        </a:rPr>
                        <a:t>- Недостаточная доступность для социально уязвимых групп;</a:t>
                      </a:r>
                      <a:br>
                        <a:rPr lang="ru-RU" sz="2200" dirty="0">
                          <a:effectLst/>
                        </a:rPr>
                      </a:br>
                      <a:r>
                        <a:rPr lang="ru-RU" sz="2200" dirty="0">
                          <a:effectLst/>
                        </a:rPr>
                        <a:t>- Ограниченное финансирование на муниципальном уровне;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dirty="0">
                          <a:effectLst/>
                        </a:rPr>
                        <a:t>- Слабая подготовка кадров и нехватка практики;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dirty="0">
                          <a:effectLst/>
                        </a:rPr>
                        <a:t>- Низкий уровень зарплат;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dirty="0">
                          <a:effectLst/>
                        </a:rPr>
                        <a:t>- Слабая материально-техническая база.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3599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7909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-8920"/>
            <a:ext cx="1099856" cy="20957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2086810"/>
            <a:ext cx="1099856" cy="15872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3674086"/>
            <a:ext cx="1099856" cy="15872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5261362"/>
            <a:ext cx="1099856" cy="1587276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495079"/>
            <a:ext cx="4106333" cy="0"/>
          </a:xfrm>
          <a:prstGeom prst="line">
            <a:avLst/>
          </a:prstGeom>
          <a:ln w="38100">
            <a:solidFill>
              <a:srgbClr val="CA1C4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-8920"/>
            <a:ext cx="4106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ПРОЕКТНОЕ РЕШЕНИЕ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-1" y="626528"/>
            <a:ext cx="4114801" cy="0"/>
          </a:xfrm>
          <a:prstGeom prst="line">
            <a:avLst/>
          </a:prstGeom>
          <a:ln w="38100">
            <a:solidFill>
              <a:srgbClr val="2B9F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558798"/>
            <a:ext cx="4114800" cy="0"/>
          </a:xfrm>
          <a:prstGeom prst="line">
            <a:avLst/>
          </a:prstGeom>
          <a:ln w="38100">
            <a:solidFill>
              <a:srgbClr val="212D5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23D6A450-37E9-4E76-A218-689974F3DC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324211"/>
              </p:ext>
            </p:extLst>
          </p:nvPr>
        </p:nvGraphicFramePr>
        <p:xfrm>
          <a:off x="457200" y="1101914"/>
          <a:ext cx="10245012" cy="5345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0719">
                  <a:extLst>
                    <a:ext uri="{9D8B030D-6E8A-4147-A177-3AD203B41FA5}">
                      <a16:colId xmlns:a16="http://schemas.microsoft.com/office/drawing/2014/main" val="742186841"/>
                    </a:ext>
                  </a:extLst>
                </a:gridCol>
                <a:gridCol w="2560719">
                  <a:extLst>
                    <a:ext uri="{9D8B030D-6E8A-4147-A177-3AD203B41FA5}">
                      <a16:colId xmlns:a16="http://schemas.microsoft.com/office/drawing/2014/main" val="2815364243"/>
                    </a:ext>
                  </a:extLst>
                </a:gridCol>
                <a:gridCol w="2561787">
                  <a:extLst>
                    <a:ext uri="{9D8B030D-6E8A-4147-A177-3AD203B41FA5}">
                      <a16:colId xmlns:a16="http://schemas.microsoft.com/office/drawing/2014/main" val="2020997063"/>
                    </a:ext>
                  </a:extLst>
                </a:gridCol>
                <a:gridCol w="2561787">
                  <a:extLst>
                    <a:ext uri="{9D8B030D-6E8A-4147-A177-3AD203B41FA5}">
                      <a16:colId xmlns:a16="http://schemas.microsoft.com/office/drawing/2014/main" val="499603560"/>
                    </a:ext>
                  </a:extLst>
                </a:gridCol>
              </a:tblGrid>
              <a:tr h="2124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Мероприятия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9907" marR="39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Срок начала подготовки проекта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9907" marR="39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Исполнитель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9907" marR="399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Эффективность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9907" marR="39907" marT="0" marB="0" anchor="ctr"/>
                </a:tc>
                <a:extLst>
                  <a:ext uri="{0D108BD9-81ED-4DB2-BD59-A6C34878D82A}">
                    <a16:rowId xmlns:a16="http://schemas.microsoft.com/office/drawing/2014/main" val="4045705715"/>
                  </a:ext>
                </a:extLst>
              </a:tr>
              <a:tr h="190971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I. </a:t>
                      </a:r>
                      <a:r>
                        <a:rPr lang="ru-RU" sz="1200">
                          <a:effectLst/>
                        </a:rPr>
                        <a:t>Оптимизация финансирования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9907" marR="3990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569418"/>
                  </a:ext>
                </a:extLst>
              </a:tr>
              <a:tr h="990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1.1. Оптимизация финансирования детских лагерей на основе реализации проектов государственно-частного партнерства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9907" marR="39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С 01.07.2025 года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9907" marR="39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Министерство экономического развития Краснодарского края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9907" marR="39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Повышение доступности финансирования для программ детского отдыха, увеличение количества участников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9907" marR="39907" marT="0" marB="0"/>
                </a:tc>
                <a:extLst>
                  <a:ext uri="{0D108BD9-81ED-4DB2-BD59-A6C34878D82A}">
                    <a16:rowId xmlns:a16="http://schemas.microsoft.com/office/drawing/2014/main" val="2608552526"/>
                  </a:ext>
                </a:extLst>
              </a:tr>
              <a:tr h="190971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II</a:t>
                      </a:r>
                      <a:r>
                        <a:rPr lang="ru-RU" sz="1200">
                          <a:effectLst/>
                        </a:rPr>
                        <a:t>. Повышение квалификации и количество кадров в организациях детского отдыха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9907" marR="3990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754881"/>
                  </a:ext>
                </a:extLst>
              </a:tr>
              <a:tr h="1189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2.1. Введение единого регламента квалификации и компетенций кадров педагогического состава и руководящих должностей при приёме на работу в детский лагерь (Приложение 1)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9907" marR="39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С 01.01.202</a:t>
                      </a:r>
                      <a:r>
                        <a:rPr lang="en-US" sz="1200" dirty="0">
                          <a:effectLst/>
                        </a:rPr>
                        <a:t>6</a:t>
                      </a:r>
                      <a:r>
                        <a:rPr lang="ru-RU" sz="1200" dirty="0">
                          <a:effectLst/>
                        </a:rPr>
                        <a:t> года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9907" marR="39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Министерства труда и социального развития Краснодарского края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9907" marR="39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Повышение качества подбора кадров, улучшение профессиональной подготовки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9907" marR="39907" marT="0" marB="0"/>
                </a:tc>
                <a:extLst>
                  <a:ext uri="{0D108BD9-81ED-4DB2-BD59-A6C34878D82A}">
                    <a16:rowId xmlns:a16="http://schemas.microsoft.com/office/drawing/2014/main" val="1441664463"/>
                  </a:ext>
                </a:extLst>
              </a:tr>
              <a:tr h="990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2.2. Популяризация профессии вожатого и воспитателя детского лагеря на территории Краснодарского края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9907" marR="39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С 01.0</a:t>
                      </a:r>
                      <a:r>
                        <a:rPr lang="en-US" sz="1200" dirty="0">
                          <a:effectLst/>
                        </a:rPr>
                        <a:t>9</a:t>
                      </a:r>
                      <a:r>
                        <a:rPr lang="ru-RU" sz="1200" dirty="0">
                          <a:effectLst/>
                        </a:rPr>
                        <a:t>.2025 года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9907" marR="39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Министерства труда и социального развития Краснодарского края; владельцы частных детских лагерей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9907" marR="39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Увеличение числа квалифицированных специалистов, повышение привлекательности профессии вожатого, улучшение кадровой обеспеченности лагерей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9907" marR="39907" marT="0" marB="0"/>
                </a:tc>
                <a:extLst>
                  <a:ext uri="{0D108BD9-81ED-4DB2-BD59-A6C34878D82A}">
                    <a16:rowId xmlns:a16="http://schemas.microsoft.com/office/drawing/2014/main" val="238105823"/>
                  </a:ext>
                </a:extLst>
              </a:tr>
              <a:tr h="990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2.3. Создание всероссийской программы дополнительной подготовки вожатых и воспитателей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9907" marR="39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С 01.09.2025 года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9907" marR="39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Министерство образования, науки и молодежной политики Краснодарского края; Министерство просвещения Российской Федерации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9907" marR="39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Повышение квалификации персонала, унификация стандартов подготовки вожатых, улучшение качества работы с детьми, создание единой базы кадров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9907" marR="39907" marT="0" marB="0"/>
                </a:tc>
                <a:extLst>
                  <a:ext uri="{0D108BD9-81ED-4DB2-BD59-A6C34878D82A}">
                    <a16:rowId xmlns:a16="http://schemas.microsoft.com/office/drawing/2014/main" val="4058059191"/>
                  </a:ext>
                </a:extLst>
              </a:tr>
              <a:tr h="590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2.4. Введение льгот для педагогического состава детских лагерей в Краснодарском крае 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9907" marR="39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С 01.0</a:t>
                      </a:r>
                      <a:r>
                        <a:rPr lang="en-US" sz="1200" dirty="0">
                          <a:effectLst/>
                        </a:rPr>
                        <a:t>1</a:t>
                      </a:r>
                      <a:r>
                        <a:rPr lang="ru-RU" sz="1200" dirty="0">
                          <a:effectLst/>
                        </a:rPr>
                        <a:t>.202</a:t>
                      </a:r>
                      <a:r>
                        <a:rPr lang="en-US" sz="1200" dirty="0">
                          <a:effectLst/>
                        </a:rPr>
                        <a:t>6</a:t>
                      </a:r>
                      <a:r>
                        <a:rPr lang="ru-RU" sz="1200" dirty="0">
                          <a:effectLst/>
                        </a:rPr>
                        <a:t> года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9907" marR="39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Министерства труда и социального развития Краснодарского края</a:t>
                      </a:r>
                    </a:p>
                  </a:txBody>
                  <a:tcPr marL="39907" marR="399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Повышение мотивации сотрудников, привлечение квалифицированных кадров, снижение текучести кадров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9907" marR="39907" marT="0" marB="0"/>
                </a:tc>
                <a:extLst>
                  <a:ext uri="{0D108BD9-81ED-4DB2-BD59-A6C34878D82A}">
                    <a16:rowId xmlns:a16="http://schemas.microsoft.com/office/drawing/2014/main" val="283530915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C1E1EDD-0D74-4B4A-8832-F1C38510BC88}"/>
              </a:ext>
            </a:extLst>
          </p:cNvPr>
          <p:cNvSpPr txBox="1"/>
          <p:nvPr/>
        </p:nvSpPr>
        <p:spPr>
          <a:xfrm>
            <a:off x="457201" y="678192"/>
            <a:ext cx="1024501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Программа повышения качества управления детским отдыхом в Краснодарском крае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2652909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-8920"/>
            <a:ext cx="1099856" cy="20957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2086810"/>
            <a:ext cx="1099856" cy="15872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3674086"/>
            <a:ext cx="1099856" cy="15872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44" y="5261362"/>
            <a:ext cx="1099856" cy="1587276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495079"/>
            <a:ext cx="4106333" cy="0"/>
          </a:xfrm>
          <a:prstGeom prst="line">
            <a:avLst/>
          </a:prstGeom>
          <a:ln w="38100">
            <a:solidFill>
              <a:srgbClr val="CA1C4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-8920"/>
            <a:ext cx="4106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ПРОЕКТНОЕ РЕШЕНИЕ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-1" y="626528"/>
            <a:ext cx="4114801" cy="0"/>
          </a:xfrm>
          <a:prstGeom prst="line">
            <a:avLst/>
          </a:prstGeom>
          <a:ln w="38100">
            <a:solidFill>
              <a:srgbClr val="2B9FA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558798"/>
            <a:ext cx="4114800" cy="0"/>
          </a:xfrm>
          <a:prstGeom prst="line">
            <a:avLst/>
          </a:prstGeom>
          <a:ln w="38100">
            <a:solidFill>
              <a:srgbClr val="212D5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C1E1EDD-0D74-4B4A-8832-F1C38510BC88}"/>
              </a:ext>
            </a:extLst>
          </p:cNvPr>
          <p:cNvSpPr txBox="1"/>
          <p:nvPr/>
        </p:nvSpPr>
        <p:spPr>
          <a:xfrm>
            <a:off x="606490" y="678192"/>
            <a:ext cx="990911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Программа повышения качества управления детским отдыхом в Краснодарском крае</a:t>
            </a:r>
            <a:endParaRPr lang="ru-RU" sz="2100" dirty="0"/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BA1E5E44-43FF-4E73-9E22-6AB13AB19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581543"/>
              </p:ext>
            </p:extLst>
          </p:nvPr>
        </p:nvGraphicFramePr>
        <p:xfrm>
          <a:off x="606490" y="1093690"/>
          <a:ext cx="9909110" cy="5205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6760">
                  <a:extLst>
                    <a:ext uri="{9D8B030D-6E8A-4147-A177-3AD203B41FA5}">
                      <a16:colId xmlns:a16="http://schemas.microsoft.com/office/drawing/2014/main" val="1177129882"/>
                    </a:ext>
                  </a:extLst>
                </a:gridCol>
                <a:gridCol w="2476760">
                  <a:extLst>
                    <a:ext uri="{9D8B030D-6E8A-4147-A177-3AD203B41FA5}">
                      <a16:colId xmlns:a16="http://schemas.microsoft.com/office/drawing/2014/main" val="2127478838"/>
                    </a:ext>
                  </a:extLst>
                </a:gridCol>
                <a:gridCol w="2477795">
                  <a:extLst>
                    <a:ext uri="{9D8B030D-6E8A-4147-A177-3AD203B41FA5}">
                      <a16:colId xmlns:a16="http://schemas.microsoft.com/office/drawing/2014/main" val="2079324071"/>
                    </a:ext>
                  </a:extLst>
                </a:gridCol>
                <a:gridCol w="2477795">
                  <a:extLst>
                    <a:ext uri="{9D8B030D-6E8A-4147-A177-3AD203B41FA5}">
                      <a16:colId xmlns:a16="http://schemas.microsoft.com/office/drawing/2014/main" val="860335638"/>
                    </a:ext>
                  </a:extLst>
                </a:gridCol>
              </a:tblGrid>
              <a:tr h="5118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Мероприятия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28755" marR="287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Срок начала подготовки проекта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28755" marR="287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Исполнитель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28755" marR="287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Эффективность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28755" marR="28755" marT="0" marB="0" anchor="ctr"/>
                </a:tc>
                <a:extLst>
                  <a:ext uri="{0D108BD9-81ED-4DB2-BD59-A6C34878D82A}">
                    <a16:rowId xmlns:a16="http://schemas.microsoft.com/office/drawing/2014/main" val="14795085"/>
                  </a:ext>
                </a:extLst>
              </a:tr>
              <a:tr h="534574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III</a:t>
                      </a:r>
                      <a:r>
                        <a:rPr lang="ru-RU" sz="1400" dirty="0">
                          <a:effectLst/>
                        </a:rPr>
                        <a:t>. Решение проблемы перепрофилирования детских лагерей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28755" marR="2875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865343"/>
                  </a:ext>
                </a:extLst>
              </a:tr>
              <a:tr h="26107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3.1. Кэшбек за путёвку в детский лагерь (20%)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28755" marR="28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 01.0</a:t>
                      </a:r>
                      <a:r>
                        <a:rPr lang="en-US" sz="1400" dirty="0">
                          <a:effectLst/>
                        </a:rPr>
                        <a:t>1</a:t>
                      </a:r>
                      <a:r>
                        <a:rPr lang="ru-RU" sz="1400" dirty="0">
                          <a:effectLst/>
                        </a:rPr>
                        <a:t>.202</a:t>
                      </a:r>
                      <a:r>
                        <a:rPr lang="en-US" sz="1400" dirty="0">
                          <a:effectLst/>
                        </a:rPr>
                        <a:t>6</a:t>
                      </a:r>
                      <a:r>
                        <a:rPr lang="ru-RU" sz="1400" dirty="0">
                          <a:effectLst/>
                        </a:rPr>
                        <a:t> года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28755" marR="28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Министерство экономического развития Краснодарского края;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Министерство экономического развития России</a:t>
                      </a:r>
                    </a:p>
                  </a:txBody>
                  <a:tcPr marL="28755" marR="28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Повышение доступности для родителей, увеличение заполняемости детских здравниц, популяризация мест детского, устойчивость частных лагерей и повышение доверия к их деятельности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28755" marR="28755" marT="0" marB="0"/>
                </a:tc>
                <a:extLst>
                  <a:ext uri="{0D108BD9-81ED-4DB2-BD59-A6C34878D82A}">
                    <a16:rowId xmlns:a16="http://schemas.microsoft.com/office/drawing/2014/main" val="1494180031"/>
                  </a:ext>
                </a:extLst>
              </a:tr>
              <a:tr h="24943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IV</a:t>
                      </a:r>
                      <a:r>
                        <a:rPr lang="ru-RU" sz="1400">
                          <a:effectLst/>
                        </a:rPr>
                        <a:t>. Цифровизация процесса контроля качества организации детского отдыха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28755" marR="2875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467509"/>
                  </a:ext>
                </a:extLst>
              </a:tr>
              <a:tr h="1298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4.1. Создание автоматизированной системы мониторинга данных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28755" marR="28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 01.10.2025 года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28755" marR="28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Министерства труда и социального развития Краснодарского края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28755" marR="287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Оптимизация сбора, учёта и обработки данных для контроля и мониторинга качества детского отдыха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28755" marR="28755" marT="0" marB="0"/>
                </a:tc>
                <a:extLst>
                  <a:ext uri="{0D108BD9-81ED-4DB2-BD59-A6C34878D82A}">
                    <a16:rowId xmlns:a16="http://schemas.microsoft.com/office/drawing/2014/main" val="2597004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516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1853</Words>
  <Application>Microsoft Office PowerPoint</Application>
  <PresentationFormat>Широкоэкранный</PresentationFormat>
  <Paragraphs>303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Aptos</vt:lpstr>
      <vt:lpstr>Aptos Display</vt:lpstr>
      <vt:lpstr>Arial</vt:lpstr>
      <vt:lpstr>Arial Narrow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Иремашвили Давид</cp:lastModifiedBy>
  <cp:revision>56</cp:revision>
  <dcterms:created xsi:type="dcterms:W3CDTF">2024-09-15T11:35:42Z</dcterms:created>
  <dcterms:modified xsi:type="dcterms:W3CDTF">2025-07-16T13:01:34Z</dcterms:modified>
</cp:coreProperties>
</file>