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20104100" cy="11315700"/>
  <p:notesSz cx="20104100" cy="113157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pos="6332">
          <p15:clr>
            <a:srgbClr val="A4A3A4"/>
          </p15:clr>
        </p15:guide>
        <p15:guide id="2" orient="horz" pos="35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40" y="30"/>
      </p:cViewPr>
      <p:guideLst>
        <p:guide pos="6332"/>
        <p:guide orient="horz" pos="35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rcRect l="-912" r="6516" b="8319"/>
          <a:stretch/>
        </p:blipFill>
        <p:spPr bwMode="auto"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Обозначение версионности документа</a:t>
            </a:r>
            <a:endParaRPr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75390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pPr>
              <a:defRPr/>
            </a:pPr>
            <a:r>
              <a:rPr lang="ru-RU"/>
              <a:t>Образец разделителя</a:t>
            </a:r>
            <a:endParaRPr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idx="10"/>
          </p:nvPr>
        </p:nvSpPr>
        <p:spPr bwMode="auto"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pPr>
              <a:defRPr/>
            </a:pPr>
            <a:r>
              <a:rPr lang="ru-RU"/>
              <a:t>Образец разделителя</a:t>
            </a:r>
            <a:endParaRPr/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idx="10"/>
          </p:nvPr>
        </p:nvSpPr>
        <p:spPr bwMode="auto"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15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разделителя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idx="10"/>
          </p:nvPr>
        </p:nvSpPr>
        <p:spPr bwMode="auto"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Титульный слайд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разделителя</a:t>
            </a:r>
            <a:endParaRPr/>
          </a:p>
        </p:txBody>
      </p:sp>
      <p:sp>
        <p:nvSpPr>
          <p:cNvPr id="13" name="Нижний колонтитул 8"/>
          <p:cNvSpPr>
            <a:spLocks noGrp="1"/>
          </p:cNvSpPr>
          <p:nvPr>
            <p:ph type="ftr" idx="10"/>
          </p:nvPr>
        </p:nvSpPr>
        <p:spPr bwMode="auto"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ьный слайд"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rcRect l="9099" t="15719" r="12463" b="31480"/>
          <a:stretch/>
        </p:blipFill>
        <p:spPr bwMode="auto"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16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разделителя</a:t>
            </a:r>
            <a:endParaRPr/>
          </a:p>
        </p:txBody>
      </p:sp>
      <p:sp>
        <p:nvSpPr>
          <p:cNvPr id="17" name="Нижний колонтитул 8"/>
          <p:cNvSpPr>
            <a:spLocks noGrp="1"/>
          </p:cNvSpPr>
          <p:nvPr>
            <p:ph type="ftr" idx="10"/>
          </p:nvPr>
        </p:nvSpPr>
        <p:spPr bwMode="auto"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Обозначение версионности документа</a:t>
            </a:r>
            <a:endParaRPr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 bwMode="auto">
          <a:xfrm>
            <a:off x="14703136" y="10759710"/>
            <a:ext cx="4623943" cy="395969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 bwMode="auto"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 bwMode="auto"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 bwMode="auto">
          <a:xfrm>
            <a:off x="14703136" y="10759710"/>
            <a:ext cx="4623943" cy="395969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 bwMode="auto"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 bwMode="auto"/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 bwMode="auto"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/>
          </p:nvPr>
        </p:nvSpPr>
        <p:spPr bwMode="auto"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</a:t>
            </a:r>
            <a:endParaRPr/>
          </a:p>
          <a:p>
            <a:pPr>
              <a:defRPr/>
            </a:pPr>
            <a:r>
              <a:rPr lang="ru-RU"/>
              <a:t>для изображения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/>
        </p:blipFill>
        <p:spPr bwMode="auto"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 bwMode="auto">
          <a:xfrm>
            <a:off x="14703136" y="10759710"/>
            <a:ext cx="4623943" cy="395969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/>
        </p:blipFill>
        <p:spPr bwMode="auto"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 bwMode="auto">
          <a:xfrm>
            <a:off x="14703136" y="10759710"/>
            <a:ext cx="4623943" cy="395969"/>
          </a:xfrm>
        </p:spPr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/>
          </p:nvPr>
        </p:nvSpPr>
        <p:spPr bwMode="auto"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 bwMode="auto"/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6"/>
          </p:nvPr>
        </p:nvSpPr>
        <p:spPr bwMode="auto"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Пользовательский макет">
    <p:bg>
      <p:bgPr>
        <a:blipFill>
          <a:blip r:embed="rId2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 bwMode="auto"/>
        <p:txBody>
          <a:bodyPr/>
          <a:lstStyle/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>
              <a:defRPr/>
            </a:pPr>
            <a:r>
              <a:rPr lang="ru-RU"/>
              <a:t>Образец подзаголовка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94588" y="7261818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644134" y="7261818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5644895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10393680" y="7261818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15143226" y="7261818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26" hasCustomPrompt="1"/>
          </p:nvPr>
        </p:nvSpPr>
        <p:spPr bwMode="auto"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Фото</a:t>
            </a:r>
            <a:endParaRPr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>
              <a:defRPr/>
            </a:pPr>
            <a:r>
              <a:rPr lang="ru-RU"/>
              <a:t>Описание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idx="4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idx="4"/>
          </p:nvPr>
        </p:nvSpPr>
        <p:spPr bwMode="auto"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88112" y="3574472"/>
            <a:ext cx="8242240" cy="3171782"/>
          </a:xfrm>
        </p:spPr>
        <p:txBody>
          <a:bodyPr vertOverflow="overflow" horzOverflow="overflow" vert="horz" wrap="square" lIns="0" tIns="0" rIns="0" bIns="0" numCol="1" spcCol="0" rtlCol="0" fromWordArt="0" anchor="b" anchorCtr="0" forceAA="0" compatLnSpc="0">
            <a:normAutofit fontScale="95000"/>
          </a:bodyPr>
          <a:lstStyle/>
          <a:p>
            <a:pPr>
              <a:defRPr/>
            </a:pPr>
            <a:r>
              <a:rPr lang="ru-RU"/>
              <a:t>Приложение для обучения правильному питанию "FoodChoice"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88112" y="7242047"/>
            <a:ext cx="8242240" cy="2488447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subTitle" idx="4294967295"/>
          </p:nvPr>
        </p:nvSpPr>
        <p:spPr bwMode="auto"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  <a:defRPr/>
            </a:pPr>
            <a:endParaRPr/>
          </a:p>
          <a:p>
            <a:pPr>
              <a:lnSpc>
                <a:spcPts val="4360"/>
              </a:lnSpc>
              <a:buNone/>
              <a:defRPr/>
            </a:pPr>
            <a:r>
              <a:rPr lang="ru-RU" sz="1800"/>
              <a:t>Телефон</a:t>
            </a:r>
            <a:endParaRPr/>
          </a:p>
          <a:p>
            <a:pPr>
              <a:lnSpc>
                <a:spcPts val="4360"/>
              </a:lnSpc>
              <a:buNone/>
              <a:defRPr/>
            </a:pPr>
            <a:r>
              <a:rPr lang="en-US" sz="1800"/>
              <a:t>email</a:t>
            </a:r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/>
            </a:pPr>
            <a:r>
              <a:rPr lang="ru-RU" b="1"/>
              <a:t>Контакты</a:t>
            </a:r>
            <a:endParaRPr lang="ru-RU"/>
          </a:p>
        </p:txBody>
      </p:sp>
      <p:sp>
        <p:nvSpPr>
          <p:cNvPr id="4" name="Текст 2"/>
          <p:cNvSpPr txBox="1"/>
          <p:nvPr/>
        </p:nvSpPr>
        <p:spPr bwMode="auto"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59"/>
              </a:lnSpc>
              <a:buClrTx/>
              <a:defRPr/>
            </a:pPr>
            <a:endParaRPr/>
          </a:p>
          <a:p>
            <a:pPr>
              <a:lnSpc>
                <a:spcPts val="4360"/>
              </a:lnSpc>
              <a:buClrTx/>
              <a:defRPr/>
            </a:pPr>
            <a:r>
              <a:rPr lang="en-US" sz="2800"/>
              <a:t>+7 (</a:t>
            </a:r>
            <a:r>
              <a:rPr lang="ru-RU" sz="2800"/>
              <a:t>960) 560-20-20</a:t>
            </a:r>
          </a:p>
          <a:p>
            <a:pPr>
              <a:lnSpc>
                <a:spcPts val="4360"/>
              </a:lnSpc>
              <a:buClrTx/>
              <a:defRPr/>
            </a:pPr>
            <a:r>
              <a:rPr lang="en-US" sz="2800"/>
              <a:t>Food-choice@yandex.ru</a:t>
            </a:r>
            <a:endParaRPr lang="ru-RU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Актуальность проекта</a:t>
            </a:r>
            <a:endParaRPr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1618567"/>
            <a:ext cx="8793162" cy="7554912"/>
          </a:xfrm>
        </p:spPr>
        <p:txBody>
          <a:bodyPr/>
          <a:lstStyle/>
          <a:p>
            <a:pPr>
              <a:defRPr/>
            </a:pPr>
            <a:r>
              <a:rPr lang="ru-RU" sz="2800"/>
              <a:t>Приложения для здорового питания остаются актуальными и полезными в современном мире по многим причинам:</a:t>
            </a:r>
            <a:endParaRPr/>
          </a:p>
          <a:p>
            <a:pPr>
              <a:defRPr/>
            </a:pPr>
            <a:endParaRPr lang="ru-RU" sz="2800"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Увеличение интереса к здоровому образу жизни: с каждым годом люди становятся все более осознанными в отношении своего здоровья и понимают важность здорового питания. Приложения могут помочь им следить за своим рационом и учиться правильно выбирать продукты;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Популярность фитнеса и здорового питания: тренд на здоровый образ жизни и активное занятие спортом увеличивает спрос на приложения, которые помогают следить за питанием;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Персонализированные рекомендации: наш продукт использует алгоритмы машинного обучения и искусственного интеллекта для создания персонализированных планов питания, учитывая индивидуальные потребности и предпочтения;</a:t>
            </a:r>
            <a:endParaRPr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6"/>
          </p:nvPr>
        </p:nvSpPr>
        <p:spPr bwMode="auto">
          <a:xfrm>
            <a:off x="10635805" y="1768693"/>
            <a:ext cx="8793162" cy="7554912"/>
          </a:xfrm>
        </p:spPr>
        <p:txBody>
          <a:bodyPr/>
          <a:lstStyle/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Индивидуализация питания: каждый человек уникален, и приложения для полезного питания позволяют создавать персонализированные рецепты и планы питания, учитывая потребности и предпочтения;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Рост рынка здоровой пищи: с ростом спроса на здоровые продукты и пищевые решения, приложения для полезного питания могут помогать пользователям выбирать лучшие варианты;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Тенденции в здравоохранении: здоровое питание играет ключевую роль в предотвращении хронических заболеваний и поддержании общего благополучия. Поэтому приложения для полезного питания становятся важными инструментами для улучшения здоровья.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endParaRPr lang="ru-RU" sz="2800"/>
          </a:p>
          <a:p>
            <a:pPr>
              <a:defRPr/>
            </a:pPr>
            <a:r>
              <a:rPr lang="ru-RU" sz="2800"/>
              <a:t>Таким образом, приложения для здорового питания остаются актуальными и полезными для тех, кто стремится поддерживать здоровый образ жизни и контролировать свое питание.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Проблема</a:t>
            </a:r>
            <a:endParaRPr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1591272"/>
            <a:ext cx="8793162" cy="7554912"/>
          </a:xfrm>
        </p:spPr>
        <p:txBody>
          <a:bodyPr/>
          <a:lstStyle/>
          <a:p>
            <a:pPr>
              <a:defRPr/>
            </a:pPr>
            <a:r>
              <a:rPr lang="ru-RU" sz="2800"/>
              <a:t>Приложения для здорового питания решают ряд разнообразных проблем, связанных с питанием и здоровым образом жизни. Некоторые из основных проблем, которые они помогают решить, включают в себя: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Недостаток информации: «FoodChoice» предоставляет обширные базы данных о продуктах, их пищевой ценности, рецептах и диетических рекомендациях, что помогает пользователям принимать более информированные решения о своем питании;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Сложность использования: для некоторых пользователей современные приложения могут быть сложными в использовании из-за избыточных функций и навигации, что может создавать барьеры для регулярного использования;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Неучёт изменяющихся потребностей: индивидуальные потребности в питании могут меняться со временем (например, в связи с беременностью, старением или изменением физической активности), и приложения не всегда способны адаптироваться к этим изменениям.</a:t>
            </a:r>
            <a:endParaRPr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6"/>
          </p:nvPr>
        </p:nvSpPr>
        <p:spPr bwMode="auto">
          <a:xfrm>
            <a:off x="10635805" y="1591272"/>
            <a:ext cx="8793162" cy="7554912"/>
          </a:xfrm>
        </p:spPr>
        <p:txBody>
          <a:bodyPr/>
          <a:lstStyle/>
          <a:p>
            <a:pPr>
              <a:defRPr/>
            </a:pPr>
            <a:r>
              <a:rPr lang="ru-RU" sz="2800"/>
              <a:t>Современные приложения для здорового питания предоставляют широкий спектр функций и возможностей, но всегда есть место для улучшений. Ниже приведены несколько причин, почему некоторым пользователям кажется, что функций в таких приложениях недостаточно: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Точность данных: для предоставления точных и актуальных данных о пищевой ценности продуктов необходимо поддерживать обширную базу данных и постоянно обновлять ее. Это требует больших усилий и ресурсов;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Медицинская точность: если приложение предоставляет диетические рекомендации, оно должно быть медицински точным и учитывать индивидуальные особенности пользователей. Это может потребовать сотрудничества с медицинскими экспертами;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Соблюдение правил и законов: приложения для здорового питания могут попадать под регулирование в области здравоохранения и безопасности продуктов. Вы должны уделять внимание соблюдению соответствующих норм и стандартов.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/>
              <a:t>Решение</a:t>
            </a:r>
            <a:endParaRPr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603966"/>
            <a:ext cx="18424652" cy="7554912"/>
          </a:xfrm>
        </p:spPr>
        <p:txBody>
          <a:bodyPr/>
          <a:lstStyle/>
          <a:p>
            <a:pPr marL="358775" indent="-342900">
              <a:buFont typeface="Arial"/>
              <a:buChar char="•"/>
              <a:defRPr/>
            </a:pPr>
            <a:r>
              <a:rPr lang="ru-RU" sz="2800"/>
              <a:t>«FoodChoice» предоставляет обширные базы данных о продуктах, их пищевой ценности, рецептах и диетических рекомендациях, что помогает пользователям принимать более информированные решения о своем питании;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Пользовательский интерфейс (UI), который не требует дополнительных объяснений и позволяет пользователям легко освоить приложение, контекстные подсказки и объяснения при первом запуске или при использовании новых функций;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Мы можем помочь установить цели для достижения определенных показателей веса, физической активности и здоровья, а также мотивировать пользователей придерживаться планов питания;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Наш продукт могут помогает разрабатывать графики приема пищи, что способствует упорядоченному и рациональному питанию;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Путём помощи в управлении питанием и физической активностью приложение способствует общему улучшению здоровья и благополучия пользователей;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«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FoodChoice</a:t>
            </a:r>
            <a:r>
              <a:rPr lang="ru-RU" sz="2800"/>
              <a:t>» использует алгоритмы машинного обучения и данных о пользователях, чтобы создавать персонализированные планы питания и диетические рекомендации;</a:t>
            </a:r>
            <a:endParaRPr/>
          </a:p>
          <a:p>
            <a:pPr marL="358775" indent="-342900">
              <a:buFont typeface="Arial"/>
              <a:buChar char="•"/>
              <a:defRPr/>
            </a:pPr>
            <a:r>
              <a:rPr lang="ru-RU" sz="2800"/>
              <a:t>Приложение позволяет пользователям указать свои пищевые аллергии, предпочтения и диетические ограничения, чтобы предостеречь от употребления нежелательных продуктов.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>
          <a:xfrm>
            <a:off x="646936" y="1379538"/>
            <a:ext cx="9741216" cy="1135823"/>
          </a:xfrm>
        </p:spPr>
        <p:txBody>
          <a:bodyPr/>
          <a:lstStyle/>
          <a:p>
            <a:pPr>
              <a:buNone/>
              <a:defRPr/>
            </a:pPr>
            <a:r>
              <a:rPr lang="ru-RU" sz="2800"/>
              <a:t>Рынок, на котором вы работаете, его объем, рост и уровень конкуренции.</a:t>
            </a: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Рынок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 bwMode="auto">
          <a:xfrm>
            <a:off x="361186" y="2610611"/>
            <a:ext cx="18432490" cy="7554911"/>
          </a:xfrm>
        </p:spPr>
        <p:txBody>
          <a:bodyPr/>
          <a:lstStyle/>
          <a:p>
            <a:pPr marL="321783" indent="-305908">
              <a:buFont typeface="Arial"/>
              <a:buChar char="•"/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Оценка общего объема рынка приложений для здорового питания может включать такие факторы, как количество скачиваний приложений, доходы от платных приложений и объемы рекламных доходов.</a:t>
            </a:r>
          </a:p>
          <a:p>
            <a:pPr marL="321783" indent="-305908">
              <a:buFont typeface="Arial"/>
              <a:buChar char="•"/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Анализ трендов и роста в этом сегменте может включать исследование популярности различных типов приложений для здорового питания, а также оценку роста числа пользователей и прибыли в этой отрасли.</a:t>
            </a:r>
          </a:p>
          <a:p>
            <a:pPr marL="321783" indent="-305908">
              <a:buFont typeface="Arial"/>
              <a:buChar char="•"/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Исследование конкурентной среды включает анализ наиболее успешных приложений для здорового питания, их особенностей и уникальных возможностей, а также оценку их рыночной доли и стратегий монетизации.</a:t>
            </a:r>
          </a:p>
          <a:p>
            <a:pPr marL="321783" indent="-305908">
              <a:buFont typeface="Arial"/>
              <a:buChar char="•"/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Изучение предпочтений и поведения потребителей, использующих приложения для здорового питания, может помочь определить основные целевые группы и понять, каким образом приложения могут удовлетворять их потребности.</a:t>
            </a:r>
          </a:p>
          <a:p>
            <a:pPr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Анализ технологических инноваций, связанных с приложениями для здорового питания, позволяет определить новые возможности и тренды в развитии данного сегмента, такие как использование искусственного интеллекта, машинного обучения или носимых устройств.</a:t>
            </a:r>
          </a:p>
          <a:p>
            <a:pPr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Оценка влияния регулирования и законодательства на рынок приложений для здорового питания помогает понять ограничения и возможности для развития данной отрасли.</a:t>
            </a:r>
          </a:p>
          <a:p>
            <a:pPr>
              <a:defRPr/>
            </a:pPr>
            <a:endParaRPr sz="20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Изучение моделей монетизации приложений для здорового питания, таких как платные загрузки, подписки, реклама или интеграция с продуктами и услугами, позволяет определить наиболее эффективные способы генерации доходов.</a:t>
            </a: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2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Важно использовать разнообразные источники информации, такие как исследования рынка, отчеты, статистика, а также проводить опросы и интервью с экспертами и пользователями приложений для здорового питания, чтобы получить всеобъемлющий анализ рынка</a:t>
            </a:r>
            <a:r>
              <a:rPr sz="20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.</a:t>
            </a:r>
          </a:p>
        </p:txBody>
      </p:sp>
      <p:sp>
        <p:nvSpPr>
          <p:cNvPr id="335111420" name="Прямоугольник: скругленные углы 335111419"/>
          <p:cNvSpPr/>
          <p:nvPr/>
        </p:nvSpPr>
        <p:spPr bwMode="auto">
          <a:xfrm>
            <a:off x="646936" y="2421141"/>
            <a:ext cx="8127999" cy="509116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9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Размер рынка:</a:t>
            </a:r>
            <a:endParaRPr b="1"/>
          </a:p>
        </p:txBody>
      </p:sp>
      <p:sp>
        <p:nvSpPr>
          <p:cNvPr id="1825830902" name="Прямоугольник: скругленные углы 1825830901"/>
          <p:cNvSpPr/>
          <p:nvPr/>
        </p:nvSpPr>
        <p:spPr bwMode="auto">
          <a:xfrm>
            <a:off x="646936" y="3583190"/>
            <a:ext cx="8127999" cy="509116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9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Тенденции и рост:</a:t>
            </a:r>
            <a:endParaRPr b="1"/>
          </a:p>
        </p:txBody>
      </p:sp>
      <p:sp>
        <p:nvSpPr>
          <p:cNvPr id="2034314946" name="Прямоугольник: скругленные углы 2034314945"/>
          <p:cNvSpPr/>
          <p:nvPr/>
        </p:nvSpPr>
        <p:spPr bwMode="auto">
          <a:xfrm>
            <a:off x="646936" y="4707140"/>
            <a:ext cx="8127999" cy="509116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9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Конкуренты: </a:t>
            </a:r>
            <a:endParaRPr b="1"/>
          </a:p>
        </p:txBody>
      </p:sp>
      <p:sp>
        <p:nvSpPr>
          <p:cNvPr id="1318545076" name="Прямоугольник: скругленные углы 1318545075"/>
          <p:cNvSpPr/>
          <p:nvPr/>
        </p:nvSpPr>
        <p:spPr bwMode="auto">
          <a:xfrm>
            <a:off x="704086" y="5742748"/>
            <a:ext cx="8127999" cy="509116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9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Потребители:</a:t>
            </a:r>
            <a:endParaRPr b="1"/>
          </a:p>
        </p:txBody>
      </p:sp>
      <p:sp>
        <p:nvSpPr>
          <p:cNvPr id="1188895327" name="Прямоугольник: скругленные углы 1188895326"/>
          <p:cNvSpPr/>
          <p:nvPr/>
        </p:nvSpPr>
        <p:spPr bwMode="auto">
          <a:xfrm>
            <a:off x="704086" y="6847647"/>
            <a:ext cx="8127999" cy="509115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8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Технологические инновации:</a:t>
            </a:r>
            <a:endParaRPr b="1"/>
          </a:p>
        </p:txBody>
      </p:sp>
      <p:sp>
        <p:nvSpPr>
          <p:cNvPr id="288381966" name="Прямоугольник: скругленные углы 288381965"/>
          <p:cNvSpPr/>
          <p:nvPr/>
        </p:nvSpPr>
        <p:spPr bwMode="auto">
          <a:xfrm>
            <a:off x="704086" y="7914446"/>
            <a:ext cx="8127999" cy="509115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7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Регулирование и законодательство:</a:t>
            </a:r>
            <a:endParaRPr/>
          </a:p>
        </p:txBody>
      </p:sp>
      <p:sp>
        <p:nvSpPr>
          <p:cNvPr id="2012622384" name="Прямоугольник: скругленные углы 2012622383"/>
          <p:cNvSpPr/>
          <p:nvPr/>
        </p:nvSpPr>
        <p:spPr bwMode="auto">
          <a:xfrm>
            <a:off x="704086" y="8981246"/>
            <a:ext cx="8127999" cy="509115"/>
          </a:xfrm>
          <a:prstGeom prst="roundRect">
            <a:avLst>
              <a:gd name="adj" fmla="val 16667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flat" cmpd="sng" algn="ctr"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68580" tIns="68580" rIns="68580" bIns="68580" numCol="1" spcCol="1267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en-US" sz="1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Монетизация: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buNone/>
              <a:defRPr/>
            </a:pPr>
            <a:r>
              <a:rPr lang="ru-RU" sz="2800"/>
              <a:t>Бизнес-модель – как вы зарабатываете или планируете.</a:t>
            </a: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/>
              <a:t>Бизнес-модель</a:t>
            </a:r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313749"/>
            <a:ext cx="18424651" cy="7554911"/>
          </a:xfrm>
        </p:spPr>
        <p:txBody>
          <a:bodyPr/>
          <a:lstStyle/>
          <a:p>
            <a:pPr>
              <a:defRPr/>
            </a:pP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Для создания ценности и получения прибыли в рамках проекта "</a:t>
            </a:r>
            <a:r>
              <a:rPr lang="ru-RU" sz="24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FoodChoice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" планируется использовать следующие подходы:</a:t>
            </a:r>
            <a:endParaRPr sz="2400" b="0"/>
          </a:p>
          <a:p>
            <a:pPr>
              <a:defRPr/>
            </a:pPr>
            <a:endParaRPr sz="2400" b="0"/>
          </a:p>
          <a:p>
            <a:pPr marL="321783" indent="-305908">
              <a:buFont typeface="Arial"/>
              <a:buChar char="•"/>
              <a:defRPr/>
            </a:pPr>
            <a:r>
              <a:rPr sz="2400" b="0" i="0" u="sng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Модель монетизации: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продукт будет предлагаться через платные подписки или лицензии, обеспечивающие доступ к полному функционалу мобильного приложения. Это позволит генерировать доход от пользователей, которые заинтересованы в правильном питании.</a:t>
            </a:r>
            <a:endParaRPr sz="2400" b="0"/>
          </a:p>
          <a:p>
            <a:pPr marL="321783" indent="-305908">
              <a:buFont typeface="Arial"/>
              <a:buChar char="•"/>
              <a:defRPr/>
            </a:pPr>
            <a:r>
              <a:rPr sz="2400" b="0" i="0" u="sng">
                <a:solidFill>
                  <a:srgbClr val="000000"/>
                </a:solidFill>
                <a:latin typeface="Arial"/>
                <a:ea typeface="Arial"/>
                <a:cs typeface="Arial"/>
              </a:rPr>
              <a:t>Партнерства и спонсорство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: сотрудничество с </a:t>
            </a:r>
            <a:r>
              <a:rPr lang="ru-RU" sz="24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производителями здоровых продуктов, трекерами активности и фитнес-клубами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позволит привлечь финансовые и иные ресурсы. Это может включать партнерские программы, рекламные партнерства и т.п.</a:t>
            </a:r>
            <a:endParaRPr sz="2400" b="0"/>
          </a:p>
          <a:p>
            <a:pPr marL="321783" indent="-305908">
              <a:buFont typeface="Arial"/>
              <a:buChar char="•"/>
              <a:defRPr/>
            </a:pPr>
            <a:r>
              <a:rPr sz="2400" b="0" i="0" u="sng">
                <a:solidFill>
                  <a:srgbClr val="000000"/>
                </a:solidFill>
                <a:latin typeface="Arial"/>
                <a:ea typeface="Arial"/>
                <a:cs typeface="Arial"/>
              </a:rPr>
              <a:t>Отношения с потребителями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: планируется активно взаимодействовать с потребителями через онлайн-платформу. Это включает обратную связь, поддержку пользователей, проведение онлайн-консультаций и создание сообщества, где пользователи могут получить информационную и техническую поддержку.</a:t>
            </a:r>
            <a:endParaRPr sz="2400" b="0"/>
          </a:p>
          <a:p>
            <a:pPr marL="321783" indent="-305908">
              <a:buFont typeface="Arial"/>
              <a:buChar char="•"/>
              <a:defRPr/>
            </a:pPr>
            <a:r>
              <a:rPr sz="2400" b="0" i="0" u="sng">
                <a:solidFill>
                  <a:srgbClr val="000000"/>
                </a:solidFill>
                <a:latin typeface="Arial"/>
                <a:ea typeface="Arial"/>
                <a:cs typeface="Arial"/>
              </a:rPr>
              <a:t>Каналы продвижения и сбыта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: планируется использовать цифровые каналы продвижения, такие как социальные медиа, веб-сайт, блоги и партнерские соглашения, чтобы достигнуть целевой аудитории. Продукт может быть распространен через онлайн-магазины и партнерские платформы.</a:t>
            </a:r>
            <a:endParaRPr sz="2400" b="0"/>
          </a:p>
          <a:p>
            <a:pPr marL="321783" indent="-305908">
              <a:buFont typeface="Arial"/>
              <a:buChar char="•"/>
              <a:defRPr/>
            </a:pPr>
            <a:r>
              <a:rPr sz="2400" b="0" i="0" u="sng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Привлечение финансовых ресурсов</a:t>
            </a: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: помимо вышеупомянутых источников дохода, стартап-проект может привлекать инвестиции от заинтересованных в здоровом образе жизни граждан посредством краунфандинговых платформ.</a:t>
            </a:r>
            <a:endParaRPr sz="2400" b="0"/>
          </a:p>
          <a:p>
            <a:pPr>
              <a:defRPr/>
            </a:pPr>
            <a:endParaRPr sz="2400" b="0"/>
          </a:p>
          <a:p>
            <a:pPr>
              <a:defRPr/>
            </a:pPr>
            <a:r>
              <a:rPr sz="24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Все эти подходы и стратегии помогут создать ценность для потребителей и обеспечить получение прибыли нашим проектом.</a:t>
            </a:r>
            <a:endParaRPr sz="2600" b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Текущие результаты</a:t>
            </a:r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 bwMode="auto">
          <a:xfrm>
            <a:off x="951736" y="1353311"/>
            <a:ext cx="18432490" cy="6057137"/>
          </a:xfrm>
        </p:spPr>
        <p:txBody>
          <a:bodyPr/>
          <a:lstStyle/>
          <a:p>
            <a:pPr>
              <a:defRPr/>
            </a:pP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Стартап-проект после прохождения акселерационной программы полностью проработан во всех аспектах, обеспечивая максимально эффективное развитие:</a:t>
            </a:r>
            <a:endParaRPr sz="2800" b="0" i="0"/>
          </a:p>
          <a:p>
            <a:pPr marL="409898" indent="-394023">
              <a:buFont typeface="Arial"/>
              <a:buChar char="•"/>
              <a:defRPr/>
            </a:pPr>
            <a:r>
              <a:rPr sz="2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Организационные аспекты</a:t>
            </a: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: определены цели, стратегия и планы развития стартапа. Установлена эффективная система управления и распределения ресурсов, а также установлены процессы и процедуры для оптимизации работы.</a:t>
            </a:r>
            <a:endParaRPr sz="2800" b="0" i="0"/>
          </a:p>
          <a:p>
            <a:pPr marL="409898" indent="-394023">
              <a:buFont typeface="Arial"/>
              <a:buChar char="•"/>
              <a:defRPr/>
            </a:pPr>
            <a:r>
              <a:rPr sz="2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Кадровые аспекты:</a:t>
            </a: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команда проекта сформирована и укомплектована высококвалифицированными и мотивированными специалистами. Определены роли и ответственности, а также создана система поддержки и развития персонала.</a:t>
            </a:r>
            <a:endParaRPr sz="2800" b="0" i="0"/>
          </a:p>
          <a:p>
            <a:pPr marL="409898" indent="-394023">
              <a:buFont typeface="Arial"/>
              <a:buChar char="•"/>
              <a:defRPr/>
            </a:pPr>
            <a:r>
              <a:rPr sz="2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Материальные аспекты:</a:t>
            </a: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обеспечены необходимые ресурсы и инфраструктура для успешной работы стартапа. Включает в себя доступ к финансированию, оборудованию, технологиям и другим материальным ресурсам, необходимым для реализации планов развития.</a:t>
            </a:r>
            <a:endParaRPr sz="2800" b="0" i="0"/>
          </a:p>
          <a:p>
            <a:pPr marL="409898" indent="-394023">
              <a:buFont typeface="Arial"/>
              <a:buChar char="•"/>
              <a:defRPr/>
            </a:pPr>
            <a:r>
              <a:rPr sz="2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Маркетинговые аспекты:</a:t>
            </a:r>
            <a:r>
              <a:rPr sz="2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разработана стратегия маркетинга и продвижения продукта, определены целевые аудитории и проведено исследование рынка. Разработаны маркетинговые материалы и установлены каналы коммуникации для привлечения клиентов и расширения клиентской базы.</a:t>
            </a:r>
            <a:endParaRPr sz="2800" b="0" i="0"/>
          </a:p>
        </p:txBody>
      </p:sp>
      <p:sp>
        <p:nvSpPr>
          <p:cNvPr id="1943669942" name="TextBox 1943669941"/>
          <p:cNvSpPr txBox="1"/>
          <p:nvPr/>
        </p:nvSpPr>
        <p:spPr bwMode="auto">
          <a:xfrm>
            <a:off x="951736" y="7639049"/>
            <a:ext cx="17131212" cy="1371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/>
              <a:t>В настоящий момент реализуются </a:t>
            </a:r>
            <a:r>
              <a:t> </a:t>
            </a:r>
            <a:r>
              <a:rPr lang="en-US" sz="2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исследование рынка и анализ конкурентов</a:t>
            </a:r>
            <a:r>
              <a:rPr lang="en-US" sz="2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что поможет определить потребности и предпочтения целевой аудитории, а также выявить преимущества и уникальные возможности приложения. Разрабатывается </a:t>
            </a:r>
            <a:r>
              <a:rPr lang="en-US" sz="2800" b="1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концепция и функционал продукта</a:t>
            </a:r>
            <a:r>
              <a:rPr lang="en-US" sz="2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alphaModFix amt="48000"/>
          </a:blip>
          <a:srcRect l="12508" t="15043" r="19245" b="34928"/>
          <a:stretch/>
        </p:blipFill>
        <p:spPr bwMode="auto"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buNone/>
              <a:defRPr/>
            </a:pPr>
            <a:endParaRPr lang="ru-RU" sz="2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/>
              <a:t>Команда</a:t>
            </a:r>
            <a:endParaRPr lang="ru-RU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200"/>
              <a:t>Лидер проекта, менеджер задач</a:t>
            </a:r>
            <a:endParaRPr sz="2200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Костюков Василий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9"/>
          </p:nvPr>
        </p:nvSpPr>
        <p:spPr bwMode="auto"/>
        <p:txBody>
          <a:bodyPr/>
          <a:lstStyle/>
          <a:p>
            <a:pPr>
              <a:defRPr/>
            </a:pPr>
            <a:r>
              <a:rPr sz="22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Дизайнер, IT специалист, пресс-секретарь</a:t>
            </a:r>
            <a:r>
              <a:rPr lang="ru-RU" sz="3600">
                <a:latin typeface="Arial"/>
                <a:ea typeface="Arial"/>
                <a:cs typeface="Arial"/>
              </a:rPr>
              <a:t> </a:t>
            </a:r>
            <a:r>
              <a:rPr lang="ru-RU" sz="2200">
                <a:latin typeface="Arial"/>
                <a:ea typeface="Arial"/>
                <a:cs typeface="Arial"/>
              </a:rPr>
              <a:t>проекта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2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Битков Алексей</a:t>
            </a:r>
            <a:endParaRPr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2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200"/>
              <a:t>Проектный наставник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24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err="1"/>
              <a:t>Кузнечихина</a:t>
            </a:r>
            <a:r>
              <a:rPr lang="ru-RU" dirty="0"/>
              <a:t> Юлия</a:t>
            </a:r>
            <a:endParaRPr dirty="0"/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25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200" dirty="0"/>
              <a:t>Проектный </a:t>
            </a:r>
            <a:r>
              <a:rPr lang="ru-RU" sz="2200"/>
              <a:t>трекер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27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Ксенофонтова Оксана</a:t>
            </a:r>
            <a:endParaRPr/>
          </a:p>
        </p:txBody>
      </p:sp>
      <p:pic>
        <p:nvPicPr>
          <p:cNvPr id="1766576517" name="Рисунок 1766576516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044183" y="3462337"/>
            <a:ext cx="2013416" cy="2628900"/>
          </a:xfrm>
          <a:prstGeom prst="rect">
            <a:avLst/>
          </a:prstGeom>
        </p:spPr>
      </p:pic>
      <p:pic>
        <p:nvPicPr>
          <p:cNvPr id="1541181994" name="Рисунок 1541181993"/>
          <p:cNvPicPr>
            <a:picLocks noChangeAspect="1"/>
          </p:cNvPicPr>
          <p:nvPr/>
        </p:nvPicPr>
        <p:blipFill>
          <a:blip r:embed="rId4"/>
          <a:srcRect l="29074" t="13272" r="32442" b="6479"/>
          <a:stretch/>
        </p:blipFill>
        <p:spPr bwMode="auto">
          <a:xfrm>
            <a:off x="1354499" y="3414397"/>
            <a:ext cx="2324099" cy="2724780"/>
          </a:xfrm>
          <a:prstGeom prst="rect">
            <a:avLst/>
          </a:prstGeom>
        </p:spPr>
      </p:pic>
      <p:pic>
        <p:nvPicPr>
          <p:cNvPr id="1026" name="Picture 2" descr="Оксана Ксенофонтова">
            <a:extLst>
              <a:ext uri="{FF2B5EF4-FFF2-40B4-BE49-F238E27FC236}">
                <a16:creationId xmlns:a16="http://schemas.microsoft.com/office/drawing/2014/main" id="{9652A5F8-964F-452D-8AE1-AE88FB2A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226" y="3462337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4459F9-68EE-4A89-9FB1-0B32DB929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3680" y="3468462"/>
            <a:ext cx="2628900" cy="26128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buNone/>
              <a:defRPr/>
            </a:pPr>
            <a:r>
              <a:rPr lang="ru-RU" sz="2800"/>
              <a:t>План развития «</a:t>
            </a:r>
            <a:r>
              <a:rPr lang="ru-RU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FoodChoice</a:t>
            </a:r>
            <a:r>
              <a:rPr lang="ru-RU" sz="2800"/>
              <a:t>» включает в себя следующие этапы и шаги:</a:t>
            </a: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/>
              <a:t>Планы развития</a:t>
            </a:r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 bwMode="auto">
          <a:xfrm>
            <a:off x="894588" y="2724911"/>
            <a:ext cx="8793162" cy="7554912"/>
          </a:xfrm>
        </p:spPr>
        <p:txBody>
          <a:bodyPr/>
          <a:lstStyle/>
          <a:p>
            <a:pPr>
              <a:defRPr/>
            </a:pPr>
            <a:r>
              <a:rPr lang="ru-RU" sz="2800" b="1"/>
              <a:t>Улучшение функционала приложения:</a:t>
            </a:r>
            <a:endParaRPr b="1"/>
          </a:p>
          <a:p>
            <a:pPr marL="473075" indent="-457200">
              <a:buFont typeface="Arial"/>
              <a:buChar char="•"/>
              <a:defRPr/>
            </a:pPr>
            <a:r>
              <a:rPr lang="ru-RU" sz="2800"/>
              <a:t>Доработка и улучшение функционала нашего приложения, основывающаяся на обратной связи пользователей и требованиях рынка;</a:t>
            </a:r>
            <a:endParaRPr/>
          </a:p>
          <a:p>
            <a:pPr marL="473075" indent="-457200">
              <a:buFont typeface="Arial"/>
              <a:buChar char="•"/>
              <a:defRPr/>
            </a:pPr>
            <a:r>
              <a:rPr lang="ru-RU" sz="2800"/>
              <a:t>Внедрение новых функций и возможностей, которые сделают приложение более привлекательным для пользователей.</a:t>
            </a:r>
            <a:endParaRPr/>
          </a:p>
          <a:p>
            <a:pPr>
              <a:defRPr/>
            </a:pPr>
            <a:endParaRPr sz="2800" b="1"/>
          </a:p>
          <a:p>
            <a:pPr>
              <a:defRPr/>
            </a:pPr>
            <a:r>
              <a:rPr lang="ru-RU" sz="2800" b="1"/>
              <a:t>Маркетинг и продвижение:</a:t>
            </a:r>
            <a:endParaRPr b="1"/>
          </a:p>
          <a:p>
            <a:pPr marL="473075" indent="-457200">
              <a:buFont typeface="Arial"/>
              <a:buChar char="•"/>
              <a:defRPr/>
            </a:pPr>
            <a:r>
              <a:rPr lang="ru-RU" sz="2800"/>
              <a:t>Разработка более детального маркетингового плана, включающего инструменты по привлечению новых пользователей и удержанию существующих;</a:t>
            </a:r>
            <a:endParaRPr/>
          </a:p>
          <a:p>
            <a:pPr marL="473075" indent="-457200">
              <a:buFont typeface="Arial"/>
              <a:buChar char="•"/>
              <a:defRPr/>
            </a:pPr>
            <a:r>
              <a:rPr lang="ru-RU" sz="2800"/>
              <a:t>Использование контент-маркетинга, рекламы в социальных сетях и других методов для продвижения приложения.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 bwMode="auto">
          <a:xfrm>
            <a:off x="10635805" y="2724911"/>
            <a:ext cx="8793162" cy="3416581"/>
          </a:xfrm>
        </p:spPr>
        <p:txBody>
          <a:bodyPr/>
          <a:lstStyle/>
          <a:p>
            <a:pPr>
              <a:defRPr/>
            </a:pPr>
            <a:r>
              <a:rPr lang="ru-RU" sz="2800" b="1"/>
              <a:t>Расширение партнерств и интеграций:</a:t>
            </a:r>
            <a:endParaRPr b="1"/>
          </a:p>
          <a:p>
            <a:pPr marL="473075" indent="-457200">
              <a:buFont typeface="Arial"/>
              <a:buChar char="•"/>
              <a:defRPr/>
            </a:pPr>
            <a:r>
              <a:rPr lang="ru-RU" sz="2800"/>
              <a:t>Поиск партнеров, которые могли бы улучшить функционал приложения, таких как производители здоровых продуктов, трекеры активности или фитнес-клубы;</a:t>
            </a:r>
            <a:endParaRPr/>
          </a:p>
          <a:p>
            <a:pPr marL="473075" indent="-457200">
              <a:buFont typeface="Arial"/>
              <a:buChar char="•"/>
              <a:defRPr/>
            </a:pPr>
            <a:r>
              <a:rPr lang="ru-RU" sz="2800"/>
              <a:t>Сотрудничество с другими популярными платформами и сервисами для увеличения охвата аудитории.</a:t>
            </a:r>
            <a:endParaRPr/>
          </a:p>
          <a:p>
            <a:pPr marL="473075" indent="-457200">
              <a:buFont typeface="Arial"/>
              <a:buChar char="•"/>
              <a:defRPr/>
            </a:pPr>
            <a:endParaRPr lang="ru-RU" sz="2800"/>
          </a:p>
          <a:p>
            <a:pPr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10635804" y="6318913"/>
            <a:ext cx="8793522" cy="457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/>
              <a:t>Эволюция продукта:</a:t>
            </a:r>
            <a:endParaRPr b="1"/>
          </a:p>
          <a:p>
            <a:pPr>
              <a:defRPr/>
            </a:pPr>
            <a:r>
              <a:rPr lang="ru-RU" sz="2800"/>
              <a:t>Подготовка к изменениям в рынке и потребительских предпочтениях, чтобы «Здорово поесть» могло эволюционировать и оставаться актуальным на протяжении времени.</a:t>
            </a:r>
            <a:endParaRPr/>
          </a:p>
          <a:p>
            <a:pPr>
              <a:defRPr/>
            </a:pPr>
            <a:endParaRPr lang="ru-RU" sz="2800"/>
          </a:p>
          <a:p>
            <a:pPr>
              <a:defRPr/>
            </a:pPr>
            <a:r>
              <a:rPr lang="ru-RU" sz="2800" i="1"/>
              <a:t>Этот план развития будет подвергаться регулярной ревизии, чтобы адаптироваться к изменяющимся условиям и потребностям рынка.</a:t>
            </a:r>
            <a:endParaRPr/>
          </a:p>
          <a:p>
            <a:pPr>
              <a:defRPr/>
            </a:pPr>
            <a:endParaRPr lang="ru-RU" sz="2800"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1447</Words>
  <Application>Microsoft Office PowerPoint</Application>
  <DocSecurity>0</DocSecurity>
  <PresentationFormat>Произвольный</PresentationFormat>
  <Paragraphs>103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Liberation Sans</vt:lpstr>
      <vt:lpstr>ОБЛОЖКИ</vt:lpstr>
      <vt:lpstr>РАЗДЕЛИТЕЛИ</vt:lpstr>
      <vt:lpstr>Приложение для обучения правильному питанию "FoodChoice"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Пешкова Василиса Олеговна</dc:creator>
  <cp:keywords/>
  <dc:description/>
  <cp:lastModifiedBy>Василий Костюков</cp:lastModifiedBy>
  <cp:revision>233</cp:revision>
  <dcterms:created xsi:type="dcterms:W3CDTF">2021-03-01T12:07:13Z</dcterms:created>
  <dcterms:modified xsi:type="dcterms:W3CDTF">2023-10-18T20:37:46Z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