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8" r:id="rId3"/>
    <p:sldId id="259" r:id="rId4"/>
    <p:sldId id="281" r:id="rId5"/>
    <p:sldId id="260" r:id="rId6"/>
    <p:sldId id="273" r:id="rId7"/>
    <p:sldId id="270" r:id="rId8"/>
    <p:sldId id="269" r:id="rId9"/>
    <p:sldId id="262" r:id="rId10"/>
    <p:sldId id="271" r:id="rId11"/>
    <p:sldId id="261" r:id="rId12"/>
    <p:sldId id="279" r:id="rId13"/>
    <p:sldId id="278" r:id="rId14"/>
    <p:sldId id="276" r:id="rId15"/>
    <p:sldId id="280" r:id="rId16"/>
    <p:sldId id="264" r:id="rId17"/>
    <p:sldId id="265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CA7C7"/>
    <a:srgbClr val="465D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81" d="100"/>
          <a:sy n="81" d="100"/>
        </p:scale>
        <p:origin x="725" y="53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 sz="1800" baseline="0" dirty="0">
              <a:solidFill>
                <a:schemeClr val="bg1"/>
              </a:solidFill>
              <a:latin typeface="Montserrat Light" pitchFamily="2" charset="-52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bg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D1E-429D-87CE-44402776AEF0}"/>
              </c:ext>
            </c:extLst>
          </c:dPt>
          <c:dPt>
            <c:idx val="1"/>
            <c:invertIfNegative val="0"/>
            <c:bubble3D val="0"/>
            <c:spPr>
              <a:solidFill>
                <a:schemeClr val="bg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D1E-429D-87CE-44402776AEF0}"/>
              </c:ext>
            </c:extLst>
          </c:dPt>
          <c:dPt>
            <c:idx val="5"/>
            <c:invertIfNegative val="0"/>
            <c:bubble3D val="0"/>
            <c:spPr>
              <a:solidFill>
                <a:srgbClr val="6CA7C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6D1E-429D-87CE-44402776AEF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bg1"/>
                    </a:solidFill>
                    <a:latin typeface="Montserrat SemiBold" pitchFamily="2" charset="-52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Лист1!$A$2:$A$9</c:f>
              <c:numCache>
                <c:formatCode>General</c:formatCode>
                <c:ptCount val="8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  <c:pt idx="6">
                  <c:v>2024</c:v>
                </c:pt>
                <c:pt idx="7">
                  <c:v>2025</c:v>
                </c:pt>
              </c:numCache>
            </c:num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2.36</c:v>
                </c:pt>
                <c:pt idx="1">
                  <c:v>2.29</c:v>
                </c:pt>
                <c:pt idx="2">
                  <c:v>1.71</c:v>
                </c:pt>
                <c:pt idx="3">
                  <c:v>1.8</c:v>
                </c:pt>
                <c:pt idx="4">
                  <c:v>1.6</c:v>
                </c:pt>
                <c:pt idx="5">
                  <c:v>1.53</c:v>
                </c:pt>
                <c:pt idx="6">
                  <c:v>1.6</c:v>
                </c:pt>
                <c:pt idx="7">
                  <c:v>1.7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D1E-429D-87CE-44402776AEF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5"/>
        <c:overlap val="-27"/>
        <c:axId val="1547715280"/>
        <c:axId val="1546626272"/>
      </c:barChart>
      <c:catAx>
        <c:axId val="15477152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bg1"/>
                </a:solidFill>
                <a:latin typeface="Montserrat" pitchFamily="2" charset="-52"/>
                <a:ea typeface="+mn-ea"/>
                <a:cs typeface="+mn-cs"/>
              </a:defRPr>
            </a:pPr>
            <a:endParaRPr lang="ru-RU"/>
          </a:p>
        </c:txPr>
        <c:crossAx val="1546626272"/>
        <c:crosses val="autoZero"/>
        <c:auto val="1"/>
        <c:lblAlgn val="ctr"/>
        <c:lblOffset val="100"/>
        <c:noMultiLvlLbl val="0"/>
      </c:catAx>
      <c:valAx>
        <c:axId val="1546626272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5477152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 sz="1800" baseline="0" dirty="0">
              <a:solidFill>
                <a:schemeClr val="bg1"/>
              </a:solidFill>
              <a:latin typeface="Montserrat Light" pitchFamily="2" charset="-52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bg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866-4B32-9617-EBA51BAC9739}"/>
              </c:ext>
            </c:extLst>
          </c:dPt>
          <c:dPt>
            <c:idx val="1"/>
            <c:invertIfNegative val="0"/>
            <c:bubble3D val="0"/>
            <c:spPr>
              <a:solidFill>
                <a:schemeClr val="bg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866-4B32-9617-EBA51BAC9739}"/>
              </c:ext>
            </c:extLst>
          </c:dPt>
          <c:dPt>
            <c:idx val="5"/>
            <c:invertIfNegative val="0"/>
            <c:bubble3D val="0"/>
            <c:spPr>
              <a:solidFill>
                <a:srgbClr val="6CA7C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D866-4B32-9617-EBA51BAC973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bg1"/>
                    </a:solidFill>
                    <a:latin typeface="Montserrat SemiBold" pitchFamily="2" charset="-52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Лист1!$A$2:$A$9</c:f>
              <c:numCache>
                <c:formatCode>General</c:formatCode>
                <c:ptCount val="8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  <c:pt idx="6">
                  <c:v>2024</c:v>
                </c:pt>
                <c:pt idx="7">
                  <c:v>2025</c:v>
                </c:pt>
              </c:numCache>
            </c:numRef>
          </c:cat>
          <c:val>
            <c:numRef>
              <c:f>Лист1!$B$2:$B$9</c:f>
              <c:numCache>
                <c:formatCode>0.0%</c:formatCode>
                <c:ptCount val="8"/>
                <c:pt idx="0">
                  <c:v>9.5000000000000001E-2</c:v>
                </c:pt>
                <c:pt idx="1">
                  <c:v>0.129</c:v>
                </c:pt>
                <c:pt idx="2">
                  <c:v>0.22600000000000001</c:v>
                </c:pt>
                <c:pt idx="3" formatCode="0%">
                  <c:v>0.27</c:v>
                </c:pt>
                <c:pt idx="4" formatCode="0%">
                  <c:v>0.3</c:v>
                </c:pt>
                <c:pt idx="5" formatCode="0%">
                  <c:v>0.33</c:v>
                </c:pt>
                <c:pt idx="6" formatCode="0%">
                  <c:v>0.37</c:v>
                </c:pt>
                <c:pt idx="7" formatCode="0%">
                  <c:v>0.42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866-4B32-9617-EBA51BAC97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5"/>
        <c:overlap val="-27"/>
        <c:axId val="1547715280"/>
        <c:axId val="1546626272"/>
      </c:barChart>
      <c:catAx>
        <c:axId val="15477152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bg1"/>
                </a:solidFill>
                <a:latin typeface="Montserrat" pitchFamily="2" charset="-52"/>
                <a:ea typeface="+mn-ea"/>
                <a:cs typeface="+mn-cs"/>
              </a:defRPr>
            </a:pPr>
            <a:endParaRPr lang="ru-RU"/>
          </a:p>
        </c:txPr>
        <c:crossAx val="1546626272"/>
        <c:crosses val="autoZero"/>
        <c:auto val="1"/>
        <c:lblAlgn val="ctr"/>
        <c:lblOffset val="100"/>
        <c:noMultiLvlLbl val="0"/>
      </c:catAx>
      <c:valAx>
        <c:axId val="1546626272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crossAx val="15477152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8E3D2C-8378-4660-AAD1-F113644E1DB4}" type="datetimeFigureOut">
              <a:rPr lang="ru-RU" smtClean="0"/>
              <a:t>22.07.2024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9ADF73-49A7-4A48-980F-79E5DE50E3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57401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93B47B-59FD-4786-B862-1A04D846DBB9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82014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7FB739-095B-4966-A733-F160A7A59E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D67BCF0-B684-4326-8FAB-A4904A0150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039DAED-3DAC-424E-A18E-296EC76B1F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283EC-CB7F-4CDA-ABDC-43D9CD244FBE}" type="datetimeFigureOut">
              <a:rPr lang="ru-RU" smtClean="0"/>
              <a:t>22.07.2024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577A934-BB13-40E6-A741-65EDEB5FD6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C59BBF7-728C-4BEA-8A9D-A48FCCE3A7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FBAC6-82E9-420B-B8C0-D8B7F910E6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33816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500749-9ABF-44B2-A812-85BB028DB1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AA8E56C-EB45-4BF1-BB81-236CA78479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974CD2A-2CC4-465E-842D-642AA0648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283EC-CB7F-4CDA-ABDC-43D9CD244FBE}" type="datetimeFigureOut">
              <a:rPr lang="ru-RU" smtClean="0"/>
              <a:t>22.07.2024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2B7AA2F-7180-4892-8231-C6BB38F137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51833F9-CF1B-4534-AE81-1467398722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FBAC6-82E9-420B-B8C0-D8B7F910E6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7082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BCE69D5-AE5C-4D1F-A54E-C49EF013E1C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CE46BDA-2C9E-444B-9118-3B20718477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E1312D7-4C44-4838-A02E-69DA3295B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283EC-CB7F-4CDA-ABDC-43D9CD244FBE}" type="datetimeFigureOut">
              <a:rPr lang="ru-RU" smtClean="0"/>
              <a:t>22.07.2024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8BDE9EA-2E92-4507-8458-3E7A08F7B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31B1B6D-A7F8-4F78-A16A-4E1CEE823D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FBAC6-82E9-420B-B8C0-D8B7F910E6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86217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36EB88-CBBA-4D51-8ACF-CC75B6FEE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4CCE86C-D4CB-42E8-8A70-8C17D6CC45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C368C0C-A893-40A2-BA71-05DB2A94F6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283EC-CB7F-4CDA-ABDC-43D9CD244FBE}" type="datetimeFigureOut">
              <a:rPr lang="ru-RU" smtClean="0"/>
              <a:t>22.07.2024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B080EF3-9F40-4C7F-9DED-268A393187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ECC77AD-1239-41D1-85B1-762906C39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FBAC6-82E9-420B-B8C0-D8B7F910E6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6881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AF1F31-D33F-496E-AA88-5066362B77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73A8426-19A3-4AD1-8E23-E6637BBB2F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244FD6C-322E-4B85-B4A7-DBE949CF90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283EC-CB7F-4CDA-ABDC-43D9CD244FBE}" type="datetimeFigureOut">
              <a:rPr lang="ru-RU" smtClean="0"/>
              <a:t>22.07.2024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AD7D398-756F-47FB-AB80-BE9605A063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632428A-775E-4512-AF60-3207857027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FBAC6-82E9-420B-B8C0-D8B7F910E6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2731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7F449A-4581-4E95-975B-FAB2CA56D2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424BF9E-C655-4491-AAB0-29B4660ED1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641B60A-9504-413A-915B-11C389B7A3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D46F46A-68A8-401D-850F-72C24B646B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283EC-CB7F-4CDA-ABDC-43D9CD244FBE}" type="datetimeFigureOut">
              <a:rPr lang="ru-RU" smtClean="0"/>
              <a:t>22.07.2024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8642BB9-55FE-4315-87EC-AB3F19379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87778F4-69E6-49E2-8F73-75DE18744A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FBAC6-82E9-420B-B8C0-D8B7F910E6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30764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4FBC04-646B-49F3-B61C-6B75561158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ABA332E-94B3-47A2-85CD-A83E85D5C8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D9AA11B-0C4A-4494-8E49-A1A56EDBA8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AC862ED-6C69-4EAB-9C1B-9D6A962792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304479B-1C02-49A0-9061-079AE18F0E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E5DA056-C51B-4C9F-BBC3-BF8D475417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283EC-CB7F-4CDA-ABDC-43D9CD244FBE}" type="datetimeFigureOut">
              <a:rPr lang="ru-RU" smtClean="0"/>
              <a:t>22.07.2024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FBF7353-5AD1-4E30-95E6-33DE06EE4A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6CD7784-091C-4FF3-835A-30DEA3CDD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FBAC6-82E9-420B-B8C0-D8B7F910E6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6573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0602B1-0249-4642-A4DD-08C5C68823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8DEF336-6567-4E20-95D9-2D93B1C95C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283EC-CB7F-4CDA-ABDC-43D9CD244FBE}" type="datetimeFigureOut">
              <a:rPr lang="ru-RU" smtClean="0"/>
              <a:t>22.07.2024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8F2F072-D82F-473A-A698-01F9213397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2A26DD7-8676-40D4-A970-5EA822249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FBAC6-82E9-420B-B8C0-D8B7F910E6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40944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84DC99B-2BA9-4434-B4D5-72117DADFD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283EC-CB7F-4CDA-ABDC-43D9CD244FBE}" type="datetimeFigureOut">
              <a:rPr lang="ru-RU" smtClean="0"/>
              <a:t>22.07.2024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AC8C6D5-05D0-46C5-A177-33130E1D75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47948E8-CF77-4F7B-86C4-A2A4AA2D67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FBAC6-82E9-420B-B8C0-D8B7F910E6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88252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DFF0AC-4916-46B3-A412-534856C5F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6063F6F-2BFD-478A-BE29-FE6BD58729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9B029BA-7045-4AF5-8874-D5086C23A4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C42A7FE-94AC-4089-A95C-4A6BF0367F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283EC-CB7F-4CDA-ABDC-43D9CD244FBE}" type="datetimeFigureOut">
              <a:rPr lang="ru-RU" smtClean="0"/>
              <a:t>22.07.2024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853100B-759C-4ED1-AB3B-6016002BF9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A675CA3-32E7-4967-BEFE-506FEED535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FBAC6-82E9-420B-B8C0-D8B7F910E6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72189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5935BE-407E-41A7-AAB7-0A288706D7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F66FB24A-8ABB-418F-90FA-ED0FF813036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E4E43E1-F3A7-444A-A0CC-BFC7E316DD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6B7F03D-E56B-4BEC-A6E4-46FE5DEEE5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283EC-CB7F-4CDA-ABDC-43D9CD244FBE}" type="datetimeFigureOut">
              <a:rPr lang="ru-RU" smtClean="0"/>
              <a:t>22.07.2024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7C3BDD6-ED8E-40BC-A4AC-F7B72BF3BB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D99D4FF-2865-43BB-931E-8AEE70B76B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FBAC6-82E9-420B-B8C0-D8B7F910E6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80543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B89AD1-9644-4FDA-A361-A4955475A5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D288305-F9A5-442E-AB0E-C09E08742E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1984916-3E7B-4952-9C36-A1DC697CE8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5283EC-CB7F-4CDA-ABDC-43D9CD244FBE}" type="datetimeFigureOut">
              <a:rPr lang="ru-RU" smtClean="0"/>
              <a:t>22.07.2024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E5335AB-4C88-4F80-A60F-83DBA87BC3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D68ED0F-7CC2-4097-A450-B4AF4D1FED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5FBAC6-82E9-420B-B8C0-D8B7F910E6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3721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65D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E93168C-E5D9-499F-A83C-F7431C4B69A1}"/>
              </a:ext>
            </a:extLst>
          </p:cNvPr>
          <p:cNvSpPr txBox="1"/>
          <p:nvPr/>
        </p:nvSpPr>
        <p:spPr>
          <a:xfrm>
            <a:off x="2590799" y="1402694"/>
            <a:ext cx="7010400" cy="193899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2000" dirty="0">
                <a:solidFill>
                  <a:schemeClr val="bg1"/>
                </a:solidFill>
                <a:latin typeface="Montserrat ExtraBold" pitchFamily="2" charset="-52"/>
              </a:rPr>
              <a:t>NICE FIT</a:t>
            </a:r>
            <a:endParaRPr lang="ru-RU" sz="12000" dirty="0">
              <a:solidFill>
                <a:schemeClr val="bg1"/>
              </a:solidFill>
              <a:latin typeface="Montserrat ExtraBold" pitchFamily="2" charset="-52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234069C-A487-4008-B7FC-65F7B29F17B9}"/>
              </a:ext>
            </a:extLst>
          </p:cNvPr>
          <p:cNvSpPr txBox="1"/>
          <p:nvPr/>
        </p:nvSpPr>
        <p:spPr>
          <a:xfrm>
            <a:off x="1035934" y="3341686"/>
            <a:ext cx="101201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i="1" dirty="0">
                <a:latin typeface="Montserrat Medium" pitchFamily="2" charset="-52"/>
              </a:rPr>
              <a:t>«Ваш стиль. Ваш размер. Наша технология».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CEDD8B2-4DC0-4F0A-A7D3-7F9D0C30F573}"/>
              </a:ext>
            </a:extLst>
          </p:cNvPr>
          <p:cNvSpPr txBox="1"/>
          <p:nvPr/>
        </p:nvSpPr>
        <p:spPr>
          <a:xfrm>
            <a:off x="2265679" y="4218848"/>
            <a:ext cx="76606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>
                <a:solidFill>
                  <a:schemeClr val="bg1"/>
                </a:solidFill>
                <a:latin typeface="Montserrat Medium" pitchFamily="2" charset="-52"/>
              </a:rPr>
              <a:t>Система автоматизации подбора одежды </a:t>
            </a:r>
          </a:p>
          <a:p>
            <a:pPr algn="ctr"/>
            <a:r>
              <a:rPr lang="ru-RU" sz="4000" dirty="0">
                <a:solidFill>
                  <a:schemeClr val="bg1"/>
                </a:solidFill>
                <a:latin typeface="Montserrat Medium" pitchFamily="2" charset="-52"/>
              </a:rPr>
              <a:t>и размеров</a:t>
            </a:r>
          </a:p>
        </p:txBody>
      </p:sp>
    </p:spTree>
    <p:extLst>
      <p:ext uri="{BB962C8B-B14F-4D97-AF65-F5344CB8AC3E}">
        <p14:creationId xmlns:p14="http://schemas.microsoft.com/office/powerpoint/2010/main" val="25171928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65D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Группа 30">
            <a:extLst>
              <a:ext uri="{FF2B5EF4-FFF2-40B4-BE49-F238E27FC236}">
                <a16:creationId xmlns:a16="http://schemas.microsoft.com/office/drawing/2014/main" id="{78CFFDD8-EEF4-4D40-822C-F1492232C1AB}"/>
              </a:ext>
            </a:extLst>
          </p:cNvPr>
          <p:cNvGrpSpPr/>
          <p:nvPr/>
        </p:nvGrpSpPr>
        <p:grpSpPr>
          <a:xfrm>
            <a:off x="1075477" y="1258650"/>
            <a:ext cx="10041045" cy="5443097"/>
            <a:chOff x="1163251" y="946133"/>
            <a:chExt cx="10041045" cy="5443097"/>
          </a:xfrm>
        </p:grpSpPr>
        <p:grpSp>
          <p:nvGrpSpPr>
            <p:cNvPr id="18" name="Группа 17">
              <a:extLst>
                <a:ext uri="{FF2B5EF4-FFF2-40B4-BE49-F238E27FC236}">
                  <a16:creationId xmlns:a16="http://schemas.microsoft.com/office/drawing/2014/main" id="{398D8DF1-F6F3-45C4-B801-69246838B058}"/>
                </a:ext>
              </a:extLst>
            </p:cNvPr>
            <p:cNvGrpSpPr/>
            <p:nvPr/>
          </p:nvGrpSpPr>
          <p:grpSpPr>
            <a:xfrm>
              <a:off x="1163251" y="946133"/>
              <a:ext cx="9865497" cy="5443097"/>
              <a:chOff x="1394745" y="772513"/>
              <a:chExt cx="9865497" cy="5443097"/>
            </a:xfrm>
          </p:grpSpPr>
          <p:sp>
            <p:nvSpPr>
              <p:cNvPr id="3" name="Прямоугольник: скругленные углы 2">
                <a:extLst>
                  <a:ext uri="{FF2B5EF4-FFF2-40B4-BE49-F238E27FC236}">
                    <a16:creationId xmlns:a16="http://schemas.microsoft.com/office/drawing/2014/main" id="{1F968E55-7374-4733-BBF2-5D904FAA01DB}"/>
                  </a:ext>
                </a:extLst>
              </p:cNvPr>
              <p:cNvSpPr/>
              <p:nvPr/>
            </p:nvSpPr>
            <p:spPr>
              <a:xfrm>
                <a:off x="9419866" y="775505"/>
                <a:ext cx="1840376" cy="4140843"/>
              </a:xfrm>
              <a:prstGeom prst="roundRect">
                <a:avLst/>
              </a:prstGeom>
              <a:solidFill>
                <a:srgbClr val="6CA7C7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contourW="12700">
                <a:contourClr>
                  <a:srgbClr val="52616B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" name="Прямоугольник: скругленные углы 3">
                <a:extLst>
                  <a:ext uri="{FF2B5EF4-FFF2-40B4-BE49-F238E27FC236}">
                    <a16:creationId xmlns:a16="http://schemas.microsoft.com/office/drawing/2014/main" id="{2436B90E-AB98-4C5A-A8E2-ACF3A166F54D}"/>
                  </a:ext>
                </a:extLst>
              </p:cNvPr>
              <p:cNvSpPr/>
              <p:nvPr/>
            </p:nvSpPr>
            <p:spPr>
              <a:xfrm>
                <a:off x="1394746" y="775505"/>
                <a:ext cx="1840376" cy="4120587"/>
              </a:xfrm>
              <a:prstGeom prst="roundRect">
                <a:avLst/>
              </a:prstGeom>
              <a:solidFill>
                <a:srgbClr val="6CA7C7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contourW="12700">
                <a:contourClr>
                  <a:srgbClr val="52616B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" name="Прямоугольник: скругленные углы 4">
                <a:extLst>
                  <a:ext uri="{FF2B5EF4-FFF2-40B4-BE49-F238E27FC236}">
                    <a16:creationId xmlns:a16="http://schemas.microsoft.com/office/drawing/2014/main" id="{D6F1D5B9-7C12-4B5F-9FD3-A7A01F557113}"/>
                  </a:ext>
                </a:extLst>
              </p:cNvPr>
              <p:cNvSpPr/>
              <p:nvPr/>
            </p:nvSpPr>
            <p:spPr>
              <a:xfrm>
                <a:off x="5407306" y="775505"/>
                <a:ext cx="1840376" cy="4140843"/>
              </a:xfrm>
              <a:prstGeom prst="roundRect">
                <a:avLst/>
              </a:prstGeom>
              <a:solidFill>
                <a:srgbClr val="6CA7C7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contourW="12700">
                <a:contourClr>
                  <a:srgbClr val="52616B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" name="Прямоугольник: скругленные углы 8">
                <a:extLst>
                  <a:ext uri="{FF2B5EF4-FFF2-40B4-BE49-F238E27FC236}">
                    <a16:creationId xmlns:a16="http://schemas.microsoft.com/office/drawing/2014/main" id="{781671F1-2C8A-46E6-B2E7-DA61431644BD}"/>
                  </a:ext>
                </a:extLst>
              </p:cNvPr>
              <p:cNvSpPr/>
              <p:nvPr/>
            </p:nvSpPr>
            <p:spPr>
              <a:xfrm rot="5400000">
                <a:off x="3266950" y="3180146"/>
                <a:ext cx="1163258" cy="4907667"/>
              </a:xfrm>
              <a:prstGeom prst="roundRect">
                <a:avLst/>
              </a:prstGeom>
              <a:solidFill>
                <a:srgbClr val="6CA7C7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contourW="12700">
                <a:contourClr>
                  <a:srgbClr val="52616B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" name="Прямоугольник: скругленные углы 9">
                <a:extLst>
                  <a:ext uri="{FF2B5EF4-FFF2-40B4-BE49-F238E27FC236}">
                    <a16:creationId xmlns:a16="http://schemas.microsoft.com/office/drawing/2014/main" id="{790B3271-5EDD-4B37-8057-A711735AC7F9}"/>
                  </a:ext>
                </a:extLst>
              </p:cNvPr>
              <p:cNvSpPr/>
              <p:nvPr/>
            </p:nvSpPr>
            <p:spPr>
              <a:xfrm rot="5400000">
                <a:off x="8287472" y="3242840"/>
                <a:ext cx="1163259" cy="4782281"/>
              </a:xfrm>
              <a:prstGeom prst="roundRect">
                <a:avLst/>
              </a:prstGeom>
              <a:solidFill>
                <a:srgbClr val="6CA7C7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contourW="12700">
                <a:contourClr>
                  <a:srgbClr val="52616B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  <p:sp>
            <p:nvSpPr>
              <p:cNvPr id="13" name="Прямоугольник: скругленные углы 12">
                <a:extLst>
                  <a:ext uri="{FF2B5EF4-FFF2-40B4-BE49-F238E27FC236}">
                    <a16:creationId xmlns:a16="http://schemas.microsoft.com/office/drawing/2014/main" id="{A3A92EB0-6577-4B62-9A51-320A58DDA215}"/>
                  </a:ext>
                </a:extLst>
              </p:cNvPr>
              <p:cNvSpPr/>
              <p:nvPr/>
            </p:nvSpPr>
            <p:spPr>
              <a:xfrm>
                <a:off x="3410672" y="772513"/>
                <a:ext cx="1834588" cy="2016000"/>
              </a:xfrm>
              <a:prstGeom prst="roundRect">
                <a:avLst/>
              </a:prstGeom>
              <a:solidFill>
                <a:srgbClr val="6CA7C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Прямоугольник: скругленные углы 13">
                <a:extLst>
                  <a:ext uri="{FF2B5EF4-FFF2-40B4-BE49-F238E27FC236}">
                    <a16:creationId xmlns:a16="http://schemas.microsoft.com/office/drawing/2014/main" id="{F29C5FE3-B3DE-48AD-84C2-082096BB97B9}"/>
                  </a:ext>
                </a:extLst>
              </p:cNvPr>
              <p:cNvSpPr/>
              <p:nvPr/>
            </p:nvSpPr>
            <p:spPr>
              <a:xfrm>
                <a:off x="3403920" y="2912431"/>
                <a:ext cx="1834588" cy="2016000"/>
              </a:xfrm>
              <a:prstGeom prst="roundRect">
                <a:avLst/>
              </a:prstGeom>
              <a:solidFill>
                <a:srgbClr val="6CA7C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  <p:sp>
            <p:nvSpPr>
              <p:cNvPr id="15" name="Прямоугольник: скругленные углы 14">
                <a:extLst>
                  <a:ext uri="{FF2B5EF4-FFF2-40B4-BE49-F238E27FC236}">
                    <a16:creationId xmlns:a16="http://schemas.microsoft.com/office/drawing/2014/main" id="{96458AA2-FA9E-471E-817C-E1AD57E36D9B}"/>
                  </a:ext>
                </a:extLst>
              </p:cNvPr>
              <p:cNvSpPr/>
              <p:nvPr/>
            </p:nvSpPr>
            <p:spPr>
              <a:xfrm>
                <a:off x="7410692" y="2924514"/>
                <a:ext cx="1834588" cy="2016000"/>
              </a:xfrm>
              <a:prstGeom prst="roundRect">
                <a:avLst/>
              </a:prstGeom>
              <a:solidFill>
                <a:srgbClr val="6CA7C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  <p:sp>
            <p:nvSpPr>
              <p:cNvPr id="16" name="Прямоугольник: скругленные углы 15">
                <a:extLst>
                  <a:ext uri="{FF2B5EF4-FFF2-40B4-BE49-F238E27FC236}">
                    <a16:creationId xmlns:a16="http://schemas.microsoft.com/office/drawing/2014/main" id="{9A8AE6D4-0209-4062-899C-C161DFB0ECE5}"/>
                  </a:ext>
                </a:extLst>
              </p:cNvPr>
              <p:cNvSpPr/>
              <p:nvPr/>
            </p:nvSpPr>
            <p:spPr>
              <a:xfrm>
                <a:off x="7422268" y="772513"/>
                <a:ext cx="1834588" cy="2016000"/>
              </a:xfrm>
              <a:prstGeom prst="roundRect">
                <a:avLst/>
              </a:prstGeom>
              <a:solidFill>
                <a:srgbClr val="6CA7C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843D855A-CF69-43AE-B3D3-E2AAA1AE85F9}"/>
                </a:ext>
              </a:extLst>
            </p:cNvPr>
            <p:cNvSpPr txBox="1"/>
            <p:nvPr/>
          </p:nvSpPr>
          <p:spPr>
            <a:xfrm>
              <a:off x="9159431" y="1070846"/>
              <a:ext cx="1991810" cy="42065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b="1" dirty="0">
                  <a:solidFill>
                    <a:schemeClr val="bg1"/>
                  </a:solidFill>
                  <a:latin typeface="Montserrat" pitchFamily="2" charset="-52"/>
                </a:rPr>
                <a:t>1. Сегменты потребителей</a:t>
              </a:r>
            </a:p>
            <a:p>
              <a:pPr marR="41910" lvl="0">
                <a:lnSpc>
                  <a:spcPct val="95000"/>
                </a:lnSpc>
                <a:spcAft>
                  <a:spcPts val="0"/>
                </a:spcAft>
              </a:pPr>
              <a:r>
                <a:rPr lang="ru-RU" sz="1200" dirty="0">
                  <a:solidFill>
                    <a:schemeClr val="bg1"/>
                  </a:solidFill>
                  <a:effectLst/>
                  <a:latin typeface="Montserrat Light" pitchFamily="2" charset="-52"/>
                  <a:ea typeface="Times New Roman" panose="02020603050405020304" pitchFamily="18" charset="0"/>
                </a:rPr>
                <a:t>-</a:t>
              </a:r>
              <a:r>
                <a:rPr lang="ru-RU" sz="1200" dirty="0">
                  <a:solidFill>
                    <a:schemeClr val="bg1"/>
                  </a:solidFill>
                  <a:latin typeface="Montserrat Light" pitchFamily="2" charset="-52"/>
                  <a:ea typeface="Times New Roman" panose="02020603050405020304" pitchFamily="18" charset="0"/>
                </a:rPr>
                <a:t> </a:t>
              </a:r>
              <a:r>
                <a:rPr lang="ru-RU" sz="1200" dirty="0">
                  <a:solidFill>
                    <a:schemeClr val="bg1"/>
                  </a:solidFill>
                  <a:effectLst/>
                  <a:latin typeface="Montserrat Light" pitchFamily="2" charset="-52"/>
                  <a:ea typeface="Times New Roman" panose="02020603050405020304" pitchFamily="18" charset="0"/>
                </a:rPr>
                <a:t>Маркетплейсы, занимающиеся реализацией одежды: </a:t>
              </a:r>
              <a:r>
                <a:rPr lang="en-US" sz="1200" dirty="0">
                  <a:solidFill>
                    <a:schemeClr val="bg1"/>
                  </a:solidFill>
                  <a:effectLst/>
                  <a:latin typeface="Montserrat Light" pitchFamily="2" charset="-52"/>
                  <a:ea typeface="Times New Roman" panose="02020603050405020304" pitchFamily="18" charset="0"/>
                </a:rPr>
                <a:t>OZON, </a:t>
              </a:r>
              <a:r>
                <a:rPr lang="en-US" sz="1200" dirty="0" err="1">
                  <a:solidFill>
                    <a:schemeClr val="bg1"/>
                  </a:solidFill>
                  <a:effectLst/>
                  <a:latin typeface="Montserrat Light" pitchFamily="2" charset="-52"/>
                  <a:ea typeface="Times New Roman" panose="02020603050405020304" pitchFamily="18" charset="0"/>
                </a:rPr>
                <a:t>Wildberries</a:t>
              </a:r>
              <a:r>
                <a:rPr lang="en-US" sz="1200" dirty="0">
                  <a:solidFill>
                    <a:schemeClr val="bg1"/>
                  </a:solidFill>
                  <a:effectLst/>
                  <a:latin typeface="Montserrat Light" pitchFamily="2" charset="-52"/>
                  <a:ea typeface="Times New Roman" panose="02020603050405020304" pitchFamily="18" charset="0"/>
                </a:rPr>
                <a:t>, </a:t>
              </a:r>
              <a:r>
                <a:rPr lang="ru-RU" sz="1200" dirty="0">
                  <a:solidFill>
                    <a:schemeClr val="bg1"/>
                  </a:solidFill>
                  <a:effectLst/>
                  <a:latin typeface="Montserrat Light" pitchFamily="2" charset="-52"/>
                  <a:ea typeface="Times New Roman" panose="02020603050405020304" pitchFamily="18" charset="0"/>
                </a:rPr>
                <a:t>Яндекс Маркет, </a:t>
              </a:r>
              <a:r>
                <a:rPr lang="ru-RU" sz="1200" dirty="0" err="1">
                  <a:solidFill>
                    <a:schemeClr val="bg1"/>
                  </a:solidFill>
                  <a:effectLst/>
                  <a:latin typeface="Montserrat Light" pitchFamily="2" charset="-52"/>
                  <a:ea typeface="Times New Roman" panose="02020603050405020304" pitchFamily="18" charset="0"/>
                </a:rPr>
                <a:t>МегаМаркет</a:t>
              </a:r>
              <a:endParaRPr lang="ru-RU" sz="1200" dirty="0">
                <a:solidFill>
                  <a:schemeClr val="bg1"/>
                </a:solidFill>
                <a:effectLst/>
                <a:latin typeface="Montserrat Light" pitchFamily="2" charset="-52"/>
                <a:ea typeface="Arial" panose="020B0604020202020204" pitchFamily="34" charset="0"/>
              </a:endParaRPr>
            </a:p>
            <a:p>
              <a:pPr marR="41910" lvl="0">
                <a:lnSpc>
                  <a:spcPct val="95000"/>
                </a:lnSpc>
                <a:spcAft>
                  <a:spcPts val="0"/>
                </a:spcAft>
              </a:pPr>
              <a:r>
                <a:rPr lang="ru-RU" sz="1200" dirty="0">
                  <a:solidFill>
                    <a:schemeClr val="bg1"/>
                  </a:solidFill>
                  <a:effectLst/>
                  <a:latin typeface="Montserrat Light" pitchFamily="2" charset="-52"/>
                  <a:ea typeface="Times New Roman" panose="02020603050405020304" pitchFamily="18" charset="0"/>
                </a:rPr>
                <a:t>- Онлайн универмаги одежды, имеющие большой ассортимент различных брендов и большое количество товарных позиций;</a:t>
              </a:r>
            </a:p>
            <a:p>
              <a:pPr marR="41910" lvl="0">
                <a:lnSpc>
                  <a:spcPct val="95000"/>
                </a:lnSpc>
                <a:spcAft>
                  <a:spcPts val="0"/>
                </a:spcAft>
              </a:pPr>
              <a:r>
                <a:rPr lang="ru-RU" sz="1100" dirty="0">
                  <a:solidFill>
                    <a:schemeClr val="bg1"/>
                  </a:solidFill>
                  <a:effectLst/>
                  <a:latin typeface="Montserrat Light" pitchFamily="2" charset="-52"/>
                  <a:ea typeface="Arial" panose="020B0604020202020204" pitchFamily="34" charset="0"/>
                </a:rPr>
                <a:t>- Крупные</a:t>
              </a:r>
              <a:r>
                <a:rPr lang="en-US" sz="1100" dirty="0">
                  <a:solidFill>
                    <a:schemeClr val="bg1"/>
                  </a:solidFill>
                  <a:effectLst/>
                  <a:latin typeface="Montserrat Light" pitchFamily="2" charset="-52"/>
                  <a:ea typeface="Arial" panose="020B0604020202020204" pitchFamily="34" charset="0"/>
                </a:rPr>
                <a:t> </a:t>
              </a:r>
              <a:r>
                <a:rPr lang="ru-RU" sz="1100" dirty="0">
                  <a:solidFill>
                    <a:schemeClr val="bg1"/>
                  </a:solidFill>
                  <a:effectLst/>
                  <a:latin typeface="Montserrat Light" pitchFamily="2" charset="-52"/>
                  <a:ea typeface="Arial" panose="020B0604020202020204" pitchFamily="34" charset="0"/>
                </a:rPr>
                <a:t>ритейлеры одежды: </a:t>
              </a:r>
              <a:r>
                <a:rPr lang="en-US" sz="1100" dirty="0">
                  <a:solidFill>
                    <a:schemeClr val="bg1"/>
                  </a:solidFill>
                  <a:effectLst/>
                  <a:latin typeface="Montserrat Light" pitchFamily="2" charset="-52"/>
                  <a:ea typeface="Arial" panose="020B0604020202020204" pitchFamily="34" charset="0"/>
                </a:rPr>
                <a:t>Fashion </a:t>
              </a:r>
              <a:r>
                <a:rPr lang="en-US" sz="1100" dirty="0">
                  <a:solidFill>
                    <a:schemeClr val="bg1"/>
                  </a:solidFill>
                  <a:latin typeface="Montserrat Light" pitchFamily="2" charset="-52"/>
                  <a:ea typeface="Arial" panose="020B0604020202020204" pitchFamily="34" charset="0"/>
                </a:rPr>
                <a:t>M</a:t>
              </a:r>
              <a:r>
                <a:rPr lang="en-US" sz="1100" dirty="0">
                  <a:solidFill>
                    <a:schemeClr val="bg1"/>
                  </a:solidFill>
                  <a:effectLst/>
                  <a:latin typeface="Montserrat Light" pitchFamily="2" charset="-52"/>
                  <a:ea typeface="Arial" panose="020B0604020202020204" pitchFamily="34" charset="0"/>
                </a:rPr>
                <a:t>elon </a:t>
              </a:r>
              <a:r>
                <a:rPr lang="en-US" sz="1100" dirty="0">
                  <a:solidFill>
                    <a:schemeClr val="bg1"/>
                  </a:solidFill>
                  <a:latin typeface="Montserrat Light" pitchFamily="2" charset="-52"/>
                  <a:ea typeface="Arial" panose="020B0604020202020204" pitchFamily="34" charset="0"/>
                </a:rPr>
                <a:t>G</a:t>
              </a:r>
              <a:r>
                <a:rPr lang="en-US" sz="1100" dirty="0">
                  <a:solidFill>
                    <a:schemeClr val="bg1"/>
                  </a:solidFill>
                  <a:effectLst/>
                  <a:latin typeface="Montserrat Light" pitchFamily="2" charset="-52"/>
                  <a:ea typeface="Arial" panose="020B0604020202020204" pitchFamily="34" charset="0"/>
                </a:rPr>
                <a:t>roup, GJ </a:t>
              </a:r>
              <a:r>
                <a:rPr lang="ru-RU" sz="1100" dirty="0">
                  <a:solidFill>
                    <a:schemeClr val="bg1"/>
                  </a:solidFill>
                  <a:effectLst/>
                  <a:latin typeface="Montserrat Light" pitchFamily="2" charset="-52"/>
                  <a:ea typeface="Arial" panose="020B0604020202020204" pitchFamily="34" charset="0"/>
                </a:rPr>
                <a:t>и т.д.</a:t>
              </a:r>
              <a:endParaRPr lang="en-US" sz="1100" dirty="0">
                <a:solidFill>
                  <a:schemeClr val="bg1"/>
                </a:solidFill>
                <a:effectLst/>
                <a:latin typeface="Montserrat Light" pitchFamily="2" charset="-52"/>
                <a:ea typeface="Arial" panose="020B0604020202020204" pitchFamily="34" charset="0"/>
              </a:endParaRPr>
            </a:p>
            <a:p>
              <a:pPr marR="41910" lvl="0">
                <a:lnSpc>
                  <a:spcPct val="95000"/>
                </a:lnSpc>
                <a:spcAft>
                  <a:spcPts val="0"/>
                </a:spcAft>
              </a:pPr>
              <a:r>
                <a:rPr lang="en-US" sz="1100" dirty="0">
                  <a:solidFill>
                    <a:schemeClr val="bg1"/>
                  </a:solidFill>
                  <a:latin typeface="Montserrat Light" pitchFamily="2" charset="-52"/>
                  <a:ea typeface="Arial" panose="020B0604020202020204" pitchFamily="34" charset="0"/>
                </a:rPr>
                <a:t>- </a:t>
              </a:r>
              <a:r>
                <a:rPr lang="ru-RU" sz="1100" dirty="0">
                  <a:solidFill>
                    <a:schemeClr val="bg1"/>
                  </a:solidFill>
                  <a:latin typeface="Montserrat Light" pitchFamily="2" charset="-52"/>
                  <a:ea typeface="Arial" panose="020B0604020202020204" pitchFamily="34" charset="0"/>
                </a:rPr>
                <a:t>Небольшие бренды одежды, имеющие проблемы с большим количеством возвратов</a:t>
              </a:r>
              <a:endParaRPr lang="ru-RU" sz="1100" dirty="0">
                <a:solidFill>
                  <a:schemeClr val="bg1"/>
                </a:solidFill>
                <a:effectLst/>
                <a:latin typeface="Montserrat Light" pitchFamily="2" charset="-52"/>
                <a:ea typeface="Arial" panose="020B0604020202020204" pitchFamily="34" charset="0"/>
              </a:endParaRPr>
            </a:p>
            <a:p>
              <a:endParaRPr lang="ru-RU" dirty="0">
                <a:solidFill>
                  <a:schemeClr val="bg1"/>
                </a:solidFill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D6216AAA-983F-40B7-A942-E256CD974E4E}"/>
                </a:ext>
              </a:extLst>
            </p:cNvPr>
            <p:cNvSpPr txBox="1"/>
            <p:nvPr/>
          </p:nvSpPr>
          <p:spPr>
            <a:xfrm>
              <a:off x="5198965" y="1070846"/>
              <a:ext cx="1921880" cy="3856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b="1" dirty="0">
                  <a:solidFill>
                    <a:schemeClr val="bg1"/>
                  </a:solidFill>
                  <a:latin typeface="Montserrat" pitchFamily="2" charset="-52"/>
                </a:rPr>
                <a:t>2. Ценностное предложение</a:t>
              </a:r>
            </a:p>
            <a:p>
              <a:pPr marR="41910" lvl="0">
                <a:lnSpc>
                  <a:spcPct val="95000"/>
                </a:lnSpc>
                <a:spcAft>
                  <a:spcPts val="0"/>
                </a:spcAft>
              </a:pPr>
              <a:r>
                <a:rPr lang="ru-RU" sz="1200" dirty="0">
                  <a:solidFill>
                    <a:schemeClr val="bg1"/>
                  </a:solidFill>
                  <a:effectLst/>
                  <a:latin typeface="Montserrat Light" pitchFamily="2" charset="-52"/>
                  <a:ea typeface="Times New Roman" panose="02020603050405020304" pitchFamily="18" charset="0"/>
                </a:rPr>
                <a:t>Наш проект предлагает систему автоматизации подбора одежды и ее размеров для онлайн-ритейлеров одежды, которая помогает снизить процент возвратов за счет качественных рекомендаций по подбору размеров, а также увеличить конверсию и продажи за счет персонализированных подборок одежды для каждого вашего покупателя.</a:t>
              </a:r>
              <a:endParaRPr lang="ru-RU" dirty="0">
                <a:solidFill>
                  <a:schemeClr val="bg1"/>
                </a:solidFill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286FF176-7C65-4542-835B-EA267CAAD72C}"/>
                </a:ext>
              </a:extLst>
            </p:cNvPr>
            <p:cNvSpPr txBox="1"/>
            <p:nvPr/>
          </p:nvSpPr>
          <p:spPr>
            <a:xfrm>
              <a:off x="7202350" y="3183591"/>
              <a:ext cx="1834588" cy="17851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b="1" dirty="0">
                  <a:solidFill>
                    <a:schemeClr val="bg1"/>
                  </a:solidFill>
                  <a:latin typeface="Montserrat" pitchFamily="2" charset="-52"/>
                </a:rPr>
                <a:t>3. Каналы сбыта</a:t>
              </a:r>
              <a:endParaRPr lang="ru-RU" sz="1200" b="1" dirty="0">
                <a:solidFill>
                  <a:schemeClr val="bg1"/>
                </a:solidFill>
                <a:latin typeface="Montserrat Light" pitchFamily="2" charset="-52"/>
              </a:endParaRPr>
            </a:p>
            <a:p>
              <a:r>
                <a:rPr lang="ru-RU" sz="1200" b="1" dirty="0">
                  <a:solidFill>
                    <a:schemeClr val="bg1"/>
                  </a:solidFill>
                  <a:effectLst/>
                  <a:latin typeface="Montserrat Light" pitchFamily="2" charset="-52"/>
                  <a:ea typeface="Times New Roman" panose="02020603050405020304" pitchFamily="18" charset="0"/>
                </a:rPr>
                <a:t>- С</a:t>
              </a:r>
              <a:r>
                <a:rPr lang="ru-RU" sz="1200" dirty="0">
                  <a:solidFill>
                    <a:schemeClr val="bg1"/>
                  </a:solidFill>
                  <a:effectLst/>
                  <a:latin typeface="Montserrat Light" pitchFamily="2" charset="-52"/>
                  <a:ea typeface="Times New Roman" panose="02020603050405020304" pitchFamily="18" charset="0"/>
                </a:rPr>
                <a:t>айт проекта;</a:t>
              </a:r>
            </a:p>
            <a:p>
              <a:r>
                <a:rPr lang="ru-RU" sz="1200" dirty="0">
                  <a:solidFill>
                    <a:schemeClr val="bg1"/>
                  </a:solidFill>
                  <a:latin typeface="Montserrat Light" pitchFamily="2" charset="-52"/>
                </a:rPr>
                <a:t>-Социальные сети стартапа;</a:t>
              </a:r>
            </a:p>
            <a:p>
              <a:r>
                <a:rPr lang="ru-RU" sz="1200" dirty="0">
                  <a:solidFill>
                    <a:schemeClr val="bg1"/>
                  </a:solidFill>
                  <a:latin typeface="Montserrat Light" pitchFamily="2" charset="-52"/>
                </a:rPr>
                <a:t>- Мероприятия, связанные с </a:t>
              </a:r>
              <a:r>
                <a:rPr lang="en-US" sz="1200" dirty="0">
                  <a:solidFill>
                    <a:schemeClr val="bg1"/>
                  </a:solidFill>
                  <a:latin typeface="Montserrat Light" pitchFamily="2" charset="-52"/>
                </a:rPr>
                <a:t>e</a:t>
              </a:r>
              <a:r>
                <a:rPr lang="ru-RU" sz="1200" dirty="0">
                  <a:solidFill>
                    <a:schemeClr val="bg1"/>
                  </a:solidFill>
                  <a:latin typeface="Montserrat Light" pitchFamily="2" charset="-52"/>
                </a:rPr>
                <a:t>-</a:t>
              </a:r>
              <a:r>
                <a:rPr lang="en-US" sz="1200" dirty="0">
                  <a:solidFill>
                    <a:schemeClr val="bg1"/>
                  </a:solidFill>
                  <a:latin typeface="Montserrat Light" pitchFamily="2" charset="-52"/>
                </a:rPr>
                <a:t>commerce </a:t>
              </a:r>
              <a:r>
                <a:rPr lang="ru-RU" sz="1200" dirty="0">
                  <a:solidFill>
                    <a:schemeClr val="bg1"/>
                  </a:solidFill>
                  <a:latin typeface="Montserrat Light" pitchFamily="2" charset="-52"/>
                </a:rPr>
                <a:t>в </a:t>
              </a:r>
              <a:r>
                <a:rPr lang="en-US" sz="1200" dirty="0">
                  <a:solidFill>
                    <a:schemeClr val="bg1"/>
                  </a:solidFill>
                  <a:latin typeface="Montserrat Light" pitchFamily="2" charset="-52"/>
                </a:rPr>
                <a:t>fashion</a:t>
              </a:r>
              <a:r>
                <a:rPr lang="ru-RU" sz="1200" dirty="0">
                  <a:solidFill>
                    <a:schemeClr val="bg1"/>
                  </a:solidFill>
                  <a:latin typeface="Montserrat Light" pitchFamily="2" charset="-52"/>
                </a:rPr>
                <a:t>;</a:t>
              </a:r>
            </a:p>
            <a:p>
              <a:r>
                <a:rPr lang="ru-RU" sz="1200" dirty="0">
                  <a:solidFill>
                    <a:schemeClr val="bg1"/>
                  </a:solidFill>
                  <a:latin typeface="Montserrat Light" pitchFamily="2" charset="-52"/>
                </a:rPr>
                <a:t>- Корпоративные рассылки</a:t>
              </a:r>
              <a:endParaRPr lang="ru-RU" dirty="0">
                <a:solidFill>
                  <a:schemeClr val="bg1"/>
                </a:solidFill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E9ABBF79-7FF2-4BD8-A735-4308341A9164}"/>
                </a:ext>
              </a:extLst>
            </p:cNvPr>
            <p:cNvSpPr txBox="1"/>
            <p:nvPr/>
          </p:nvSpPr>
          <p:spPr>
            <a:xfrm>
              <a:off x="7213926" y="1070846"/>
              <a:ext cx="1834588" cy="17235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b="1" dirty="0">
                  <a:solidFill>
                    <a:schemeClr val="bg1"/>
                  </a:solidFill>
                  <a:latin typeface="Montserrat" pitchFamily="2" charset="-52"/>
                </a:rPr>
                <a:t>4. Отношения </a:t>
              </a:r>
            </a:p>
            <a:p>
              <a:r>
                <a:rPr lang="ru-RU" sz="1400" b="1" dirty="0">
                  <a:solidFill>
                    <a:schemeClr val="bg1"/>
                  </a:solidFill>
                  <a:latin typeface="Montserrat" pitchFamily="2" charset="-52"/>
                </a:rPr>
                <a:t>с клиентами</a:t>
              </a:r>
              <a:endParaRPr lang="ru-RU" sz="1200" b="1" dirty="0">
                <a:solidFill>
                  <a:schemeClr val="bg1"/>
                </a:solidFill>
                <a:latin typeface="Montserrat Light" pitchFamily="2" charset="-52"/>
              </a:endParaRPr>
            </a:p>
            <a:p>
              <a:r>
                <a:rPr lang="ru-RU" sz="1200" b="1" dirty="0">
                  <a:solidFill>
                    <a:schemeClr val="bg1"/>
                  </a:solidFill>
                  <a:effectLst/>
                  <a:latin typeface="Montserrat Light" pitchFamily="2" charset="-52"/>
                  <a:ea typeface="Times New Roman" panose="02020603050405020304" pitchFamily="18" charset="0"/>
                </a:rPr>
                <a:t>- </a:t>
              </a:r>
              <a:r>
                <a:rPr lang="ru-RU" sz="1100" dirty="0">
                  <a:solidFill>
                    <a:schemeClr val="bg1"/>
                  </a:solidFill>
                  <a:effectLst/>
                  <a:latin typeface="Montserrat Light" pitchFamily="2" charset="-52"/>
                  <a:ea typeface="Times New Roman" panose="02020603050405020304" pitchFamily="18" charset="0"/>
                </a:rPr>
                <a:t>Персональная обратная связь;</a:t>
              </a:r>
            </a:p>
            <a:p>
              <a:r>
                <a:rPr lang="ru-RU" sz="1100" dirty="0">
                  <a:solidFill>
                    <a:schemeClr val="bg1"/>
                  </a:solidFill>
                  <a:effectLst/>
                  <a:latin typeface="Montserrat Light" pitchFamily="2" charset="-52"/>
                  <a:ea typeface="Times New Roman" panose="02020603050405020304" pitchFamily="18" charset="0"/>
                </a:rPr>
                <a:t>- Услуги</a:t>
              </a:r>
              <a:r>
                <a:rPr lang="en-US" sz="1100" dirty="0">
                  <a:solidFill>
                    <a:schemeClr val="bg1"/>
                  </a:solidFill>
                  <a:effectLst/>
                  <a:latin typeface="Montserrat Light" pitchFamily="2" charset="-52"/>
                  <a:ea typeface="Times New Roman" panose="02020603050405020304" pitchFamily="18" charset="0"/>
                </a:rPr>
                <a:t> </a:t>
              </a:r>
              <a:r>
                <a:rPr lang="ru-RU" sz="1100" dirty="0">
                  <a:solidFill>
                    <a:schemeClr val="bg1"/>
                  </a:solidFill>
                  <a:effectLst/>
                  <a:latin typeface="Montserrat Light" pitchFamily="2" charset="-52"/>
                  <a:ea typeface="Times New Roman" panose="02020603050405020304" pitchFamily="18" charset="0"/>
                </a:rPr>
                <a:t>поддержки;</a:t>
              </a:r>
            </a:p>
            <a:p>
              <a:r>
                <a:rPr lang="ru-RU" sz="1100" dirty="0">
                  <a:solidFill>
                    <a:schemeClr val="bg1"/>
                  </a:solidFill>
                  <a:effectLst/>
                  <a:latin typeface="Montserrat Light" pitchFamily="2" charset="-52"/>
                  <a:ea typeface="Times New Roman" panose="02020603050405020304" pitchFamily="18" charset="0"/>
                </a:rPr>
                <a:t>- Предоставление личного менеджера при работе с </a:t>
              </a:r>
              <a:r>
                <a:rPr lang="ru-RU" sz="1100" dirty="0">
                  <a:solidFill>
                    <a:schemeClr val="bg1"/>
                  </a:solidFill>
                  <a:latin typeface="Montserrat Light" pitchFamily="2" charset="-52"/>
                  <a:ea typeface="Times New Roman" panose="02020603050405020304" pitchFamily="18" charset="0"/>
                </a:rPr>
                <a:t>плагином</a:t>
              </a:r>
              <a:endParaRPr lang="ru-RU" sz="1600" dirty="0">
                <a:solidFill>
                  <a:schemeClr val="bg1"/>
                </a:solidFill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1CFA803C-009F-4D7F-90CF-2BB906815BB2}"/>
                </a:ext>
              </a:extLst>
            </p:cNvPr>
            <p:cNvSpPr txBox="1"/>
            <p:nvPr/>
          </p:nvSpPr>
          <p:spPr>
            <a:xfrm>
              <a:off x="3207155" y="3122457"/>
              <a:ext cx="1840376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b="1" dirty="0">
                  <a:solidFill>
                    <a:schemeClr val="bg1"/>
                  </a:solidFill>
                  <a:latin typeface="Montserrat" pitchFamily="2" charset="-52"/>
                </a:rPr>
                <a:t>6. Ключевые ресурсы</a:t>
              </a:r>
              <a:r>
                <a:rPr lang="ru-RU" sz="1400" dirty="0">
                  <a:solidFill>
                    <a:schemeClr val="bg1"/>
                  </a:solidFill>
                  <a:effectLst/>
                  <a:latin typeface="Montserrat Light" pitchFamily="2" charset="-52"/>
                  <a:ea typeface="Times New Roman" panose="02020603050405020304" pitchFamily="18" charset="0"/>
                </a:rPr>
                <a:t> </a:t>
              </a:r>
            </a:p>
            <a:p>
              <a:r>
                <a:rPr lang="ru-RU" sz="1200" dirty="0">
                  <a:solidFill>
                    <a:schemeClr val="bg1"/>
                  </a:solidFill>
                  <a:effectLst/>
                  <a:latin typeface="Montserrat Light" pitchFamily="2" charset="-52"/>
                  <a:ea typeface="Times New Roman" panose="02020603050405020304" pitchFamily="18" charset="0"/>
                </a:rPr>
                <a:t>- Оборотные средства, прибыль</a:t>
              </a:r>
            </a:p>
            <a:p>
              <a:r>
                <a:rPr lang="ru-RU" sz="1200" dirty="0">
                  <a:solidFill>
                    <a:schemeClr val="bg1"/>
                  </a:solidFill>
                  <a:effectLst/>
                  <a:latin typeface="Montserrat Light" pitchFamily="2" charset="-52"/>
                  <a:ea typeface="Times New Roman" panose="02020603050405020304" pitchFamily="18" charset="0"/>
                </a:rPr>
                <a:t>- Технологии, знания </a:t>
              </a:r>
            </a:p>
            <a:p>
              <a:r>
                <a:rPr lang="ru-RU" sz="1200" dirty="0">
                  <a:solidFill>
                    <a:schemeClr val="bg1"/>
                  </a:solidFill>
                  <a:effectLst/>
                  <a:latin typeface="Montserrat Light" pitchFamily="2" charset="-52"/>
                  <a:ea typeface="Times New Roman" panose="02020603050405020304" pitchFamily="18" charset="0"/>
                </a:rPr>
                <a:t>- Сотрудники </a:t>
              </a:r>
            </a:p>
            <a:p>
              <a:r>
                <a:rPr lang="ru-RU" sz="1200" dirty="0">
                  <a:solidFill>
                    <a:schemeClr val="bg1"/>
                  </a:solidFill>
                  <a:latin typeface="Montserrat Light" pitchFamily="2" charset="-52"/>
                  <a:ea typeface="Times New Roman" panose="02020603050405020304" pitchFamily="18" charset="0"/>
                </a:rPr>
                <a:t>- Базы данных</a:t>
              </a:r>
              <a:endParaRPr lang="ru-RU" sz="1200" dirty="0">
                <a:solidFill>
                  <a:schemeClr val="bg1"/>
                </a:solidFill>
                <a:effectLst/>
                <a:latin typeface="Montserrat Light" pitchFamily="2" charset="-52"/>
                <a:ea typeface="Times New Roman" panose="02020603050405020304" pitchFamily="18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F966F414-884B-4C3D-9142-6EE696B5B355}"/>
                </a:ext>
              </a:extLst>
            </p:cNvPr>
            <p:cNvSpPr txBox="1"/>
            <p:nvPr/>
          </p:nvSpPr>
          <p:spPr>
            <a:xfrm>
              <a:off x="1215346" y="1070846"/>
              <a:ext cx="1828799" cy="27392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b="1" dirty="0">
                  <a:solidFill>
                    <a:schemeClr val="bg1"/>
                  </a:solidFill>
                  <a:effectLst/>
                  <a:latin typeface="Montserrat" pitchFamily="2" charset="-52"/>
                  <a:ea typeface="Times New Roman" panose="02020603050405020304" pitchFamily="18" charset="0"/>
                </a:rPr>
                <a:t>5. Ключевые партнеры</a:t>
              </a:r>
              <a:r>
                <a:rPr lang="ru-RU" sz="1200" dirty="0">
                  <a:solidFill>
                    <a:schemeClr val="bg1"/>
                  </a:solidFill>
                  <a:effectLst/>
                  <a:latin typeface="Montserrat Light" pitchFamily="2" charset="-52"/>
                  <a:ea typeface="Times New Roman" panose="02020603050405020304" pitchFamily="18" charset="0"/>
                </a:rPr>
                <a:t> </a:t>
              </a:r>
            </a:p>
            <a:p>
              <a:pPr marL="171450" indent="-171450">
                <a:buFontTx/>
                <a:buChar char="-"/>
              </a:pPr>
              <a:r>
                <a:rPr lang="ru-RU" sz="1200" dirty="0">
                  <a:solidFill>
                    <a:schemeClr val="bg1"/>
                  </a:solidFill>
                  <a:latin typeface="Montserrat Light" pitchFamily="2" charset="-52"/>
                  <a:ea typeface="Times New Roman" panose="02020603050405020304" pitchFamily="18" charset="0"/>
                </a:rPr>
                <a:t>Фонды грантовой поддержки</a:t>
              </a:r>
              <a:r>
                <a:rPr lang="ru-RU" sz="1200" dirty="0">
                  <a:solidFill>
                    <a:schemeClr val="bg1"/>
                  </a:solidFill>
                  <a:effectLst/>
                  <a:latin typeface="Montserrat Light" pitchFamily="2" charset="-52"/>
                  <a:ea typeface="Times New Roman" panose="02020603050405020304" pitchFamily="18" charset="0"/>
                </a:rPr>
                <a:t>;</a:t>
              </a:r>
            </a:p>
            <a:p>
              <a:pPr marL="171450" indent="-171450">
                <a:buFontTx/>
                <a:buChar char="-"/>
              </a:pPr>
              <a:r>
                <a:rPr lang="en-US" sz="1200" dirty="0">
                  <a:solidFill>
                    <a:schemeClr val="bg1"/>
                  </a:solidFill>
                  <a:effectLst/>
                  <a:latin typeface="Montserrat Light" pitchFamily="2" charset="-52"/>
                  <a:ea typeface="Times New Roman" panose="02020603050405020304" pitchFamily="18" charset="0"/>
                </a:rPr>
                <a:t>UI</a:t>
              </a:r>
              <a:r>
                <a:rPr lang="ru-RU" sz="1200" dirty="0">
                  <a:solidFill>
                    <a:schemeClr val="bg1"/>
                  </a:solidFill>
                  <a:latin typeface="Montserrat Light" pitchFamily="2" charset="-52"/>
                  <a:ea typeface="Times New Roman" panose="02020603050405020304" pitchFamily="18" charset="0"/>
                </a:rPr>
                <a:t>/</a:t>
              </a:r>
              <a:r>
                <a:rPr lang="en-US" sz="1200" dirty="0">
                  <a:solidFill>
                    <a:schemeClr val="bg1"/>
                  </a:solidFill>
                  <a:effectLst/>
                  <a:latin typeface="Montserrat Light" pitchFamily="2" charset="-52"/>
                  <a:ea typeface="Times New Roman" panose="02020603050405020304" pitchFamily="18" charset="0"/>
                </a:rPr>
                <a:t>UX</a:t>
              </a:r>
              <a:r>
                <a:rPr lang="ru-RU" sz="1200" dirty="0">
                  <a:solidFill>
                    <a:schemeClr val="bg1"/>
                  </a:solidFill>
                  <a:latin typeface="Montserrat Light" pitchFamily="2" charset="-52"/>
                  <a:ea typeface="Times New Roman" panose="02020603050405020304" pitchFamily="18" charset="0"/>
                </a:rPr>
                <a:t> разработчики;</a:t>
              </a:r>
            </a:p>
            <a:p>
              <a:pPr marL="171450" indent="-171450">
                <a:buFontTx/>
                <a:buChar char="-"/>
              </a:pPr>
              <a:r>
                <a:rPr lang="ru-RU" sz="1200" dirty="0">
                  <a:solidFill>
                    <a:schemeClr val="bg1"/>
                  </a:solidFill>
                  <a:effectLst/>
                  <a:latin typeface="Montserrat Light" pitchFamily="2" charset="-52"/>
                  <a:ea typeface="Times New Roman" panose="02020603050405020304" pitchFamily="18" charset="0"/>
                </a:rPr>
                <a:t>П</a:t>
              </a:r>
              <a:r>
                <a:rPr lang="ru-RU" sz="1200" dirty="0">
                  <a:solidFill>
                    <a:schemeClr val="bg1"/>
                  </a:solidFill>
                  <a:latin typeface="Montserrat Light" pitchFamily="2" charset="-52"/>
                  <a:ea typeface="Times New Roman" panose="02020603050405020304" pitchFamily="18" charset="0"/>
                </a:rPr>
                <a:t>латформы электронной коммерции;</a:t>
              </a:r>
            </a:p>
            <a:p>
              <a:pPr marL="171450" indent="-171450">
                <a:buFontTx/>
                <a:buChar char="-"/>
              </a:pPr>
              <a:r>
                <a:rPr lang="ru-RU" sz="1200" dirty="0">
                  <a:solidFill>
                    <a:schemeClr val="bg1"/>
                  </a:solidFill>
                  <a:latin typeface="Montserrat Light" pitchFamily="2" charset="-52"/>
                  <a:ea typeface="Times New Roman" panose="02020603050405020304" pitchFamily="18" charset="0"/>
                </a:rPr>
                <a:t>Компании по разработке ПО и алгоритмов машинного обучения</a:t>
              </a:r>
              <a:endParaRPr lang="ru-RU" sz="1200" dirty="0">
                <a:solidFill>
                  <a:schemeClr val="bg1"/>
                </a:solidFill>
                <a:effectLst/>
                <a:latin typeface="Montserrat Light" pitchFamily="2" charset="-52"/>
                <a:ea typeface="Times New Roman" panose="02020603050405020304" pitchFamily="18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DA194866-D75B-40BD-A5D3-997531E76D5A}"/>
                </a:ext>
              </a:extLst>
            </p:cNvPr>
            <p:cNvSpPr txBox="1"/>
            <p:nvPr/>
          </p:nvSpPr>
          <p:spPr>
            <a:xfrm>
              <a:off x="3230779" y="1070846"/>
              <a:ext cx="1840376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b="1" dirty="0">
                  <a:solidFill>
                    <a:schemeClr val="bg1"/>
                  </a:solidFill>
                  <a:latin typeface="Montserrat" pitchFamily="2" charset="-52"/>
                </a:rPr>
                <a:t>7. Ключевые виды деятельности</a:t>
              </a:r>
              <a:endParaRPr lang="ru-RU" sz="1400" dirty="0">
                <a:solidFill>
                  <a:schemeClr val="bg1"/>
                </a:solidFill>
                <a:effectLst/>
                <a:latin typeface="Montserrat Light" pitchFamily="2" charset="-52"/>
                <a:ea typeface="Times New Roman" panose="02020603050405020304" pitchFamily="18" charset="0"/>
              </a:endParaRPr>
            </a:p>
            <a:p>
              <a:r>
                <a:rPr lang="ru-RU" sz="1100" dirty="0">
                  <a:solidFill>
                    <a:schemeClr val="bg1"/>
                  </a:solidFill>
                  <a:latin typeface="Montserrat Light" pitchFamily="2" charset="-52"/>
                </a:rPr>
                <a:t>- Разработка алгоритмов автоматизации подбора одежды и ее размеров;</a:t>
              </a:r>
            </a:p>
            <a:p>
              <a:r>
                <a:rPr lang="ru-RU" sz="1100" dirty="0">
                  <a:solidFill>
                    <a:schemeClr val="bg1"/>
                  </a:solidFill>
                  <a:latin typeface="Montserrat Light" pitchFamily="2" charset="-52"/>
                </a:rPr>
                <a:t>- Создание плагина</a:t>
              </a:r>
              <a:endParaRPr lang="ru-RU" sz="1600" dirty="0">
                <a:solidFill>
                  <a:schemeClr val="bg1"/>
                </a:solidFill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8396C2F4-CA29-4D5D-9C4D-22290096248F}"/>
                </a:ext>
              </a:extLst>
            </p:cNvPr>
            <p:cNvSpPr txBox="1"/>
            <p:nvPr/>
          </p:nvSpPr>
          <p:spPr>
            <a:xfrm>
              <a:off x="1202808" y="5309109"/>
              <a:ext cx="4868112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b="1" dirty="0">
                  <a:solidFill>
                    <a:schemeClr val="bg1"/>
                  </a:solidFill>
                  <a:latin typeface="Montserrat" pitchFamily="2" charset="-52"/>
                </a:rPr>
                <a:t>9. Структура издержек</a:t>
              </a:r>
              <a:endParaRPr lang="ru-RU" sz="1200" dirty="0">
                <a:solidFill>
                  <a:schemeClr val="bg1"/>
                </a:solidFill>
                <a:effectLst/>
                <a:latin typeface="Montserrat Light" pitchFamily="2" charset="-52"/>
                <a:ea typeface="Times New Roman" panose="02020603050405020304" pitchFamily="18" charset="0"/>
              </a:endParaRPr>
            </a:p>
            <a:p>
              <a:r>
                <a:rPr lang="ru-RU" sz="1200" dirty="0">
                  <a:solidFill>
                    <a:schemeClr val="bg1"/>
                  </a:solidFill>
                  <a:effectLst/>
                  <a:latin typeface="Montserrat Light" pitchFamily="2" charset="-52"/>
                  <a:ea typeface="Times New Roman" panose="02020603050405020304" pitchFamily="18" charset="0"/>
                </a:rPr>
                <a:t>- Разработка </a:t>
              </a:r>
              <a:r>
                <a:rPr lang="ru-RU" sz="1200" dirty="0">
                  <a:solidFill>
                    <a:schemeClr val="bg1"/>
                  </a:solidFill>
                  <a:latin typeface="Montserrat Light" pitchFamily="2" charset="-52"/>
                  <a:ea typeface="Times New Roman" panose="02020603050405020304" pitchFamily="18" charset="0"/>
                </a:rPr>
                <a:t>плагина</a:t>
              </a:r>
              <a:r>
                <a:rPr lang="ru-RU" sz="1200" dirty="0">
                  <a:solidFill>
                    <a:schemeClr val="bg1"/>
                  </a:solidFill>
                  <a:effectLst/>
                  <a:latin typeface="Montserrat Light" pitchFamily="2" charset="-52"/>
                  <a:ea typeface="Times New Roman" panose="02020603050405020304" pitchFamily="18" charset="0"/>
                </a:rPr>
                <a:t>; </a:t>
              </a:r>
            </a:p>
            <a:p>
              <a:r>
                <a:rPr lang="ru-RU" sz="1200" dirty="0">
                  <a:solidFill>
                    <a:schemeClr val="bg1"/>
                  </a:solidFill>
                  <a:latin typeface="Montserrat Light" pitchFamily="2" charset="-52"/>
                  <a:ea typeface="Times New Roman" panose="02020603050405020304" pitchFamily="18" charset="0"/>
                </a:rPr>
                <a:t>- </a:t>
              </a:r>
              <a:r>
                <a:rPr lang="ru-RU" sz="1200" dirty="0">
                  <a:solidFill>
                    <a:schemeClr val="bg1"/>
                  </a:solidFill>
                  <a:effectLst/>
                  <a:latin typeface="Montserrat Light" pitchFamily="2" charset="-52"/>
                  <a:ea typeface="Times New Roman" panose="02020603050405020304" pitchFamily="18" charset="0"/>
                </a:rPr>
                <a:t>Зарплата сотрудников;                  </a:t>
              </a:r>
            </a:p>
            <a:p>
              <a:r>
                <a:rPr lang="ru-RU" sz="1200" dirty="0">
                  <a:solidFill>
                    <a:schemeClr val="bg1"/>
                  </a:solidFill>
                  <a:effectLst/>
                  <a:latin typeface="Montserrat Light" pitchFamily="2" charset="-52"/>
                  <a:ea typeface="Times New Roman" panose="02020603050405020304" pitchFamily="18" charset="0"/>
                </a:rPr>
                <a:t>- Машинное обучение искусственного интеллекта;      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2CAFB1A9-DD54-4720-B034-A02285153A26}"/>
                </a:ext>
              </a:extLst>
            </p:cNvPr>
            <p:cNvSpPr txBox="1"/>
            <p:nvPr/>
          </p:nvSpPr>
          <p:spPr>
            <a:xfrm>
              <a:off x="6336184" y="5351648"/>
              <a:ext cx="4868112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b="1" dirty="0">
                  <a:solidFill>
                    <a:schemeClr val="bg1"/>
                  </a:solidFill>
                  <a:latin typeface="Montserrat" pitchFamily="2" charset="-52"/>
                </a:rPr>
                <a:t>8. Потоки поступления доходов</a:t>
              </a:r>
            </a:p>
            <a:p>
              <a:pPr marL="171450" indent="-171450">
                <a:buFontTx/>
                <a:buChar char="-"/>
              </a:pPr>
              <a:r>
                <a:rPr lang="ru-RU" sz="1200" dirty="0">
                  <a:solidFill>
                    <a:schemeClr val="bg1"/>
                  </a:solidFill>
                  <a:effectLst/>
                  <a:latin typeface="Montserrat Light" pitchFamily="2" charset="-52"/>
                  <a:ea typeface="Times New Roman" panose="02020603050405020304" pitchFamily="18" charset="0"/>
                </a:rPr>
                <a:t>Продажа тарифов ;</a:t>
              </a:r>
            </a:p>
            <a:p>
              <a:r>
                <a:rPr lang="ru-RU" sz="1200" dirty="0">
                  <a:solidFill>
                    <a:schemeClr val="bg1"/>
                  </a:solidFill>
                  <a:latin typeface="Montserrat Light" pitchFamily="2" charset="-52"/>
                  <a:ea typeface="Times New Roman" panose="02020603050405020304" pitchFamily="18" charset="0"/>
                </a:rPr>
                <a:t>-  Техническая поддержка системы</a:t>
              </a:r>
              <a:endParaRPr lang="ru-RU" sz="1200" dirty="0">
                <a:solidFill>
                  <a:schemeClr val="bg1"/>
                </a:solidFill>
                <a:effectLst/>
                <a:latin typeface="Montserrat Light" pitchFamily="2" charset="-52"/>
                <a:ea typeface="Times New Roman" panose="02020603050405020304" pitchFamily="18" charset="0"/>
              </a:endParaRP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0AA32456-8D24-4F3B-8B4F-BC72E9DE1A0A}"/>
              </a:ext>
            </a:extLst>
          </p:cNvPr>
          <p:cNvSpPr txBox="1"/>
          <p:nvPr/>
        </p:nvSpPr>
        <p:spPr>
          <a:xfrm>
            <a:off x="2493385" y="242987"/>
            <a:ext cx="75100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>
                <a:solidFill>
                  <a:schemeClr val="bg1"/>
                </a:solidFill>
                <a:latin typeface="Montserrat Black" pitchFamily="2" charset="-52"/>
              </a:rPr>
              <a:t>Бизнес - модель</a:t>
            </a:r>
          </a:p>
        </p:txBody>
      </p:sp>
    </p:spTree>
    <p:extLst>
      <p:ext uri="{BB962C8B-B14F-4D97-AF65-F5344CB8AC3E}">
        <p14:creationId xmlns:p14="http://schemas.microsoft.com/office/powerpoint/2010/main" val="18214551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CA7C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F6DB9937-E87F-4DA3-AE07-E8B6AEEA135E}"/>
              </a:ext>
            </a:extLst>
          </p:cNvPr>
          <p:cNvSpPr/>
          <p:nvPr/>
        </p:nvSpPr>
        <p:spPr>
          <a:xfrm>
            <a:off x="375920" y="1422400"/>
            <a:ext cx="3627120" cy="5019040"/>
          </a:xfrm>
          <a:prstGeom prst="roundRect">
            <a:avLst/>
          </a:prstGeom>
          <a:solidFill>
            <a:srgbClr val="465D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792A23FC-8B79-45C7-8616-3B116868B31A}"/>
              </a:ext>
            </a:extLst>
          </p:cNvPr>
          <p:cNvSpPr/>
          <p:nvPr/>
        </p:nvSpPr>
        <p:spPr>
          <a:xfrm>
            <a:off x="4282440" y="1422400"/>
            <a:ext cx="3627120" cy="5019040"/>
          </a:xfrm>
          <a:prstGeom prst="roundRect">
            <a:avLst/>
          </a:prstGeom>
          <a:solidFill>
            <a:srgbClr val="465D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408F0549-4277-4FDF-8E61-7D652045966B}"/>
              </a:ext>
            </a:extLst>
          </p:cNvPr>
          <p:cNvSpPr/>
          <p:nvPr/>
        </p:nvSpPr>
        <p:spPr>
          <a:xfrm>
            <a:off x="8188960" y="1397000"/>
            <a:ext cx="3627120" cy="5019040"/>
          </a:xfrm>
          <a:prstGeom prst="roundRect">
            <a:avLst/>
          </a:prstGeom>
          <a:solidFill>
            <a:srgbClr val="465D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026E5EB-FE40-4B47-92E4-8C60D8BC0A9F}"/>
              </a:ext>
            </a:extLst>
          </p:cNvPr>
          <p:cNvSpPr txBox="1"/>
          <p:nvPr/>
        </p:nvSpPr>
        <p:spPr>
          <a:xfrm>
            <a:off x="579120" y="1726074"/>
            <a:ext cx="3159759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chemeClr val="bg1"/>
                </a:solidFill>
                <a:latin typeface="Montserrat Medium" pitchFamily="2" charset="-52"/>
              </a:rPr>
              <a:t>Тариф «</a:t>
            </a:r>
            <a:r>
              <a:rPr lang="en-US" sz="2000" dirty="0">
                <a:solidFill>
                  <a:schemeClr val="bg1"/>
                </a:solidFill>
                <a:latin typeface="Montserrat Medium" pitchFamily="2" charset="-52"/>
              </a:rPr>
              <a:t>LITE</a:t>
            </a:r>
            <a:r>
              <a:rPr lang="ru-RU" sz="2000" dirty="0">
                <a:solidFill>
                  <a:schemeClr val="bg1"/>
                </a:solidFill>
                <a:latin typeface="Montserrat Medium" pitchFamily="2" charset="-52"/>
              </a:rPr>
              <a:t>» </a:t>
            </a:r>
          </a:p>
          <a:p>
            <a:pPr algn="ctr"/>
            <a:endParaRPr lang="en-US" sz="2000" dirty="0">
              <a:solidFill>
                <a:schemeClr val="bg1"/>
              </a:solidFill>
              <a:latin typeface="Montserrat Medium" pitchFamily="2" charset="-52"/>
            </a:endParaRPr>
          </a:p>
          <a:p>
            <a:r>
              <a:rPr lang="ru-RU" sz="1400" dirty="0">
                <a:solidFill>
                  <a:schemeClr val="bg1"/>
                </a:solidFill>
                <a:latin typeface="Montserrat" pitchFamily="2" charset="-52"/>
              </a:rPr>
              <a:t>Все необходимое инструменты для автоматизации подбора одежды и предоставления рекомендаций размеров. Для компаний, имеющих ассортимент от 100 до 500 товаров. В тариф входит: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1"/>
                </a:solidFill>
                <a:latin typeface="Montserrat" pitchFamily="2" charset="-52"/>
              </a:rPr>
              <a:t>Рекомендации размеров;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1"/>
                </a:solidFill>
                <a:latin typeface="Montserrat" pitchFamily="2" charset="-52"/>
              </a:rPr>
              <a:t>Персонализация подборок одежды;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1"/>
                </a:solidFill>
                <a:latin typeface="Montserrat" pitchFamily="2" charset="-52"/>
              </a:rPr>
              <a:t>Плагин, интегрируемый в сайт/приложение;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1"/>
                </a:solidFill>
                <a:latin typeface="Montserrat" pitchFamily="2" charset="-52"/>
              </a:rPr>
              <a:t>Создание цифрового профиля покупателя;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1"/>
                </a:solidFill>
                <a:latin typeface="Montserrat" pitchFamily="2" charset="-52"/>
              </a:rPr>
              <a:t>Аналитические </a:t>
            </a:r>
            <a:r>
              <a:rPr lang="ru-RU" sz="1400" dirty="0" err="1">
                <a:solidFill>
                  <a:schemeClr val="bg1"/>
                </a:solidFill>
                <a:latin typeface="Montserrat" pitchFamily="2" charset="-52"/>
              </a:rPr>
              <a:t>дашборды</a:t>
            </a:r>
            <a:r>
              <a:rPr lang="ru-RU" sz="1400" dirty="0">
                <a:solidFill>
                  <a:schemeClr val="bg1"/>
                </a:solidFill>
                <a:latin typeface="Montserrat" pitchFamily="2" charset="-52"/>
              </a:rPr>
              <a:t> с продуктовыми метриками;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1"/>
                </a:solidFill>
                <a:latin typeface="Montserrat" pitchFamily="2" charset="-52"/>
              </a:rPr>
              <a:t>Онлайн поддержка.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dirty="0">
              <a:solidFill>
                <a:schemeClr val="bg1"/>
              </a:solidFill>
              <a:latin typeface="Montserrat" pitchFamily="2" charset="-5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dirty="0">
              <a:solidFill>
                <a:schemeClr val="bg1"/>
              </a:solidFill>
              <a:latin typeface="Montserrat" pitchFamily="2" charset="-52"/>
            </a:endParaRPr>
          </a:p>
          <a:p>
            <a:endParaRPr lang="ru-RU" sz="1600" dirty="0">
              <a:solidFill>
                <a:schemeClr val="bg1"/>
              </a:solidFill>
              <a:latin typeface="Montserrat" pitchFamily="2" charset="-52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32809AF-E2B1-46F7-AD7F-EDE466B25805}"/>
              </a:ext>
            </a:extLst>
          </p:cNvPr>
          <p:cNvSpPr txBox="1"/>
          <p:nvPr/>
        </p:nvSpPr>
        <p:spPr>
          <a:xfrm>
            <a:off x="4516120" y="1726074"/>
            <a:ext cx="3159759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chemeClr val="bg1"/>
                </a:solidFill>
                <a:latin typeface="Montserrat Medium" pitchFamily="2" charset="-52"/>
              </a:rPr>
              <a:t>Тариф «</a:t>
            </a:r>
            <a:r>
              <a:rPr lang="en-US" sz="2000" dirty="0">
                <a:solidFill>
                  <a:schemeClr val="bg1"/>
                </a:solidFill>
                <a:latin typeface="Montserrat Medium" pitchFamily="2" charset="-52"/>
              </a:rPr>
              <a:t>STANDARD</a:t>
            </a:r>
            <a:r>
              <a:rPr lang="ru-RU" sz="2000" dirty="0">
                <a:solidFill>
                  <a:schemeClr val="bg1"/>
                </a:solidFill>
                <a:latin typeface="Montserrat Medium" pitchFamily="2" charset="-52"/>
              </a:rPr>
              <a:t>» </a:t>
            </a:r>
          </a:p>
          <a:p>
            <a:pPr algn="ctr"/>
            <a:endParaRPr lang="en-US" sz="2000" dirty="0">
              <a:solidFill>
                <a:schemeClr val="bg1"/>
              </a:solidFill>
              <a:latin typeface="Montserrat Medium" pitchFamily="2" charset="-52"/>
            </a:endParaRPr>
          </a:p>
          <a:p>
            <a:r>
              <a:rPr lang="ru-RU" sz="1400" dirty="0">
                <a:solidFill>
                  <a:schemeClr val="bg1"/>
                </a:solidFill>
                <a:latin typeface="Montserrat" pitchFamily="2" charset="-52"/>
              </a:rPr>
              <a:t>Все необходимые инструменты для развития бизнеса, расширенные аналитические данные. Для компаний, имеющих ассортимент от 500 до 2000 товаров. Все инструменты, входящие в тариф «</a:t>
            </a:r>
            <a:r>
              <a:rPr lang="en-US" sz="1400" dirty="0">
                <a:solidFill>
                  <a:schemeClr val="bg1"/>
                </a:solidFill>
                <a:latin typeface="Montserrat" pitchFamily="2" charset="-52"/>
              </a:rPr>
              <a:t>LITE</a:t>
            </a:r>
            <a:r>
              <a:rPr lang="ru-RU" sz="1400" dirty="0">
                <a:solidFill>
                  <a:schemeClr val="bg1"/>
                </a:solidFill>
                <a:latin typeface="Montserrat" pitchFamily="2" charset="-52"/>
              </a:rPr>
              <a:t>»  + В тариф входит: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1"/>
                </a:solidFill>
                <a:latin typeface="Montserrat" pitchFamily="2" charset="-52"/>
              </a:rPr>
              <a:t>Конфигурация </a:t>
            </a:r>
            <a:r>
              <a:rPr lang="ru-RU" sz="1400" dirty="0" err="1">
                <a:solidFill>
                  <a:schemeClr val="bg1"/>
                </a:solidFill>
                <a:latin typeface="Montserrat" pitchFamily="2" charset="-52"/>
              </a:rPr>
              <a:t>дашбордов</a:t>
            </a:r>
            <a:r>
              <a:rPr lang="ru-RU" sz="1400" dirty="0">
                <a:solidFill>
                  <a:schemeClr val="bg1"/>
                </a:solidFill>
                <a:latin typeface="Montserrat" pitchFamily="2" charset="-52"/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1"/>
                </a:solidFill>
                <a:latin typeface="Montserrat" pitchFamily="2" charset="-52"/>
              </a:rPr>
              <a:t>Доступ к надстройкам пользовательского интерфейса;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1"/>
                </a:solidFill>
                <a:latin typeface="Montserrat" pitchFamily="2" charset="-52"/>
              </a:rPr>
              <a:t>Информационные панели для анализа покупателей.</a:t>
            </a:r>
          </a:p>
          <a:p>
            <a:endParaRPr lang="ru-RU" sz="1600" dirty="0">
              <a:solidFill>
                <a:schemeClr val="bg1"/>
              </a:solidFill>
              <a:latin typeface="Montserrat" pitchFamily="2" charset="-5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dirty="0">
              <a:solidFill>
                <a:schemeClr val="bg1"/>
              </a:solidFill>
              <a:latin typeface="Montserrat" pitchFamily="2" charset="-52"/>
            </a:endParaRPr>
          </a:p>
          <a:p>
            <a:endParaRPr lang="ru-RU" sz="1600" dirty="0">
              <a:solidFill>
                <a:schemeClr val="bg1"/>
              </a:solidFill>
              <a:latin typeface="Montserrat" pitchFamily="2" charset="-52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12BAA22-3FB9-4D88-91CE-40E93EF42B63}"/>
              </a:ext>
            </a:extLst>
          </p:cNvPr>
          <p:cNvSpPr txBox="1"/>
          <p:nvPr/>
        </p:nvSpPr>
        <p:spPr>
          <a:xfrm>
            <a:off x="8422640" y="1700540"/>
            <a:ext cx="329184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chemeClr val="bg1"/>
                </a:solidFill>
                <a:latin typeface="Montserrat Medium" pitchFamily="2" charset="-52"/>
              </a:rPr>
              <a:t>Тариф «</a:t>
            </a:r>
            <a:r>
              <a:rPr lang="en-US" sz="2000" dirty="0">
                <a:solidFill>
                  <a:schemeClr val="bg1"/>
                </a:solidFill>
                <a:latin typeface="Montserrat Medium" pitchFamily="2" charset="-52"/>
              </a:rPr>
              <a:t>PRO</a:t>
            </a:r>
            <a:r>
              <a:rPr lang="ru-RU" sz="2000" dirty="0">
                <a:solidFill>
                  <a:schemeClr val="bg1"/>
                </a:solidFill>
                <a:latin typeface="Montserrat Medium" pitchFamily="2" charset="-52"/>
              </a:rPr>
              <a:t>» </a:t>
            </a:r>
          </a:p>
          <a:p>
            <a:pPr algn="ctr"/>
            <a:endParaRPr lang="en-US" sz="2000" dirty="0">
              <a:solidFill>
                <a:schemeClr val="bg1"/>
              </a:solidFill>
              <a:latin typeface="Montserrat Medium" pitchFamily="2" charset="-52"/>
            </a:endParaRPr>
          </a:p>
          <a:p>
            <a:r>
              <a:rPr lang="ru-RU" sz="1400" dirty="0">
                <a:solidFill>
                  <a:schemeClr val="bg1"/>
                </a:solidFill>
                <a:latin typeface="Montserrat" pitchFamily="2" charset="-52"/>
              </a:rPr>
              <a:t>Все необходимые инструменты для развития бизнеса, планирования выпускаемой продукции. Для компаний, имеющих ассортимент от 2000 до 5000 товаров. Все инструменты, входящие в тариф «</a:t>
            </a:r>
            <a:r>
              <a:rPr lang="en-US" sz="1400" dirty="0">
                <a:solidFill>
                  <a:schemeClr val="bg1"/>
                </a:solidFill>
                <a:latin typeface="Montserrat" pitchFamily="2" charset="-52"/>
              </a:rPr>
              <a:t>STANDARD</a:t>
            </a:r>
            <a:r>
              <a:rPr lang="ru-RU" sz="1400" dirty="0">
                <a:solidFill>
                  <a:schemeClr val="bg1"/>
                </a:solidFill>
                <a:latin typeface="Montserrat" pitchFamily="2" charset="-52"/>
              </a:rPr>
              <a:t>»  + В тариф входит: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1"/>
                </a:solidFill>
                <a:latin typeface="Montserrat" pitchFamily="2" charset="-52"/>
              </a:rPr>
              <a:t>Расширенные аналитические данные;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1"/>
                </a:solidFill>
                <a:latin typeface="Montserrat" pitchFamily="2" charset="-52"/>
              </a:rPr>
              <a:t>Виртуальная примерочная;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1"/>
                </a:solidFill>
                <a:latin typeface="Montserrat" pitchFamily="2" charset="-52"/>
              </a:rPr>
              <a:t>Возможность покупателям собирать капсульный гардероб;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Montserrat" pitchFamily="2" charset="-52"/>
              </a:rPr>
              <a:t>API </a:t>
            </a:r>
            <a:r>
              <a:rPr lang="ru-RU" sz="1400" dirty="0">
                <a:solidFill>
                  <a:schemeClr val="bg1"/>
                </a:solidFill>
                <a:latin typeface="Montserrat" pitchFamily="2" charset="-52"/>
              </a:rPr>
              <a:t>для настройки </a:t>
            </a:r>
            <a:r>
              <a:rPr lang="ru-RU" sz="1400" dirty="0" err="1">
                <a:solidFill>
                  <a:schemeClr val="bg1"/>
                </a:solidFill>
                <a:latin typeface="Montserrat" pitchFamily="2" charset="-52"/>
              </a:rPr>
              <a:t>дашбордов</a:t>
            </a:r>
            <a:r>
              <a:rPr lang="ru-RU" sz="1400" dirty="0">
                <a:solidFill>
                  <a:schemeClr val="bg1"/>
                </a:solidFill>
                <a:latin typeface="Montserrat" pitchFamily="2" charset="-52"/>
              </a:rPr>
              <a:t>.</a:t>
            </a:r>
          </a:p>
          <a:p>
            <a:endParaRPr lang="ru-RU" sz="1600" dirty="0">
              <a:solidFill>
                <a:schemeClr val="bg1"/>
              </a:solidFill>
              <a:latin typeface="Montserrat" pitchFamily="2" charset="-5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dirty="0">
              <a:solidFill>
                <a:schemeClr val="bg1"/>
              </a:solidFill>
              <a:latin typeface="Montserrat" pitchFamily="2" charset="-52"/>
            </a:endParaRPr>
          </a:p>
          <a:p>
            <a:endParaRPr lang="ru-RU" sz="1600" dirty="0">
              <a:solidFill>
                <a:schemeClr val="bg1"/>
              </a:solidFill>
              <a:latin typeface="Montserrat" pitchFamily="2" charset="-52"/>
            </a:endParaRPr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5CBF7971-FEA1-424D-B7ED-3A31805E1D2C}"/>
              </a:ext>
            </a:extLst>
          </p:cNvPr>
          <p:cNvSpPr/>
          <p:nvPr/>
        </p:nvSpPr>
        <p:spPr>
          <a:xfrm>
            <a:off x="782319" y="6178674"/>
            <a:ext cx="2753360" cy="44564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Montserrat SemiBold" pitchFamily="2" charset="-52"/>
              </a:rPr>
              <a:t>300 тыс. руб./месяц</a:t>
            </a:r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558925F7-A40D-48F9-A358-F8567207B9C2}"/>
              </a:ext>
            </a:extLst>
          </p:cNvPr>
          <p:cNvSpPr/>
          <p:nvPr/>
        </p:nvSpPr>
        <p:spPr>
          <a:xfrm>
            <a:off x="4719320" y="6178674"/>
            <a:ext cx="2753360" cy="44564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Montserrat SemiBold" pitchFamily="2" charset="-52"/>
              </a:rPr>
              <a:t>500 тыс. руб./месяц</a:t>
            </a:r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3B4EAA16-963A-4326-8224-3966928959AA}"/>
              </a:ext>
            </a:extLst>
          </p:cNvPr>
          <p:cNvSpPr/>
          <p:nvPr/>
        </p:nvSpPr>
        <p:spPr>
          <a:xfrm>
            <a:off x="8625840" y="6155921"/>
            <a:ext cx="2753360" cy="44564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Montserrat SemiBold" pitchFamily="2" charset="-52"/>
              </a:rPr>
              <a:t>1 млн. руб./месяц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D6B9732-F137-45CE-8615-CF4E21635320}"/>
              </a:ext>
            </a:extLst>
          </p:cNvPr>
          <p:cNvSpPr txBox="1"/>
          <p:nvPr/>
        </p:nvSpPr>
        <p:spPr>
          <a:xfrm>
            <a:off x="2493385" y="242987"/>
            <a:ext cx="75100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>
                <a:solidFill>
                  <a:schemeClr val="bg1"/>
                </a:solidFill>
                <a:latin typeface="Montserrat Black" pitchFamily="2" charset="-52"/>
              </a:rPr>
              <a:t>Бизнес - модель</a:t>
            </a:r>
          </a:p>
        </p:txBody>
      </p:sp>
    </p:spTree>
    <p:extLst>
      <p:ext uri="{BB962C8B-B14F-4D97-AF65-F5344CB8AC3E}">
        <p14:creationId xmlns:p14="http://schemas.microsoft.com/office/powerpoint/2010/main" val="30384643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65D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5330B20-301D-4091-BD67-56448789ACD4}"/>
              </a:ext>
            </a:extLst>
          </p:cNvPr>
          <p:cNvSpPr txBox="1"/>
          <p:nvPr/>
        </p:nvSpPr>
        <p:spPr>
          <a:xfrm>
            <a:off x="3989882" y="242987"/>
            <a:ext cx="42122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>
                <a:solidFill>
                  <a:schemeClr val="bg1"/>
                </a:solidFill>
                <a:latin typeface="Montserrat Black" pitchFamily="2" charset="-52"/>
              </a:rPr>
              <a:t>Финансы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5197BBB-6961-4FEB-A778-C9E8102CA074}"/>
              </a:ext>
            </a:extLst>
          </p:cNvPr>
          <p:cNvSpPr txBox="1"/>
          <p:nvPr/>
        </p:nvSpPr>
        <p:spPr>
          <a:xfrm>
            <a:off x="6624319" y="1375619"/>
            <a:ext cx="5374707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Montserrat Medium" pitchFamily="2" charset="-52"/>
              </a:rPr>
              <a:t>Выручка за период:</a:t>
            </a:r>
          </a:p>
          <a:p>
            <a:r>
              <a:rPr lang="ru-RU" sz="2000" dirty="0">
                <a:solidFill>
                  <a:srgbClr val="6CA7C7"/>
                </a:solidFill>
                <a:latin typeface="Montserrat ExtraBold" pitchFamily="2" charset="-52"/>
              </a:rPr>
              <a:t>116 500 000 руб.</a:t>
            </a:r>
          </a:p>
          <a:p>
            <a:endParaRPr lang="ru-RU" sz="2000" dirty="0">
              <a:solidFill>
                <a:schemeClr val="bg1"/>
              </a:solidFill>
              <a:latin typeface="Montserrat Medium" pitchFamily="2" charset="-52"/>
            </a:endParaRPr>
          </a:p>
          <a:p>
            <a:r>
              <a:rPr lang="ru-RU" sz="2000" dirty="0">
                <a:solidFill>
                  <a:schemeClr val="bg1"/>
                </a:solidFill>
                <a:latin typeface="Montserrat Medium" pitchFamily="2" charset="-52"/>
              </a:rPr>
              <a:t>Расходы за период:</a:t>
            </a:r>
          </a:p>
          <a:p>
            <a:r>
              <a:rPr lang="en-US" sz="2000" dirty="0">
                <a:solidFill>
                  <a:srgbClr val="6CA7C7"/>
                </a:solidFill>
                <a:latin typeface="Montserrat ExtraBold" pitchFamily="2" charset="-52"/>
              </a:rPr>
              <a:t>35 156 250</a:t>
            </a:r>
            <a:r>
              <a:rPr lang="ru-RU" sz="2000" dirty="0">
                <a:solidFill>
                  <a:srgbClr val="6CA7C7"/>
                </a:solidFill>
                <a:latin typeface="Montserrat ExtraBold" pitchFamily="2" charset="-52"/>
              </a:rPr>
              <a:t> руб.</a:t>
            </a:r>
          </a:p>
          <a:p>
            <a:endParaRPr lang="ru-RU" sz="2000" dirty="0">
              <a:solidFill>
                <a:schemeClr val="bg1"/>
              </a:solidFill>
              <a:latin typeface="Montserrat Medium" pitchFamily="2" charset="-52"/>
            </a:endParaRPr>
          </a:p>
          <a:p>
            <a:r>
              <a:rPr lang="ru-RU" sz="2000" dirty="0">
                <a:solidFill>
                  <a:schemeClr val="bg1"/>
                </a:solidFill>
                <a:latin typeface="Montserrat Medium" pitchFamily="2" charset="-52"/>
              </a:rPr>
              <a:t>Операционная прибыль </a:t>
            </a:r>
          </a:p>
          <a:p>
            <a:r>
              <a:rPr lang="ru-RU" sz="2000" dirty="0">
                <a:solidFill>
                  <a:schemeClr val="bg1"/>
                </a:solidFill>
                <a:latin typeface="Montserrat Medium" pitchFamily="2" charset="-52"/>
              </a:rPr>
              <a:t>за период (</a:t>
            </a:r>
            <a:r>
              <a:rPr lang="en-US" sz="2000" dirty="0">
                <a:solidFill>
                  <a:schemeClr val="bg1"/>
                </a:solidFill>
                <a:latin typeface="Montserrat Medium" pitchFamily="2" charset="-52"/>
              </a:rPr>
              <a:t>EBITDA</a:t>
            </a:r>
            <a:r>
              <a:rPr lang="ru-RU" sz="2000" dirty="0">
                <a:solidFill>
                  <a:schemeClr val="bg1"/>
                </a:solidFill>
                <a:latin typeface="Montserrat Medium" pitchFamily="2" charset="-52"/>
              </a:rPr>
              <a:t>): </a:t>
            </a:r>
          </a:p>
          <a:p>
            <a:r>
              <a:rPr lang="en-US" sz="2000" dirty="0">
                <a:solidFill>
                  <a:srgbClr val="6CA7C7"/>
                </a:solidFill>
                <a:latin typeface="Montserrat ExtraBold" pitchFamily="2" charset="-52"/>
              </a:rPr>
              <a:t>81 343 750</a:t>
            </a:r>
            <a:r>
              <a:rPr lang="ru-RU" sz="2000" dirty="0">
                <a:solidFill>
                  <a:srgbClr val="6CA7C7"/>
                </a:solidFill>
                <a:latin typeface="Montserrat ExtraBold" pitchFamily="2" charset="-52"/>
              </a:rPr>
              <a:t> руб.</a:t>
            </a:r>
          </a:p>
          <a:p>
            <a:endParaRPr lang="ru-RU" sz="2000" dirty="0">
              <a:solidFill>
                <a:schemeClr val="bg1"/>
              </a:solidFill>
              <a:latin typeface="Montserrat Medium" pitchFamily="2" charset="-52"/>
            </a:endParaRPr>
          </a:p>
          <a:p>
            <a:r>
              <a:rPr lang="ru-RU" sz="2000" dirty="0">
                <a:solidFill>
                  <a:schemeClr val="bg1"/>
                </a:solidFill>
                <a:latin typeface="Montserrat Medium" pitchFamily="2" charset="-52"/>
              </a:rPr>
              <a:t>Чистая прибыль за период:</a:t>
            </a:r>
          </a:p>
          <a:p>
            <a:r>
              <a:rPr lang="en-US" sz="2000" dirty="0">
                <a:solidFill>
                  <a:srgbClr val="6CA7C7"/>
                </a:solidFill>
                <a:latin typeface="Montserrat ExtraBold" pitchFamily="2" charset="-52"/>
              </a:rPr>
              <a:t>74 794 625</a:t>
            </a:r>
            <a:r>
              <a:rPr lang="ru-RU" sz="2000" dirty="0">
                <a:solidFill>
                  <a:srgbClr val="6CA7C7"/>
                </a:solidFill>
                <a:latin typeface="Montserrat ExtraBold" pitchFamily="2" charset="-52"/>
              </a:rPr>
              <a:t> руб.</a:t>
            </a:r>
          </a:p>
          <a:p>
            <a:endParaRPr lang="ru-RU" sz="2000" dirty="0">
              <a:solidFill>
                <a:schemeClr val="bg1"/>
              </a:solidFill>
              <a:latin typeface="Montserrat Medium" pitchFamily="2" charset="-52"/>
            </a:endParaRPr>
          </a:p>
          <a:p>
            <a:r>
              <a:rPr lang="ru-RU" sz="2000" dirty="0">
                <a:solidFill>
                  <a:schemeClr val="bg1"/>
                </a:solidFill>
                <a:latin typeface="Montserrat Medium" pitchFamily="2" charset="-52"/>
              </a:rPr>
              <a:t>Рентабельность по чистой прибыли:</a:t>
            </a:r>
          </a:p>
          <a:p>
            <a:r>
              <a:rPr lang="en-US" sz="2000" dirty="0">
                <a:solidFill>
                  <a:srgbClr val="6CA7C7"/>
                </a:solidFill>
                <a:latin typeface="Montserrat ExtraBold" pitchFamily="2" charset="-52"/>
              </a:rPr>
              <a:t>6</a:t>
            </a:r>
            <a:r>
              <a:rPr lang="ru-RU" sz="2000" dirty="0">
                <a:solidFill>
                  <a:srgbClr val="6CA7C7"/>
                </a:solidFill>
                <a:latin typeface="Montserrat ExtraBold" pitchFamily="2" charset="-52"/>
              </a:rPr>
              <a:t>4,2%</a:t>
            </a:r>
          </a:p>
          <a:p>
            <a:endParaRPr lang="ru-RU" sz="2000" dirty="0">
              <a:solidFill>
                <a:schemeClr val="bg1"/>
              </a:solidFill>
              <a:latin typeface="Montserrat Medium" pitchFamily="2" charset="-52"/>
            </a:endParaRPr>
          </a:p>
          <a:p>
            <a:r>
              <a:rPr lang="en-US" sz="2000" dirty="0">
                <a:solidFill>
                  <a:schemeClr val="bg1"/>
                </a:solidFill>
                <a:latin typeface="Montserrat Medium" pitchFamily="2" charset="-52"/>
              </a:rPr>
              <a:t>IRR</a:t>
            </a:r>
            <a:r>
              <a:rPr lang="ru-RU" sz="2000" dirty="0">
                <a:solidFill>
                  <a:schemeClr val="bg1"/>
                </a:solidFill>
                <a:latin typeface="Montserrat Medium" pitchFamily="2" charset="-52"/>
              </a:rPr>
              <a:t> - </a:t>
            </a:r>
            <a:r>
              <a:rPr lang="ru-RU" sz="2000" dirty="0">
                <a:solidFill>
                  <a:srgbClr val="6CA7C7"/>
                </a:solidFill>
                <a:latin typeface="Montserrat ExtraBold" pitchFamily="2" charset="-52"/>
              </a:rPr>
              <a:t>68%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A27856F-DF55-4264-B587-B992F714EA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701" y="1258650"/>
            <a:ext cx="5441504" cy="5441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2218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CA7C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2">
            <a:extLst>
              <a:ext uri="{FF2B5EF4-FFF2-40B4-BE49-F238E27FC236}">
                <a16:creationId xmlns:a16="http://schemas.microsoft.com/office/drawing/2014/main" id="{33B1333F-37B2-457F-87B7-CEA06850A9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7581048"/>
              </p:ext>
            </p:extLst>
          </p:nvPr>
        </p:nvGraphicFramePr>
        <p:xfrm>
          <a:off x="1656080" y="1552786"/>
          <a:ext cx="9458960" cy="466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29480">
                  <a:extLst>
                    <a:ext uri="{9D8B030D-6E8A-4147-A177-3AD203B41FA5}">
                      <a16:colId xmlns:a16="http://schemas.microsoft.com/office/drawing/2014/main" val="3093964714"/>
                    </a:ext>
                  </a:extLst>
                </a:gridCol>
                <a:gridCol w="4729480">
                  <a:extLst>
                    <a:ext uri="{9D8B030D-6E8A-4147-A177-3AD203B41FA5}">
                      <a16:colId xmlns:a16="http://schemas.microsoft.com/office/drawing/2014/main" val="197854795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400" dirty="0">
                          <a:latin typeface="Montserrat" pitchFamily="2" charset="-52"/>
                        </a:rPr>
                        <a:t>Риск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>
                          <a:latin typeface="Montserrat" pitchFamily="2" charset="-52"/>
                        </a:rPr>
                        <a:t>Решение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534021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kern="1200" dirty="0">
                          <a:solidFill>
                            <a:schemeClr val="bg1"/>
                          </a:solidFill>
                          <a:effectLst/>
                          <a:latin typeface="Montserrat" pitchFamily="2" charset="-52"/>
                          <a:ea typeface="+mn-ea"/>
                          <a:cs typeface="+mn-cs"/>
                        </a:rPr>
                        <a:t>Высокая зависимость от ключевых сотрудников (IT-разработка и поддержка плагина)</a:t>
                      </a:r>
                      <a:endParaRPr lang="ru-RU" sz="1400" dirty="0">
                        <a:solidFill>
                          <a:schemeClr val="bg1"/>
                        </a:solidFill>
                        <a:latin typeface="Montserrat" pitchFamily="2" charset="-52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kern="1200" dirty="0">
                          <a:solidFill>
                            <a:schemeClr val="bg1"/>
                          </a:solidFill>
                          <a:effectLst/>
                          <a:latin typeface="Montserrat" pitchFamily="2" charset="-52"/>
                          <a:ea typeface="+mn-ea"/>
                          <a:cs typeface="+mn-cs"/>
                        </a:rPr>
                        <a:t>Развитие корпоративной культуры, внедрение нематериальной мотивации, выплата премий для удержания сотрудников и снижения текучести кадров</a:t>
                      </a:r>
                      <a:endParaRPr lang="ru-RU" sz="1400" dirty="0">
                        <a:solidFill>
                          <a:schemeClr val="bg1"/>
                        </a:solidFill>
                        <a:latin typeface="Montserrat" pitchFamily="2" charset="-52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759143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kern="1200" dirty="0">
                          <a:solidFill>
                            <a:schemeClr val="bg1"/>
                          </a:solidFill>
                          <a:effectLst/>
                          <a:latin typeface="Montserrat" pitchFamily="2" charset="-52"/>
                          <a:ea typeface="+mn-ea"/>
                          <a:cs typeface="+mn-cs"/>
                        </a:rPr>
                        <a:t>Не удастся изменить покупательские привычки при покупке одежды онлайн</a:t>
                      </a:r>
                      <a:endParaRPr lang="ru-RU" sz="1400" dirty="0">
                        <a:solidFill>
                          <a:schemeClr val="bg1"/>
                        </a:solidFill>
                        <a:latin typeface="Montserrat" pitchFamily="2" charset="-52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kern="1200" dirty="0">
                          <a:solidFill>
                            <a:schemeClr val="bg1"/>
                          </a:solidFill>
                          <a:effectLst/>
                          <a:latin typeface="Montserrat" pitchFamily="2" charset="-52"/>
                          <a:ea typeface="+mn-ea"/>
                          <a:cs typeface="+mn-cs"/>
                        </a:rPr>
                        <a:t>Разработка точных сервисов определения размеров одежды, развитие персонификации подборок одежды, обучение нейронной модели для наиболее точных рекомендаций. Разработка интуитивно понятного интерфейса с элементами геймификации</a:t>
                      </a:r>
                      <a:endParaRPr lang="ru-RU" sz="1400" dirty="0">
                        <a:solidFill>
                          <a:schemeClr val="bg1"/>
                        </a:solidFill>
                        <a:latin typeface="Montserrat" pitchFamily="2" charset="-52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231670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bg1"/>
                          </a:solidFill>
                          <a:latin typeface="Montserrat" pitchFamily="2" charset="-52"/>
                        </a:rPr>
                        <a:t>Появление сильных конкурентов на рынке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kern="1200" dirty="0">
                          <a:solidFill>
                            <a:schemeClr val="bg1"/>
                          </a:solidFill>
                          <a:effectLst/>
                          <a:latin typeface="Montserrat" pitchFamily="2" charset="-52"/>
                          <a:ea typeface="+mn-ea"/>
                          <a:cs typeface="+mn-cs"/>
                        </a:rPr>
                        <a:t>Увеличение бюджета на маркетинг, улучшение уже существующих УТП компании, разработка дополнительных сервисов</a:t>
                      </a:r>
                      <a:endParaRPr lang="ru-RU" sz="1400" dirty="0">
                        <a:solidFill>
                          <a:schemeClr val="bg1"/>
                        </a:solidFill>
                        <a:latin typeface="Montserrat" pitchFamily="2" charset="-52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216211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bg1"/>
                          </a:solidFill>
                          <a:latin typeface="Montserrat" pitchFamily="2" charset="-52"/>
                        </a:rPr>
                        <a:t>Долгий поиск инвестиций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kern="1200" dirty="0">
                          <a:solidFill>
                            <a:schemeClr val="bg1"/>
                          </a:solidFill>
                          <a:effectLst/>
                          <a:latin typeface="Montserrat" pitchFamily="2" charset="-52"/>
                          <a:ea typeface="+mn-ea"/>
                          <a:cs typeface="+mn-cs"/>
                        </a:rPr>
                        <a:t>Выступления на программах поддержки предпринимательства, участие в выставках моды и различных российских конкурсах, связанный с </a:t>
                      </a:r>
                      <a:r>
                        <a:rPr lang="en-US" sz="1400" kern="1200" dirty="0">
                          <a:solidFill>
                            <a:schemeClr val="bg1"/>
                          </a:solidFill>
                          <a:effectLst/>
                          <a:latin typeface="Montserrat" pitchFamily="2" charset="-52"/>
                          <a:ea typeface="+mn-ea"/>
                          <a:cs typeface="+mn-cs"/>
                        </a:rPr>
                        <a:t>e-commerce</a:t>
                      </a:r>
                      <a:r>
                        <a:rPr lang="ru-RU" sz="1400" kern="1200" dirty="0">
                          <a:solidFill>
                            <a:schemeClr val="bg1"/>
                          </a:solidFill>
                          <a:effectLst/>
                          <a:latin typeface="Montserrat" pitchFamily="2" charset="-52"/>
                          <a:ea typeface="+mn-ea"/>
                          <a:cs typeface="+mn-cs"/>
                        </a:rPr>
                        <a:t>ю. Подача заявок в инвестиционные фонды.</a:t>
                      </a:r>
                      <a:endParaRPr lang="ru-RU" sz="1400" dirty="0">
                        <a:solidFill>
                          <a:schemeClr val="bg1"/>
                        </a:solidFill>
                        <a:latin typeface="Montserrat" pitchFamily="2" charset="-52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58815601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73469371-3A60-4F3E-A92E-ED4BB8727691}"/>
              </a:ext>
            </a:extLst>
          </p:cNvPr>
          <p:cNvSpPr txBox="1"/>
          <p:nvPr/>
        </p:nvSpPr>
        <p:spPr>
          <a:xfrm>
            <a:off x="2939821" y="253147"/>
            <a:ext cx="68914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>
                <a:solidFill>
                  <a:schemeClr val="bg1"/>
                </a:solidFill>
                <a:latin typeface="Montserrat Black" pitchFamily="2" charset="-52"/>
              </a:rPr>
              <a:t>Анализ рисков</a:t>
            </a:r>
          </a:p>
        </p:txBody>
      </p:sp>
    </p:spTree>
    <p:extLst>
      <p:ext uri="{BB962C8B-B14F-4D97-AF65-F5344CB8AC3E}">
        <p14:creationId xmlns:p14="http://schemas.microsoft.com/office/powerpoint/2010/main" val="27565762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65D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 стрелкой 4">
            <a:extLst>
              <a:ext uri="{FF2B5EF4-FFF2-40B4-BE49-F238E27FC236}">
                <a16:creationId xmlns:a16="http://schemas.microsoft.com/office/drawing/2014/main" id="{66CB8F35-B333-4DFA-92E9-953F2CF0B887}"/>
              </a:ext>
            </a:extLst>
          </p:cNvPr>
          <p:cNvCxnSpPr>
            <a:cxnSpLocks/>
          </p:cNvCxnSpPr>
          <p:nvPr/>
        </p:nvCxnSpPr>
        <p:spPr>
          <a:xfrm>
            <a:off x="1198880" y="3919423"/>
            <a:ext cx="10245090" cy="0"/>
          </a:xfrm>
          <a:prstGeom prst="straightConnector1">
            <a:avLst/>
          </a:prstGeom>
          <a:ln w="889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Овал 7">
            <a:extLst>
              <a:ext uri="{FF2B5EF4-FFF2-40B4-BE49-F238E27FC236}">
                <a16:creationId xmlns:a16="http://schemas.microsoft.com/office/drawing/2014/main" id="{8D6A5E5A-D970-487B-8AA5-1E71830D8579}"/>
              </a:ext>
            </a:extLst>
          </p:cNvPr>
          <p:cNvSpPr/>
          <p:nvPr/>
        </p:nvSpPr>
        <p:spPr>
          <a:xfrm>
            <a:off x="2888928" y="3718973"/>
            <a:ext cx="553719" cy="553719"/>
          </a:xfrm>
          <a:prstGeom prst="ellipse">
            <a:avLst/>
          </a:prstGeom>
          <a:solidFill>
            <a:srgbClr val="6CA7C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Montserrat SemiBold" pitchFamily="2" charset="-52"/>
              </a:rPr>
              <a:t>2</a:t>
            </a:r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727FBEF7-EB64-4F23-BB85-D167F1A6355E}"/>
              </a:ext>
            </a:extLst>
          </p:cNvPr>
          <p:cNvSpPr/>
          <p:nvPr/>
        </p:nvSpPr>
        <p:spPr>
          <a:xfrm>
            <a:off x="1506538" y="3665217"/>
            <a:ext cx="553719" cy="553719"/>
          </a:xfrm>
          <a:prstGeom prst="ellipse">
            <a:avLst/>
          </a:prstGeom>
          <a:solidFill>
            <a:srgbClr val="6CA7C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Montserrat SemiBold" pitchFamily="2" charset="-52"/>
              </a:rPr>
              <a:t>1</a:t>
            </a:r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00D19BE9-5CB4-4C1C-BADC-55BF3140338C}"/>
              </a:ext>
            </a:extLst>
          </p:cNvPr>
          <p:cNvCxnSpPr>
            <a:cxnSpLocks/>
          </p:cNvCxnSpPr>
          <p:nvPr/>
        </p:nvCxnSpPr>
        <p:spPr>
          <a:xfrm flipV="1">
            <a:off x="3165787" y="4183792"/>
            <a:ext cx="1" cy="1292859"/>
          </a:xfrm>
          <a:prstGeom prst="line">
            <a:avLst/>
          </a:prstGeom>
          <a:ln w="38100">
            <a:solidFill>
              <a:srgbClr val="6CA7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D0DCBF68-B601-4662-8242-E736615F3B12}"/>
              </a:ext>
            </a:extLst>
          </p:cNvPr>
          <p:cNvCxnSpPr>
            <a:cxnSpLocks/>
          </p:cNvCxnSpPr>
          <p:nvPr/>
        </p:nvCxnSpPr>
        <p:spPr>
          <a:xfrm flipV="1">
            <a:off x="1783397" y="2367278"/>
            <a:ext cx="1" cy="1292859"/>
          </a:xfrm>
          <a:prstGeom prst="line">
            <a:avLst/>
          </a:prstGeom>
          <a:ln w="38100">
            <a:solidFill>
              <a:srgbClr val="6CA7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>
            <a:extLst>
              <a:ext uri="{FF2B5EF4-FFF2-40B4-BE49-F238E27FC236}">
                <a16:creationId xmlns:a16="http://schemas.microsoft.com/office/drawing/2014/main" id="{89D20235-D1C4-4B84-AEBE-31D223DC1474}"/>
              </a:ext>
            </a:extLst>
          </p:cNvPr>
          <p:cNvSpPr/>
          <p:nvPr/>
        </p:nvSpPr>
        <p:spPr>
          <a:xfrm>
            <a:off x="4369918" y="3675537"/>
            <a:ext cx="553719" cy="553719"/>
          </a:xfrm>
          <a:prstGeom prst="ellipse">
            <a:avLst/>
          </a:prstGeom>
          <a:solidFill>
            <a:srgbClr val="6CA7C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Montserrat SemiBold" pitchFamily="2" charset="-52"/>
              </a:rPr>
              <a:t>3</a:t>
            </a:r>
          </a:p>
        </p:txBody>
      </p: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4DFD2351-36B9-400F-B3D8-26F582C0BB93}"/>
              </a:ext>
            </a:extLst>
          </p:cNvPr>
          <p:cNvCxnSpPr>
            <a:cxnSpLocks/>
          </p:cNvCxnSpPr>
          <p:nvPr/>
        </p:nvCxnSpPr>
        <p:spPr>
          <a:xfrm flipV="1">
            <a:off x="4640428" y="2382678"/>
            <a:ext cx="1" cy="1292859"/>
          </a:xfrm>
          <a:prstGeom prst="line">
            <a:avLst/>
          </a:prstGeom>
          <a:ln w="38100">
            <a:solidFill>
              <a:srgbClr val="6CA7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Овал 17">
            <a:extLst>
              <a:ext uri="{FF2B5EF4-FFF2-40B4-BE49-F238E27FC236}">
                <a16:creationId xmlns:a16="http://schemas.microsoft.com/office/drawing/2014/main" id="{5F33BE3B-1EA7-4631-995F-78A6AC1FAB92}"/>
              </a:ext>
            </a:extLst>
          </p:cNvPr>
          <p:cNvSpPr/>
          <p:nvPr/>
        </p:nvSpPr>
        <p:spPr>
          <a:xfrm>
            <a:off x="5782353" y="3701904"/>
            <a:ext cx="553719" cy="553719"/>
          </a:xfrm>
          <a:prstGeom prst="ellipse">
            <a:avLst/>
          </a:prstGeom>
          <a:solidFill>
            <a:srgbClr val="6CA7C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Montserrat SemiBold" pitchFamily="2" charset="-52"/>
              </a:rPr>
              <a:t>4</a:t>
            </a:r>
          </a:p>
        </p:txBody>
      </p: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51D89EAE-9930-415B-93CE-38D936E69D58}"/>
              </a:ext>
            </a:extLst>
          </p:cNvPr>
          <p:cNvCxnSpPr>
            <a:cxnSpLocks/>
          </p:cNvCxnSpPr>
          <p:nvPr/>
        </p:nvCxnSpPr>
        <p:spPr>
          <a:xfrm flipV="1">
            <a:off x="6059212" y="4176885"/>
            <a:ext cx="1" cy="1292859"/>
          </a:xfrm>
          <a:prstGeom prst="line">
            <a:avLst/>
          </a:prstGeom>
          <a:ln w="38100">
            <a:solidFill>
              <a:srgbClr val="6CA7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Овал 19">
            <a:extLst>
              <a:ext uri="{FF2B5EF4-FFF2-40B4-BE49-F238E27FC236}">
                <a16:creationId xmlns:a16="http://schemas.microsoft.com/office/drawing/2014/main" id="{3A168BB1-6CDD-4403-9CCB-1C3EB00B8E75}"/>
              </a:ext>
            </a:extLst>
          </p:cNvPr>
          <p:cNvSpPr/>
          <p:nvPr/>
        </p:nvSpPr>
        <p:spPr>
          <a:xfrm>
            <a:off x="7241556" y="3658310"/>
            <a:ext cx="553719" cy="553719"/>
          </a:xfrm>
          <a:prstGeom prst="ellipse">
            <a:avLst/>
          </a:prstGeom>
          <a:solidFill>
            <a:srgbClr val="6CA7C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Montserrat SemiBold" pitchFamily="2" charset="-52"/>
              </a:rPr>
              <a:t>5</a:t>
            </a:r>
          </a:p>
        </p:txBody>
      </p: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id="{B5F83B86-CB17-4585-9846-CE155AA359FC}"/>
              </a:ext>
            </a:extLst>
          </p:cNvPr>
          <p:cNvCxnSpPr>
            <a:cxnSpLocks/>
          </p:cNvCxnSpPr>
          <p:nvPr/>
        </p:nvCxnSpPr>
        <p:spPr>
          <a:xfrm flipV="1">
            <a:off x="7526045" y="2360370"/>
            <a:ext cx="1" cy="1292859"/>
          </a:xfrm>
          <a:prstGeom prst="line">
            <a:avLst/>
          </a:prstGeom>
          <a:ln w="38100">
            <a:solidFill>
              <a:srgbClr val="6CA7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2459B837-6DF4-4A82-85BD-E47AD3B3BB35}"/>
              </a:ext>
            </a:extLst>
          </p:cNvPr>
          <p:cNvSpPr txBox="1"/>
          <p:nvPr/>
        </p:nvSpPr>
        <p:spPr>
          <a:xfrm>
            <a:off x="127321" y="1253804"/>
            <a:ext cx="3312152" cy="1158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600" dirty="0">
                <a:solidFill>
                  <a:schemeClr val="bg1"/>
                </a:solidFill>
                <a:latin typeface="Montserrat SemiBold" pitchFamily="2" charset="-52"/>
              </a:rPr>
              <a:t>Ноябрь 2024 г. </a:t>
            </a:r>
          </a:p>
          <a:p>
            <a:pPr algn="ctr">
              <a:lnSpc>
                <a:spcPct val="150000"/>
              </a:lnSpc>
            </a:pPr>
            <a:r>
              <a:rPr lang="ru-RU" sz="1600" dirty="0">
                <a:solidFill>
                  <a:schemeClr val="bg1"/>
                </a:solidFill>
                <a:latin typeface="Montserrat Medium" pitchFamily="2" charset="-52"/>
              </a:rPr>
              <a:t>Открытие ИП, юридическая упаковка проекта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0FDE338-1BFD-43CE-9C9B-98196A76C472}"/>
              </a:ext>
            </a:extLst>
          </p:cNvPr>
          <p:cNvSpPr txBox="1"/>
          <p:nvPr/>
        </p:nvSpPr>
        <p:spPr>
          <a:xfrm>
            <a:off x="1509711" y="5478476"/>
            <a:ext cx="3312152" cy="1158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600" dirty="0">
                <a:solidFill>
                  <a:schemeClr val="bg1"/>
                </a:solidFill>
                <a:latin typeface="Montserrat SemiBold" pitchFamily="2" charset="-52"/>
              </a:rPr>
              <a:t>Февраль 2025 г. </a:t>
            </a:r>
          </a:p>
          <a:p>
            <a:pPr algn="ctr">
              <a:lnSpc>
                <a:spcPct val="150000"/>
              </a:lnSpc>
            </a:pPr>
            <a:r>
              <a:rPr lang="ru-RU" sz="1600" dirty="0">
                <a:solidFill>
                  <a:schemeClr val="bg1"/>
                </a:solidFill>
                <a:latin typeface="Montserrat Medium" pitchFamily="2" charset="-52"/>
              </a:rPr>
              <a:t>Поиск и найм команды проекта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A62B2E8-F0E1-495A-B327-078C34C188E2}"/>
              </a:ext>
            </a:extLst>
          </p:cNvPr>
          <p:cNvSpPr txBox="1"/>
          <p:nvPr/>
        </p:nvSpPr>
        <p:spPr>
          <a:xfrm>
            <a:off x="4502821" y="5471569"/>
            <a:ext cx="3312152" cy="1158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600" dirty="0">
                <a:solidFill>
                  <a:schemeClr val="bg1"/>
                </a:solidFill>
                <a:latin typeface="Montserrat SemiBold" pitchFamily="2" charset="-52"/>
              </a:rPr>
              <a:t>Август 2025 г. </a:t>
            </a:r>
          </a:p>
          <a:p>
            <a:pPr algn="ctr">
              <a:lnSpc>
                <a:spcPct val="150000"/>
              </a:lnSpc>
            </a:pPr>
            <a:r>
              <a:rPr lang="ru-RU" sz="1600" dirty="0">
                <a:solidFill>
                  <a:schemeClr val="bg1"/>
                </a:solidFill>
                <a:latin typeface="Montserrat Medium" pitchFamily="2" charset="-52"/>
              </a:rPr>
              <a:t>Запуск проекта, первые продажи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01D8D7D-C8E4-4A2C-BB2B-98ACFADF9AA7}"/>
              </a:ext>
            </a:extLst>
          </p:cNvPr>
          <p:cNvSpPr txBox="1"/>
          <p:nvPr/>
        </p:nvSpPr>
        <p:spPr>
          <a:xfrm>
            <a:off x="2953242" y="1310498"/>
            <a:ext cx="3312152" cy="789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600" dirty="0">
                <a:solidFill>
                  <a:schemeClr val="bg1"/>
                </a:solidFill>
                <a:latin typeface="Montserrat SemiBold" pitchFamily="2" charset="-52"/>
              </a:rPr>
              <a:t>Июнь 2025 г. </a:t>
            </a:r>
          </a:p>
          <a:p>
            <a:pPr algn="ctr">
              <a:lnSpc>
                <a:spcPct val="150000"/>
              </a:lnSpc>
            </a:pPr>
            <a:r>
              <a:rPr lang="ru-RU" sz="1600" dirty="0">
                <a:solidFill>
                  <a:schemeClr val="bg1"/>
                </a:solidFill>
                <a:latin typeface="Montserrat Medium" pitchFamily="2" charset="-52"/>
              </a:rPr>
              <a:t>Разработка плагина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D2C7AE1-71A4-41C1-85AB-7143C9BB6D04}"/>
              </a:ext>
            </a:extLst>
          </p:cNvPr>
          <p:cNvSpPr txBox="1"/>
          <p:nvPr/>
        </p:nvSpPr>
        <p:spPr>
          <a:xfrm>
            <a:off x="5862339" y="1263548"/>
            <a:ext cx="3312152" cy="1158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600" dirty="0">
                <a:solidFill>
                  <a:schemeClr val="bg1"/>
                </a:solidFill>
                <a:latin typeface="Montserrat SemiBold" pitchFamily="2" charset="-52"/>
              </a:rPr>
              <a:t>Март 2026 г. </a:t>
            </a:r>
          </a:p>
          <a:p>
            <a:pPr algn="ctr">
              <a:lnSpc>
                <a:spcPct val="150000"/>
              </a:lnSpc>
            </a:pPr>
            <a:r>
              <a:rPr lang="ru-RU" sz="1600" dirty="0">
                <a:solidFill>
                  <a:schemeClr val="bg1"/>
                </a:solidFill>
                <a:latin typeface="Montserrat Medium" pitchFamily="2" charset="-52"/>
              </a:rPr>
              <a:t>Достижение точки безубыточности</a:t>
            </a:r>
          </a:p>
        </p:txBody>
      </p:sp>
      <p:sp>
        <p:nvSpPr>
          <p:cNvPr id="30" name="Овал 29">
            <a:extLst>
              <a:ext uri="{FF2B5EF4-FFF2-40B4-BE49-F238E27FC236}">
                <a16:creationId xmlns:a16="http://schemas.microsoft.com/office/drawing/2014/main" id="{4FE53ABF-C321-4DFC-9B31-BB89EFDECA5E}"/>
              </a:ext>
            </a:extLst>
          </p:cNvPr>
          <p:cNvSpPr/>
          <p:nvPr/>
        </p:nvSpPr>
        <p:spPr>
          <a:xfrm>
            <a:off x="8675777" y="3708811"/>
            <a:ext cx="553719" cy="553719"/>
          </a:xfrm>
          <a:prstGeom prst="ellipse">
            <a:avLst/>
          </a:prstGeom>
          <a:solidFill>
            <a:srgbClr val="6CA7C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Montserrat SemiBold" pitchFamily="2" charset="-52"/>
              </a:rPr>
              <a:t>6</a:t>
            </a:r>
          </a:p>
        </p:txBody>
      </p:sp>
      <p:cxnSp>
        <p:nvCxnSpPr>
          <p:cNvPr id="31" name="Прямая соединительная линия 30">
            <a:extLst>
              <a:ext uri="{FF2B5EF4-FFF2-40B4-BE49-F238E27FC236}">
                <a16:creationId xmlns:a16="http://schemas.microsoft.com/office/drawing/2014/main" id="{2B16E934-3F8A-48F0-89B2-B006786D1F70}"/>
              </a:ext>
            </a:extLst>
          </p:cNvPr>
          <p:cNvCxnSpPr>
            <a:cxnSpLocks/>
          </p:cNvCxnSpPr>
          <p:nvPr/>
        </p:nvCxnSpPr>
        <p:spPr>
          <a:xfrm flipV="1">
            <a:off x="8952636" y="4183792"/>
            <a:ext cx="1" cy="1292859"/>
          </a:xfrm>
          <a:prstGeom prst="line">
            <a:avLst/>
          </a:prstGeom>
          <a:ln w="38100">
            <a:solidFill>
              <a:srgbClr val="6CA7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91E41869-E8B8-4197-9054-89C00311F3B4}"/>
              </a:ext>
            </a:extLst>
          </p:cNvPr>
          <p:cNvSpPr txBox="1"/>
          <p:nvPr/>
        </p:nvSpPr>
        <p:spPr>
          <a:xfrm>
            <a:off x="7396245" y="5478476"/>
            <a:ext cx="3312152" cy="1158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600" dirty="0">
                <a:solidFill>
                  <a:schemeClr val="bg1"/>
                </a:solidFill>
                <a:latin typeface="Montserrat SemiBold" pitchFamily="2" charset="-52"/>
              </a:rPr>
              <a:t>Июнь 2026 г. </a:t>
            </a:r>
          </a:p>
          <a:p>
            <a:pPr algn="ctr">
              <a:lnSpc>
                <a:spcPct val="150000"/>
              </a:lnSpc>
            </a:pPr>
            <a:r>
              <a:rPr lang="ru-RU" sz="1600" dirty="0">
                <a:solidFill>
                  <a:srgbClr val="6CA7C7"/>
                </a:solidFill>
                <a:latin typeface="Montserrat Medium" pitchFamily="2" charset="-52"/>
              </a:rPr>
              <a:t>Разработка виртуальной примерочной</a:t>
            </a:r>
          </a:p>
        </p:txBody>
      </p:sp>
      <p:sp>
        <p:nvSpPr>
          <p:cNvPr id="33" name="Овал 32">
            <a:extLst>
              <a:ext uri="{FF2B5EF4-FFF2-40B4-BE49-F238E27FC236}">
                <a16:creationId xmlns:a16="http://schemas.microsoft.com/office/drawing/2014/main" id="{54907251-85BF-490C-94A0-D3E171FBF9B9}"/>
              </a:ext>
            </a:extLst>
          </p:cNvPr>
          <p:cNvSpPr/>
          <p:nvPr/>
        </p:nvSpPr>
        <p:spPr>
          <a:xfrm>
            <a:off x="10075108" y="3648566"/>
            <a:ext cx="553719" cy="553719"/>
          </a:xfrm>
          <a:prstGeom prst="ellipse">
            <a:avLst/>
          </a:prstGeom>
          <a:solidFill>
            <a:srgbClr val="6CA7C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Montserrat SemiBold" pitchFamily="2" charset="-52"/>
              </a:rPr>
              <a:t>7</a:t>
            </a:r>
          </a:p>
        </p:txBody>
      </p:sp>
      <p:cxnSp>
        <p:nvCxnSpPr>
          <p:cNvPr id="34" name="Прямая соединительная линия 33">
            <a:extLst>
              <a:ext uri="{FF2B5EF4-FFF2-40B4-BE49-F238E27FC236}">
                <a16:creationId xmlns:a16="http://schemas.microsoft.com/office/drawing/2014/main" id="{006C26AF-3555-4DE1-8FAE-C14D2B3116C9}"/>
              </a:ext>
            </a:extLst>
          </p:cNvPr>
          <p:cNvCxnSpPr>
            <a:cxnSpLocks/>
          </p:cNvCxnSpPr>
          <p:nvPr/>
        </p:nvCxnSpPr>
        <p:spPr>
          <a:xfrm flipV="1">
            <a:off x="10359597" y="2350626"/>
            <a:ext cx="1" cy="1292859"/>
          </a:xfrm>
          <a:prstGeom prst="line">
            <a:avLst/>
          </a:prstGeom>
          <a:ln w="38100">
            <a:solidFill>
              <a:srgbClr val="6CA7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856FB258-02EF-4892-A1A9-8F89694F0542}"/>
              </a:ext>
            </a:extLst>
          </p:cNvPr>
          <p:cNvSpPr txBox="1"/>
          <p:nvPr/>
        </p:nvSpPr>
        <p:spPr>
          <a:xfrm>
            <a:off x="8695891" y="1253804"/>
            <a:ext cx="3312152" cy="1158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600" dirty="0">
                <a:solidFill>
                  <a:schemeClr val="bg1"/>
                </a:solidFill>
                <a:latin typeface="Montserrat SemiBold" pitchFamily="2" charset="-52"/>
              </a:rPr>
              <a:t>Декабрь 2026 г. </a:t>
            </a:r>
          </a:p>
          <a:p>
            <a:pPr algn="ctr">
              <a:lnSpc>
                <a:spcPct val="150000"/>
              </a:lnSpc>
            </a:pPr>
            <a:r>
              <a:rPr lang="ru-RU" sz="1600" dirty="0">
                <a:solidFill>
                  <a:schemeClr val="bg1"/>
                </a:solidFill>
                <a:latin typeface="Montserrat Medium" pitchFamily="2" charset="-52"/>
              </a:rPr>
              <a:t>Достижение 20 постоянных клиентов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E1BF5F4-99F3-418C-A28C-FEEB097FD817}"/>
              </a:ext>
            </a:extLst>
          </p:cNvPr>
          <p:cNvSpPr txBox="1"/>
          <p:nvPr/>
        </p:nvSpPr>
        <p:spPr>
          <a:xfrm>
            <a:off x="3994094" y="260760"/>
            <a:ext cx="49585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chemeClr val="bg1"/>
                </a:solidFill>
                <a:latin typeface="Montserrat Black" pitchFamily="2" charset="-52"/>
              </a:rPr>
              <a:t>Road Map</a:t>
            </a:r>
            <a:endParaRPr lang="ru-RU" sz="6000" dirty="0">
              <a:solidFill>
                <a:schemeClr val="bg1"/>
              </a:solidFill>
              <a:latin typeface="Montserrat Black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8069958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CA7C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5F08126-6764-4C3A-B565-F4716243B29D}"/>
              </a:ext>
            </a:extLst>
          </p:cNvPr>
          <p:cNvSpPr txBox="1"/>
          <p:nvPr/>
        </p:nvSpPr>
        <p:spPr>
          <a:xfrm>
            <a:off x="1728990" y="195371"/>
            <a:ext cx="87340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>
                <a:solidFill>
                  <a:schemeClr val="bg1"/>
                </a:solidFill>
                <a:latin typeface="Montserrat Black" pitchFamily="2" charset="-52"/>
              </a:rPr>
              <a:t>Виртуальная примерочная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BBEB9F4-25EE-4F37-8E2A-B648603616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0573" y="753671"/>
            <a:ext cx="2964930" cy="592986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391B705F-587C-41E6-9F26-2E1E42C2C7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32394" y="1042908"/>
            <a:ext cx="2762662" cy="5619720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DCD43F4D-4810-4C6A-9EB8-829EEE6C39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6020" y="1042908"/>
            <a:ext cx="2964041" cy="5619721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621193EE-B8CF-42F5-BB46-C7DC3AC0A81B}"/>
              </a:ext>
            </a:extLst>
          </p:cNvPr>
          <p:cNvSpPr txBox="1"/>
          <p:nvPr/>
        </p:nvSpPr>
        <p:spPr>
          <a:xfrm>
            <a:off x="676657" y="964812"/>
            <a:ext cx="6036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>
                <a:solidFill>
                  <a:schemeClr val="bg1"/>
                </a:solidFill>
                <a:latin typeface="Montserrat Black" pitchFamily="2" charset="-52"/>
              </a:rPr>
              <a:t>1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C37C172-D334-411C-AA2B-8CD36013AEE4}"/>
              </a:ext>
            </a:extLst>
          </p:cNvPr>
          <p:cNvSpPr txBox="1"/>
          <p:nvPr/>
        </p:nvSpPr>
        <p:spPr>
          <a:xfrm>
            <a:off x="4285113" y="951467"/>
            <a:ext cx="6036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>
                <a:solidFill>
                  <a:schemeClr val="bg1"/>
                </a:solidFill>
                <a:latin typeface="Montserrat Black" pitchFamily="2" charset="-52"/>
              </a:rPr>
              <a:t>2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5EEFD79-2CEA-4913-AAAE-0AF4ED323BFA}"/>
              </a:ext>
            </a:extLst>
          </p:cNvPr>
          <p:cNvSpPr txBox="1"/>
          <p:nvPr/>
        </p:nvSpPr>
        <p:spPr>
          <a:xfrm>
            <a:off x="8128763" y="951466"/>
            <a:ext cx="6036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>
                <a:solidFill>
                  <a:schemeClr val="bg1"/>
                </a:solidFill>
                <a:latin typeface="Montserrat Black" pitchFamily="2" charset="-52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5620374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65D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B4F78D8-49DA-42A6-A7EA-C1CB9C537CFA}"/>
              </a:ext>
            </a:extLst>
          </p:cNvPr>
          <p:cNvSpPr txBox="1"/>
          <p:nvPr/>
        </p:nvSpPr>
        <p:spPr>
          <a:xfrm>
            <a:off x="2139871" y="590228"/>
            <a:ext cx="79122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>
                <a:solidFill>
                  <a:srgbClr val="FFFFFF"/>
                </a:solidFill>
                <a:latin typeface="Montserrat Black" pitchFamily="2" charset="-52"/>
              </a:rPr>
              <a:t>Команда проекта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D0C8605-937F-4B27-B227-5874DFEC3B5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94" t="11763" r="18017" b="29503"/>
          <a:stretch/>
        </p:blipFill>
        <p:spPr>
          <a:xfrm>
            <a:off x="4779007" y="1811494"/>
            <a:ext cx="2560961" cy="3000722"/>
          </a:xfrm>
          <a:prstGeom prst="round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EA5C258-1167-4721-9BE2-3480CBB902E6}"/>
              </a:ext>
            </a:extLst>
          </p:cNvPr>
          <p:cNvSpPr txBox="1"/>
          <p:nvPr/>
        </p:nvSpPr>
        <p:spPr>
          <a:xfrm>
            <a:off x="3700039" y="4829772"/>
            <a:ext cx="4791919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FFFF"/>
                </a:solidFill>
                <a:latin typeface="Montserrat" pitchFamily="2" charset="-52"/>
              </a:rPr>
              <a:t>CEO</a:t>
            </a:r>
            <a:r>
              <a:rPr lang="ru-RU" dirty="0">
                <a:solidFill>
                  <a:srgbClr val="FFFFFF"/>
                </a:solidFill>
                <a:latin typeface="Montserrat" pitchFamily="2" charset="-52"/>
              </a:rPr>
              <a:t> </a:t>
            </a:r>
          </a:p>
          <a:p>
            <a:pPr algn="l"/>
            <a:r>
              <a:rPr lang="ru-RU" dirty="0">
                <a:solidFill>
                  <a:srgbClr val="FFFFFF"/>
                </a:solidFill>
                <a:latin typeface="Montserrat" pitchFamily="2" charset="-52"/>
              </a:rPr>
              <a:t>Разработка и реализация стратегии компании, представление компании, у</a:t>
            </a:r>
            <a:r>
              <a:rPr lang="ru-RU" b="0" i="0" dirty="0">
                <a:solidFill>
                  <a:srgbClr val="FFFFFF"/>
                </a:solidFill>
                <a:effectLst/>
                <a:latin typeface="Montserrat" pitchFamily="2" charset="-52"/>
              </a:rPr>
              <a:t>правление финансами и ресурсами </a:t>
            </a:r>
            <a:r>
              <a:rPr lang="ru-RU" dirty="0">
                <a:solidFill>
                  <a:srgbClr val="FFFFFF"/>
                </a:solidFill>
                <a:latin typeface="Montserrat" pitchFamily="2" charset="-52"/>
              </a:rPr>
              <a:t>проекта</a:t>
            </a:r>
            <a:endParaRPr lang="ru-RU" b="0" i="0" dirty="0">
              <a:solidFill>
                <a:srgbClr val="FFFFFF"/>
              </a:solidFill>
              <a:effectLst/>
              <a:latin typeface="Montserrat" pitchFamily="2" charset="-52"/>
            </a:endParaRPr>
          </a:p>
          <a:p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32077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65D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106FCA9-E49A-47B3-A7DB-1649CFD27C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687" y="4859020"/>
            <a:ext cx="721360" cy="72136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5DA2754-347D-4BB5-B33E-F53CCA697F45}"/>
              </a:ext>
            </a:extLst>
          </p:cNvPr>
          <p:cNvSpPr txBox="1"/>
          <p:nvPr/>
        </p:nvSpPr>
        <p:spPr>
          <a:xfrm>
            <a:off x="726930" y="681668"/>
            <a:ext cx="45657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>
                <a:solidFill>
                  <a:srgbClr val="FFFFFF"/>
                </a:solidFill>
                <a:latin typeface="Montserrat Black" pitchFamily="2" charset="-52"/>
              </a:rPr>
              <a:t>Контакты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CBDD615-8004-4CB8-A7E5-FC012341E0CB}"/>
              </a:ext>
            </a:extLst>
          </p:cNvPr>
          <p:cNvSpPr txBox="1"/>
          <p:nvPr/>
        </p:nvSpPr>
        <p:spPr>
          <a:xfrm>
            <a:off x="726930" y="2616456"/>
            <a:ext cx="483537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solidFill>
                  <a:schemeClr val="bg1"/>
                </a:solidFill>
                <a:latin typeface="Montserrat ExtraBold" pitchFamily="2" charset="-52"/>
              </a:rPr>
              <a:t>NICE FIT</a:t>
            </a:r>
            <a:endParaRPr lang="ru-RU" sz="8800" dirty="0">
              <a:solidFill>
                <a:schemeClr val="bg1"/>
              </a:solidFill>
              <a:latin typeface="Montserrat ExtraBold" pitchFamily="2" charset="-52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3014F8A-EEF4-405B-B6D0-445F59BC5D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4859020"/>
            <a:ext cx="721360" cy="72136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37A8325-45E3-4E5E-9ECC-247151C655AF}"/>
              </a:ext>
            </a:extLst>
          </p:cNvPr>
          <p:cNvSpPr txBox="1"/>
          <p:nvPr/>
        </p:nvSpPr>
        <p:spPr>
          <a:xfrm>
            <a:off x="1848419" y="4859020"/>
            <a:ext cx="3444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FFFF"/>
                </a:solidFill>
                <a:latin typeface="Montserrat SemiBold" pitchFamily="2" charset="-52"/>
              </a:rPr>
              <a:t>@SlavkaShved</a:t>
            </a:r>
            <a:endParaRPr lang="ru-RU" sz="2400" dirty="0">
              <a:solidFill>
                <a:srgbClr val="FFFFFF"/>
              </a:solidFill>
              <a:latin typeface="Montserrat SemiBold" pitchFamily="2" charset="-52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6E8F2BF-20E6-46A4-9E03-FA25798FB384}"/>
              </a:ext>
            </a:extLst>
          </p:cNvPr>
          <p:cNvSpPr txBox="1"/>
          <p:nvPr/>
        </p:nvSpPr>
        <p:spPr>
          <a:xfrm>
            <a:off x="6729809" y="4859020"/>
            <a:ext cx="3444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FFFFFF"/>
                </a:solidFill>
                <a:latin typeface="Montserrat SemiBold" pitchFamily="2" charset="-52"/>
              </a:rPr>
              <a:t>+7 (985)-335-53-43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FFB8D3F-03ED-4B7B-B74F-8CFDB44813B2}"/>
              </a:ext>
            </a:extLst>
          </p:cNvPr>
          <p:cNvSpPr txBox="1"/>
          <p:nvPr/>
        </p:nvSpPr>
        <p:spPr>
          <a:xfrm>
            <a:off x="6231010" y="2739566"/>
            <a:ext cx="596099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i="1" dirty="0">
                <a:latin typeface="Montserrat Medium" pitchFamily="2" charset="-52"/>
              </a:rPr>
              <a:t>«Ваш стиль. Ваш размер. Наша технология».</a:t>
            </a:r>
          </a:p>
        </p:txBody>
      </p:sp>
    </p:spTree>
    <p:extLst>
      <p:ext uri="{BB962C8B-B14F-4D97-AF65-F5344CB8AC3E}">
        <p14:creationId xmlns:p14="http://schemas.microsoft.com/office/powerpoint/2010/main" val="7089105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CA7C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4478C7D6-EAAA-4FEF-85B7-CC23E27EDAB1}"/>
              </a:ext>
            </a:extLst>
          </p:cNvPr>
          <p:cNvSpPr/>
          <p:nvPr/>
        </p:nvSpPr>
        <p:spPr>
          <a:xfrm>
            <a:off x="6119837" y="0"/>
            <a:ext cx="6132512" cy="6858000"/>
          </a:xfrm>
          <a:prstGeom prst="rect">
            <a:avLst/>
          </a:prstGeom>
          <a:solidFill>
            <a:srgbClr val="465D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DBD1015-0F29-4895-B723-DCDE5F3EFDA7}"/>
              </a:ext>
            </a:extLst>
          </p:cNvPr>
          <p:cNvSpPr txBox="1"/>
          <p:nvPr/>
        </p:nvSpPr>
        <p:spPr>
          <a:xfrm>
            <a:off x="239898" y="278325"/>
            <a:ext cx="587993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solidFill>
                  <a:schemeClr val="bg1"/>
                </a:solidFill>
                <a:latin typeface="Montserrat Black" pitchFamily="2" charset="-52"/>
              </a:rPr>
              <a:t>Проблемы</a:t>
            </a:r>
          </a:p>
          <a:p>
            <a:r>
              <a:rPr lang="ru-RU" sz="4000" dirty="0">
                <a:solidFill>
                  <a:schemeClr val="bg1"/>
                </a:solidFill>
                <a:latin typeface="Montserrat Black" pitchFamily="2" charset="-52"/>
              </a:rPr>
              <a:t>покупателей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F73DBF5-D465-4B2F-A915-B0892C25863D}"/>
              </a:ext>
            </a:extLst>
          </p:cNvPr>
          <p:cNvSpPr txBox="1"/>
          <p:nvPr/>
        </p:nvSpPr>
        <p:spPr>
          <a:xfrm>
            <a:off x="6442487" y="278325"/>
            <a:ext cx="587993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solidFill>
                  <a:schemeClr val="bg1"/>
                </a:solidFill>
                <a:latin typeface="Montserrat Black" pitchFamily="2" charset="-52"/>
              </a:rPr>
              <a:t>Проблемы </a:t>
            </a:r>
          </a:p>
          <a:p>
            <a:r>
              <a:rPr lang="ru-RU" sz="4000" dirty="0">
                <a:solidFill>
                  <a:schemeClr val="bg1"/>
                </a:solidFill>
                <a:latin typeface="Montserrat Black" pitchFamily="2" charset="-52"/>
              </a:rPr>
              <a:t>бизнеса</a:t>
            </a:r>
          </a:p>
          <a:p>
            <a:endParaRPr lang="ru-RU" sz="4000" dirty="0">
              <a:solidFill>
                <a:schemeClr val="bg1"/>
              </a:solidFill>
              <a:latin typeface="Montserrat Black" pitchFamily="2" charset="-52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92B2CB5-3627-4874-BBDC-924C3EA833A0}"/>
              </a:ext>
            </a:extLst>
          </p:cNvPr>
          <p:cNvSpPr txBox="1"/>
          <p:nvPr/>
        </p:nvSpPr>
        <p:spPr>
          <a:xfrm>
            <a:off x="227803" y="1762278"/>
            <a:ext cx="49643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Montserrat Medium" pitchFamily="2" charset="-52"/>
              </a:rPr>
              <a:t>Трудность в выборе подходящего размера и кроя:</a:t>
            </a:r>
          </a:p>
        </p:txBody>
      </p: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7E08199B-725E-4D42-B743-03D8F92C7C52}"/>
              </a:ext>
            </a:extLst>
          </p:cNvPr>
          <p:cNvGrpSpPr/>
          <p:nvPr/>
        </p:nvGrpSpPr>
        <p:grpSpPr>
          <a:xfrm>
            <a:off x="227803" y="2630679"/>
            <a:ext cx="6030239" cy="3776478"/>
            <a:chOff x="-1544363" y="4139250"/>
            <a:chExt cx="6030239" cy="3776478"/>
          </a:xfrm>
        </p:grpSpPr>
        <p:grpSp>
          <p:nvGrpSpPr>
            <p:cNvPr id="7" name="Группа 6">
              <a:extLst>
                <a:ext uri="{FF2B5EF4-FFF2-40B4-BE49-F238E27FC236}">
                  <a16:creationId xmlns:a16="http://schemas.microsoft.com/office/drawing/2014/main" id="{77FDA633-4CCE-41A1-887F-72E698991CFC}"/>
                </a:ext>
              </a:extLst>
            </p:cNvPr>
            <p:cNvGrpSpPr/>
            <p:nvPr/>
          </p:nvGrpSpPr>
          <p:grpSpPr>
            <a:xfrm>
              <a:off x="-1544363" y="4139250"/>
              <a:ext cx="5640217" cy="3776478"/>
              <a:chOff x="-1052186" y="4315355"/>
              <a:chExt cx="5383653" cy="3505683"/>
            </a:xfrm>
          </p:grpSpPr>
          <p:sp>
            <p:nvSpPr>
              <p:cNvPr id="8" name="Прямоугольник: скругленные углы 7">
                <a:extLst>
                  <a:ext uri="{FF2B5EF4-FFF2-40B4-BE49-F238E27FC236}">
                    <a16:creationId xmlns:a16="http://schemas.microsoft.com/office/drawing/2014/main" id="{48D0DF29-59E1-4858-BD79-597B575CD3B2}"/>
                  </a:ext>
                </a:extLst>
              </p:cNvPr>
              <p:cNvSpPr/>
              <p:nvPr/>
            </p:nvSpPr>
            <p:spPr>
              <a:xfrm>
                <a:off x="-1029266" y="4315355"/>
                <a:ext cx="2622757" cy="1279339"/>
              </a:xfrm>
              <a:prstGeom prst="roundRect">
                <a:avLst/>
              </a:prstGeom>
              <a:solidFill>
                <a:srgbClr val="465D7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5857C4C-012E-4875-AE5F-89BB8772CFC9}"/>
                  </a:ext>
                </a:extLst>
              </p:cNvPr>
              <p:cNvSpPr txBox="1"/>
              <p:nvPr/>
            </p:nvSpPr>
            <p:spPr>
              <a:xfrm>
                <a:off x="-948904" y="4385938"/>
                <a:ext cx="2748627" cy="10571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3200" b="1" dirty="0">
                    <a:solidFill>
                      <a:schemeClr val="bg1"/>
                    </a:solidFill>
                    <a:latin typeface="Montserrat" pitchFamily="2" charset="-52"/>
                  </a:rPr>
                  <a:t>72% </a:t>
                </a:r>
              </a:p>
              <a:p>
                <a:r>
                  <a:rPr lang="ru-RU" sz="1200" dirty="0">
                    <a:solidFill>
                      <a:schemeClr val="bg1"/>
                    </a:solidFill>
                    <a:latin typeface="Montserrat" pitchFamily="2" charset="-52"/>
                  </a:rPr>
                  <a:t>потребителей трудно найти для себя одежду подходящего размера и кроя</a:t>
                </a:r>
              </a:p>
            </p:txBody>
          </p:sp>
          <p:sp>
            <p:nvSpPr>
              <p:cNvPr id="15" name="Прямоугольник: скругленные углы 14">
                <a:extLst>
                  <a:ext uri="{FF2B5EF4-FFF2-40B4-BE49-F238E27FC236}">
                    <a16:creationId xmlns:a16="http://schemas.microsoft.com/office/drawing/2014/main" id="{20D56B18-9AFA-40FE-970B-48B89253C41D}"/>
                  </a:ext>
                </a:extLst>
              </p:cNvPr>
              <p:cNvSpPr/>
              <p:nvPr/>
            </p:nvSpPr>
            <p:spPr>
              <a:xfrm>
                <a:off x="1765594" y="4315355"/>
                <a:ext cx="2565873" cy="1279339"/>
              </a:xfrm>
              <a:prstGeom prst="roundRect">
                <a:avLst/>
              </a:prstGeom>
              <a:solidFill>
                <a:srgbClr val="465D7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" name="Прямоугольник: скругленные углы 16">
                <a:extLst>
                  <a:ext uri="{FF2B5EF4-FFF2-40B4-BE49-F238E27FC236}">
                    <a16:creationId xmlns:a16="http://schemas.microsoft.com/office/drawing/2014/main" id="{A7D8C42E-30A4-495F-B8BD-5505CD9679DC}"/>
                  </a:ext>
                </a:extLst>
              </p:cNvPr>
              <p:cNvSpPr/>
              <p:nvPr/>
            </p:nvSpPr>
            <p:spPr>
              <a:xfrm>
                <a:off x="-1052186" y="6541699"/>
                <a:ext cx="2622757" cy="1279339"/>
              </a:xfrm>
              <a:prstGeom prst="roundRect">
                <a:avLst/>
              </a:prstGeom>
              <a:solidFill>
                <a:srgbClr val="465D7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9AE785D-A3DE-466A-A246-2B7F97C579B8}"/>
                </a:ext>
              </a:extLst>
            </p:cNvPr>
            <p:cNvSpPr txBox="1"/>
            <p:nvPr/>
          </p:nvSpPr>
          <p:spPr>
            <a:xfrm>
              <a:off x="1518426" y="4215285"/>
              <a:ext cx="2967450" cy="11387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b="1" dirty="0">
                  <a:solidFill>
                    <a:schemeClr val="bg1"/>
                  </a:solidFill>
                  <a:latin typeface="Montserrat" pitchFamily="2" charset="-52"/>
                </a:rPr>
                <a:t>51%</a:t>
              </a:r>
            </a:p>
            <a:p>
              <a:r>
                <a:rPr lang="ru-RU" sz="1200" dirty="0">
                  <a:solidFill>
                    <a:schemeClr val="bg1"/>
                  </a:solidFill>
                  <a:latin typeface="Montserrat" pitchFamily="2" charset="-52"/>
                </a:rPr>
                <a:t>заказывают дополнительные размеры и модели в надежде найти что‑то подходящее</a:t>
              </a:r>
              <a:endParaRPr lang="ru-RU" sz="1200" b="1" dirty="0">
                <a:solidFill>
                  <a:schemeClr val="bg1"/>
                </a:solidFill>
                <a:latin typeface="Montserrat" pitchFamily="2" charset="-52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FD639479-6662-4288-B8C6-6BC120F46E98}"/>
              </a:ext>
            </a:extLst>
          </p:cNvPr>
          <p:cNvSpPr txBox="1"/>
          <p:nvPr/>
        </p:nvSpPr>
        <p:spPr>
          <a:xfrm>
            <a:off x="262302" y="4164975"/>
            <a:ext cx="53358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Montserrat Medium" pitchFamily="2" charset="-52"/>
              </a:rPr>
              <a:t>Покупателям требуется длительное время для поиска и покупки одежды: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E3A40FF-F112-4A6C-8B3C-A9906303380D}"/>
              </a:ext>
            </a:extLst>
          </p:cNvPr>
          <p:cNvSpPr txBox="1"/>
          <p:nvPr/>
        </p:nvSpPr>
        <p:spPr>
          <a:xfrm>
            <a:off x="334402" y="5028995"/>
            <a:ext cx="287961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  <a:latin typeface="Montserrat" pitchFamily="2" charset="-52"/>
              </a:rPr>
              <a:t>7–9 дней </a:t>
            </a:r>
          </a:p>
          <a:p>
            <a:r>
              <a:rPr lang="ru-RU" sz="1200" dirty="0">
                <a:solidFill>
                  <a:schemeClr val="bg1"/>
                </a:solidFill>
                <a:latin typeface="Montserrat Medium" pitchFamily="2" charset="-52"/>
              </a:rPr>
              <a:t>люди тратят на поиск одежды до первой покупки, и </a:t>
            </a:r>
            <a:r>
              <a:rPr lang="ru-RU" sz="1200" b="1" dirty="0">
                <a:solidFill>
                  <a:schemeClr val="bg1"/>
                </a:solidFill>
                <a:latin typeface="Montserrat Medium" pitchFamily="2" charset="-52"/>
              </a:rPr>
              <a:t>6 дней </a:t>
            </a:r>
            <a:r>
              <a:rPr lang="ru-RU" sz="1200" dirty="0">
                <a:solidFill>
                  <a:schemeClr val="bg1"/>
                </a:solidFill>
                <a:latin typeface="Montserrat Medium" pitchFamily="2" charset="-52"/>
              </a:rPr>
              <a:t>на обувь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84A5670-5FF7-443C-AD6E-D54390F39C86}"/>
              </a:ext>
            </a:extLst>
          </p:cNvPr>
          <p:cNvSpPr txBox="1"/>
          <p:nvPr/>
        </p:nvSpPr>
        <p:spPr>
          <a:xfrm>
            <a:off x="227803" y="6519446"/>
            <a:ext cx="46069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Montserrat" pitchFamily="2" charset="-52"/>
              </a:rPr>
              <a:t>Источник: </a:t>
            </a:r>
            <a:r>
              <a:rPr lang="en-US" sz="1600" dirty="0">
                <a:latin typeface="Montserrat" pitchFamily="2" charset="-52"/>
              </a:rPr>
              <a:t>Stitch Fix</a:t>
            </a:r>
            <a:r>
              <a:rPr lang="ru-RU" sz="1600" dirty="0">
                <a:latin typeface="Montserrat" pitchFamily="2" charset="-52"/>
              </a:rPr>
              <a:t>, Яндекс Реклама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2ECD35D-00FE-402D-B25A-1B4B0E5053F7}"/>
              </a:ext>
            </a:extLst>
          </p:cNvPr>
          <p:cNvSpPr txBox="1"/>
          <p:nvPr/>
        </p:nvSpPr>
        <p:spPr>
          <a:xfrm>
            <a:off x="6477224" y="1762278"/>
            <a:ext cx="49643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Montserrat Medium" pitchFamily="2" charset="-52"/>
              </a:rPr>
              <a:t>Низкий процент выкупа одежды, порядка 30-40%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12FB885-5A6A-4FBF-902A-042D83A58ABF}"/>
              </a:ext>
            </a:extLst>
          </p:cNvPr>
          <p:cNvSpPr txBox="1"/>
          <p:nvPr/>
        </p:nvSpPr>
        <p:spPr>
          <a:xfrm>
            <a:off x="6432000" y="2630679"/>
            <a:ext cx="5705981" cy="4113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bg1"/>
                </a:solidFill>
                <a:latin typeface="Montserrat Medium" pitchFamily="2" charset="-52"/>
              </a:rPr>
              <a:t>Сложность с управлением складскими запасами;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bg1"/>
                </a:solidFill>
                <a:latin typeface="Montserrat Medium" pitchFamily="2" charset="-52"/>
              </a:rPr>
              <a:t>Увеличенный срок доставки одежды;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bg1"/>
                </a:solidFill>
                <a:latin typeface="Montserrat Medium" pitchFamily="2" charset="-52"/>
              </a:rPr>
              <a:t>Порча/подмена некоторых товаров при многоразовой примерке;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bg1"/>
                </a:solidFill>
                <a:latin typeface="Montserrat Medium" pitchFamily="2" charset="-52"/>
              </a:rPr>
              <a:t>Высокие издержки на обратную доставку на склад;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bg1"/>
                </a:solidFill>
                <a:latin typeface="Montserrat Medium" pitchFamily="2" charset="-52"/>
              </a:rPr>
              <a:t>Перегрузка ПВЗ и примерочных во время распродаж и акций;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bg1"/>
                </a:solidFill>
                <a:latin typeface="Montserrat Medium" pitchFamily="2" charset="-52"/>
              </a:rPr>
              <a:t>Снижение рейтинга продавцов при большом количестве возвратов</a:t>
            </a:r>
          </a:p>
        </p:txBody>
      </p:sp>
    </p:spTree>
    <p:extLst>
      <p:ext uri="{BB962C8B-B14F-4D97-AF65-F5344CB8AC3E}">
        <p14:creationId xmlns:p14="http://schemas.microsoft.com/office/powerpoint/2010/main" val="2778775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CA7C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CE423F18-6F2B-4132-A25C-80EFB2F2A75F}"/>
              </a:ext>
            </a:extLst>
          </p:cNvPr>
          <p:cNvSpPr/>
          <p:nvPr/>
        </p:nvSpPr>
        <p:spPr>
          <a:xfrm>
            <a:off x="0" y="0"/>
            <a:ext cx="6132512" cy="6858000"/>
          </a:xfrm>
          <a:prstGeom prst="rect">
            <a:avLst/>
          </a:prstGeom>
          <a:solidFill>
            <a:srgbClr val="465D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F9BEC99-D11E-4CE6-A9F0-5FDD5CDAFA09}"/>
              </a:ext>
            </a:extLst>
          </p:cNvPr>
          <p:cNvSpPr txBox="1"/>
          <p:nvPr/>
        </p:nvSpPr>
        <p:spPr>
          <a:xfrm>
            <a:off x="1681798" y="331803"/>
            <a:ext cx="90544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>
                <a:solidFill>
                  <a:schemeClr val="bg1"/>
                </a:solidFill>
                <a:latin typeface="Montserrat Black" pitchFamily="2" charset="-52"/>
              </a:rPr>
              <a:t>Целевая аудитория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A8E4D75-206F-41E3-A941-B48D786FD4CB}"/>
              </a:ext>
            </a:extLst>
          </p:cNvPr>
          <p:cNvSpPr txBox="1"/>
          <p:nvPr/>
        </p:nvSpPr>
        <p:spPr>
          <a:xfrm>
            <a:off x="329389" y="1771983"/>
            <a:ext cx="5661660" cy="47545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41910" lvl="0">
              <a:lnSpc>
                <a:spcPct val="150000"/>
              </a:lnSpc>
              <a:spcAft>
                <a:spcPts val="0"/>
              </a:spcAft>
            </a:pPr>
            <a:r>
              <a:rPr lang="ru-RU" sz="2400" dirty="0">
                <a:solidFill>
                  <a:schemeClr val="bg1"/>
                </a:solidFill>
                <a:effectLst/>
                <a:latin typeface="Montserrat SemiBold" pitchFamily="2" charset="-52"/>
                <a:ea typeface="Times New Roman" panose="02020603050405020304" pitchFamily="18" charset="0"/>
              </a:rPr>
              <a:t>1. </a:t>
            </a:r>
            <a:r>
              <a:rPr lang="ru-RU" dirty="0">
                <a:solidFill>
                  <a:schemeClr val="bg1"/>
                </a:solidFill>
                <a:effectLst/>
                <a:latin typeface="Montserrat ExtraBold" pitchFamily="2" charset="-52"/>
                <a:ea typeface="Times New Roman" panose="02020603050405020304" pitchFamily="18" charset="0"/>
              </a:rPr>
              <a:t>Универсальные маркетплейсы: </a:t>
            </a:r>
            <a:r>
              <a:rPr lang="en-US" dirty="0">
                <a:solidFill>
                  <a:schemeClr val="bg1"/>
                </a:solidFill>
                <a:effectLst/>
                <a:latin typeface="Montserrat" pitchFamily="2" charset="-52"/>
                <a:ea typeface="Times New Roman" panose="02020603050405020304" pitchFamily="18" charset="0"/>
              </a:rPr>
              <a:t>OZON, </a:t>
            </a:r>
            <a:r>
              <a:rPr lang="en-US" dirty="0" err="1">
                <a:solidFill>
                  <a:schemeClr val="bg1"/>
                </a:solidFill>
                <a:effectLst/>
                <a:latin typeface="Montserrat" pitchFamily="2" charset="-52"/>
                <a:ea typeface="Times New Roman" panose="02020603050405020304" pitchFamily="18" charset="0"/>
              </a:rPr>
              <a:t>Wildberries</a:t>
            </a:r>
            <a:r>
              <a:rPr lang="en-US" dirty="0">
                <a:solidFill>
                  <a:schemeClr val="bg1"/>
                </a:solidFill>
                <a:effectLst/>
                <a:latin typeface="Montserrat" pitchFamily="2" charset="-52"/>
                <a:ea typeface="Times New Roman" panose="02020603050405020304" pitchFamily="18" charset="0"/>
              </a:rPr>
              <a:t>, </a:t>
            </a:r>
            <a:r>
              <a:rPr lang="ru-RU" dirty="0">
                <a:solidFill>
                  <a:schemeClr val="bg1"/>
                </a:solidFill>
                <a:effectLst/>
                <a:latin typeface="Montserrat" pitchFamily="2" charset="-52"/>
                <a:ea typeface="Times New Roman" panose="02020603050405020304" pitchFamily="18" charset="0"/>
              </a:rPr>
              <a:t>Яндекс Маркет, </a:t>
            </a:r>
            <a:r>
              <a:rPr lang="ru-RU" dirty="0" err="1">
                <a:solidFill>
                  <a:schemeClr val="bg1"/>
                </a:solidFill>
                <a:effectLst/>
                <a:latin typeface="Montserrat" pitchFamily="2" charset="-52"/>
                <a:ea typeface="Times New Roman" panose="02020603050405020304" pitchFamily="18" charset="0"/>
              </a:rPr>
              <a:t>МегаМаркет</a:t>
            </a:r>
            <a:r>
              <a:rPr lang="ru-RU" dirty="0">
                <a:solidFill>
                  <a:schemeClr val="bg1"/>
                </a:solidFill>
                <a:effectLst/>
                <a:latin typeface="Montserrat" pitchFamily="2" charset="-52"/>
                <a:ea typeface="Times New Roman" panose="02020603050405020304" pitchFamily="18" charset="0"/>
              </a:rPr>
              <a:t>;</a:t>
            </a:r>
          </a:p>
          <a:p>
            <a:pPr marR="41910">
              <a:lnSpc>
                <a:spcPct val="150000"/>
              </a:lnSpc>
            </a:pPr>
            <a:r>
              <a:rPr lang="ru-RU" sz="2400" dirty="0">
                <a:solidFill>
                  <a:schemeClr val="bg1"/>
                </a:solidFill>
                <a:effectLst/>
                <a:latin typeface="Montserrat SemiBold" pitchFamily="2" charset="-52"/>
                <a:ea typeface="Arial" panose="020B0604020202020204" pitchFamily="34" charset="0"/>
              </a:rPr>
              <a:t>2. </a:t>
            </a:r>
            <a:r>
              <a:rPr lang="ru-RU" dirty="0">
                <a:solidFill>
                  <a:schemeClr val="bg1"/>
                </a:solidFill>
                <a:effectLst/>
                <a:latin typeface="Montserrat ExtraBold" pitchFamily="2" charset="-52"/>
                <a:ea typeface="Arial" panose="020B0604020202020204" pitchFamily="34" charset="0"/>
              </a:rPr>
              <a:t>Крупные</a:t>
            </a:r>
            <a:r>
              <a:rPr lang="en-US" dirty="0">
                <a:solidFill>
                  <a:schemeClr val="bg1"/>
                </a:solidFill>
                <a:effectLst/>
                <a:latin typeface="Montserrat ExtraBold" pitchFamily="2" charset="-52"/>
                <a:ea typeface="Arial" panose="020B0604020202020204" pitchFamily="34" charset="0"/>
              </a:rPr>
              <a:t> </a:t>
            </a:r>
            <a:r>
              <a:rPr lang="ru-RU" dirty="0">
                <a:solidFill>
                  <a:schemeClr val="bg1"/>
                </a:solidFill>
                <a:effectLst/>
                <a:latin typeface="Montserrat ExtraBold" pitchFamily="2" charset="-52"/>
                <a:ea typeface="Arial" panose="020B0604020202020204" pitchFamily="34" charset="0"/>
              </a:rPr>
              <a:t>ритейлеры одежды: </a:t>
            </a:r>
            <a:r>
              <a:rPr lang="ru-RU" dirty="0">
                <a:solidFill>
                  <a:schemeClr val="bg1"/>
                </a:solidFill>
                <a:effectLst/>
                <a:latin typeface="Montserrat" pitchFamily="2" charset="-52"/>
                <a:ea typeface="Times New Roman" panose="02020603050405020304" pitchFamily="18" charset="0"/>
              </a:rPr>
              <a:t>Fashion </a:t>
            </a:r>
            <a:r>
              <a:rPr lang="ru-RU" dirty="0" err="1">
                <a:solidFill>
                  <a:schemeClr val="bg1"/>
                </a:solidFill>
                <a:effectLst/>
                <a:latin typeface="Montserrat" pitchFamily="2" charset="-52"/>
                <a:ea typeface="Times New Roman" panose="02020603050405020304" pitchFamily="18" charset="0"/>
              </a:rPr>
              <a:t>Melon</a:t>
            </a:r>
            <a:r>
              <a:rPr lang="ru-RU" dirty="0">
                <a:solidFill>
                  <a:schemeClr val="bg1"/>
                </a:solidFill>
                <a:effectLst/>
                <a:latin typeface="Montserrat" pitchFamily="2" charset="-52"/>
                <a:ea typeface="Times New Roman" panose="02020603050405020304" pitchFamily="18" charset="0"/>
              </a:rPr>
              <a:t> Group, GJ, </a:t>
            </a:r>
            <a:r>
              <a:rPr lang="ru-RU" dirty="0" err="1">
                <a:solidFill>
                  <a:schemeClr val="bg1"/>
                </a:solidFill>
                <a:effectLst/>
                <a:latin typeface="Montserrat" pitchFamily="2" charset="-52"/>
                <a:ea typeface="Times New Roman" panose="02020603050405020304" pitchFamily="18" charset="0"/>
              </a:rPr>
              <a:t>Lime</a:t>
            </a:r>
            <a:r>
              <a:rPr lang="ru-RU" dirty="0">
                <a:solidFill>
                  <a:schemeClr val="bg1"/>
                </a:solidFill>
                <a:latin typeface="Montserrat" pitchFamily="2" charset="-52"/>
                <a:ea typeface="Times New Roman" panose="02020603050405020304" pitchFamily="18" charset="0"/>
              </a:rPr>
              <a:t> и т.д.;</a:t>
            </a:r>
            <a:endParaRPr lang="ru-RU" dirty="0">
              <a:solidFill>
                <a:schemeClr val="bg1"/>
              </a:solidFill>
              <a:effectLst/>
              <a:latin typeface="Montserrat" pitchFamily="2" charset="-52"/>
              <a:ea typeface="Arial" panose="020B0604020202020204" pitchFamily="34" charset="0"/>
            </a:endParaRPr>
          </a:p>
          <a:p>
            <a:pPr marR="41910" lvl="0">
              <a:lnSpc>
                <a:spcPct val="150000"/>
              </a:lnSpc>
              <a:spcAft>
                <a:spcPts val="0"/>
              </a:spcAft>
            </a:pPr>
            <a:r>
              <a:rPr lang="ru-RU" sz="2400" dirty="0">
                <a:solidFill>
                  <a:schemeClr val="bg1"/>
                </a:solidFill>
                <a:latin typeface="Montserrat SemiBold" pitchFamily="2" charset="-52"/>
                <a:ea typeface="Times New Roman" panose="02020603050405020304" pitchFamily="18" charset="0"/>
              </a:rPr>
              <a:t>3. </a:t>
            </a:r>
            <a:r>
              <a:rPr lang="ru-RU" dirty="0">
                <a:solidFill>
                  <a:schemeClr val="bg1"/>
                </a:solidFill>
                <a:latin typeface="Montserrat ExtraBold" pitchFamily="2" charset="-52"/>
                <a:ea typeface="Times New Roman" panose="02020603050405020304" pitchFamily="18" charset="0"/>
              </a:rPr>
              <a:t>Мультибрендовые магазины/</a:t>
            </a:r>
            <a:r>
              <a:rPr lang="ru-RU" dirty="0">
                <a:solidFill>
                  <a:schemeClr val="bg1"/>
                </a:solidFill>
                <a:effectLst/>
                <a:latin typeface="Montserrat ExtraBold" pitchFamily="2" charset="-52"/>
                <a:ea typeface="Times New Roman" panose="02020603050405020304" pitchFamily="18" charset="0"/>
              </a:rPr>
              <a:t>универмаги</a:t>
            </a:r>
            <a:r>
              <a:rPr lang="ru-RU" dirty="0">
                <a:solidFill>
                  <a:schemeClr val="bg1"/>
                </a:solidFill>
                <a:effectLst/>
                <a:latin typeface="Montserrat SemiBold" pitchFamily="2" charset="-52"/>
                <a:ea typeface="Times New Roman" panose="02020603050405020304" pitchFamily="18" charset="0"/>
              </a:rPr>
              <a:t>: </a:t>
            </a:r>
            <a:r>
              <a:rPr lang="ru-RU" dirty="0" err="1">
                <a:solidFill>
                  <a:schemeClr val="bg1"/>
                </a:solidFill>
                <a:effectLst/>
                <a:latin typeface="Montserrat" pitchFamily="2" charset="-52"/>
                <a:ea typeface="Times New Roman" panose="02020603050405020304" pitchFamily="18" charset="0"/>
              </a:rPr>
              <a:t>Brandshop</a:t>
            </a:r>
            <a:r>
              <a:rPr lang="ru-RU" dirty="0">
                <a:solidFill>
                  <a:schemeClr val="bg1"/>
                </a:solidFill>
                <a:effectLst/>
                <a:latin typeface="Montserrat" pitchFamily="2" charset="-52"/>
                <a:ea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bg1"/>
                </a:solidFill>
                <a:effectLst/>
                <a:latin typeface="Montserrat" pitchFamily="2" charset="-52"/>
                <a:ea typeface="Times New Roman" panose="02020603050405020304" pitchFamily="18" charset="0"/>
              </a:rPr>
              <a:t>StreetBeat</a:t>
            </a:r>
            <a:r>
              <a:rPr lang="ru-RU" dirty="0">
                <a:solidFill>
                  <a:schemeClr val="bg1"/>
                </a:solidFill>
                <a:effectLst/>
                <a:latin typeface="Montserrat" pitchFamily="2" charset="-52"/>
                <a:ea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bg1"/>
                </a:solidFill>
                <a:effectLst/>
                <a:latin typeface="Montserrat" pitchFamily="2" charset="-52"/>
                <a:ea typeface="Times New Roman" panose="02020603050405020304" pitchFamily="18" charset="0"/>
              </a:rPr>
              <a:t>Мультибренд</a:t>
            </a:r>
            <a:r>
              <a:rPr lang="ru-RU" dirty="0">
                <a:solidFill>
                  <a:schemeClr val="bg1"/>
                </a:solidFill>
                <a:effectLst/>
                <a:latin typeface="Montserrat" pitchFamily="2" charset="-52"/>
                <a:ea typeface="Times New Roman" panose="02020603050405020304" pitchFamily="18" charset="0"/>
              </a:rPr>
              <a:t> ЦУМ и т.д.;</a:t>
            </a:r>
          </a:p>
          <a:p>
            <a:pPr marR="41910" lvl="0">
              <a:lnSpc>
                <a:spcPct val="150000"/>
              </a:lnSpc>
              <a:spcAft>
                <a:spcPts val="0"/>
              </a:spcAft>
            </a:pPr>
            <a:r>
              <a:rPr lang="ru-RU" sz="2400" dirty="0">
                <a:solidFill>
                  <a:schemeClr val="bg1"/>
                </a:solidFill>
                <a:latin typeface="Montserrat SemiBold" pitchFamily="2" charset="-52"/>
                <a:ea typeface="Arial" panose="020B0604020202020204" pitchFamily="34" charset="0"/>
              </a:rPr>
              <a:t>4. </a:t>
            </a:r>
            <a:r>
              <a:rPr lang="ru-RU" dirty="0">
                <a:solidFill>
                  <a:schemeClr val="bg1"/>
                </a:solidFill>
                <a:latin typeface="Montserrat ExtraBold" pitchFamily="2" charset="-52"/>
                <a:ea typeface="Arial" panose="020B0604020202020204" pitchFamily="34" charset="0"/>
              </a:rPr>
              <a:t>Молодые бренды одежды</a:t>
            </a:r>
            <a:r>
              <a:rPr lang="ru-RU" dirty="0">
                <a:solidFill>
                  <a:schemeClr val="bg1"/>
                </a:solidFill>
                <a:latin typeface="Montserrat SemiBold" pitchFamily="2" charset="-52"/>
                <a:ea typeface="Arial" panose="020B0604020202020204" pitchFamily="34" charset="0"/>
              </a:rPr>
              <a:t>, </a:t>
            </a:r>
            <a:r>
              <a:rPr lang="ru-RU" dirty="0">
                <a:solidFill>
                  <a:schemeClr val="bg1"/>
                </a:solidFill>
                <a:latin typeface="Montserrat" pitchFamily="2" charset="-52"/>
                <a:ea typeface="Arial" panose="020B0604020202020204" pitchFamily="34" charset="0"/>
              </a:rPr>
              <a:t>имеющие проблемы с большим количеством возвратов</a:t>
            </a:r>
            <a:endParaRPr lang="ru-RU" dirty="0">
              <a:solidFill>
                <a:schemeClr val="bg1"/>
              </a:solidFill>
              <a:effectLst/>
              <a:latin typeface="Montserrat" pitchFamily="2" charset="-52"/>
              <a:ea typeface="Arial" panose="020B0604020202020204" pitchFamily="34" charset="0"/>
            </a:endParaRPr>
          </a:p>
        </p:txBody>
      </p:sp>
      <p:cxnSp>
        <p:nvCxnSpPr>
          <p:cNvPr id="11" name="Прямая со стрелкой 10">
            <a:extLst>
              <a:ext uri="{FF2B5EF4-FFF2-40B4-BE49-F238E27FC236}">
                <a16:creationId xmlns:a16="http://schemas.microsoft.com/office/drawing/2014/main" id="{0DB10A44-2E22-467E-867C-9ED2684138EF}"/>
              </a:ext>
            </a:extLst>
          </p:cNvPr>
          <p:cNvCxnSpPr>
            <a:cxnSpLocks/>
          </p:cNvCxnSpPr>
          <p:nvPr/>
        </p:nvCxnSpPr>
        <p:spPr>
          <a:xfrm>
            <a:off x="4471668" y="4033519"/>
            <a:ext cx="2861946" cy="0"/>
          </a:xfrm>
          <a:prstGeom prst="straightConnector1">
            <a:avLst/>
          </a:prstGeom>
          <a:ln w="1905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A8E96838-C66D-462D-BE8C-C042375CECED}"/>
              </a:ext>
            </a:extLst>
          </p:cNvPr>
          <p:cNvSpPr txBox="1"/>
          <p:nvPr/>
        </p:nvSpPr>
        <p:spPr>
          <a:xfrm>
            <a:off x="4465656" y="3864242"/>
            <a:ext cx="34705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Montserrat SemiBold" pitchFamily="2" charset="-52"/>
              </a:rPr>
              <a:t>Конечный</a:t>
            </a:r>
            <a:r>
              <a:rPr lang="ru-RU" sz="1600" dirty="0">
                <a:solidFill>
                  <a:schemeClr val="bg1"/>
                </a:solidFill>
                <a:latin typeface="Montserrat SemiBold" pitchFamily="2" charset="-52"/>
              </a:rPr>
              <a:t>  </a:t>
            </a:r>
            <a:r>
              <a:rPr lang="ru-RU" sz="1600" dirty="0">
                <a:latin typeface="Montserrat SemiBold" pitchFamily="2" charset="-52"/>
              </a:rPr>
              <a:t>потребитель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1EAAF90-6172-4444-9A92-30ED47099C86}"/>
              </a:ext>
            </a:extLst>
          </p:cNvPr>
          <p:cNvSpPr txBox="1"/>
          <p:nvPr/>
        </p:nvSpPr>
        <p:spPr>
          <a:xfrm>
            <a:off x="7085505" y="1864023"/>
            <a:ext cx="4777106" cy="46621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41910" lvl="0">
              <a:lnSpc>
                <a:spcPct val="150000"/>
              </a:lnSpc>
              <a:spcAft>
                <a:spcPts val="0"/>
              </a:spcAft>
            </a:pPr>
            <a:r>
              <a:rPr lang="ru-RU" b="1" dirty="0">
                <a:solidFill>
                  <a:schemeClr val="bg1"/>
                </a:solidFill>
                <a:effectLst/>
                <a:latin typeface="Montserrat ExtraBold" pitchFamily="2" charset="-52"/>
                <a:ea typeface="Arial" panose="020B0604020202020204" pitchFamily="34" charset="0"/>
              </a:rPr>
              <a:t>Покупатели в возрасте 18-45 лет, </a:t>
            </a:r>
            <a:r>
              <a:rPr lang="ru-RU" b="1" dirty="0">
                <a:solidFill>
                  <a:schemeClr val="bg1"/>
                </a:solidFill>
                <a:latin typeface="Montserrat ExtraBold" pitchFamily="2" charset="-52"/>
                <a:ea typeface="Arial" panose="020B0604020202020204" pitchFamily="34" charset="0"/>
              </a:rPr>
              <a:t>заказывающие</a:t>
            </a:r>
            <a:r>
              <a:rPr lang="ru-RU" b="1" dirty="0">
                <a:solidFill>
                  <a:schemeClr val="bg1"/>
                </a:solidFill>
                <a:effectLst/>
                <a:latin typeface="Montserrat ExtraBold" pitchFamily="2" charset="-52"/>
                <a:ea typeface="Arial" panose="020B0604020202020204" pitchFamily="34" charset="0"/>
              </a:rPr>
              <a:t> одежду 1-2 раза </a:t>
            </a:r>
          </a:p>
          <a:p>
            <a:pPr marR="41910" lvl="0">
              <a:lnSpc>
                <a:spcPct val="150000"/>
              </a:lnSpc>
              <a:spcAft>
                <a:spcPts val="0"/>
              </a:spcAft>
            </a:pPr>
            <a:r>
              <a:rPr lang="ru-RU" b="1" dirty="0">
                <a:solidFill>
                  <a:schemeClr val="bg1"/>
                </a:solidFill>
                <a:effectLst/>
                <a:latin typeface="Montserrat ExtraBold" pitchFamily="2" charset="-52"/>
                <a:ea typeface="Arial" panose="020B0604020202020204" pitchFamily="34" charset="0"/>
              </a:rPr>
              <a:t>в месяц. </a:t>
            </a:r>
            <a:r>
              <a:rPr lang="ru-RU" b="1" dirty="0">
                <a:solidFill>
                  <a:schemeClr val="bg1"/>
                </a:solidFill>
                <a:latin typeface="Montserrat ExtraBold" pitchFamily="2" charset="-52"/>
                <a:ea typeface="Arial" panose="020B0604020202020204" pitchFamily="34" charset="0"/>
              </a:rPr>
              <a:t>П</a:t>
            </a:r>
            <a:r>
              <a:rPr lang="ru-RU" b="1" dirty="0">
                <a:solidFill>
                  <a:schemeClr val="bg1"/>
                </a:solidFill>
                <a:effectLst/>
                <a:latin typeface="Montserrat ExtraBold" pitchFamily="2" charset="-52"/>
                <a:ea typeface="Arial" panose="020B0604020202020204" pitchFamily="34" charset="0"/>
              </a:rPr>
              <a:t>о результатам </a:t>
            </a:r>
            <a:r>
              <a:rPr lang="en-US" b="1" dirty="0">
                <a:solidFill>
                  <a:schemeClr val="bg1"/>
                </a:solidFill>
                <a:effectLst/>
                <a:latin typeface="Montserrat ExtraBold" pitchFamily="2" charset="-52"/>
                <a:ea typeface="Arial" panose="020B0604020202020204" pitchFamily="34" charset="0"/>
              </a:rPr>
              <a:t>CustDev</a:t>
            </a:r>
            <a:r>
              <a:rPr lang="ru-RU" b="1" dirty="0">
                <a:solidFill>
                  <a:schemeClr val="bg1"/>
                </a:solidFill>
                <a:effectLst/>
                <a:latin typeface="Montserrat ExtraBold" pitchFamily="2" charset="-52"/>
                <a:ea typeface="Arial" panose="020B0604020202020204" pitchFamily="34" charset="0"/>
              </a:rPr>
              <a:t>:</a:t>
            </a:r>
          </a:p>
          <a:p>
            <a:pPr marL="285750" marR="41910" lvl="0" indent="-28575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bg1"/>
                </a:solidFill>
                <a:effectLst/>
                <a:latin typeface="Montserrat" pitchFamily="2" charset="-52"/>
                <a:ea typeface="Arial" panose="020B0604020202020204" pitchFamily="34" charset="0"/>
              </a:rPr>
              <a:t> 75% опрошенных готовы предоставлять личные данные для улучшение клиентского опыта при  покупке одежды онлайн;</a:t>
            </a:r>
          </a:p>
          <a:p>
            <a:pPr marL="285750" marR="41910" lvl="0" indent="-28575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bg1"/>
                </a:solidFill>
                <a:effectLst/>
                <a:latin typeface="Montserrat" pitchFamily="2" charset="-52"/>
                <a:ea typeface="Arial" panose="020B0604020202020204" pitchFamily="34" charset="0"/>
              </a:rPr>
              <a:t>70% готовы пройти тестирование для определения своих предпочтений и создания цифрового профиля в онлайн-магазине</a:t>
            </a:r>
          </a:p>
          <a:p>
            <a:pPr marR="41910" lvl="0">
              <a:lnSpc>
                <a:spcPct val="150000"/>
              </a:lnSpc>
              <a:spcAft>
                <a:spcPts val="0"/>
              </a:spcAft>
            </a:pPr>
            <a:endParaRPr lang="ru-RU" dirty="0">
              <a:solidFill>
                <a:schemeClr val="bg1"/>
              </a:solidFill>
              <a:effectLst/>
              <a:latin typeface="Montserrat" pitchFamily="2" charset="-52"/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6651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CA7C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85F87B5-312F-40E3-9BFD-521E9A9D5599}"/>
              </a:ext>
            </a:extLst>
          </p:cNvPr>
          <p:cNvSpPr txBox="1"/>
          <p:nvPr/>
        </p:nvSpPr>
        <p:spPr>
          <a:xfrm>
            <a:off x="316627" y="1416166"/>
            <a:ext cx="5661660" cy="7477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41910" lvl="0">
              <a:lnSpc>
                <a:spcPct val="150000"/>
              </a:lnSpc>
              <a:spcAft>
                <a:spcPts val="0"/>
              </a:spcAft>
            </a:pPr>
            <a:r>
              <a:rPr lang="ru-RU" sz="3200" dirty="0">
                <a:solidFill>
                  <a:schemeClr val="bg1"/>
                </a:solidFill>
                <a:effectLst/>
                <a:latin typeface="Montserrat SemiBold" pitchFamily="2" charset="-52"/>
                <a:ea typeface="Arial" panose="020B0604020202020204" pitchFamily="34" charset="0"/>
              </a:rPr>
              <a:t>Для покупателей: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0F5D97E7-95AC-4C02-AE34-6B0468A4B7C3}"/>
              </a:ext>
            </a:extLst>
          </p:cNvPr>
          <p:cNvSpPr/>
          <p:nvPr/>
        </p:nvSpPr>
        <p:spPr>
          <a:xfrm>
            <a:off x="6094569" y="0"/>
            <a:ext cx="6132512" cy="6858000"/>
          </a:xfrm>
          <a:prstGeom prst="rect">
            <a:avLst/>
          </a:prstGeom>
          <a:solidFill>
            <a:srgbClr val="465D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537DC51-306C-4A80-AD23-26BFA98577FB}"/>
              </a:ext>
            </a:extLst>
          </p:cNvPr>
          <p:cNvSpPr txBox="1"/>
          <p:nvPr/>
        </p:nvSpPr>
        <p:spPr>
          <a:xfrm>
            <a:off x="1779415" y="401488"/>
            <a:ext cx="90544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>
                <a:solidFill>
                  <a:schemeClr val="bg1"/>
                </a:solidFill>
                <a:latin typeface="Montserrat Black" pitchFamily="2" charset="-52"/>
              </a:rPr>
              <a:t>Ценность стартапа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B354B3B-63CD-45B1-BB97-C594795837D6}"/>
              </a:ext>
            </a:extLst>
          </p:cNvPr>
          <p:cNvSpPr txBox="1"/>
          <p:nvPr/>
        </p:nvSpPr>
        <p:spPr>
          <a:xfrm>
            <a:off x="6331426" y="1397453"/>
            <a:ext cx="5661660" cy="7477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41910" lvl="0">
              <a:lnSpc>
                <a:spcPct val="150000"/>
              </a:lnSpc>
              <a:spcAft>
                <a:spcPts val="0"/>
              </a:spcAft>
            </a:pPr>
            <a:r>
              <a:rPr lang="ru-RU" sz="3200" dirty="0">
                <a:solidFill>
                  <a:schemeClr val="bg1"/>
                </a:solidFill>
                <a:effectLst/>
                <a:latin typeface="Montserrat SemiBold" pitchFamily="2" charset="-52"/>
                <a:ea typeface="Arial" panose="020B0604020202020204" pitchFamily="34" charset="0"/>
              </a:rPr>
              <a:t>Для бизнеса:</a:t>
            </a:r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7E6474DC-DC99-44F0-8A15-386DE4332554}"/>
              </a:ext>
            </a:extLst>
          </p:cNvPr>
          <p:cNvSpPr/>
          <p:nvPr/>
        </p:nvSpPr>
        <p:spPr>
          <a:xfrm>
            <a:off x="284912" y="3176843"/>
            <a:ext cx="545903" cy="54590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2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A08348D-BD12-48CE-B0B0-DE6CA63A3819}"/>
              </a:ext>
            </a:extLst>
          </p:cNvPr>
          <p:cNvSpPr txBox="1"/>
          <p:nvPr/>
        </p:nvSpPr>
        <p:spPr>
          <a:xfrm>
            <a:off x="947097" y="2277974"/>
            <a:ext cx="4964343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Montserrat Medium" pitchFamily="2" charset="-52"/>
              </a:rPr>
              <a:t>Ускорение поиска и покупки одежды в </a:t>
            </a:r>
            <a:r>
              <a:rPr lang="ru-RU" sz="2000" dirty="0">
                <a:solidFill>
                  <a:schemeClr val="bg1"/>
                </a:solidFill>
                <a:latin typeface="Montserrat Medium" pitchFamily="2" charset="-52"/>
              </a:rPr>
              <a:t>2</a:t>
            </a:r>
            <a:r>
              <a:rPr lang="ru-RU" dirty="0">
                <a:solidFill>
                  <a:schemeClr val="bg1"/>
                </a:solidFill>
                <a:latin typeface="Montserrat Medium" pitchFamily="2" charset="-52"/>
              </a:rPr>
              <a:t> раза;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E2AAA3E-C932-403A-942F-2D67884B1E9F}"/>
              </a:ext>
            </a:extLst>
          </p:cNvPr>
          <p:cNvSpPr txBox="1"/>
          <p:nvPr/>
        </p:nvSpPr>
        <p:spPr>
          <a:xfrm>
            <a:off x="6973185" y="2269808"/>
            <a:ext cx="57956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Montserrat Medium" pitchFamily="2" charset="-52"/>
              </a:rPr>
              <a:t>Сокращение кол-ва возвратов до </a:t>
            </a:r>
            <a:r>
              <a:rPr lang="ru-RU" sz="2000" dirty="0">
                <a:solidFill>
                  <a:schemeClr val="bg1"/>
                </a:solidFill>
                <a:latin typeface="Montserrat Medium" pitchFamily="2" charset="-52"/>
              </a:rPr>
              <a:t>30</a:t>
            </a:r>
            <a:r>
              <a:rPr lang="ru-RU" sz="2400" dirty="0">
                <a:solidFill>
                  <a:schemeClr val="bg1"/>
                </a:solidFill>
                <a:latin typeface="Montserrat Medium" pitchFamily="2" charset="-52"/>
              </a:rPr>
              <a:t>%</a:t>
            </a:r>
            <a:r>
              <a:rPr lang="ru-RU" dirty="0">
                <a:solidFill>
                  <a:schemeClr val="bg1"/>
                </a:solidFill>
                <a:latin typeface="Montserrat Medium" pitchFamily="2" charset="-52"/>
              </a:rPr>
              <a:t>;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F9E0922-4DB9-4618-B868-13BBCD31E115}"/>
              </a:ext>
            </a:extLst>
          </p:cNvPr>
          <p:cNvSpPr txBox="1"/>
          <p:nvPr/>
        </p:nvSpPr>
        <p:spPr>
          <a:xfrm>
            <a:off x="6973185" y="3081704"/>
            <a:ext cx="57956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Montserrat Medium" pitchFamily="2" charset="-52"/>
              </a:rPr>
              <a:t>Увеличение среднего чека до </a:t>
            </a:r>
            <a:r>
              <a:rPr lang="ru-RU" sz="2000" dirty="0">
                <a:solidFill>
                  <a:schemeClr val="bg1"/>
                </a:solidFill>
                <a:latin typeface="Montserrat Medium" pitchFamily="2" charset="-52"/>
              </a:rPr>
              <a:t>20</a:t>
            </a:r>
            <a:r>
              <a:rPr lang="ru-RU" sz="2400" dirty="0">
                <a:solidFill>
                  <a:schemeClr val="bg1"/>
                </a:solidFill>
                <a:latin typeface="Montserrat Medium" pitchFamily="2" charset="-52"/>
              </a:rPr>
              <a:t>%</a:t>
            </a:r>
            <a:r>
              <a:rPr lang="ru-RU" dirty="0">
                <a:solidFill>
                  <a:schemeClr val="bg1"/>
                </a:solidFill>
                <a:latin typeface="Montserrat Medium" pitchFamily="2" charset="-52"/>
              </a:rPr>
              <a:t>;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AFCC294-6EA3-4CA6-B35B-0BDD2FD15B2C}"/>
              </a:ext>
            </a:extLst>
          </p:cNvPr>
          <p:cNvSpPr txBox="1"/>
          <p:nvPr/>
        </p:nvSpPr>
        <p:spPr>
          <a:xfrm>
            <a:off x="6973186" y="3973769"/>
            <a:ext cx="57956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Montserrat Medium" pitchFamily="2" charset="-52"/>
              </a:rPr>
              <a:t>Увеличение конверсии до </a:t>
            </a:r>
            <a:r>
              <a:rPr lang="ru-RU" sz="2000" dirty="0">
                <a:solidFill>
                  <a:schemeClr val="bg1"/>
                </a:solidFill>
                <a:latin typeface="Montserrat Medium" pitchFamily="2" charset="-52"/>
              </a:rPr>
              <a:t>15</a:t>
            </a:r>
            <a:r>
              <a:rPr lang="ru-RU" sz="2400" dirty="0">
                <a:solidFill>
                  <a:schemeClr val="bg1"/>
                </a:solidFill>
                <a:latin typeface="Montserrat Medium" pitchFamily="2" charset="-52"/>
              </a:rPr>
              <a:t>%</a:t>
            </a:r>
            <a:r>
              <a:rPr lang="ru-RU" dirty="0">
                <a:solidFill>
                  <a:schemeClr val="bg1"/>
                </a:solidFill>
                <a:latin typeface="Montserrat Medium" pitchFamily="2" charset="-52"/>
              </a:rPr>
              <a:t>;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25F4C09-5BBB-4F08-A3D6-96C5E399E356}"/>
              </a:ext>
            </a:extLst>
          </p:cNvPr>
          <p:cNvSpPr txBox="1"/>
          <p:nvPr/>
        </p:nvSpPr>
        <p:spPr>
          <a:xfrm>
            <a:off x="6973187" y="4806006"/>
            <a:ext cx="55621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Montserrat Medium" pitchFamily="2" charset="-52"/>
              </a:rPr>
              <a:t>Увеличение показателя удержания клиентов и кол-ва повторных покупок;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D53A972-0C6F-4FBB-89EF-E7663046B628}"/>
              </a:ext>
            </a:extLst>
          </p:cNvPr>
          <p:cNvSpPr txBox="1"/>
          <p:nvPr/>
        </p:nvSpPr>
        <p:spPr>
          <a:xfrm>
            <a:off x="6973187" y="5571857"/>
            <a:ext cx="57956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Montserrat Medium" pitchFamily="2" charset="-52"/>
              </a:rPr>
              <a:t>Отслеживание продуктовых метрик </a:t>
            </a:r>
          </a:p>
          <a:p>
            <a:r>
              <a:rPr lang="ru-RU" dirty="0">
                <a:solidFill>
                  <a:schemeClr val="bg1"/>
                </a:solidFill>
                <a:latin typeface="Montserrat Medium" pitchFamily="2" charset="-52"/>
              </a:rPr>
              <a:t>в реальном времени, благодаря аналитическим </a:t>
            </a:r>
            <a:r>
              <a:rPr lang="ru-RU" dirty="0" err="1">
                <a:solidFill>
                  <a:schemeClr val="bg1"/>
                </a:solidFill>
                <a:latin typeface="Montserrat Medium" pitchFamily="2" charset="-52"/>
              </a:rPr>
              <a:t>дашбордам</a:t>
            </a:r>
            <a:r>
              <a:rPr lang="ru-RU" dirty="0">
                <a:solidFill>
                  <a:schemeClr val="bg1"/>
                </a:solidFill>
                <a:latin typeface="Montserrat Medium" pitchFamily="2" charset="-52"/>
              </a:rPr>
              <a:t> для бизнеса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623A5FD-FBC8-4D4F-948D-CA4DF4933DC4}"/>
              </a:ext>
            </a:extLst>
          </p:cNvPr>
          <p:cNvSpPr txBox="1"/>
          <p:nvPr/>
        </p:nvSpPr>
        <p:spPr>
          <a:xfrm>
            <a:off x="991177" y="4006394"/>
            <a:ext cx="53321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Montserrat Medium" pitchFamily="2" charset="-52"/>
              </a:rPr>
              <a:t>Персональные рекомендации размера для всех категорий одежды;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6DE6D09-ED52-4C30-A88D-59EA3C24CD49}"/>
              </a:ext>
            </a:extLst>
          </p:cNvPr>
          <p:cNvSpPr txBox="1"/>
          <p:nvPr/>
        </p:nvSpPr>
        <p:spPr>
          <a:xfrm>
            <a:off x="947098" y="3112634"/>
            <a:ext cx="49643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Montserrat Medium" pitchFamily="2" charset="-52"/>
              </a:rPr>
              <a:t>Персональные категории и подборки одежды;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F8CF583-B2E7-4BD5-9C58-9DD2EE23B82A}"/>
              </a:ext>
            </a:extLst>
          </p:cNvPr>
          <p:cNvSpPr txBox="1"/>
          <p:nvPr/>
        </p:nvSpPr>
        <p:spPr>
          <a:xfrm>
            <a:off x="991177" y="4900154"/>
            <a:ext cx="50975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Montserrat Medium" pitchFamily="2" charset="-52"/>
              </a:rPr>
              <a:t>Возможность померить одежду онлайн в виртуальной примерочной;.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DD24C47-709E-4910-ACD8-869C13E7806B}"/>
              </a:ext>
            </a:extLst>
          </p:cNvPr>
          <p:cNvSpPr txBox="1"/>
          <p:nvPr/>
        </p:nvSpPr>
        <p:spPr>
          <a:xfrm>
            <a:off x="950184" y="5648769"/>
            <a:ext cx="53321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Montserrat Medium" pitchFamily="2" charset="-52"/>
              </a:rPr>
              <a:t>Возможность создания капсульного гардероба с помощью виртуального стилиста</a:t>
            </a:r>
          </a:p>
        </p:txBody>
      </p:sp>
      <p:sp>
        <p:nvSpPr>
          <p:cNvPr id="27" name="Овал 26">
            <a:extLst>
              <a:ext uri="{FF2B5EF4-FFF2-40B4-BE49-F238E27FC236}">
                <a16:creationId xmlns:a16="http://schemas.microsoft.com/office/drawing/2014/main" id="{F063245F-FC18-4D0D-968C-42AAA67DB9F3}"/>
              </a:ext>
            </a:extLst>
          </p:cNvPr>
          <p:cNvSpPr/>
          <p:nvPr/>
        </p:nvSpPr>
        <p:spPr>
          <a:xfrm>
            <a:off x="284912" y="2365259"/>
            <a:ext cx="545903" cy="54590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1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0" name="Овал 29">
            <a:extLst>
              <a:ext uri="{FF2B5EF4-FFF2-40B4-BE49-F238E27FC236}">
                <a16:creationId xmlns:a16="http://schemas.microsoft.com/office/drawing/2014/main" id="{F9F5C32D-0F78-4C39-A687-6002638DD46A}"/>
              </a:ext>
            </a:extLst>
          </p:cNvPr>
          <p:cNvSpPr/>
          <p:nvPr/>
        </p:nvSpPr>
        <p:spPr>
          <a:xfrm>
            <a:off x="284911" y="4062915"/>
            <a:ext cx="545903" cy="54590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3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1" name="Овал 30">
            <a:extLst>
              <a:ext uri="{FF2B5EF4-FFF2-40B4-BE49-F238E27FC236}">
                <a16:creationId xmlns:a16="http://schemas.microsoft.com/office/drawing/2014/main" id="{7D2BC9AB-1FFB-4FE3-806D-F81A7D007281}"/>
              </a:ext>
            </a:extLst>
          </p:cNvPr>
          <p:cNvSpPr/>
          <p:nvPr/>
        </p:nvSpPr>
        <p:spPr>
          <a:xfrm>
            <a:off x="284911" y="4925059"/>
            <a:ext cx="545903" cy="54590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4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2" name="Овал 31">
            <a:extLst>
              <a:ext uri="{FF2B5EF4-FFF2-40B4-BE49-F238E27FC236}">
                <a16:creationId xmlns:a16="http://schemas.microsoft.com/office/drawing/2014/main" id="{ED5DC8F5-8B95-4FB1-B90F-786CBCC023B8}"/>
              </a:ext>
            </a:extLst>
          </p:cNvPr>
          <p:cNvSpPr/>
          <p:nvPr/>
        </p:nvSpPr>
        <p:spPr>
          <a:xfrm>
            <a:off x="284914" y="5760571"/>
            <a:ext cx="545903" cy="54590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5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3" name="Овал 32">
            <a:extLst>
              <a:ext uri="{FF2B5EF4-FFF2-40B4-BE49-F238E27FC236}">
                <a16:creationId xmlns:a16="http://schemas.microsoft.com/office/drawing/2014/main" id="{A6CEDE0D-1D4E-48F7-933F-FEDAFB5874B0}"/>
              </a:ext>
            </a:extLst>
          </p:cNvPr>
          <p:cNvSpPr/>
          <p:nvPr/>
        </p:nvSpPr>
        <p:spPr>
          <a:xfrm>
            <a:off x="6318269" y="3078415"/>
            <a:ext cx="545903" cy="54590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2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4" name="Овал 33">
            <a:extLst>
              <a:ext uri="{FF2B5EF4-FFF2-40B4-BE49-F238E27FC236}">
                <a16:creationId xmlns:a16="http://schemas.microsoft.com/office/drawing/2014/main" id="{55799412-8111-42B3-9DB6-7B9B68ACD0C0}"/>
              </a:ext>
            </a:extLst>
          </p:cNvPr>
          <p:cNvSpPr/>
          <p:nvPr/>
        </p:nvSpPr>
        <p:spPr>
          <a:xfrm>
            <a:off x="6318269" y="2266831"/>
            <a:ext cx="545903" cy="54590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1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5" name="Овал 34">
            <a:extLst>
              <a:ext uri="{FF2B5EF4-FFF2-40B4-BE49-F238E27FC236}">
                <a16:creationId xmlns:a16="http://schemas.microsoft.com/office/drawing/2014/main" id="{CE02AC22-373D-46B8-8D70-54E93D682E8A}"/>
              </a:ext>
            </a:extLst>
          </p:cNvPr>
          <p:cNvSpPr/>
          <p:nvPr/>
        </p:nvSpPr>
        <p:spPr>
          <a:xfrm>
            <a:off x="6318268" y="3964487"/>
            <a:ext cx="545903" cy="54590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3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6" name="Овал 35">
            <a:extLst>
              <a:ext uri="{FF2B5EF4-FFF2-40B4-BE49-F238E27FC236}">
                <a16:creationId xmlns:a16="http://schemas.microsoft.com/office/drawing/2014/main" id="{F9615945-9B88-4A5D-B212-BE4561D59FE7}"/>
              </a:ext>
            </a:extLst>
          </p:cNvPr>
          <p:cNvSpPr/>
          <p:nvPr/>
        </p:nvSpPr>
        <p:spPr>
          <a:xfrm>
            <a:off x="6318271" y="5662143"/>
            <a:ext cx="545903" cy="54590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5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7" name="Овал 36">
            <a:extLst>
              <a:ext uri="{FF2B5EF4-FFF2-40B4-BE49-F238E27FC236}">
                <a16:creationId xmlns:a16="http://schemas.microsoft.com/office/drawing/2014/main" id="{9B084039-F8D5-4AAE-8AEC-99DD8B6FC55D}"/>
              </a:ext>
            </a:extLst>
          </p:cNvPr>
          <p:cNvSpPr/>
          <p:nvPr/>
        </p:nvSpPr>
        <p:spPr>
          <a:xfrm>
            <a:off x="6316814" y="4865592"/>
            <a:ext cx="545903" cy="54590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4</a:t>
            </a: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53037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CA7C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15435FD-0BCA-4C53-9691-F76844268FFD}"/>
              </a:ext>
            </a:extLst>
          </p:cNvPr>
          <p:cNvSpPr txBox="1"/>
          <p:nvPr/>
        </p:nvSpPr>
        <p:spPr>
          <a:xfrm>
            <a:off x="311828" y="439276"/>
            <a:ext cx="90544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>
                <a:solidFill>
                  <a:schemeClr val="bg1"/>
                </a:solidFill>
                <a:latin typeface="Montserrat Black" pitchFamily="2" charset="-52"/>
              </a:rPr>
              <a:t>Продукт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77B697D-9233-44C5-8B75-F8A16ADEE26B}"/>
              </a:ext>
            </a:extLst>
          </p:cNvPr>
          <p:cNvSpPr txBox="1"/>
          <p:nvPr/>
        </p:nvSpPr>
        <p:spPr>
          <a:xfrm>
            <a:off x="311828" y="1454939"/>
            <a:ext cx="4964343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465D72"/>
                </a:solidFill>
                <a:latin typeface="Montserrat Medium" pitchFamily="2" charset="-52"/>
              </a:rPr>
              <a:t>NICE FIT </a:t>
            </a:r>
            <a:r>
              <a:rPr lang="en-US" dirty="0">
                <a:solidFill>
                  <a:schemeClr val="bg1"/>
                </a:solidFill>
                <a:latin typeface="Montserrat Medium" pitchFamily="2" charset="-52"/>
              </a:rPr>
              <a:t>–</a:t>
            </a:r>
            <a:r>
              <a:rPr lang="ru-RU" dirty="0">
                <a:solidFill>
                  <a:schemeClr val="bg1"/>
                </a:solidFill>
                <a:latin typeface="Montserrat Medium" pitchFamily="2" charset="-52"/>
              </a:rPr>
              <a:t> плагин, интегрируемый </a:t>
            </a:r>
          </a:p>
          <a:p>
            <a:r>
              <a:rPr lang="ru-RU" dirty="0">
                <a:solidFill>
                  <a:schemeClr val="bg1"/>
                </a:solidFill>
                <a:latin typeface="Montserrat Medium" pitchFamily="2" charset="-52"/>
              </a:rPr>
              <a:t>в сайт/приложение ритейлеров одежды, который расширяет функционал бизнеса.</a:t>
            </a:r>
          </a:p>
          <a:p>
            <a:r>
              <a:rPr lang="ru-RU" dirty="0">
                <a:solidFill>
                  <a:schemeClr val="bg1"/>
                </a:solidFill>
                <a:latin typeface="Montserrat Medium" pitchFamily="2" charset="-52"/>
              </a:rPr>
              <a:t>Система формируется из сервиса</a:t>
            </a:r>
          </a:p>
          <a:p>
            <a:r>
              <a:rPr lang="en-US" dirty="0">
                <a:solidFill>
                  <a:srgbClr val="465D72"/>
                </a:solidFill>
                <a:latin typeface="Montserrat Medium" pitchFamily="2" charset="-52"/>
              </a:rPr>
              <a:t>FIT SIZE</a:t>
            </a:r>
            <a:r>
              <a:rPr lang="ru-RU" dirty="0">
                <a:solidFill>
                  <a:srgbClr val="465D72"/>
                </a:solidFill>
                <a:latin typeface="Montserrat Medium" pitchFamily="2" charset="-52"/>
              </a:rPr>
              <a:t> </a:t>
            </a:r>
            <a:r>
              <a:rPr lang="en-US" dirty="0">
                <a:solidFill>
                  <a:schemeClr val="bg1"/>
                </a:solidFill>
                <a:latin typeface="Montserrat Medium" pitchFamily="2" charset="-52"/>
              </a:rPr>
              <a:t>– </a:t>
            </a:r>
            <a:r>
              <a:rPr lang="ru-RU" dirty="0">
                <a:solidFill>
                  <a:schemeClr val="bg1"/>
                </a:solidFill>
                <a:latin typeface="Montserrat Medium" pitchFamily="2" charset="-52"/>
              </a:rPr>
              <a:t>интуитивно понятного инструмента, помогающего за счет алгоритмов машинного обучения, подобрать подходящий размер </a:t>
            </a:r>
          </a:p>
          <a:p>
            <a:r>
              <a:rPr lang="ru-RU" dirty="0">
                <a:solidFill>
                  <a:schemeClr val="bg1"/>
                </a:solidFill>
                <a:latin typeface="Montserrat Medium" pitchFamily="2" charset="-52"/>
              </a:rPr>
              <a:t>для любой одежды.</a:t>
            </a:r>
          </a:p>
          <a:p>
            <a:r>
              <a:rPr lang="ru-RU" dirty="0">
                <a:solidFill>
                  <a:schemeClr val="bg1"/>
                </a:solidFill>
                <a:latin typeface="Montserrat Medium" pitchFamily="2" charset="-52"/>
              </a:rPr>
              <a:t>А также, сервиса под названием </a:t>
            </a:r>
          </a:p>
          <a:p>
            <a:r>
              <a:rPr lang="en-US" dirty="0">
                <a:solidFill>
                  <a:srgbClr val="465D72"/>
                </a:solidFill>
                <a:latin typeface="Montserrat Medium" pitchFamily="2" charset="-52"/>
              </a:rPr>
              <a:t>FIT OUTFIT</a:t>
            </a:r>
            <a:r>
              <a:rPr lang="ru-RU" dirty="0">
                <a:solidFill>
                  <a:srgbClr val="465D72"/>
                </a:solidFill>
                <a:latin typeface="Montserrat Medium" pitchFamily="2" charset="-52"/>
              </a:rPr>
              <a:t> </a:t>
            </a:r>
            <a:r>
              <a:rPr lang="ru-RU" dirty="0">
                <a:solidFill>
                  <a:schemeClr val="bg1"/>
                </a:solidFill>
                <a:latin typeface="Montserrat Medium" pitchFamily="2" charset="-52"/>
              </a:rPr>
              <a:t>–</a:t>
            </a:r>
            <a:r>
              <a:rPr lang="ru-RU" dirty="0">
                <a:solidFill>
                  <a:srgbClr val="6CA7C7"/>
                </a:solidFill>
                <a:latin typeface="Montserrat Medium" pitchFamily="2" charset="-52"/>
              </a:rPr>
              <a:t> </a:t>
            </a:r>
            <a:r>
              <a:rPr lang="ru-RU" dirty="0">
                <a:solidFill>
                  <a:schemeClr val="bg1"/>
                </a:solidFill>
                <a:latin typeface="Montserrat Medium" pitchFamily="2" charset="-52"/>
              </a:rPr>
              <a:t>гибкого инструмента </a:t>
            </a:r>
          </a:p>
          <a:p>
            <a:r>
              <a:rPr lang="ru-RU" dirty="0">
                <a:solidFill>
                  <a:schemeClr val="bg1"/>
                </a:solidFill>
                <a:latin typeface="Montserrat Medium" pitchFamily="2" charset="-52"/>
              </a:rPr>
              <a:t>для ускорения поиска интересующей клиента одежды, он работает за счет дополнительной фильтрации, создания персональных подборок, категорий и расширения возможностей семантических библиотек онлайн магазинов</a:t>
            </a:r>
            <a:endParaRPr lang="ru-RU" sz="2000" dirty="0">
              <a:solidFill>
                <a:schemeClr val="bg1"/>
              </a:solidFill>
              <a:latin typeface="Montserrat Medium" pitchFamily="2" charset="-52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E371737-A2ED-48B2-BDEA-E530888254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9061" y="1505739"/>
            <a:ext cx="7310360" cy="423671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A8BDD23-6DBB-49A4-97D7-E4247008B74C}"/>
              </a:ext>
            </a:extLst>
          </p:cNvPr>
          <p:cNvSpPr txBox="1"/>
          <p:nvPr/>
        </p:nvSpPr>
        <p:spPr>
          <a:xfrm>
            <a:off x="7838921" y="2181253"/>
            <a:ext cx="131064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00" dirty="0">
                <a:solidFill>
                  <a:schemeClr val="bg1"/>
                </a:solidFill>
                <a:latin typeface="Montserrat" pitchFamily="2" charset="-52"/>
              </a:rPr>
              <a:t>Рост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243CB11-9804-4253-A68B-1B940079BBF6}"/>
              </a:ext>
            </a:extLst>
          </p:cNvPr>
          <p:cNvSpPr txBox="1"/>
          <p:nvPr/>
        </p:nvSpPr>
        <p:spPr>
          <a:xfrm>
            <a:off x="8559800" y="2191415"/>
            <a:ext cx="131064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00" dirty="0">
                <a:solidFill>
                  <a:schemeClr val="bg1"/>
                </a:solidFill>
                <a:latin typeface="Montserrat" pitchFamily="2" charset="-52"/>
              </a:rPr>
              <a:t>Вес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50158C3-5D34-40F1-8D3A-6A03F8BC0E74}"/>
              </a:ext>
            </a:extLst>
          </p:cNvPr>
          <p:cNvSpPr txBox="1"/>
          <p:nvPr/>
        </p:nvSpPr>
        <p:spPr>
          <a:xfrm>
            <a:off x="10160000" y="2181254"/>
            <a:ext cx="131064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00" dirty="0">
                <a:solidFill>
                  <a:schemeClr val="bg1"/>
                </a:solidFill>
                <a:latin typeface="Montserrat" pitchFamily="2" charset="-52"/>
              </a:rPr>
              <a:t>Возраст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57C72E3-225C-4D1B-A5B1-3B0BFECFB4D4}"/>
              </a:ext>
            </a:extLst>
          </p:cNvPr>
          <p:cNvSpPr txBox="1"/>
          <p:nvPr/>
        </p:nvSpPr>
        <p:spPr>
          <a:xfrm>
            <a:off x="7599680" y="2586811"/>
            <a:ext cx="131064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00" dirty="0">
                <a:solidFill>
                  <a:schemeClr val="bg1"/>
                </a:solidFill>
                <a:latin typeface="Montserrat" pitchFamily="2" charset="-52"/>
              </a:rPr>
              <a:t>Любимый бренд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AD5B311-C22B-4311-9E94-8C004BD4E756}"/>
              </a:ext>
            </a:extLst>
          </p:cNvPr>
          <p:cNvSpPr txBox="1"/>
          <p:nvPr/>
        </p:nvSpPr>
        <p:spPr>
          <a:xfrm>
            <a:off x="8839200" y="2586811"/>
            <a:ext cx="131064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00" dirty="0">
                <a:solidFill>
                  <a:schemeClr val="bg1"/>
                </a:solidFill>
                <a:latin typeface="Montserrat" pitchFamily="2" charset="-52"/>
              </a:rPr>
              <a:t>Тип фигуры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EC3FD42-4EEA-4255-A7BC-3A6D01C77423}"/>
              </a:ext>
            </a:extLst>
          </p:cNvPr>
          <p:cNvSpPr txBox="1"/>
          <p:nvPr/>
        </p:nvSpPr>
        <p:spPr>
          <a:xfrm>
            <a:off x="7599680" y="3441845"/>
            <a:ext cx="131064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00" dirty="0">
                <a:solidFill>
                  <a:schemeClr val="bg1"/>
                </a:solidFill>
                <a:latin typeface="Montserrat" pitchFamily="2" charset="-52"/>
              </a:rPr>
              <a:t>Любимые ткани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8CB83BE-2FCA-426F-8D30-4543670BFD41}"/>
              </a:ext>
            </a:extLst>
          </p:cNvPr>
          <p:cNvSpPr txBox="1"/>
          <p:nvPr/>
        </p:nvSpPr>
        <p:spPr>
          <a:xfrm>
            <a:off x="7528560" y="3021218"/>
            <a:ext cx="131064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00" dirty="0">
                <a:solidFill>
                  <a:schemeClr val="bg1"/>
                </a:solidFill>
                <a:latin typeface="Montserrat" pitchFamily="2" charset="-52"/>
              </a:rPr>
              <a:t>Предмет гардероба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C692242-A791-48B1-8465-465A7855C375}"/>
              </a:ext>
            </a:extLst>
          </p:cNvPr>
          <p:cNvSpPr txBox="1"/>
          <p:nvPr/>
        </p:nvSpPr>
        <p:spPr>
          <a:xfrm>
            <a:off x="8710974" y="3013808"/>
            <a:ext cx="131064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00" dirty="0">
                <a:solidFill>
                  <a:schemeClr val="bg1"/>
                </a:solidFill>
                <a:latin typeface="Montserrat" pitchFamily="2" charset="-52"/>
              </a:rPr>
              <a:t>Цветотип человека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B5C1127-DF9F-43F6-B24F-0A1139F1D8E2}"/>
              </a:ext>
            </a:extLst>
          </p:cNvPr>
          <p:cNvSpPr txBox="1"/>
          <p:nvPr/>
        </p:nvSpPr>
        <p:spPr>
          <a:xfrm>
            <a:off x="8710974" y="3448215"/>
            <a:ext cx="131064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00" dirty="0">
                <a:solidFill>
                  <a:schemeClr val="bg1"/>
                </a:solidFill>
                <a:latin typeface="Montserrat" pitchFamily="2" charset="-52"/>
              </a:rPr>
              <a:t>Любимый крой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F58075F-162A-4273-A505-ACD30358E259}"/>
              </a:ext>
            </a:extLst>
          </p:cNvPr>
          <p:cNvSpPr txBox="1"/>
          <p:nvPr/>
        </p:nvSpPr>
        <p:spPr>
          <a:xfrm>
            <a:off x="6217920" y="4032567"/>
            <a:ext cx="131064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00" dirty="0">
                <a:solidFill>
                  <a:schemeClr val="bg1"/>
                </a:solidFill>
                <a:latin typeface="Montserrat" pitchFamily="2" charset="-52"/>
              </a:rPr>
              <a:t>Любимые цвета</a:t>
            </a:r>
          </a:p>
        </p:txBody>
      </p:sp>
    </p:spTree>
    <p:extLst>
      <p:ext uri="{BB962C8B-B14F-4D97-AF65-F5344CB8AC3E}">
        <p14:creationId xmlns:p14="http://schemas.microsoft.com/office/powerpoint/2010/main" val="5025548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65D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D5FAE93-DB19-4E47-A517-EBEA37309F88}"/>
              </a:ext>
            </a:extLst>
          </p:cNvPr>
          <p:cNvSpPr txBox="1"/>
          <p:nvPr/>
        </p:nvSpPr>
        <p:spPr>
          <a:xfrm>
            <a:off x="311828" y="439276"/>
            <a:ext cx="90544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>
                <a:solidFill>
                  <a:schemeClr val="bg1"/>
                </a:solidFill>
                <a:latin typeface="Montserrat Black" pitchFamily="2" charset="-52"/>
              </a:rPr>
              <a:t>Продукт</a:t>
            </a:r>
          </a:p>
        </p:txBody>
      </p: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D969B69F-14C5-426D-AF9D-B7C599FAE0DB}"/>
              </a:ext>
            </a:extLst>
          </p:cNvPr>
          <p:cNvGrpSpPr/>
          <p:nvPr/>
        </p:nvGrpSpPr>
        <p:grpSpPr>
          <a:xfrm>
            <a:off x="5447530" y="848148"/>
            <a:ext cx="2802390" cy="5787340"/>
            <a:chOff x="7974965" y="873706"/>
            <a:chExt cx="2896048" cy="5891046"/>
          </a:xfrm>
        </p:grpSpPr>
        <p:pic>
          <p:nvPicPr>
            <p:cNvPr id="4" name="Рисунок 3">
              <a:extLst>
                <a:ext uri="{FF2B5EF4-FFF2-40B4-BE49-F238E27FC236}">
                  <a16:creationId xmlns:a16="http://schemas.microsoft.com/office/drawing/2014/main" id="{0B623702-EE36-4E13-87C8-4991B9852CB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974965" y="873706"/>
              <a:ext cx="2896048" cy="5891046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A8EDB8C-1FA2-4DD1-9EB2-ABB78A31F7B3}"/>
                </a:ext>
              </a:extLst>
            </p:cNvPr>
            <p:cNvSpPr txBox="1"/>
            <p:nvPr/>
          </p:nvSpPr>
          <p:spPr>
            <a:xfrm>
              <a:off x="8149601" y="1530921"/>
              <a:ext cx="2546776" cy="5248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dirty="0">
                  <a:solidFill>
                    <a:schemeClr val="bg1"/>
                  </a:solidFill>
                  <a:latin typeface="Montserrat" pitchFamily="2" charset="-52"/>
                </a:rPr>
                <a:t>1/6</a:t>
              </a:r>
              <a:r>
                <a:rPr lang="ru-RU" sz="1300" b="1" dirty="0">
                  <a:solidFill>
                    <a:schemeClr val="bg1"/>
                  </a:solidFill>
                  <a:latin typeface="Montserrat" pitchFamily="2" charset="-52"/>
                </a:rPr>
                <a:t> </a:t>
              </a:r>
              <a:r>
                <a:rPr lang="ru-RU" sz="1100" dirty="0">
                  <a:solidFill>
                    <a:schemeClr val="bg1"/>
                  </a:solidFill>
                  <a:latin typeface="Montserrat" pitchFamily="2" charset="-52"/>
                </a:rPr>
                <a:t>Выберите, интересующие вас, направления стиля</a:t>
              </a:r>
              <a:endParaRPr lang="ru-RU" sz="1300" dirty="0">
                <a:solidFill>
                  <a:schemeClr val="bg1"/>
                </a:solidFill>
                <a:latin typeface="Montserrat" pitchFamily="2" charset="-52"/>
              </a:endParaRPr>
            </a:p>
          </p:txBody>
        </p:sp>
      </p:grp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95262BD-0B70-45E0-968B-C0A1FAD1CE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04155" y="848148"/>
            <a:ext cx="2845064" cy="578734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5873060-9517-4D1B-B44E-1CBB8364EB52}"/>
              </a:ext>
            </a:extLst>
          </p:cNvPr>
          <p:cNvSpPr txBox="1"/>
          <p:nvPr/>
        </p:nvSpPr>
        <p:spPr>
          <a:xfrm>
            <a:off x="311829" y="1690723"/>
            <a:ext cx="482733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Montserrat Medium" pitchFamily="2" charset="-52"/>
              </a:rPr>
              <a:t>Чтобы начать пользоваться сервисами и создать свой цифровой профиль, покупателю необходимо пройти </a:t>
            </a:r>
            <a:r>
              <a:rPr lang="ru-RU" sz="2000" dirty="0">
                <a:solidFill>
                  <a:srgbClr val="6CA7C7"/>
                </a:solidFill>
                <a:latin typeface="Montserrat Medium" pitchFamily="2" charset="-52"/>
              </a:rPr>
              <a:t>два небольших тестирования:</a:t>
            </a:r>
          </a:p>
          <a:p>
            <a:pPr marL="457200" indent="-457200">
              <a:buAutoNum type="arabicPeriod"/>
            </a:pPr>
            <a:r>
              <a:rPr lang="ru-RU" sz="2000" dirty="0">
                <a:solidFill>
                  <a:schemeClr val="bg1"/>
                </a:solidFill>
                <a:latin typeface="Montserrat Medium" pitchFamily="2" charset="-52"/>
              </a:rPr>
              <a:t>Определение предпочтений и стилей в одежде;</a:t>
            </a:r>
          </a:p>
          <a:p>
            <a:pPr marL="457200" indent="-457200">
              <a:buAutoNum type="arabicPeriod"/>
            </a:pPr>
            <a:r>
              <a:rPr lang="ru-RU" sz="2000" dirty="0">
                <a:solidFill>
                  <a:schemeClr val="bg1"/>
                </a:solidFill>
                <a:latin typeface="Montserrat Medium" pitchFamily="2" charset="-52"/>
              </a:rPr>
              <a:t>Определение параметров тела и пожеланий в крое одежды.</a:t>
            </a:r>
          </a:p>
          <a:p>
            <a:r>
              <a:rPr lang="ru-RU" sz="2000" dirty="0">
                <a:solidFill>
                  <a:schemeClr val="bg1"/>
                </a:solidFill>
                <a:latin typeface="Montserrat Medium" pitchFamily="2" charset="-52"/>
              </a:rPr>
              <a:t>После этого, покупатель сможет получать персональные рекомендации при поиске одежды и видеть в карточке товара рекомендуемый размер</a:t>
            </a:r>
          </a:p>
        </p:txBody>
      </p:sp>
    </p:spTree>
    <p:extLst>
      <p:ext uri="{BB962C8B-B14F-4D97-AF65-F5344CB8AC3E}">
        <p14:creationId xmlns:p14="http://schemas.microsoft.com/office/powerpoint/2010/main" val="26022911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CA7C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BFC495C-2B1C-478A-BF1F-3F9AC9B6C55A}"/>
              </a:ext>
            </a:extLst>
          </p:cNvPr>
          <p:cNvSpPr txBox="1"/>
          <p:nvPr/>
        </p:nvSpPr>
        <p:spPr>
          <a:xfrm>
            <a:off x="3562430" y="168436"/>
            <a:ext cx="587993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>
                <a:solidFill>
                  <a:schemeClr val="bg1"/>
                </a:solidFill>
                <a:latin typeface="Montserrat Black" pitchFamily="2" charset="-52"/>
              </a:rPr>
              <a:t>Конкуренты</a:t>
            </a:r>
          </a:p>
        </p:txBody>
      </p:sp>
      <p:graphicFrame>
        <p:nvGraphicFramePr>
          <p:cNvPr id="5" name="Таблица 5">
            <a:extLst>
              <a:ext uri="{FF2B5EF4-FFF2-40B4-BE49-F238E27FC236}">
                <a16:creationId xmlns:a16="http://schemas.microsoft.com/office/drawing/2014/main" id="{01186FEF-23B3-46D4-8B3B-FD463E4931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7599881"/>
              </p:ext>
            </p:extLst>
          </p:nvPr>
        </p:nvGraphicFramePr>
        <p:xfrm>
          <a:off x="2454239" y="1736147"/>
          <a:ext cx="7616898" cy="46415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95865">
                  <a:extLst>
                    <a:ext uri="{9D8B030D-6E8A-4147-A177-3AD203B41FA5}">
                      <a16:colId xmlns:a16="http://schemas.microsoft.com/office/drawing/2014/main" val="2035512989"/>
                    </a:ext>
                  </a:extLst>
                </a:gridCol>
                <a:gridCol w="1450893">
                  <a:extLst>
                    <a:ext uri="{9D8B030D-6E8A-4147-A177-3AD203B41FA5}">
                      <a16:colId xmlns:a16="http://schemas.microsoft.com/office/drawing/2014/main" val="3120441102"/>
                    </a:ext>
                  </a:extLst>
                </a:gridCol>
                <a:gridCol w="1523380">
                  <a:extLst>
                    <a:ext uri="{9D8B030D-6E8A-4147-A177-3AD203B41FA5}">
                      <a16:colId xmlns:a16="http://schemas.microsoft.com/office/drawing/2014/main" val="496463643"/>
                    </a:ext>
                  </a:extLst>
                </a:gridCol>
                <a:gridCol w="1523380">
                  <a:extLst>
                    <a:ext uri="{9D8B030D-6E8A-4147-A177-3AD203B41FA5}">
                      <a16:colId xmlns:a16="http://schemas.microsoft.com/office/drawing/2014/main" val="2378625421"/>
                    </a:ext>
                  </a:extLst>
                </a:gridCol>
                <a:gridCol w="1523380">
                  <a:extLst>
                    <a:ext uri="{9D8B030D-6E8A-4147-A177-3AD203B41FA5}">
                      <a16:colId xmlns:a16="http://schemas.microsoft.com/office/drawing/2014/main" val="1532328967"/>
                    </a:ext>
                  </a:extLst>
                </a:gridCol>
              </a:tblGrid>
              <a:tr h="621117">
                <a:tc>
                  <a:txBody>
                    <a:bodyPr/>
                    <a:lstStyle/>
                    <a:p>
                      <a:r>
                        <a:rPr lang="ru-RU" sz="1300" b="0" dirty="0">
                          <a:solidFill>
                            <a:schemeClr val="bg1"/>
                          </a:solidFill>
                          <a:latin typeface="Montserrat" pitchFamily="2" charset="-52"/>
                        </a:rPr>
                        <a:t>Подбор размеров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0" dirty="0">
                          <a:solidFill>
                            <a:schemeClr val="tx1"/>
                          </a:solidFill>
                          <a:latin typeface="Montserrat" pitchFamily="2" charset="-52"/>
                        </a:rPr>
                        <a:t>+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0" dirty="0">
                          <a:solidFill>
                            <a:schemeClr val="tx1"/>
                          </a:solidFill>
                          <a:latin typeface="Montserrat" pitchFamily="2" charset="-52"/>
                        </a:rPr>
                        <a:t>+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0" dirty="0">
                          <a:solidFill>
                            <a:schemeClr val="tx1"/>
                          </a:solidFill>
                          <a:latin typeface="Montserrat" pitchFamily="2" charset="-52"/>
                        </a:rPr>
                        <a:t>+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solidFill>
                            <a:schemeClr val="tx1"/>
                          </a:solidFill>
                          <a:latin typeface="Montserrat" pitchFamily="2" charset="-52"/>
                        </a:rPr>
                        <a:t>+</a:t>
                      </a:r>
                      <a:endParaRPr lang="ru-RU" sz="3200" b="0" dirty="0">
                        <a:solidFill>
                          <a:schemeClr val="tx1"/>
                        </a:solidFill>
                        <a:latin typeface="Montserrat" pitchFamily="2" charset="-52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76921247"/>
                  </a:ext>
                </a:extLst>
              </a:tr>
              <a:tr h="635937">
                <a:tc>
                  <a:txBody>
                    <a:bodyPr/>
                    <a:lstStyle/>
                    <a:p>
                      <a:r>
                        <a:rPr lang="ru-RU" sz="1300" b="0" dirty="0">
                          <a:solidFill>
                            <a:schemeClr val="bg1"/>
                          </a:solidFill>
                          <a:latin typeface="Montserrat" pitchFamily="2" charset="-52"/>
                        </a:rPr>
                        <a:t>Автоматизация подбора одежды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0" dirty="0">
                          <a:solidFill>
                            <a:schemeClr val="tx1"/>
                          </a:solidFill>
                          <a:latin typeface="Montserrat" pitchFamily="2" charset="-52"/>
                        </a:rPr>
                        <a:t>-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0" dirty="0">
                          <a:solidFill>
                            <a:schemeClr val="tx1"/>
                          </a:solidFill>
                          <a:latin typeface="Montserrat" pitchFamily="2" charset="-52"/>
                        </a:rPr>
                        <a:t>-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0" dirty="0">
                          <a:solidFill>
                            <a:schemeClr val="tx1"/>
                          </a:solidFill>
                          <a:latin typeface="Montserrat" pitchFamily="2" charset="-52"/>
                        </a:rPr>
                        <a:t>+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0" dirty="0">
                          <a:solidFill>
                            <a:schemeClr val="tx1"/>
                          </a:solidFill>
                          <a:latin typeface="Montserrat" pitchFamily="2" charset="-52"/>
                        </a:rPr>
                        <a:t>-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64970409"/>
                  </a:ext>
                </a:extLst>
              </a:tr>
              <a:tr h="636247">
                <a:tc>
                  <a:txBody>
                    <a:bodyPr/>
                    <a:lstStyle/>
                    <a:p>
                      <a:r>
                        <a:rPr lang="ru-RU" sz="1300" b="0" dirty="0">
                          <a:solidFill>
                            <a:schemeClr val="bg1"/>
                          </a:solidFill>
                          <a:latin typeface="Montserrat" pitchFamily="2" charset="-52"/>
                        </a:rPr>
                        <a:t>Персонализированные подборки одежды по категориям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0" dirty="0">
                          <a:solidFill>
                            <a:schemeClr val="tx1"/>
                          </a:solidFill>
                          <a:latin typeface="Montserrat" pitchFamily="2" charset="-52"/>
                        </a:rPr>
                        <a:t>-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0" dirty="0">
                          <a:solidFill>
                            <a:schemeClr val="tx1"/>
                          </a:solidFill>
                          <a:latin typeface="Montserrat" pitchFamily="2" charset="-52"/>
                        </a:rPr>
                        <a:t>+-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0" dirty="0">
                          <a:solidFill>
                            <a:schemeClr val="tx1"/>
                          </a:solidFill>
                          <a:latin typeface="Montserrat" pitchFamily="2" charset="-52"/>
                        </a:rPr>
                        <a:t>+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0" dirty="0">
                          <a:solidFill>
                            <a:schemeClr val="tx1"/>
                          </a:solidFill>
                          <a:latin typeface="Montserrat" pitchFamily="2" charset="-52"/>
                        </a:rPr>
                        <a:t>-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1137037"/>
                  </a:ext>
                </a:extLst>
              </a:tr>
              <a:tr h="710119">
                <a:tc>
                  <a:txBody>
                    <a:bodyPr/>
                    <a:lstStyle/>
                    <a:p>
                      <a:r>
                        <a:rPr lang="ru-RU" sz="1300" b="0" dirty="0">
                          <a:solidFill>
                            <a:schemeClr val="bg1"/>
                          </a:solidFill>
                          <a:latin typeface="Montserrat" pitchFamily="2" charset="-52"/>
                        </a:rPr>
                        <a:t>Виртуальная примерочная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0" dirty="0">
                          <a:solidFill>
                            <a:schemeClr val="tx1"/>
                          </a:solidFill>
                          <a:latin typeface="Montserrat" pitchFamily="2" charset="-52"/>
                        </a:rPr>
                        <a:t>+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0" dirty="0">
                          <a:solidFill>
                            <a:schemeClr val="tx1"/>
                          </a:solidFill>
                          <a:latin typeface="Montserrat" pitchFamily="2" charset="-52"/>
                        </a:rPr>
                        <a:t>-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0" dirty="0">
                          <a:solidFill>
                            <a:schemeClr val="tx1"/>
                          </a:solidFill>
                          <a:latin typeface="Montserrat" pitchFamily="2" charset="-52"/>
                        </a:rPr>
                        <a:t>+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solidFill>
                            <a:schemeClr val="tx1"/>
                          </a:solidFill>
                          <a:latin typeface="Montserrat" pitchFamily="2" charset="-52"/>
                        </a:rPr>
                        <a:t>+</a:t>
                      </a:r>
                      <a:endParaRPr lang="ru-RU" sz="3200" b="0" dirty="0">
                        <a:solidFill>
                          <a:schemeClr val="tx1"/>
                        </a:solidFill>
                        <a:latin typeface="Montserrat" pitchFamily="2" charset="-52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86501301"/>
                  </a:ext>
                </a:extLst>
              </a:tr>
              <a:tr h="647410">
                <a:tc>
                  <a:txBody>
                    <a:bodyPr/>
                    <a:lstStyle/>
                    <a:p>
                      <a:r>
                        <a:rPr lang="ru-RU" sz="1300" b="0" dirty="0">
                          <a:solidFill>
                            <a:schemeClr val="bg1"/>
                          </a:solidFill>
                          <a:latin typeface="Montserrat" pitchFamily="2" charset="-52"/>
                        </a:rPr>
                        <a:t>Плагин, интегрируемый в сайт/ приложение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0" dirty="0">
                          <a:solidFill>
                            <a:schemeClr val="tx1"/>
                          </a:solidFill>
                          <a:latin typeface="Montserrat" pitchFamily="2" charset="-52"/>
                        </a:rPr>
                        <a:t>-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0" dirty="0">
                          <a:solidFill>
                            <a:schemeClr val="tx1"/>
                          </a:solidFill>
                          <a:latin typeface="Montserrat" pitchFamily="2" charset="-52"/>
                        </a:rPr>
                        <a:t>+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0" dirty="0">
                          <a:solidFill>
                            <a:schemeClr val="tx1"/>
                          </a:solidFill>
                          <a:latin typeface="Montserrat" pitchFamily="2" charset="-52"/>
                        </a:rPr>
                        <a:t>+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solidFill>
                            <a:schemeClr val="tx1"/>
                          </a:solidFill>
                          <a:latin typeface="Montserrat" pitchFamily="2" charset="-52"/>
                        </a:rPr>
                        <a:t>-</a:t>
                      </a:r>
                      <a:endParaRPr lang="ru-RU" sz="3200" b="0" dirty="0">
                        <a:solidFill>
                          <a:schemeClr val="tx1"/>
                        </a:solidFill>
                        <a:latin typeface="Montserrat" pitchFamily="2" charset="-52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7077255"/>
                  </a:ext>
                </a:extLst>
              </a:tr>
              <a:tr h="658572">
                <a:tc>
                  <a:txBody>
                    <a:bodyPr/>
                    <a:lstStyle/>
                    <a:p>
                      <a:r>
                        <a:rPr lang="ru-RU" sz="1300" b="0" dirty="0">
                          <a:solidFill>
                            <a:schemeClr val="bg1"/>
                          </a:solidFill>
                          <a:latin typeface="Montserrat" pitchFamily="2" charset="-52"/>
                        </a:rPr>
                        <a:t>Выбор Тарифов для бизнеса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0" dirty="0">
                          <a:solidFill>
                            <a:schemeClr val="tx1"/>
                          </a:solidFill>
                          <a:latin typeface="Montserrat" pitchFamily="2" charset="-52"/>
                        </a:rPr>
                        <a:t>-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0" dirty="0">
                          <a:solidFill>
                            <a:schemeClr val="tx1"/>
                          </a:solidFill>
                          <a:latin typeface="Montserrat" pitchFamily="2" charset="-52"/>
                        </a:rPr>
                        <a:t>+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0" dirty="0">
                          <a:solidFill>
                            <a:schemeClr val="tx1"/>
                          </a:solidFill>
                          <a:latin typeface="Montserrat" pitchFamily="2" charset="-52"/>
                        </a:rPr>
                        <a:t>+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0" dirty="0">
                          <a:solidFill>
                            <a:schemeClr val="tx1"/>
                          </a:solidFill>
                          <a:latin typeface="Montserrat" pitchFamily="2" charset="-52"/>
                        </a:rPr>
                        <a:t>-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5048966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89A320A8-0B16-41B4-845B-D616F0B2797D}"/>
              </a:ext>
            </a:extLst>
          </p:cNvPr>
          <p:cNvSpPr txBox="1"/>
          <p:nvPr/>
        </p:nvSpPr>
        <p:spPr>
          <a:xfrm>
            <a:off x="4280825" y="1338638"/>
            <a:ext cx="94078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chemeClr val="tx1"/>
                </a:solidFill>
                <a:latin typeface="Montserrat" pitchFamily="2" charset="-52"/>
              </a:rPr>
              <a:t>SWIZE</a:t>
            </a:r>
            <a:endParaRPr lang="ru-RU" sz="1600" b="1" dirty="0">
              <a:solidFill>
                <a:schemeClr val="tx1"/>
              </a:solidFill>
              <a:latin typeface="Montserrat" pitchFamily="2" charset="-52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CAEC447-73C3-4296-A1B8-EAB77F74DACD}"/>
              </a:ext>
            </a:extLst>
          </p:cNvPr>
          <p:cNvSpPr txBox="1"/>
          <p:nvPr/>
        </p:nvSpPr>
        <p:spPr>
          <a:xfrm>
            <a:off x="5527944" y="1338638"/>
            <a:ext cx="161643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chemeClr val="tx1"/>
                </a:solidFill>
                <a:latin typeface="Montserrat" pitchFamily="2" charset="-52"/>
              </a:rPr>
              <a:t>Fit Analytics</a:t>
            </a:r>
            <a:endParaRPr lang="ru-RU" sz="1600" b="1" dirty="0">
              <a:solidFill>
                <a:schemeClr val="tx1"/>
              </a:solidFill>
              <a:latin typeface="Montserrat" pitchFamily="2" charset="-52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34C751E-2E44-4ACE-9EE5-FAFA5E454661}"/>
              </a:ext>
            </a:extLst>
          </p:cNvPr>
          <p:cNvSpPr txBox="1"/>
          <p:nvPr/>
        </p:nvSpPr>
        <p:spPr>
          <a:xfrm>
            <a:off x="7238564" y="1351605"/>
            <a:ext cx="116860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chemeClr val="tx1"/>
                </a:solidFill>
                <a:latin typeface="Montserrat" pitchFamily="2" charset="-52"/>
              </a:rPr>
              <a:t>NICE FIT</a:t>
            </a:r>
            <a:endParaRPr lang="ru-RU" sz="1600" b="1" dirty="0">
              <a:solidFill>
                <a:schemeClr val="tx1"/>
              </a:solidFill>
              <a:latin typeface="Montserrat" pitchFamily="2" charset="-52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13F198A-F4E5-4E82-956A-EE09D59AB4EA}"/>
              </a:ext>
            </a:extLst>
          </p:cNvPr>
          <p:cNvSpPr txBox="1"/>
          <p:nvPr/>
        </p:nvSpPr>
        <p:spPr>
          <a:xfrm>
            <a:off x="8613368" y="1368116"/>
            <a:ext cx="140464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 err="1">
                <a:latin typeface="Montserrat" pitchFamily="2" charset="-52"/>
              </a:rPr>
              <a:t>LeamScan</a:t>
            </a:r>
            <a:endParaRPr lang="ru-RU" sz="1600" b="1" dirty="0">
              <a:solidFill>
                <a:schemeClr val="tx1"/>
              </a:solidFill>
              <a:latin typeface="Montserrat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7725597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65D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BBC5C779-15FA-46C8-9ABB-CCDEF5C33541}"/>
              </a:ext>
            </a:extLst>
          </p:cNvPr>
          <p:cNvGraphicFramePr/>
          <p:nvPr/>
        </p:nvGraphicFramePr>
        <p:xfrm>
          <a:off x="284480" y="2550160"/>
          <a:ext cx="5527040" cy="34137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E0C80EDB-2A35-47E1-A917-C2A1CD21FF22}"/>
              </a:ext>
            </a:extLst>
          </p:cNvPr>
          <p:cNvGraphicFramePr/>
          <p:nvPr/>
        </p:nvGraphicFramePr>
        <p:xfrm>
          <a:off x="6217920" y="2550160"/>
          <a:ext cx="5527040" cy="34137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906BA74B-1A9C-43AA-8B21-FB25483EEBDA}"/>
              </a:ext>
            </a:extLst>
          </p:cNvPr>
          <p:cNvSpPr txBox="1"/>
          <p:nvPr/>
        </p:nvSpPr>
        <p:spPr>
          <a:xfrm>
            <a:off x="6217920" y="1988215"/>
            <a:ext cx="58724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Montserrat" pitchFamily="2" charset="-52"/>
              </a:rPr>
              <a:t>Доля онлайн продаж от </a:t>
            </a:r>
            <a:r>
              <a:rPr lang="en-US" sz="2000" b="1" dirty="0">
                <a:solidFill>
                  <a:schemeClr val="bg1"/>
                </a:solidFill>
                <a:latin typeface="Montserrat" pitchFamily="2" charset="-52"/>
              </a:rPr>
              <a:t>fashion</a:t>
            </a:r>
            <a:r>
              <a:rPr lang="ru-RU" sz="2000" b="1" dirty="0">
                <a:solidFill>
                  <a:schemeClr val="bg1"/>
                </a:solidFill>
                <a:latin typeface="Montserrat" pitchFamily="2" charset="-52"/>
              </a:rPr>
              <a:t> рынка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576A8E5-77A0-485F-ADB1-D38086C0C889}"/>
              </a:ext>
            </a:extLst>
          </p:cNvPr>
          <p:cNvSpPr txBox="1"/>
          <p:nvPr/>
        </p:nvSpPr>
        <p:spPr>
          <a:xfrm>
            <a:off x="345440" y="1991360"/>
            <a:ext cx="58724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Montserrat" pitchFamily="2" charset="-52"/>
              </a:rPr>
              <a:t>Оборот </a:t>
            </a:r>
            <a:r>
              <a:rPr lang="en-US" sz="2000" b="1" dirty="0">
                <a:solidFill>
                  <a:schemeClr val="bg1"/>
                </a:solidFill>
                <a:latin typeface="Montserrat" pitchFamily="2" charset="-52"/>
              </a:rPr>
              <a:t>fashion</a:t>
            </a:r>
            <a:r>
              <a:rPr lang="ru-RU" sz="2000" b="1" dirty="0">
                <a:solidFill>
                  <a:schemeClr val="bg1"/>
                </a:solidFill>
                <a:latin typeface="Montserrat" pitchFamily="2" charset="-52"/>
              </a:rPr>
              <a:t> рынка в трлн </a:t>
            </a:r>
            <a:r>
              <a:rPr lang="ru-RU" sz="2000" b="1" i="0" dirty="0">
                <a:solidFill>
                  <a:schemeClr val="bg1"/>
                </a:solidFill>
                <a:effectLst/>
                <a:latin typeface="Montserrat" pitchFamily="2" charset="-52"/>
              </a:rPr>
              <a:t>₽</a:t>
            </a:r>
            <a:r>
              <a:rPr lang="ru-RU" sz="2000" b="1" dirty="0">
                <a:solidFill>
                  <a:schemeClr val="bg1"/>
                </a:solidFill>
                <a:latin typeface="Montserrat" pitchFamily="2" charset="-52"/>
              </a:rPr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6C80E79-0501-4C14-B79D-8E3249A45EB2}"/>
              </a:ext>
            </a:extLst>
          </p:cNvPr>
          <p:cNvSpPr txBox="1"/>
          <p:nvPr/>
        </p:nvSpPr>
        <p:spPr>
          <a:xfrm>
            <a:off x="4781406" y="287899"/>
            <a:ext cx="31897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>
                <a:solidFill>
                  <a:schemeClr val="bg1"/>
                </a:solidFill>
                <a:latin typeface="Montserrat Black" pitchFamily="2" charset="-52"/>
              </a:rPr>
              <a:t>Рынок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4F27E36-3389-4294-AF22-62E971F0EACA}"/>
              </a:ext>
            </a:extLst>
          </p:cNvPr>
          <p:cNvSpPr txBox="1"/>
          <p:nvPr/>
        </p:nvSpPr>
        <p:spPr>
          <a:xfrm>
            <a:off x="345440" y="6327252"/>
            <a:ext cx="46069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Montserrat" pitchFamily="2" charset="-52"/>
              </a:rPr>
              <a:t>Источник: </a:t>
            </a:r>
            <a:r>
              <a:rPr lang="en-US" sz="1600" dirty="0">
                <a:latin typeface="Montserrat" pitchFamily="2" charset="-52"/>
              </a:rPr>
              <a:t>Fashion Consulting Group</a:t>
            </a:r>
            <a:endParaRPr lang="ru-RU" sz="1600" dirty="0">
              <a:latin typeface="Montserrat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41129148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CA7C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5A85573-B9CF-4B36-806E-91B3C550B3D1}"/>
              </a:ext>
            </a:extLst>
          </p:cNvPr>
          <p:cNvSpPr txBox="1"/>
          <p:nvPr/>
        </p:nvSpPr>
        <p:spPr>
          <a:xfrm>
            <a:off x="3094846" y="318379"/>
            <a:ext cx="620155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>
                <a:solidFill>
                  <a:schemeClr val="bg1"/>
                </a:solidFill>
                <a:latin typeface="Montserrat Black" pitchFamily="2" charset="-52"/>
              </a:rPr>
              <a:t>Объем Рынка</a:t>
            </a: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FA5555F2-5ED4-4E36-9A29-41B07280324B}"/>
              </a:ext>
            </a:extLst>
          </p:cNvPr>
          <p:cNvCxnSpPr>
            <a:cxnSpLocks/>
          </p:cNvCxnSpPr>
          <p:nvPr/>
        </p:nvCxnSpPr>
        <p:spPr>
          <a:xfrm flipH="1">
            <a:off x="3312976" y="2515862"/>
            <a:ext cx="3191996" cy="0"/>
          </a:xfrm>
          <a:prstGeom prst="line">
            <a:avLst/>
          </a:prstGeom>
          <a:ln w="222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0977458F-70E2-4949-ABCA-3DC368B7433B}"/>
              </a:ext>
            </a:extLst>
          </p:cNvPr>
          <p:cNvSpPr txBox="1"/>
          <p:nvPr/>
        </p:nvSpPr>
        <p:spPr>
          <a:xfrm>
            <a:off x="6996899" y="2166946"/>
            <a:ext cx="44319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  <a:latin typeface="Montserrat" pitchFamily="2" charset="-52"/>
              </a:rPr>
              <a:t>Потенциальный объем рынка к 2026 г.</a:t>
            </a:r>
          </a:p>
          <a:p>
            <a:r>
              <a:rPr lang="ru-RU" sz="1600" dirty="0">
                <a:solidFill>
                  <a:schemeClr val="bg1"/>
                </a:solidFill>
                <a:latin typeface="Montserrat" pitchFamily="2" charset="-52"/>
              </a:rPr>
              <a:t>Рост 5% в год</a:t>
            </a: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238AC31D-9191-4EA8-B586-CA7A2CE6A137}"/>
              </a:ext>
            </a:extLst>
          </p:cNvPr>
          <p:cNvCxnSpPr>
            <a:cxnSpLocks/>
          </p:cNvCxnSpPr>
          <p:nvPr/>
        </p:nvCxnSpPr>
        <p:spPr>
          <a:xfrm flipH="1">
            <a:off x="3402958" y="4115804"/>
            <a:ext cx="3102015" cy="0"/>
          </a:xfrm>
          <a:prstGeom prst="line">
            <a:avLst/>
          </a:prstGeom>
          <a:ln w="222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8FEF4257-F805-4219-9384-56E834B0F922}"/>
              </a:ext>
            </a:extLst>
          </p:cNvPr>
          <p:cNvCxnSpPr>
            <a:cxnSpLocks/>
          </p:cNvCxnSpPr>
          <p:nvPr/>
        </p:nvCxnSpPr>
        <p:spPr>
          <a:xfrm flipH="1">
            <a:off x="3402958" y="3247622"/>
            <a:ext cx="3102014" cy="0"/>
          </a:xfrm>
          <a:prstGeom prst="line">
            <a:avLst/>
          </a:prstGeom>
          <a:ln w="222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2A92BEA4-3D1B-42E2-ABF2-C1224BD72482}"/>
              </a:ext>
            </a:extLst>
          </p:cNvPr>
          <p:cNvSpPr txBox="1"/>
          <p:nvPr/>
        </p:nvSpPr>
        <p:spPr>
          <a:xfrm>
            <a:off x="6996899" y="2914028"/>
            <a:ext cx="46529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  <a:latin typeface="Montserrat" pitchFamily="2" charset="-52"/>
              </a:rPr>
              <a:t>Общий объем рынка </a:t>
            </a:r>
          </a:p>
          <a:p>
            <a:r>
              <a:rPr lang="ru-RU" sz="1600" dirty="0">
                <a:solidFill>
                  <a:schemeClr val="bg1"/>
                </a:solidFill>
                <a:latin typeface="Montserrat" pitchFamily="2" charset="-52"/>
              </a:rPr>
              <a:t>Падение 8,1%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0768621-97F1-4EE1-B246-6A6BF91E4645}"/>
              </a:ext>
            </a:extLst>
          </p:cNvPr>
          <p:cNvSpPr txBox="1"/>
          <p:nvPr/>
        </p:nvSpPr>
        <p:spPr>
          <a:xfrm>
            <a:off x="6996899" y="3823417"/>
            <a:ext cx="29142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  <a:latin typeface="Montserrat" pitchFamily="2" charset="-52"/>
              </a:rPr>
              <a:t>Сегмент </a:t>
            </a:r>
            <a:r>
              <a:rPr lang="en-US" sz="1600" dirty="0">
                <a:solidFill>
                  <a:schemeClr val="bg1"/>
                </a:solidFill>
                <a:latin typeface="Montserrat" pitchFamily="2" charset="-52"/>
              </a:rPr>
              <a:t>Ecommerce</a:t>
            </a:r>
            <a:endParaRPr lang="ru-RU" sz="1600" dirty="0">
              <a:solidFill>
                <a:schemeClr val="bg1"/>
              </a:solidFill>
              <a:latin typeface="Montserrat" pitchFamily="2" charset="-52"/>
            </a:endParaRPr>
          </a:p>
          <a:p>
            <a:r>
              <a:rPr lang="ru-RU" sz="1600" dirty="0">
                <a:solidFill>
                  <a:schemeClr val="bg1"/>
                </a:solidFill>
                <a:latin typeface="Montserrat" pitchFamily="2" charset="-52"/>
              </a:rPr>
              <a:t>Рост 10% ежегодно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C0D79C2-162F-40FE-B107-9CC23CEA97C8}"/>
              </a:ext>
            </a:extLst>
          </p:cNvPr>
          <p:cNvSpPr txBox="1"/>
          <p:nvPr/>
        </p:nvSpPr>
        <p:spPr>
          <a:xfrm>
            <a:off x="7019686" y="4877350"/>
            <a:ext cx="45119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  <a:latin typeface="Montserrat" pitchFamily="2" charset="-52"/>
              </a:rPr>
              <a:t>20 постоянных клиентов, занимающие долю 20% от объема рынка</a:t>
            </a: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6D10C765-8F41-431A-B415-3676A028E34A}"/>
              </a:ext>
            </a:extLst>
          </p:cNvPr>
          <p:cNvCxnSpPr>
            <a:cxnSpLocks/>
          </p:cNvCxnSpPr>
          <p:nvPr/>
        </p:nvCxnSpPr>
        <p:spPr>
          <a:xfrm flipH="1">
            <a:off x="3465611" y="5169737"/>
            <a:ext cx="3102015" cy="0"/>
          </a:xfrm>
          <a:prstGeom prst="line">
            <a:avLst/>
          </a:prstGeom>
          <a:ln w="222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E5EB7287-39CB-4674-8D34-19DF24F6297E}"/>
              </a:ext>
            </a:extLst>
          </p:cNvPr>
          <p:cNvGrpSpPr/>
          <p:nvPr/>
        </p:nvGrpSpPr>
        <p:grpSpPr>
          <a:xfrm>
            <a:off x="740387" y="1989601"/>
            <a:ext cx="4431929" cy="4451554"/>
            <a:chOff x="647837" y="1438580"/>
            <a:chExt cx="4431929" cy="4451554"/>
          </a:xfrm>
        </p:grpSpPr>
        <p:grpSp>
          <p:nvGrpSpPr>
            <p:cNvPr id="12" name="Группа 11">
              <a:extLst>
                <a:ext uri="{FF2B5EF4-FFF2-40B4-BE49-F238E27FC236}">
                  <a16:creationId xmlns:a16="http://schemas.microsoft.com/office/drawing/2014/main" id="{A452CFE6-A7DD-4EC3-9BBB-50A93C2809C9}"/>
                </a:ext>
              </a:extLst>
            </p:cNvPr>
            <p:cNvGrpSpPr/>
            <p:nvPr/>
          </p:nvGrpSpPr>
          <p:grpSpPr>
            <a:xfrm>
              <a:off x="647837" y="1438580"/>
              <a:ext cx="4431929" cy="4451554"/>
              <a:chOff x="647838" y="1431968"/>
              <a:chExt cx="4431929" cy="4451554"/>
            </a:xfrm>
          </p:grpSpPr>
          <p:sp>
            <p:nvSpPr>
              <p:cNvPr id="17" name="Блок-схема: узел 16">
                <a:extLst>
                  <a:ext uri="{FF2B5EF4-FFF2-40B4-BE49-F238E27FC236}">
                    <a16:creationId xmlns:a16="http://schemas.microsoft.com/office/drawing/2014/main" id="{CCB009D5-49A7-4933-91EC-69E386B03C41}"/>
                  </a:ext>
                </a:extLst>
              </p:cNvPr>
              <p:cNvSpPr/>
              <p:nvPr/>
            </p:nvSpPr>
            <p:spPr>
              <a:xfrm>
                <a:off x="647838" y="1431968"/>
                <a:ext cx="4431929" cy="4431929"/>
              </a:xfrm>
              <a:prstGeom prst="flowChartConnector">
                <a:avLst/>
              </a:prstGeom>
              <a:solidFill>
                <a:srgbClr val="C9D6D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8" name="Блок-схема: узел 17">
                <a:extLst>
                  <a:ext uri="{FF2B5EF4-FFF2-40B4-BE49-F238E27FC236}">
                    <a16:creationId xmlns:a16="http://schemas.microsoft.com/office/drawing/2014/main" id="{28E35C39-C35F-4D2E-A929-2ADAB7759263}"/>
                  </a:ext>
                </a:extLst>
              </p:cNvPr>
              <p:cNvSpPr/>
              <p:nvPr/>
            </p:nvSpPr>
            <p:spPr>
              <a:xfrm>
                <a:off x="1093439" y="2342794"/>
                <a:ext cx="3540728" cy="3540728"/>
              </a:xfrm>
              <a:prstGeom prst="flowChartConnector">
                <a:avLst/>
              </a:prstGeom>
              <a:solidFill>
                <a:srgbClr val="465D7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9" name="Блок-схема: узел 18">
                <a:extLst>
                  <a:ext uri="{FF2B5EF4-FFF2-40B4-BE49-F238E27FC236}">
                    <a16:creationId xmlns:a16="http://schemas.microsoft.com/office/drawing/2014/main" id="{CDCD1A13-FEF5-4F58-A957-AF744DE98162}"/>
                  </a:ext>
                </a:extLst>
              </p:cNvPr>
              <p:cNvSpPr/>
              <p:nvPr/>
            </p:nvSpPr>
            <p:spPr>
              <a:xfrm>
                <a:off x="1496895" y="3173539"/>
                <a:ext cx="2709983" cy="2709983"/>
              </a:xfrm>
              <a:prstGeom prst="flowChartConnector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20" name="Блок-схема: узел 19">
                <a:extLst>
                  <a:ext uri="{FF2B5EF4-FFF2-40B4-BE49-F238E27FC236}">
                    <a16:creationId xmlns:a16="http://schemas.microsoft.com/office/drawing/2014/main" id="{16E3699B-8036-425E-B94B-AA63CDA95E8E}"/>
                  </a:ext>
                </a:extLst>
              </p:cNvPr>
              <p:cNvSpPr/>
              <p:nvPr/>
            </p:nvSpPr>
            <p:spPr>
              <a:xfrm>
                <a:off x="1983205" y="4122325"/>
                <a:ext cx="1761197" cy="1761197"/>
              </a:xfrm>
              <a:prstGeom prst="flowChartConnector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654304F-D9B5-42D2-A455-C30DB0F71B40}"/>
                </a:ext>
              </a:extLst>
            </p:cNvPr>
            <p:cNvSpPr txBox="1"/>
            <p:nvPr/>
          </p:nvSpPr>
          <p:spPr>
            <a:xfrm>
              <a:off x="2188260" y="1682979"/>
              <a:ext cx="135108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latin typeface="Montserrat" pitchFamily="2" charset="-52"/>
                </a:rPr>
                <a:t>PAM</a:t>
              </a:r>
            </a:p>
            <a:p>
              <a:r>
                <a:rPr lang="en-US" sz="1600" b="1" dirty="0">
                  <a:latin typeface="Montserrat" pitchFamily="2" charset="-52"/>
                </a:rPr>
                <a:t>2 </a:t>
              </a:r>
              <a:r>
                <a:rPr lang="ru-RU" sz="1600" b="1" dirty="0">
                  <a:latin typeface="Montserrat" pitchFamily="2" charset="-52"/>
                </a:rPr>
                <a:t>трлн </a:t>
              </a:r>
              <a:r>
                <a:rPr lang="ru-RU" sz="1600" b="1" i="0" dirty="0">
                  <a:effectLst/>
                  <a:latin typeface="Montserrat" pitchFamily="2" charset="-52"/>
                </a:rPr>
                <a:t>₽</a:t>
              </a:r>
              <a:endParaRPr lang="ru-RU" sz="1600" b="1" dirty="0">
                <a:latin typeface="Montserrat" pitchFamily="2" charset="-52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93EDD19-8878-4F4E-BBEA-A496F1FAB6D7}"/>
                </a:ext>
              </a:extLst>
            </p:cNvPr>
            <p:cNvSpPr txBox="1"/>
            <p:nvPr/>
          </p:nvSpPr>
          <p:spPr>
            <a:xfrm>
              <a:off x="2188260" y="2585487"/>
              <a:ext cx="135108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latin typeface="Montserrat" pitchFamily="2" charset="-52"/>
                </a:rPr>
                <a:t>TAM</a:t>
              </a:r>
            </a:p>
            <a:p>
              <a:r>
                <a:rPr lang="ru-RU" sz="1600" b="1" dirty="0">
                  <a:latin typeface="Montserrat" pitchFamily="2" charset="-52"/>
                </a:rPr>
                <a:t>1,6</a:t>
              </a:r>
              <a:r>
                <a:rPr lang="en-US" sz="1600" b="1" dirty="0">
                  <a:latin typeface="Montserrat" pitchFamily="2" charset="-52"/>
                </a:rPr>
                <a:t> </a:t>
              </a:r>
              <a:r>
                <a:rPr lang="ru-RU" sz="1600" b="1" dirty="0">
                  <a:latin typeface="Montserrat" pitchFamily="2" charset="-52"/>
                </a:rPr>
                <a:t>трлн </a:t>
              </a:r>
              <a:r>
                <a:rPr lang="ru-RU" sz="1600" b="1" i="0" dirty="0">
                  <a:effectLst/>
                  <a:latin typeface="Montserrat" pitchFamily="2" charset="-52"/>
                </a:rPr>
                <a:t>₽</a:t>
              </a:r>
              <a:endParaRPr lang="ru-RU" sz="1600" b="1" dirty="0">
                <a:latin typeface="Montserrat" pitchFamily="2" charset="-52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2F034E4-DF7F-40C2-8F36-E12F0AC9C20B}"/>
                </a:ext>
              </a:extLst>
            </p:cNvPr>
            <p:cNvSpPr txBox="1"/>
            <p:nvPr/>
          </p:nvSpPr>
          <p:spPr>
            <a:xfrm>
              <a:off x="2188260" y="4618717"/>
              <a:ext cx="144623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bg1"/>
                  </a:solidFill>
                  <a:latin typeface="Montserrat" pitchFamily="2" charset="-52"/>
                </a:rPr>
                <a:t>SOM</a:t>
              </a:r>
            </a:p>
            <a:p>
              <a:r>
                <a:rPr lang="ru-RU" sz="1600" b="1" dirty="0">
                  <a:solidFill>
                    <a:schemeClr val="bg1"/>
                  </a:solidFill>
                  <a:latin typeface="Montserrat" pitchFamily="2" charset="-52"/>
                </a:rPr>
                <a:t>100</a:t>
              </a:r>
              <a:r>
                <a:rPr lang="en-US" sz="1600" b="1" dirty="0">
                  <a:solidFill>
                    <a:schemeClr val="bg1"/>
                  </a:solidFill>
                  <a:latin typeface="Montserrat" pitchFamily="2" charset="-52"/>
                </a:rPr>
                <a:t> </a:t>
              </a:r>
              <a:r>
                <a:rPr lang="ru-RU" sz="1600" b="1" dirty="0">
                  <a:solidFill>
                    <a:schemeClr val="bg1"/>
                  </a:solidFill>
                  <a:latin typeface="Montserrat" pitchFamily="2" charset="-52"/>
                </a:rPr>
                <a:t>млрд </a:t>
              </a:r>
              <a:r>
                <a:rPr lang="ru-RU" sz="1600" b="1" i="0" dirty="0">
                  <a:solidFill>
                    <a:schemeClr val="bg1"/>
                  </a:solidFill>
                  <a:effectLst/>
                  <a:latin typeface="Montserrat" pitchFamily="2" charset="-52"/>
                </a:rPr>
                <a:t>₽</a:t>
              </a:r>
              <a:endParaRPr lang="ru-RU" sz="1600" b="1" dirty="0">
                <a:solidFill>
                  <a:schemeClr val="bg1"/>
                </a:solidFill>
                <a:latin typeface="Montserrat" pitchFamily="2" charset="-52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7CF7468E-9732-4DCF-922C-E3FD47E31A10}"/>
                </a:ext>
              </a:extLst>
            </p:cNvPr>
            <p:cNvSpPr txBox="1"/>
            <p:nvPr/>
          </p:nvSpPr>
          <p:spPr>
            <a:xfrm>
              <a:off x="2188260" y="3457541"/>
              <a:ext cx="144623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latin typeface="Montserrat" pitchFamily="2" charset="-52"/>
                </a:rPr>
                <a:t>SAM</a:t>
              </a:r>
            </a:p>
            <a:p>
              <a:r>
                <a:rPr lang="ru-RU" sz="1600" b="1" dirty="0">
                  <a:latin typeface="Montserrat" pitchFamily="2" charset="-52"/>
                </a:rPr>
                <a:t>500</a:t>
              </a:r>
              <a:r>
                <a:rPr lang="en-US" sz="1600" b="1" dirty="0">
                  <a:latin typeface="Montserrat" pitchFamily="2" charset="-52"/>
                </a:rPr>
                <a:t> </a:t>
              </a:r>
              <a:r>
                <a:rPr lang="ru-RU" sz="1600" b="1" dirty="0">
                  <a:latin typeface="Montserrat" pitchFamily="2" charset="-52"/>
                </a:rPr>
                <a:t>млрд </a:t>
              </a:r>
              <a:r>
                <a:rPr lang="ru-RU" sz="1600" b="1" i="0" dirty="0">
                  <a:effectLst/>
                  <a:latin typeface="Montserrat" pitchFamily="2" charset="-52"/>
                </a:rPr>
                <a:t>₽</a:t>
              </a:r>
              <a:endParaRPr lang="ru-RU" sz="1600" b="1" dirty="0">
                <a:latin typeface="Montserrat" pitchFamily="2" charset="-5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9221492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2442</TotalTime>
  <Words>1358</Words>
  <Application>Microsoft Office PowerPoint</Application>
  <PresentationFormat>Широкоэкранный</PresentationFormat>
  <Paragraphs>269</Paragraphs>
  <Slides>17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7" baseType="lpstr">
      <vt:lpstr>Arial</vt:lpstr>
      <vt:lpstr>Calibri</vt:lpstr>
      <vt:lpstr>Calibri Light</vt:lpstr>
      <vt:lpstr>Montserrat</vt:lpstr>
      <vt:lpstr>Montserrat Black</vt:lpstr>
      <vt:lpstr>Montserrat ExtraBold</vt:lpstr>
      <vt:lpstr>Montserrat Light</vt:lpstr>
      <vt:lpstr>Montserrat Medium</vt:lpstr>
      <vt:lpstr>Montserrat SemiBold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Слава Швед</dc:creator>
  <cp:lastModifiedBy>Слава Швед</cp:lastModifiedBy>
  <cp:revision>33</cp:revision>
  <dcterms:created xsi:type="dcterms:W3CDTF">2024-06-28T23:31:41Z</dcterms:created>
  <dcterms:modified xsi:type="dcterms:W3CDTF">2024-07-22T15:22:08Z</dcterms:modified>
</cp:coreProperties>
</file>