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ртем Будаев" userId="0ee9655cb8adb68a" providerId="LiveId" clId="{CD4CB547-99D4-443F-87FB-4F6F80088776}"/>
    <pc:docChg chg="undo custSel addSld modSld">
      <pc:chgData name="Артем Будаев" userId="0ee9655cb8adb68a" providerId="LiveId" clId="{CD4CB547-99D4-443F-87FB-4F6F80088776}" dt="2025-06-09T13:20:00.095" v="206" actId="1076"/>
      <pc:docMkLst>
        <pc:docMk/>
      </pc:docMkLst>
      <pc:sldChg chg="modSp mod">
        <pc:chgData name="Артем Будаев" userId="0ee9655cb8adb68a" providerId="LiveId" clId="{CD4CB547-99D4-443F-87FB-4F6F80088776}" dt="2025-06-09T13:00:43.275" v="37" actId="1076"/>
        <pc:sldMkLst>
          <pc:docMk/>
          <pc:sldMk cId="1462760009" sldId="258"/>
        </pc:sldMkLst>
        <pc:spChg chg="mod">
          <ac:chgData name="Артем Будаев" userId="0ee9655cb8adb68a" providerId="LiveId" clId="{CD4CB547-99D4-443F-87FB-4F6F80088776}" dt="2025-06-09T12:59:38.516" v="18" actId="27636"/>
          <ac:spMkLst>
            <pc:docMk/>
            <pc:sldMk cId="1462760009" sldId="258"/>
            <ac:spMk id="2" creationId="{7334A365-B126-628A-47C7-C8A8340445F2}"/>
          </ac:spMkLst>
        </pc:spChg>
        <pc:spChg chg="mod">
          <ac:chgData name="Артем Будаев" userId="0ee9655cb8adb68a" providerId="LiveId" clId="{CD4CB547-99D4-443F-87FB-4F6F80088776}" dt="2025-06-09T13:00:27.146" v="34" actId="20577"/>
          <ac:spMkLst>
            <pc:docMk/>
            <pc:sldMk cId="1462760009" sldId="258"/>
            <ac:spMk id="3" creationId="{42F1BCD7-16FD-73FF-EAA7-55D91A3786FA}"/>
          </ac:spMkLst>
        </pc:spChg>
        <pc:picChg chg="mod">
          <ac:chgData name="Артем Будаев" userId="0ee9655cb8adb68a" providerId="LiveId" clId="{CD4CB547-99D4-443F-87FB-4F6F80088776}" dt="2025-06-09T13:00:43.275" v="37" actId="1076"/>
          <ac:picMkLst>
            <pc:docMk/>
            <pc:sldMk cId="1462760009" sldId="258"/>
            <ac:picMk id="5" creationId="{ED4BAF60-4F7F-AC8C-3D65-4C98019764F5}"/>
          </ac:picMkLst>
        </pc:picChg>
        <pc:picChg chg="mod">
          <ac:chgData name="Артем Будаев" userId="0ee9655cb8adb68a" providerId="LiveId" clId="{CD4CB547-99D4-443F-87FB-4F6F80088776}" dt="2025-06-09T12:58:53.448" v="7" actId="1076"/>
          <ac:picMkLst>
            <pc:docMk/>
            <pc:sldMk cId="1462760009" sldId="258"/>
            <ac:picMk id="6" creationId="{54116581-9714-1CCE-F019-DA95C2F92667}"/>
          </ac:picMkLst>
        </pc:picChg>
      </pc:sldChg>
      <pc:sldChg chg="addSp modSp mod">
        <pc:chgData name="Артем Будаев" userId="0ee9655cb8adb68a" providerId="LiveId" clId="{CD4CB547-99D4-443F-87FB-4F6F80088776}" dt="2025-06-09T13:02:58.726" v="67" actId="20577"/>
        <pc:sldMkLst>
          <pc:docMk/>
          <pc:sldMk cId="1830860983" sldId="259"/>
        </pc:sldMkLst>
        <pc:spChg chg="mod">
          <ac:chgData name="Артем Будаев" userId="0ee9655cb8adb68a" providerId="LiveId" clId="{CD4CB547-99D4-443F-87FB-4F6F80088776}" dt="2025-06-09T13:01:29.578" v="60" actId="2711"/>
          <ac:spMkLst>
            <pc:docMk/>
            <pc:sldMk cId="1830860983" sldId="259"/>
            <ac:spMk id="2" creationId="{5FEA207D-C15D-ABD9-B9EB-901A17884C0E}"/>
          </ac:spMkLst>
        </pc:spChg>
        <pc:spChg chg="add mod">
          <ac:chgData name="Артем Будаев" userId="0ee9655cb8adb68a" providerId="LiveId" clId="{CD4CB547-99D4-443F-87FB-4F6F80088776}" dt="2025-06-09T13:02:58.726" v="67" actId="20577"/>
          <ac:spMkLst>
            <pc:docMk/>
            <pc:sldMk cId="1830860983" sldId="259"/>
            <ac:spMk id="6" creationId="{7D2F8B7C-DA42-86FF-018C-9E4A9F8C99D0}"/>
          </ac:spMkLst>
        </pc:spChg>
        <pc:picChg chg="mod">
          <ac:chgData name="Артем Будаев" userId="0ee9655cb8adb68a" providerId="LiveId" clId="{CD4CB547-99D4-443F-87FB-4F6F80088776}" dt="2025-06-09T13:01:16.287" v="42" actId="1076"/>
          <ac:picMkLst>
            <pc:docMk/>
            <pc:sldMk cId="1830860983" sldId="259"/>
            <ac:picMk id="3" creationId="{F9F2BBE3-9578-D0A3-DFD4-F905E05AEFF8}"/>
          </ac:picMkLst>
        </pc:picChg>
        <pc:picChg chg="mod">
          <ac:chgData name="Артем Будаев" userId="0ee9655cb8adb68a" providerId="LiveId" clId="{CD4CB547-99D4-443F-87FB-4F6F80088776}" dt="2025-06-09T13:01:02.287" v="39" actId="1076"/>
          <ac:picMkLst>
            <pc:docMk/>
            <pc:sldMk cId="1830860983" sldId="259"/>
            <ac:picMk id="4" creationId="{92AFF4AA-F37C-B3FE-DC4E-9C1B650F23A8}"/>
          </ac:picMkLst>
        </pc:picChg>
      </pc:sldChg>
      <pc:sldChg chg="delSp modSp mod">
        <pc:chgData name="Артем Будаев" userId="0ee9655cb8adb68a" providerId="LiveId" clId="{CD4CB547-99D4-443F-87FB-4F6F80088776}" dt="2025-06-09T13:18:57.212" v="184" actId="14100"/>
        <pc:sldMkLst>
          <pc:docMk/>
          <pc:sldMk cId="1237515533" sldId="260"/>
        </pc:sldMkLst>
        <pc:spChg chg="mod">
          <ac:chgData name="Артем Будаев" userId="0ee9655cb8adb68a" providerId="LiveId" clId="{CD4CB547-99D4-443F-87FB-4F6F80088776}" dt="2025-06-09T13:18:57.212" v="184" actId="14100"/>
          <ac:spMkLst>
            <pc:docMk/>
            <pc:sldMk cId="1237515533" sldId="260"/>
            <ac:spMk id="2" creationId="{92437F43-5CDF-FE15-4A9D-18471023423A}"/>
          </ac:spMkLst>
        </pc:spChg>
        <pc:picChg chg="del">
          <ac:chgData name="Артем Будаев" userId="0ee9655cb8adb68a" providerId="LiveId" clId="{CD4CB547-99D4-443F-87FB-4F6F80088776}" dt="2025-06-09T13:18:51.510" v="183" actId="478"/>
          <ac:picMkLst>
            <pc:docMk/>
            <pc:sldMk cId="1237515533" sldId="260"/>
            <ac:picMk id="3" creationId="{ED7F3763-8D4B-F9B9-655E-223B7C804C4D}"/>
          </ac:picMkLst>
        </pc:picChg>
      </pc:sldChg>
      <pc:sldChg chg="addSp modSp new mod">
        <pc:chgData name="Артем Будаев" userId="0ee9655cb8adb68a" providerId="LiveId" clId="{CD4CB547-99D4-443F-87FB-4F6F80088776}" dt="2025-06-09T13:19:21.138" v="190" actId="20577"/>
        <pc:sldMkLst>
          <pc:docMk/>
          <pc:sldMk cId="1269933467" sldId="261"/>
        </pc:sldMkLst>
        <pc:spChg chg="add mod">
          <ac:chgData name="Артем Будаев" userId="0ee9655cb8adb68a" providerId="LiveId" clId="{CD4CB547-99D4-443F-87FB-4F6F80088776}" dt="2025-06-09T13:19:17.662" v="188" actId="20577"/>
          <ac:spMkLst>
            <pc:docMk/>
            <pc:sldMk cId="1269933467" sldId="261"/>
            <ac:spMk id="4" creationId="{BC9BB8AF-CA87-A7AD-8D59-9493CC98E76C}"/>
          </ac:spMkLst>
        </pc:spChg>
        <pc:spChg chg="add mod">
          <ac:chgData name="Артем Будаев" userId="0ee9655cb8adb68a" providerId="LiveId" clId="{CD4CB547-99D4-443F-87FB-4F6F80088776}" dt="2025-06-09T13:19:21.138" v="190" actId="20577"/>
          <ac:spMkLst>
            <pc:docMk/>
            <pc:sldMk cId="1269933467" sldId="261"/>
            <ac:spMk id="7" creationId="{BD177439-DAA1-F6AC-CFE1-B60E0A5E7687}"/>
          </ac:spMkLst>
        </pc:spChg>
        <pc:spChg chg="add mod">
          <ac:chgData name="Артем Будаев" userId="0ee9655cb8adb68a" providerId="LiveId" clId="{CD4CB547-99D4-443F-87FB-4F6F80088776}" dt="2025-06-09T13:12:53.864" v="141" actId="1076"/>
          <ac:spMkLst>
            <pc:docMk/>
            <pc:sldMk cId="1269933467" sldId="261"/>
            <ac:spMk id="10" creationId="{A9615E5E-1D5B-8482-130F-DD4EDCB66FB8}"/>
          </ac:spMkLst>
        </pc:spChg>
        <pc:graphicFrameChg chg="add mod modGraphic">
          <ac:chgData name="Артем Будаев" userId="0ee9655cb8adb68a" providerId="LiveId" clId="{CD4CB547-99D4-443F-87FB-4F6F80088776}" dt="2025-06-09T13:11:11.375" v="126" actId="1076"/>
          <ac:graphicFrameMkLst>
            <pc:docMk/>
            <pc:sldMk cId="1269933467" sldId="261"/>
            <ac:graphicFrameMk id="2" creationId="{2564DAD3-A95C-F510-433F-7A8F81CFA5ED}"/>
          </ac:graphicFrameMkLst>
        </pc:graphicFrameChg>
        <pc:graphicFrameChg chg="add mod modGraphic">
          <ac:chgData name="Артем Будаев" userId="0ee9655cb8adb68a" providerId="LiveId" clId="{CD4CB547-99D4-443F-87FB-4F6F80088776}" dt="2025-06-09T13:11:34.467" v="131" actId="1076"/>
          <ac:graphicFrameMkLst>
            <pc:docMk/>
            <pc:sldMk cId="1269933467" sldId="261"/>
            <ac:graphicFrameMk id="5" creationId="{247F88B8-1DCF-280A-745F-E77AC1907C67}"/>
          </ac:graphicFrameMkLst>
        </pc:graphicFrameChg>
        <pc:picChg chg="add mod">
          <ac:chgData name="Артем Будаев" userId="0ee9655cb8adb68a" providerId="LiveId" clId="{CD4CB547-99D4-443F-87FB-4F6F80088776}" dt="2025-06-09T13:05:32.595" v="79"/>
          <ac:picMkLst>
            <pc:docMk/>
            <pc:sldMk cId="1269933467" sldId="261"/>
            <ac:picMk id="8" creationId="{AE4BBFF5-2DF7-FEE9-0B45-606807CA1047}"/>
          </ac:picMkLst>
        </pc:picChg>
      </pc:sldChg>
      <pc:sldChg chg="addSp delSp modSp new mod">
        <pc:chgData name="Артем Будаев" userId="0ee9655cb8adb68a" providerId="LiveId" clId="{CD4CB547-99D4-443F-87FB-4F6F80088776}" dt="2025-06-09T13:20:00.095" v="206" actId="1076"/>
        <pc:sldMkLst>
          <pc:docMk/>
          <pc:sldMk cId="3610935523" sldId="262"/>
        </pc:sldMkLst>
        <pc:spChg chg="mod">
          <ac:chgData name="Артем Будаев" userId="0ee9655cb8adb68a" providerId="LiveId" clId="{CD4CB547-99D4-443F-87FB-4F6F80088776}" dt="2025-06-09T13:20:00.095" v="206" actId="1076"/>
          <ac:spMkLst>
            <pc:docMk/>
            <pc:sldMk cId="3610935523" sldId="262"/>
            <ac:spMk id="2" creationId="{5E5D1CBB-8CC1-E8E4-C93D-DC1D9C2C59A9}"/>
          </ac:spMkLst>
        </pc:spChg>
        <pc:spChg chg="add mod">
          <ac:chgData name="Артем Будаев" userId="0ee9655cb8adb68a" providerId="LiveId" clId="{CD4CB547-99D4-443F-87FB-4F6F80088776}" dt="2025-06-09T13:17:01.881" v="161" actId="1076"/>
          <ac:spMkLst>
            <pc:docMk/>
            <pc:sldMk cId="3610935523" sldId="262"/>
            <ac:spMk id="5" creationId="{BB162EEA-3B38-92CC-AB1F-18AC345A361C}"/>
          </ac:spMkLst>
        </pc:spChg>
        <pc:graphicFrameChg chg="add mod modGraphic">
          <ac:chgData name="Артем Будаев" userId="0ee9655cb8adb68a" providerId="LiveId" clId="{CD4CB547-99D4-443F-87FB-4F6F80088776}" dt="2025-06-09T13:15:49.956" v="153" actId="1076"/>
          <ac:graphicFrameMkLst>
            <pc:docMk/>
            <pc:sldMk cId="3610935523" sldId="262"/>
            <ac:graphicFrameMk id="3" creationId="{20FD5B7C-441F-5B0B-0EEC-9CB94E935523}"/>
          </ac:graphicFrameMkLst>
        </pc:graphicFrameChg>
        <pc:picChg chg="add del mod">
          <ac:chgData name="Артем Будаев" userId="0ee9655cb8adb68a" providerId="LiveId" clId="{CD4CB547-99D4-443F-87FB-4F6F80088776}" dt="2025-06-09T13:19:33.355" v="191" actId="478"/>
          <ac:picMkLst>
            <pc:docMk/>
            <pc:sldMk cId="3610935523" sldId="262"/>
            <ac:picMk id="6" creationId="{F1CDC5E5-D8E8-1BCA-3D3F-A4FCB3DA3D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B17481-D056-47EC-9079-D448982FE458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B51EDF-0F19-47B7-91BA-8B605180D02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E19AB-82F3-A3E1-AFBD-961028BD2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458" y="1802346"/>
            <a:ext cx="7772400" cy="178010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«Разработка и экономическое обоснование цифровой кадровой платформы как инструмента анализа и мониторинга трудовых процессов на предприятии»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1B084C-C262-9DD8-842B-B25B9CD06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1974" y="4086943"/>
            <a:ext cx="6400800" cy="1473200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20000"/>
              </a:lnSpc>
            </a:pPr>
            <a:r>
              <a:rPr lang="ru-RU" sz="2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выполнил: Будаев Артем Валерьевич, студент 4 курса КФ РЭУ </a:t>
            </a:r>
            <a:r>
              <a:rPr lang="ru-RU" sz="21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им.Г.В.Плеханова</a:t>
            </a:r>
            <a:endParaRPr lang="ru-RU" sz="2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</a:pPr>
            <a:r>
              <a:rPr lang="ru-RU" sz="2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lang="ru-RU" sz="21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Насыбулина</a:t>
            </a:r>
            <a:r>
              <a:rPr lang="ru-RU" sz="2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Вероника Павловна, к.э.н. доцент КФ РЭУ </a:t>
            </a:r>
            <a:r>
              <a:rPr lang="ru-RU" sz="21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им.Г.В.Плеханова</a:t>
            </a:r>
            <a:endParaRPr lang="ru-RU" sz="2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B39F60-D15D-9BC1-7045-F633FB282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741" y="226512"/>
            <a:ext cx="2275033" cy="107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E26B718-6C37-8E09-B588-59CDCD806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02" y="2508317"/>
            <a:ext cx="8684888" cy="4177617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экономическая ситуация требует более тщательного ознакомления с современными технологиями производства продукции предприятия, исследования методов управления производственными процессами и особенностями функционирования предприятия, с точки зрения мониторинга и управления трудовыми процессами, возникающими внутри предприятия. Таким образом, выбранная тема выпускной квалификационной работы является значимой и актуальной. </a:t>
            </a:r>
          </a:p>
          <a:p>
            <a:pPr algn="just">
              <a:lnSpc>
                <a:spcPct val="160000"/>
              </a:lnSpc>
            </a:pPr>
            <a:r>
              <a:rPr lang="ru-RU" sz="29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стартап-проекта выступает разработка и экономическое обоснование цифровой кадровой платформы как инструмента анализа и мониторинга трудовых процессов предприятия.</a:t>
            </a:r>
          </a:p>
          <a:p>
            <a:pPr algn="just">
              <a:lnSpc>
                <a:spcPct val="16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C68F2AC-96BA-7D7C-3D62-7EE00732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Актуальность и цель стартап-проекта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89755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87ED0-38B6-3667-F325-55D234204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039" y="446483"/>
            <a:ext cx="6400800" cy="1185672"/>
          </a:xfrm>
        </p:spPr>
        <p:txBody>
          <a:bodyPr>
            <a:normAutofit/>
          </a:bodyPr>
          <a:lstStyle/>
          <a:p>
            <a:r>
              <a:rPr lang="ru-RU" dirty="0"/>
              <a:t>Задачи стартап-проекта: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06E6DE-207C-BBD6-1DBF-B23E303710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236" y="2172928"/>
            <a:ext cx="5301841" cy="468507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60000"/>
              </a:lnSpc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развитие компетенций, необходимых в профессиональной деятельности.</a:t>
            </a:r>
          </a:p>
          <a:p>
            <a:pPr lvl="0">
              <a:lnSpc>
                <a:spcPct val="160000"/>
              </a:lnSpc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описание бизнес-идеи для проведения экономических расчетов по стартап-проекту.</a:t>
            </a:r>
          </a:p>
          <a:p>
            <a:pPr lvl="0">
              <a:lnSpc>
                <a:spcPct val="160000"/>
              </a:lnSpc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текучести кадров и повышение производительности сотрудников ОАО «Верхнебаканский цементный завод».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4B9F30-C22B-FAF3-B66A-414457167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657875" y="3746090"/>
            <a:ext cx="1962125" cy="178062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F297E3-838E-AEF0-ECD5-0395031CA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820" y="2963621"/>
            <a:ext cx="3653955" cy="26695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CACCDC-8A80-FBB8-F2E4-EE7070D45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7990" y="233818"/>
            <a:ext cx="1904785" cy="89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7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4A365-B126-628A-47C7-C8A83404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71" y="584133"/>
            <a:ext cx="5599472" cy="158879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текучести кадров являются: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1BCD7-16FD-73FF-EAA7-55D91A3786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818" y="2261420"/>
            <a:ext cx="4910442" cy="39329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перспектив карьерного роста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некомфортные условия работы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с коллегами или руководством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обстоятельства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адаптацией на новом рабочем месте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D4BAF60-4F7F-AC8C-3D65-4C98019764F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933715" y="2972891"/>
            <a:ext cx="3952377" cy="217921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116581-9714-1CCE-F019-DA95C2F92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307" y="311599"/>
            <a:ext cx="1904785" cy="89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6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A207D-C15D-ABD9-B9EB-901A1788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8328"/>
            <a:ext cx="5992761" cy="125272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Проектное решение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F2BBE3-9578-D0A3-DFD4-F905E05AE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9133331" cy="328745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AFF4AA-F37C-B3FE-DC4E-9C1B650F2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493" y="246177"/>
            <a:ext cx="1904785" cy="896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2F8B7C-DA42-86FF-018C-9E4A9F8C99D0}"/>
              </a:ext>
            </a:extLst>
          </p:cNvPr>
          <p:cNvSpPr txBox="1"/>
          <p:nvPr/>
        </p:nvSpPr>
        <p:spPr>
          <a:xfrm>
            <a:off x="216310" y="2057289"/>
            <a:ext cx="8423597" cy="1294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Проектным решением снижения текучести кадров,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повышения их производительности и привлечения новых мотивированных сотрудников является создание Цифровой кадровой платформы.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86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564DAD3-A95C-F510-433F-7A8F81CFA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0542"/>
              </p:ext>
            </p:extLst>
          </p:nvPr>
        </p:nvGraphicFramePr>
        <p:xfrm>
          <a:off x="127813" y="1494695"/>
          <a:ext cx="5014457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4316">
                  <a:extLst>
                    <a:ext uri="{9D8B030D-6E8A-4147-A177-3AD203B41FA5}">
                      <a16:colId xmlns:a16="http://schemas.microsoft.com/office/drawing/2014/main" val="927891114"/>
                    </a:ext>
                  </a:extLst>
                </a:gridCol>
                <a:gridCol w="1750141">
                  <a:extLst>
                    <a:ext uri="{9D8B030D-6E8A-4147-A177-3AD203B41FA5}">
                      <a16:colId xmlns:a16="http://schemas.microsoft.com/office/drawing/2014/main" val="978537274"/>
                    </a:ext>
                  </a:extLst>
                </a:gridCol>
              </a:tblGrid>
              <a:tr h="213658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Статьи расходов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08514"/>
                  </a:ext>
                </a:extLst>
              </a:tr>
              <a:tr h="293421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программного обеспечения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308985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оборудования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802868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Программное обеспечение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248570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сотрудников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5585580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 и продвижение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486197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287500"/>
                  </a:ext>
                </a:extLst>
              </a:tr>
              <a:tr h="21365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первоначальные затраты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3233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9BB8AF-CA87-A7AD-8D59-9493CC98E76C}"/>
              </a:ext>
            </a:extLst>
          </p:cNvPr>
          <p:cNvSpPr txBox="1"/>
          <p:nvPr/>
        </p:nvSpPr>
        <p:spPr>
          <a:xfrm>
            <a:off x="5238351" y="1461032"/>
            <a:ext cx="3500283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Первоначальные затраты стартап-проекта по разработке Цифровой кадровой платформы предприятия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47F88B8-1DCF-280A-745F-E77AC190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02425"/>
              </p:ext>
            </p:extLst>
          </p:nvPr>
        </p:nvGraphicFramePr>
        <p:xfrm>
          <a:off x="3962400" y="4374180"/>
          <a:ext cx="5102941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2632">
                  <a:extLst>
                    <a:ext uri="{9D8B030D-6E8A-4147-A177-3AD203B41FA5}">
                      <a16:colId xmlns:a16="http://schemas.microsoft.com/office/drawing/2014/main" val="3223705447"/>
                    </a:ext>
                  </a:extLst>
                </a:gridCol>
                <a:gridCol w="1740309">
                  <a:extLst>
                    <a:ext uri="{9D8B030D-6E8A-4147-A177-3AD203B41FA5}">
                      <a16:colId xmlns:a16="http://schemas.microsoft.com/office/drawing/2014/main" val="4160321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Статьи расходов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23919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сотрудников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792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Отчисления на соц. нужды (30%)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423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и обслуживание системы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1515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 и продвижение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100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213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  <a:buNone/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операционные затраты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800"/>
                        </a:spcAft>
                        <a:buNone/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64459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D177439-DAA1-F6AC-CFE1-B60E0A5E7687}"/>
              </a:ext>
            </a:extLst>
          </p:cNvPr>
          <p:cNvSpPr txBox="1"/>
          <p:nvPr/>
        </p:nvSpPr>
        <p:spPr>
          <a:xfrm>
            <a:off x="0" y="4266025"/>
            <a:ext cx="3864638" cy="170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Операционные затраты стартап-проекта по обслуживанию Цифровой кадровой платформы предприятия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4BBFF5-2DF7-FEE9-0B45-606807CA1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493" y="246177"/>
            <a:ext cx="1904785" cy="8969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615E5E-1D5B-8482-130F-DD4EDCB66FB8}"/>
              </a:ext>
            </a:extLst>
          </p:cNvPr>
          <p:cNvSpPr txBox="1"/>
          <p:nvPr/>
        </p:nvSpPr>
        <p:spPr>
          <a:xfrm>
            <a:off x="0" y="246177"/>
            <a:ext cx="4595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атраты стартап-проекта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3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D1CBB-8CC1-E8E4-C93D-DC1D9C2C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688" y="486697"/>
            <a:ext cx="8661841" cy="131349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Критерии эффективности проекта за 5 лет при ставке дисконтирования 35%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0FD5B7C-441F-5B0B-0EEC-9CB94E935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55555"/>
              </p:ext>
            </p:extLst>
          </p:nvPr>
        </p:nvGraphicFramePr>
        <p:xfrm>
          <a:off x="216688" y="2461248"/>
          <a:ext cx="6036628" cy="4183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3125">
                  <a:extLst>
                    <a:ext uri="{9D8B030D-6E8A-4147-A177-3AD203B41FA5}">
                      <a16:colId xmlns:a16="http://schemas.microsoft.com/office/drawing/2014/main" val="3743062721"/>
                    </a:ext>
                  </a:extLst>
                </a:gridCol>
                <a:gridCol w="1370574">
                  <a:extLst>
                    <a:ext uri="{9D8B030D-6E8A-4147-A177-3AD203B41FA5}">
                      <a16:colId xmlns:a16="http://schemas.microsoft.com/office/drawing/2014/main" val="4098686079"/>
                    </a:ext>
                  </a:extLst>
                </a:gridCol>
                <a:gridCol w="2172929">
                  <a:extLst>
                    <a:ext uri="{9D8B030D-6E8A-4147-A177-3AD203B41FA5}">
                      <a16:colId xmlns:a16="http://schemas.microsoft.com/office/drawing/2014/main" val="647118458"/>
                    </a:ext>
                  </a:extLst>
                </a:gridCol>
              </a:tblGrid>
              <a:tr h="914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Обозначение показателя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показателя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7496823"/>
                  </a:ext>
                </a:extLst>
              </a:tr>
              <a:tr h="220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Ставка дисконта, %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4540235"/>
                  </a:ext>
                </a:extLst>
              </a:tr>
              <a:tr h="451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Начальные инвестиции, руб.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3890000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3115087"/>
                  </a:ext>
                </a:extLst>
              </a:tr>
              <a:tr h="683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Чистый дисконтированный доход, руб.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NPV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13027536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8094016"/>
                  </a:ext>
                </a:extLst>
              </a:tr>
              <a:tr h="220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Индекс доходности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2640708"/>
                  </a:ext>
                </a:extLst>
              </a:tr>
              <a:tr h="451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Окупаемость инвестиций, %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ROI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8529729"/>
                  </a:ext>
                </a:extLst>
              </a:tr>
              <a:tr h="451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Дисконтированный срок окупаемости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DPP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5405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месяцев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113644"/>
                  </a:ext>
                </a:extLst>
              </a:tr>
              <a:tr h="451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Внутренняя норма доходности, %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IRR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162,9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77256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B162EEA-3B38-92CC-AB1F-18AC345A361C}"/>
              </a:ext>
            </a:extLst>
          </p:cNvPr>
          <p:cNvSpPr txBox="1"/>
          <p:nvPr/>
        </p:nvSpPr>
        <p:spPr>
          <a:xfrm>
            <a:off x="6351639" y="2484096"/>
            <a:ext cx="2673996" cy="388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проекта при рассматриваемой ставке дисконтирования больше нуля, тем самым можно сказать, что проект является привлекательным и его можно рассматривать к реализации. 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3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517F4-FD82-71B4-282A-C2882653C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Спасибо за внимание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381A4F-FB24-94D4-0436-4F490C2B51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161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121917E2-0D0C-44BD-BDA6-293FE09A4E9C}" vid="{DEDBB7C8-0911-4F4B-89B8-A16ADCEDAF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БудаевАВ Выступление</Template>
  <TotalTime>180</TotalTime>
  <Words>423</Words>
  <Application>Microsoft Office PowerPoint</Application>
  <PresentationFormat>Экран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Candara</vt:lpstr>
      <vt:lpstr>Symbol</vt:lpstr>
      <vt:lpstr>Times New Roman</vt:lpstr>
      <vt:lpstr>Тема1</vt:lpstr>
      <vt:lpstr>«Разработка и экономическое обоснование цифровой кадровой платформы как инструмента анализа и мониторинга трудовых процессов на предприятии»</vt:lpstr>
      <vt:lpstr>Актуальность и цель стартап-проекта</vt:lpstr>
      <vt:lpstr>Задачи стартап-проекта:</vt:lpstr>
      <vt:lpstr>Основными причинами текучести кадров являются: </vt:lpstr>
      <vt:lpstr>Проектное решение</vt:lpstr>
      <vt:lpstr>Презентация PowerPoint</vt:lpstr>
      <vt:lpstr>Таблица 3 - Критерии эффективности проекта за 5 лет при ставке дисконтирования 35% 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Артем Будаев</dc:creator>
  <cp:lastModifiedBy>Артем Будаев</cp:lastModifiedBy>
  <cp:revision>9</cp:revision>
  <dcterms:created xsi:type="dcterms:W3CDTF">2025-06-09T10:50:10Z</dcterms:created>
  <dcterms:modified xsi:type="dcterms:W3CDTF">2025-06-21T18:08:24Z</dcterms:modified>
</cp:coreProperties>
</file>