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56"/>
  </p:notesMasterIdLst>
  <p:sldIdLst>
    <p:sldId id="256" r:id="rId4"/>
    <p:sldId id="265" r:id="rId5"/>
    <p:sldId id="317" r:id="rId6"/>
    <p:sldId id="318" r:id="rId7"/>
    <p:sldId id="264" r:id="rId8"/>
    <p:sldId id="267" r:id="rId9"/>
    <p:sldId id="272" r:id="rId10"/>
    <p:sldId id="276" r:id="rId11"/>
    <p:sldId id="277" r:id="rId12"/>
    <p:sldId id="288" r:id="rId13"/>
    <p:sldId id="278" r:id="rId14"/>
    <p:sldId id="279" r:id="rId15"/>
    <p:sldId id="289" r:id="rId16"/>
    <p:sldId id="290" r:id="rId17"/>
    <p:sldId id="291" r:id="rId18"/>
    <p:sldId id="292" r:id="rId19"/>
    <p:sldId id="293" r:id="rId20"/>
    <p:sldId id="294" r:id="rId21"/>
    <p:sldId id="295" r:id="rId22"/>
    <p:sldId id="328" r:id="rId23"/>
    <p:sldId id="329" r:id="rId24"/>
    <p:sldId id="275" r:id="rId25"/>
    <p:sldId id="333" r:id="rId26"/>
    <p:sldId id="334" r:id="rId27"/>
    <p:sldId id="259" r:id="rId28"/>
    <p:sldId id="297" r:id="rId29"/>
    <p:sldId id="298" r:id="rId30"/>
    <p:sldId id="299" r:id="rId31"/>
    <p:sldId id="296" r:id="rId32"/>
    <p:sldId id="310" r:id="rId33"/>
    <p:sldId id="302" r:id="rId34"/>
    <p:sldId id="301" r:id="rId35"/>
    <p:sldId id="303" r:id="rId36"/>
    <p:sldId id="269" r:id="rId37"/>
    <p:sldId id="304" r:id="rId38"/>
    <p:sldId id="322" r:id="rId39"/>
    <p:sldId id="258" r:id="rId40"/>
    <p:sldId id="260" r:id="rId41"/>
    <p:sldId id="306" r:id="rId42"/>
    <p:sldId id="305" r:id="rId43"/>
    <p:sldId id="311" r:id="rId44"/>
    <p:sldId id="312" r:id="rId45"/>
    <p:sldId id="313" r:id="rId46"/>
    <p:sldId id="309" r:id="rId47"/>
    <p:sldId id="316" r:id="rId48"/>
    <p:sldId id="261" r:id="rId49"/>
    <p:sldId id="320" r:id="rId50"/>
    <p:sldId id="315" r:id="rId51"/>
    <p:sldId id="263" r:id="rId52"/>
    <p:sldId id="300" r:id="rId53"/>
    <p:sldId id="330" r:id="rId54"/>
    <p:sldId id="274" r:id="rId55"/>
  </p:sldIdLst>
  <p:sldSz cx="9144000" cy="6858000" type="screen4x3"/>
  <p:notesSz cx="9144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872D"/>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5AB097-1329-8A63-56D9-F2E350ED3F6C}">
  <a:tblStyle styleId="{075AB097-1329-8A63-56D9-F2E350ED3F6C}" styleName="Нет стиля, нет сетки">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85FD665F-F2F0-7AC3-74C3-705C4FC3AD78}" styleName="Средний стиль 2 — акцент 5">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fill>
          <a:solidFill>
            <a:schemeClr val="accent5">
              <a:tint val="40000"/>
            </a:schemeClr>
          </a:solidFill>
        </a:fill>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a:solidFill>
                <a:schemeClr val="lt1"/>
              </a:solidFill>
            </a:ln>
          </a:top>
        </a:tcBdr>
        <a:fill>
          <a:solidFill>
            <a:schemeClr val="accent5"/>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5"/>
          </a:solidFill>
        </a:fill>
      </a:tcStyle>
    </a:firstRow>
    <a:neCell>
      <a:tcStyle>
        <a:tcBdr/>
      </a:tcStyle>
    </a:neCell>
    <a:nwCell>
      <a:tcStyle>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81" autoAdjust="0"/>
  </p:normalViewPr>
  <p:slideViewPr>
    <p:cSldViewPr>
      <p:cViewPr varScale="1">
        <p:scale>
          <a:sx n="79" d="100"/>
          <a:sy n="79" d="100"/>
        </p:scale>
        <p:origin x="15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6/11/relationships/changesInfo" Target="changesInfos/changesInfo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Al-Zoubaidi" userId="b9ce0a7a8fa9718a" providerId="LiveId" clId="{933C4B67-2DEA-4F59-9022-960B85C52D5F}"/>
    <pc:docChg chg="undo custSel addSld delSld modSld">
      <pc:chgData name="Ali Al-Zoubaidi" userId="b9ce0a7a8fa9718a" providerId="LiveId" clId="{933C4B67-2DEA-4F59-9022-960B85C52D5F}" dt="2022-11-30T15:10:30.004" v="2" actId="20578"/>
      <pc:docMkLst>
        <pc:docMk/>
      </pc:docMkLst>
      <pc:sldChg chg="modSp">
        <pc:chgData name="Ali Al-Zoubaidi" userId="b9ce0a7a8fa9718a" providerId="LiveId" clId="{933C4B67-2DEA-4F59-9022-960B85C52D5F}" dt="2022-11-30T15:10:30.004" v="2" actId="20578"/>
        <pc:sldMkLst>
          <pc:docMk/>
          <pc:sldMk cId="2470431263" sldId="298"/>
        </pc:sldMkLst>
        <pc:spChg chg="mod">
          <ac:chgData name="Ali Al-Zoubaidi" userId="b9ce0a7a8fa9718a" providerId="LiveId" clId="{933C4B67-2DEA-4F59-9022-960B85C52D5F}" dt="2022-11-30T15:10:30.004" v="2" actId="20578"/>
          <ac:spMkLst>
            <pc:docMk/>
            <pc:sldMk cId="2470431263" sldId="298"/>
            <ac:spMk id="3" creationId="{8D8DECDA-062F-0CAF-9B30-C58A6AD3F406}"/>
          </ac:spMkLst>
        </pc:spChg>
      </pc:sldChg>
      <pc:sldChg chg="add del">
        <pc:chgData name="Ali Al-Zoubaidi" userId="b9ce0a7a8fa9718a" providerId="LiveId" clId="{933C4B67-2DEA-4F59-9022-960B85C52D5F}" dt="2022-11-22T05:34:12.257" v="1" actId="47"/>
        <pc:sldMkLst>
          <pc:docMk/>
          <pc:sldMk cId="3894183622" sldId="318"/>
        </pc:sldMkLst>
      </pc:sldChg>
    </pc:docChg>
  </pc:docChgLst>
  <pc:docChgLst>
    <pc:chgData name="Ali Al-Zoubaidi" userId="b9ce0a7a8fa9718a" providerId="LiveId" clId="{0142573A-94D3-41BC-8F58-D8B1E87A9BC7}"/>
    <pc:docChg chg="modSld">
      <pc:chgData name="Ali Al-Zoubaidi" userId="b9ce0a7a8fa9718a" providerId="LiveId" clId="{0142573A-94D3-41BC-8F58-D8B1E87A9BC7}" dt="2023-09-04T09:44:37.378" v="37" actId="115"/>
      <pc:docMkLst>
        <pc:docMk/>
      </pc:docMkLst>
      <pc:sldChg chg="modSp mod">
        <pc:chgData name="Ali Al-Zoubaidi" userId="b9ce0a7a8fa9718a" providerId="LiveId" clId="{0142573A-94D3-41BC-8F58-D8B1E87A9BC7}" dt="2023-09-04T09:44:37.378" v="37" actId="115"/>
        <pc:sldMkLst>
          <pc:docMk/>
          <pc:sldMk cId="0" sldId="305"/>
        </pc:sldMkLst>
        <pc:spChg chg="mod">
          <ac:chgData name="Ali Al-Zoubaidi" userId="b9ce0a7a8fa9718a" providerId="LiveId" clId="{0142573A-94D3-41BC-8F58-D8B1E87A9BC7}" dt="2023-09-04T09:44:37.378" v="37" actId="115"/>
          <ac:spMkLst>
            <pc:docMk/>
            <pc:sldMk cId="0" sldId="305"/>
            <ac:spMk id="11" creationId="{CE9F552E-8C54-4FCE-BF03-7753DFCE4F4C}"/>
          </ac:spMkLst>
        </pc:spChg>
      </pc:sldChg>
    </pc:docChg>
  </pc:docChgLst>
  <pc:docChgLst>
    <pc:chgData name="Ali Al-Zoubaidi" userId="b9ce0a7a8fa9718a" providerId="LiveId" clId="{0232603E-612F-4959-9ED6-08528D25F9A2}"/>
    <pc:docChg chg="undo custSel addSld delSld modSld">
      <pc:chgData name="Ali Al-Zoubaidi" userId="b9ce0a7a8fa9718a" providerId="LiveId" clId="{0232603E-612F-4959-9ED6-08528D25F9A2}" dt="2022-09-30T17:23:50.226" v="67" actId="478"/>
      <pc:docMkLst>
        <pc:docMk/>
      </pc:docMkLst>
      <pc:sldChg chg="addSp delSp modSp mod">
        <pc:chgData name="Ali Al-Zoubaidi" userId="b9ce0a7a8fa9718a" providerId="LiveId" clId="{0232603E-612F-4959-9ED6-08528D25F9A2}" dt="2022-09-30T17:14:50.184" v="15" actId="20577"/>
        <pc:sldMkLst>
          <pc:docMk/>
          <pc:sldMk cId="0" sldId="256"/>
        </pc:sldMkLst>
        <pc:spChg chg="mod">
          <ac:chgData name="Ali Al-Zoubaidi" userId="b9ce0a7a8fa9718a" providerId="LiveId" clId="{0232603E-612F-4959-9ED6-08528D25F9A2}" dt="2022-09-30T17:14:50.184" v="15" actId="20577"/>
          <ac:spMkLst>
            <pc:docMk/>
            <pc:sldMk cId="0" sldId="256"/>
            <ac:spMk id="3" creationId="{00000000-0000-0000-0000-000000000000}"/>
          </ac:spMkLst>
        </pc:spChg>
        <pc:spChg chg="mod">
          <ac:chgData name="Ali Al-Zoubaidi" userId="b9ce0a7a8fa9718a" providerId="LiveId" clId="{0232603E-612F-4959-9ED6-08528D25F9A2}" dt="2022-09-30T17:14:29.722" v="9" actId="1076"/>
          <ac:spMkLst>
            <pc:docMk/>
            <pc:sldMk cId="0" sldId="256"/>
            <ac:spMk id="7" creationId="{8C25D764-75D6-DDF6-E0EE-023D7124093B}"/>
          </ac:spMkLst>
        </pc:spChg>
        <pc:graphicFrameChg chg="del modGraphic">
          <ac:chgData name="Ali Al-Zoubaidi" userId="b9ce0a7a8fa9718a" providerId="LiveId" clId="{0232603E-612F-4959-9ED6-08528D25F9A2}" dt="2022-09-30T17:13:07.398" v="1" actId="478"/>
          <ac:graphicFrameMkLst>
            <pc:docMk/>
            <pc:sldMk cId="0" sldId="256"/>
            <ac:graphicFrameMk id="6" creationId="{00000000-0000-0000-0000-000000000000}"/>
          </ac:graphicFrameMkLst>
        </pc:graphicFrameChg>
        <pc:picChg chg="mod">
          <ac:chgData name="Ali Al-Zoubaidi" userId="b9ce0a7a8fa9718a" providerId="LiveId" clId="{0232603E-612F-4959-9ED6-08528D25F9A2}" dt="2022-09-30T17:13:23.309" v="3" actId="207"/>
          <ac:picMkLst>
            <pc:docMk/>
            <pc:sldMk cId="0" sldId="256"/>
            <ac:picMk id="4" creationId="{8D60ACD2-B17F-587C-B81D-C7DEFB93334D}"/>
          </ac:picMkLst>
        </pc:picChg>
        <pc:picChg chg="add mod ord">
          <ac:chgData name="Ali Al-Zoubaidi" userId="b9ce0a7a8fa9718a" providerId="LiveId" clId="{0232603E-612F-4959-9ED6-08528D25F9A2}" dt="2022-09-30T17:14:20.906" v="7" actId="1076"/>
          <ac:picMkLst>
            <pc:docMk/>
            <pc:sldMk cId="0" sldId="256"/>
            <ac:picMk id="9" creationId="{2A4A75BC-8D32-7566-D0BA-D6CB24CE6782}"/>
          </ac:picMkLst>
        </pc:picChg>
      </pc:sldChg>
      <pc:sldChg chg="delSp modSp del mod">
        <pc:chgData name="Ali Al-Zoubaidi" userId="b9ce0a7a8fa9718a" providerId="LiveId" clId="{0232603E-612F-4959-9ED6-08528D25F9A2}" dt="2022-09-30T17:21:52.498" v="40" actId="47"/>
        <pc:sldMkLst>
          <pc:docMk/>
          <pc:sldMk cId="0" sldId="257"/>
        </pc:sldMkLst>
        <pc:spChg chg="mod">
          <ac:chgData name="Ali Al-Zoubaidi" userId="b9ce0a7a8fa9718a" providerId="LiveId" clId="{0232603E-612F-4959-9ED6-08528D25F9A2}" dt="2022-09-30T17:15:15.841" v="21" actId="20577"/>
          <ac:spMkLst>
            <pc:docMk/>
            <pc:sldMk cId="0" sldId="257"/>
            <ac:spMk id="3" creationId="{00000000-0000-0000-0000-000000000000}"/>
          </ac:spMkLst>
        </pc:spChg>
        <pc:picChg chg="del">
          <ac:chgData name="Ali Al-Zoubaidi" userId="b9ce0a7a8fa9718a" providerId="LiveId" clId="{0232603E-612F-4959-9ED6-08528D25F9A2}" dt="2022-09-30T17:19:46.298" v="35" actId="478"/>
          <ac:picMkLst>
            <pc:docMk/>
            <pc:sldMk cId="0" sldId="257"/>
            <ac:picMk id="5" creationId="{7C2CC493-D9A2-FB5C-DCC5-40221FEEF56D}"/>
          </ac:picMkLst>
        </pc:picChg>
      </pc:sldChg>
      <pc:sldChg chg="delSp add del mod">
        <pc:chgData name="Ali Al-Zoubaidi" userId="b9ce0a7a8fa9718a" providerId="LiveId" clId="{0232603E-612F-4959-9ED6-08528D25F9A2}" dt="2022-09-30T17:23:03.889" v="60" actId="478"/>
        <pc:sldMkLst>
          <pc:docMk/>
          <pc:sldMk cId="0" sldId="259"/>
        </pc:sldMkLst>
        <pc:picChg chg="del">
          <ac:chgData name="Ali Al-Zoubaidi" userId="b9ce0a7a8fa9718a" providerId="LiveId" clId="{0232603E-612F-4959-9ED6-08528D25F9A2}" dt="2022-09-30T17:23:03.889" v="60" actId="478"/>
          <ac:picMkLst>
            <pc:docMk/>
            <pc:sldMk cId="0" sldId="259"/>
            <ac:picMk id="11" creationId="{10A716B5-A6F4-D84B-9347-99C9DAD3264C}"/>
          </ac:picMkLst>
        </pc:picChg>
      </pc:sldChg>
      <pc:sldChg chg="delSp mod">
        <pc:chgData name="Ali Al-Zoubaidi" userId="b9ce0a7a8fa9718a" providerId="LiveId" clId="{0232603E-612F-4959-9ED6-08528D25F9A2}" dt="2022-09-30T17:23:31.855" v="65" actId="478"/>
        <pc:sldMkLst>
          <pc:docMk/>
          <pc:sldMk cId="0" sldId="260"/>
        </pc:sldMkLst>
        <pc:picChg chg="del">
          <ac:chgData name="Ali Al-Zoubaidi" userId="b9ce0a7a8fa9718a" providerId="LiveId" clId="{0232603E-612F-4959-9ED6-08528D25F9A2}" dt="2022-09-30T17:23:31.855" v="65" actId="478"/>
          <ac:picMkLst>
            <pc:docMk/>
            <pc:sldMk cId="0" sldId="260"/>
            <ac:picMk id="7" creationId="{3A35C113-D19D-099A-69F4-F60811339789}"/>
          </ac:picMkLst>
        </pc:picChg>
      </pc:sldChg>
      <pc:sldChg chg="modSp mod">
        <pc:chgData name="Ali Al-Zoubaidi" userId="b9ce0a7a8fa9718a" providerId="LiveId" clId="{0232603E-612F-4959-9ED6-08528D25F9A2}" dt="2022-09-30T17:16:53.891" v="32" actId="27636"/>
        <pc:sldMkLst>
          <pc:docMk/>
          <pc:sldMk cId="1459782093" sldId="261"/>
        </pc:sldMkLst>
        <pc:spChg chg="mod">
          <ac:chgData name="Ali Al-Zoubaidi" userId="b9ce0a7a8fa9718a" providerId="LiveId" clId="{0232603E-612F-4959-9ED6-08528D25F9A2}" dt="2022-09-30T17:16:53.891" v="32" actId="27636"/>
          <ac:spMkLst>
            <pc:docMk/>
            <pc:sldMk cId="1459782093" sldId="261"/>
            <ac:spMk id="2" creationId="{5020B6D1-AF65-B4C2-5D77-DB61FFCC7DF3}"/>
          </ac:spMkLst>
        </pc:spChg>
      </pc:sldChg>
      <pc:sldChg chg="del">
        <pc:chgData name="Ali Al-Zoubaidi" userId="b9ce0a7a8fa9718a" providerId="LiveId" clId="{0232603E-612F-4959-9ED6-08528D25F9A2}" dt="2022-09-30T17:22:52.638" v="48" actId="47"/>
        <pc:sldMkLst>
          <pc:docMk/>
          <pc:sldMk cId="2647784962" sldId="262"/>
        </pc:sldMkLst>
      </pc:sldChg>
      <pc:sldChg chg="delSp mod">
        <pc:chgData name="Ali Al-Zoubaidi" userId="b9ce0a7a8fa9718a" providerId="LiveId" clId="{0232603E-612F-4959-9ED6-08528D25F9A2}" dt="2022-09-30T17:19:59.134" v="37" actId="478"/>
        <pc:sldMkLst>
          <pc:docMk/>
          <pc:sldMk cId="2082465677" sldId="264"/>
        </pc:sldMkLst>
        <pc:picChg chg="del">
          <ac:chgData name="Ali Al-Zoubaidi" userId="b9ce0a7a8fa9718a" providerId="LiveId" clId="{0232603E-612F-4959-9ED6-08528D25F9A2}" dt="2022-09-30T17:19:59.134" v="37" actId="478"/>
          <ac:picMkLst>
            <pc:docMk/>
            <pc:sldMk cId="2082465677" sldId="264"/>
            <ac:picMk id="6" creationId="{8CCD8E0E-4EDF-AE73-DEAB-CD1CCD9BD57B}"/>
          </ac:picMkLst>
        </pc:picChg>
      </pc:sldChg>
      <pc:sldChg chg="del">
        <pc:chgData name="Ali Al-Zoubaidi" userId="b9ce0a7a8fa9718a" providerId="LiveId" clId="{0232603E-612F-4959-9ED6-08528D25F9A2}" dt="2022-09-30T17:22:06.009" v="41" actId="47"/>
        <pc:sldMkLst>
          <pc:docMk/>
          <pc:sldMk cId="2643232267" sldId="266"/>
        </pc:sldMkLst>
      </pc:sldChg>
      <pc:sldChg chg="delSp del mod">
        <pc:chgData name="Ali Al-Zoubaidi" userId="b9ce0a7a8fa9718a" providerId="LiveId" clId="{0232603E-612F-4959-9ED6-08528D25F9A2}" dt="2022-09-30T17:22:32.778" v="44" actId="47"/>
        <pc:sldMkLst>
          <pc:docMk/>
          <pc:sldMk cId="2723168136" sldId="268"/>
        </pc:sldMkLst>
        <pc:picChg chg="del">
          <ac:chgData name="Ali Al-Zoubaidi" userId="b9ce0a7a8fa9718a" providerId="LiveId" clId="{0232603E-612F-4959-9ED6-08528D25F9A2}" dt="2022-09-30T17:20:02.869" v="38" actId="478"/>
          <ac:picMkLst>
            <pc:docMk/>
            <pc:sldMk cId="2723168136" sldId="268"/>
            <ac:picMk id="6" creationId="{14419C3A-40C1-76F3-0853-9494D8C76DD1}"/>
          </ac:picMkLst>
        </pc:picChg>
      </pc:sldChg>
      <pc:sldChg chg="del">
        <pc:chgData name="Ali Al-Zoubaidi" userId="b9ce0a7a8fa9718a" providerId="LiveId" clId="{0232603E-612F-4959-9ED6-08528D25F9A2}" dt="2022-09-30T17:22:35.347" v="45" actId="47"/>
        <pc:sldMkLst>
          <pc:docMk/>
          <pc:sldMk cId="3512309945" sldId="270"/>
        </pc:sldMkLst>
      </pc:sldChg>
      <pc:sldChg chg="del">
        <pc:chgData name="Ali Al-Zoubaidi" userId="b9ce0a7a8fa9718a" providerId="LiveId" clId="{0232603E-612F-4959-9ED6-08528D25F9A2}" dt="2022-09-30T17:22:36.824" v="46" actId="47"/>
        <pc:sldMkLst>
          <pc:docMk/>
          <pc:sldMk cId="3632812712" sldId="271"/>
        </pc:sldMkLst>
      </pc:sldChg>
      <pc:sldChg chg="del">
        <pc:chgData name="Ali Al-Zoubaidi" userId="b9ce0a7a8fa9718a" providerId="LiveId" clId="{0232603E-612F-4959-9ED6-08528D25F9A2}" dt="2022-09-30T17:22:53.261" v="49" actId="47"/>
        <pc:sldMkLst>
          <pc:docMk/>
          <pc:sldMk cId="1213722369" sldId="273"/>
        </pc:sldMkLst>
      </pc:sldChg>
      <pc:sldChg chg="delSp mod">
        <pc:chgData name="Ali Al-Zoubaidi" userId="b9ce0a7a8fa9718a" providerId="LiveId" clId="{0232603E-612F-4959-9ED6-08528D25F9A2}" dt="2022-09-30T17:20:07.603" v="39" actId="478"/>
        <pc:sldMkLst>
          <pc:docMk/>
          <pc:sldMk cId="2891330643" sldId="276"/>
        </pc:sldMkLst>
        <pc:picChg chg="del">
          <ac:chgData name="Ali Al-Zoubaidi" userId="b9ce0a7a8fa9718a" providerId="LiveId" clId="{0232603E-612F-4959-9ED6-08528D25F9A2}" dt="2022-09-30T17:20:07.603" v="39" actId="478"/>
          <ac:picMkLst>
            <pc:docMk/>
            <pc:sldMk cId="2891330643" sldId="276"/>
            <ac:picMk id="4" creationId="{61FEF8B9-6766-4B73-3C60-31E62C522019}"/>
          </ac:picMkLst>
        </pc:picChg>
      </pc:sldChg>
      <pc:sldChg chg="del">
        <pc:chgData name="Ali Al-Zoubaidi" userId="b9ce0a7a8fa9718a" providerId="LiveId" clId="{0232603E-612F-4959-9ED6-08528D25F9A2}" dt="2022-09-30T17:22:54.319" v="50" actId="47"/>
        <pc:sldMkLst>
          <pc:docMk/>
          <pc:sldMk cId="3104510588" sldId="280"/>
        </pc:sldMkLst>
      </pc:sldChg>
      <pc:sldChg chg="del">
        <pc:chgData name="Ali Al-Zoubaidi" userId="b9ce0a7a8fa9718a" providerId="LiveId" clId="{0232603E-612F-4959-9ED6-08528D25F9A2}" dt="2022-09-30T17:22:54.721" v="51" actId="47"/>
        <pc:sldMkLst>
          <pc:docMk/>
          <pc:sldMk cId="3364837324" sldId="281"/>
        </pc:sldMkLst>
      </pc:sldChg>
      <pc:sldChg chg="del">
        <pc:chgData name="Ali Al-Zoubaidi" userId="b9ce0a7a8fa9718a" providerId="LiveId" clId="{0232603E-612F-4959-9ED6-08528D25F9A2}" dt="2022-09-30T17:22:55.104" v="52" actId="47"/>
        <pc:sldMkLst>
          <pc:docMk/>
          <pc:sldMk cId="3233766082" sldId="282"/>
        </pc:sldMkLst>
      </pc:sldChg>
      <pc:sldChg chg="del">
        <pc:chgData name="Ali Al-Zoubaidi" userId="b9ce0a7a8fa9718a" providerId="LiveId" clId="{0232603E-612F-4959-9ED6-08528D25F9A2}" dt="2022-09-30T17:22:55.539" v="53" actId="47"/>
        <pc:sldMkLst>
          <pc:docMk/>
          <pc:sldMk cId="3828666498" sldId="283"/>
        </pc:sldMkLst>
      </pc:sldChg>
      <pc:sldChg chg="del">
        <pc:chgData name="Ali Al-Zoubaidi" userId="b9ce0a7a8fa9718a" providerId="LiveId" clId="{0232603E-612F-4959-9ED6-08528D25F9A2}" dt="2022-09-30T17:22:56.170" v="54" actId="47"/>
        <pc:sldMkLst>
          <pc:docMk/>
          <pc:sldMk cId="677009925" sldId="284"/>
        </pc:sldMkLst>
      </pc:sldChg>
      <pc:sldChg chg="del">
        <pc:chgData name="Ali Al-Zoubaidi" userId="b9ce0a7a8fa9718a" providerId="LiveId" clId="{0232603E-612F-4959-9ED6-08528D25F9A2}" dt="2022-09-30T17:22:56.660" v="55" actId="47"/>
        <pc:sldMkLst>
          <pc:docMk/>
          <pc:sldMk cId="2467267218" sldId="285"/>
        </pc:sldMkLst>
      </pc:sldChg>
      <pc:sldChg chg="del">
        <pc:chgData name="Ali Al-Zoubaidi" userId="b9ce0a7a8fa9718a" providerId="LiveId" clId="{0232603E-612F-4959-9ED6-08528D25F9A2}" dt="2022-09-30T17:22:57.151" v="56" actId="47"/>
        <pc:sldMkLst>
          <pc:docMk/>
          <pc:sldMk cId="2897460317" sldId="286"/>
        </pc:sldMkLst>
      </pc:sldChg>
      <pc:sldChg chg="del">
        <pc:chgData name="Ali Al-Zoubaidi" userId="b9ce0a7a8fa9718a" providerId="LiveId" clId="{0232603E-612F-4959-9ED6-08528D25F9A2}" dt="2022-09-30T17:22:57.534" v="57" actId="47"/>
        <pc:sldMkLst>
          <pc:docMk/>
          <pc:sldMk cId="4200658266" sldId="287"/>
        </pc:sldMkLst>
      </pc:sldChg>
      <pc:sldChg chg="delSp mod">
        <pc:chgData name="Ali Al-Zoubaidi" userId="b9ce0a7a8fa9718a" providerId="LiveId" clId="{0232603E-612F-4959-9ED6-08528D25F9A2}" dt="2022-09-30T17:23:11.610" v="61" actId="478"/>
        <pc:sldMkLst>
          <pc:docMk/>
          <pc:sldMk cId="471083793" sldId="296"/>
        </pc:sldMkLst>
        <pc:picChg chg="del">
          <ac:chgData name="Ali Al-Zoubaidi" userId="b9ce0a7a8fa9718a" providerId="LiveId" clId="{0232603E-612F-4959-9ED6-08528D25F9A2}" dt="2022-09-30T17:23:11.610" v="61" actId="478"/>
          <ac:picMkLst>
            <pc:docMk/>
            <pc:sldMk cId="471083793" sldId="296"/>
            <ac:picMk id="4" creationId="{7D7E95A4-0CF4-835B-A5F9-79118420AFBD}"/>
          </ac:picMkLst>
        </pc:picChg>
      </pc:sldChg>
      <pc:sldChg chg="delSp modSp mod">
        <pc:chgData name="Ali Al-Zoubaidi" userId="b9ce0a7a8fa9718a" providerId="LiveId" clId="{0232603E-612F-4959-9ED6-08528D25F9A2}" dt="2022-09-30T17:23:17.953" v="64" actId="478"/>
        <pc:sldMkLst>
          <pc:docMk/>
          <pc:sldMk cId="2156414920" sldId="302"/>
        </pc:sldMkLst>
        <pc:picChg chg="del mod">
          <ac:chgData name="Ali Al-Zoubaidi" userId="b9ce0a7a8fa9718a" providerId="LiveId" clId="{0232603E-612F-4959-9ED6-08528D25F9A2}" dt="2022-09-30T17:23:17.953" v="64" actId="478"/>
          <ac:picMkLst>
            <pc:docMk/>
            <pc:sldMk cId="2156414920" sldId="302"/>
            <ac:picMk id="5" creationId="{B71E5769-49C9-8FD9-C949-AB8C14700CBF}"/>
          </ac:picMkLst>
        </pc:picChg>
      </pc:sldChg>
      <pc:sldChg chg="delSp mod">
        <pc:chgData name="Ali Al-Zoubaidi" userId="b9ce0a7a8fa9718a" providerId="LiveId" clId="{0232603E-612F-4959-9ED6-08528D25F9A2}" dt="2022-09-30T17:23:14.617" v="62" actId="478"/>
        <pc:sldMkLst>
          <pc:docMk/>
          <pc:sldMk cId="1915144296" sldId="310"/>
        </pc:sldMkLst>
        <pc:picChg chg="del">
          <ac:chgData name="Ali Al-Zoubaidi" userId="b9ce0a7a8fa9718a" providerId="LiveId" clId="{0232603E-612F-4959-9ED6-08528D25F9A2}" dt="2022-09-30T17:23:14.617" v="62" actId="478"/>
          <ac:picMkLst>
            <pc:docMk/>
            <pc:sldMk cId="1915144296" sldId="310"/>
            <ac:picMk id="4" creationId="{F34BF3E3-3211-58E5-0FC0-45C6EDCADA6D}"/>
          </ac:picMkLst>
        </pc:picChg>
      </pc:sldChg>
      <pc:sldChg chg="delSp modSp mod">
        <pc:chgData name="Ali Al-Zoubaidi" userId="b9ce0a7a8fa9718a" providerId="LiveId" clId="{0232603E-612F-4959-9ED6-08528D25F9A2}" dt="2022-09-30T17:23:43.637" v="66" actId="478"/>
        <pc:sldMkLst>
          <pc:docMk/>
          <pc:sldMk cId="3801680662" sldId="311"/>
        </pc:sldMkLst>
        <pc:spChg chg="mod">
          <ac:chgData name="Ali Al-Zoubaidi" userId="b9ce0a7a8fa9718a" providerId="LiveId" clId="{0232603E-612F-4959-9ED6-08528D25F9A2}" dt="2022-09-30T17:16:25.226" v="27" actId="20577"/>
          <ac:spMkLst>
            <pc:docMk/>
            <pc:sldMk cId="3801680662" sldId="311"/>
            <ac:spMk id="3" creationId="{C2BFBC0A-2BF9-9F25-B14C-EA650C89B211}"/>
          </ac:spMkLst>
        </pc:spChg>
        <pc:picChg chg="del">
          <ac:chgData name="Ali Al-Zoubaidi" userId="b9ce0a7a8fa9718a" providerId="LiveId" clId="{0232603E-612F-4959-9ED6-08528D25F9A2}" dt="2022-09-30T17:23:43.637" v="66" actId="478"/>
          <ac:picMkLst>
            <pc:docMk/>
            <pc:sldMk cId="3801680662" sldId="311"/>
            <ac:picMk id="4" creationId="{F08C5311-F624-F39C-2713-793F5ADB55A4}"/>
          </ac:picMkLst>
        </pc:picChg>
      </pc:sldChg>
      <pc:sldChg chg="modSp mod">
        <pc:chgData name="Ali Al-Zoubaidi" userId="b9ce0a7a8fa9718a" providerId="LiveId" clId="{0232603E-612F-4959-9ED6-08528D25F9A2}" dt="2022-09-30T17:16:37.054" v="29" actId="27636"/>
        <pc:sldMkLst>
          <pc:docMk/>
          <pc:sldMk cId="932519481" sldId="312"/>
        </pc:sldMkLst>
        <pc:spChg chg="mod">
          <ac:chgData name="Ali Al-Zoubaidi" userId="b9ce0a7a8fa9718a" providerId="LiveId" clId="{0232603E-612F-4959-9ED6-08528D25F9A2}" dt="2022-09-30T17:16:37.054" v="29" actId="27636"/>
          <ac:spMkLst>
            <pc:docMk/>
            <pc:sldMk cId="932519481" sldId="312"/>
            <ac:spMk id="3" creationId="{F1B7F476-46E9-8033-A2CE-E170A011E5CC}"/>
          </ac:spMkLst>
        </pc:spChg>
      </pc:sldChg>
      <pc:sldChg chg="modSp mod">
        <pc:chgData name="Ali Al-Zoubaidi" userId="b9ce0a7a8fa9718a" providerId="LiveId" clId="{0232603E-612F-4959-9ED6-08528D25F9A2}" dt="2022-09-30T17:16:43.734" v="30" actId="20577"/>
        <pc:sldMkLst>
          <pc:docMk/>
          <pc:sldMk cId="2916920092" sldId="313"/>
        </pc:sldMkLst>
        <pc:spChg chg="mod">
          <ac:chgData name="Ali Al-Zoubaidi" userId="b9ce0a7a8fa9718a" providerId="LiveId" clId="{0232603E-612F-4959-9ED6-08528D25F9A2}" dt="2022-09-30T17:16:43.734" v="30" actId="20577"/>
          <ac:spMkLst>
            <pc:docMk/>
            <pc:sldMk cId="2916920092" sldId="313"/>
            <ac:spMk id="3" creationId="{B85DD4DC-C6EC-73BC-1698-31EAC00C09D2}"/>
          </ac:spMkLst>
        </pc:spChg>
      </pc:sldChg>
      <pc:sldChg chg="delSp mod">
        <pc:chgData name="Ali Al-Zoubaidi" userId="b9ce0a7a8fa9718a" providerId="LiveId" clId="{0232603E-612F-4959-9ED6-08528D25F9A2}" dt="2022-09-30T17:23:50.226" v="67" actId="478"/>
        <pc:sldMkLst>
          <pc:docMk/>
          <pc:sldMk cId="3029846054" sldId="316"/>
        </pc:sldMkLst>
        <pc:picChg chg="del">
          <ac:chgData name="Ali Al-Zoubaidi" userId="b9ce0a7a8fa9718a" providerId="LiveId" clId="{0232603E-612F-4959-9ED6-08528D25F9A2}" dt="2022-09-30T17:23:50.226" v="67" actId="478"/>
          <ac:picMkLst>
            <pc:docMk/>
            <pc:sldMk cId="3029846054" sldId="316"/>
            <ac:picMk id="5" creationId="{AD03D515-81BE-F0F5-73AD-AD0EF906DD9C}"/>
          </ac:picMkLst>
        </pc:picChg>
      </pc:sldChg>
      <pc:sldChg chg="delSp mod">
        <pc:chgData name="Ali Al-Zoubaidi" userId="b9ce0a7a8fa9718a" providerId="LiveId" clId="{0232603E-612F-4959-9ED6-08528D25F9A2}" dt="2022-09-30T17:19:55.154" v="36" actId="478"/>
        <pc:sldMkLst>
          <pc:docMk/>
          <pc:sldMk cId="3289970535" sldId="317"/>
        </pc:sldMkLst>
        <pc:picChg chg="del">
          <ac:chgData name="Ali Al-Zoubaidi" userId="b9ce0a7a8fa9718a" providerId="LiveId" clId="{0232603E-612F-4959-9ED6-08528D25F9A2}" dt="2022-09-30T17:19:55.154" v="36" actId="478"/>
          <ac:picMkLst>
            <pc:docMk/>
            <pc:sldMk cId="3289970535" sldId="317"/>
            <ac:picMk id="4" creationId="{D72E0724-546A-8513-752C-9743EFFA2E4F}"/>
          </ac:picMkLst>
        </pc:picChg>
      </pc:sldChg>
      <pc:sldChg chg="add del">
        <pc:chgData name="Ali Al-Zoubaidi" userId="b9ce0a7a8fa9718a" providerId="LiveId" clId="{0232603E-612F-4959-9ED6-08528D25F9A2}" dt="2022-09-30T17:22:14.843" v="43" actId="47"/>
        <pc:sldMkLst>
          <pc:docMk/>
          <pc:sldMk cId="3894183622" sldId="318"/>
        </pc:sldMkLst>
      </pc:sldChg>
      <pc:sldChg chg="del">
        <pc:chgData name="Ali Al-Zoubaidi" userId="b9ce0a7a8fa9718a" providerId="LiveId" clId="{0232603E-612F-4959-9ED6-08528D25F9A2}" dt="2022-09-30T17:16:17.347" v="26" actId="47"/>
        <pc:sldMkLst>
          <pc:docMk/>
          <pc:sldMk cId="3800999519" sldId="319"/>
        </pc:sldMkLst>
      </pc:sldChg>
      <pc:sldChg chg="del">
        <pc:chgData name="Ali Al-Zoubaidi" userId="b9ce0a7a8fa9718a" providerId="LiveId" clId="{0232603E-612F-4959-9ED6-08528D25F9A2}" dt="2022-09-30T17:15:51.722" v="22" actId="47"/>
        <pc:sldMkLst>
          <pc:docMk/>
          <pc:sldMk cId="320007595" sldId="323"/>
        </pc:sldMkLst>
      </pc:sldChg>
      <pc:sldChg chg="del">
        <pc:chgData name="Ali Al-Zoubaidi" userId="b9ce0a7a8fa9718a" providerId="LiveId" clId="{0232603E-612F-4959-9ED6-08528D25F9A2}" dt="2022-09-30T17:15:52.610" v="23" actId="47"/>
        <pc:sldMkLst>
          <pc:docMk/>
          <pc:sldMk cId="2000817308" sldId="324"/>
        </pc:sldMkLst>
      </pc:sldChg>
      <pc:sldChg chg="del">
        <pc:chgData name="Ali Al-Zoubaidi" userId="b9ce0a7a8fa9718a" providerId="LiveId" clId="{0232603E-612F-4959-9ED6-08528D25F9A2}" dt="2022-09-30T17:15:53.326" v="24" actId="47"/>
        <pc:sldMkLst>
          <pc:docMk/>
          <pc:sldMk cId="3070563714" sldId="325"/>
        </pc:sldMkLst>
      </pc:sldChg>
      <pc:sldChg chg="del">
        <pc:chgData name="Ali Al-Zoubaidi" userId="b9ce0a7a8fa9718a" providerId="LiveId" clId="{0232603E-612F-4959-9ED6-08528D25F9A2}" dt="2022-09-30T17:15:53.954" v="25" actId="47"/>
        <pc:sldMkLst>
          <pc:docMk/>
          <pc:sldMk cId="3716205521" sldId="326"/>
        </pc:sldMkLst>
      </pc:sldChg>
      <pc:sldChg chg="del">
        <pc:chgData name="Ali Al-Zoubaidi" userId="b9ce0a7a8fa9718a" providerId="LiveId" clId="{0232603E-612F-4959-9ED6-08528D25F9A2}" dt="2022-09-30T17:22:51.622" v="47" actId="47"/>
        <pc:sldMkLst>
          <pc:docMk/>
          <pc:sldMk cId="1961812484" sldId="327"/>
        </pc:sldMkLst>
      </pc:sldChg>
      <pc:sldChg chg="del">
        <pc:chgData name="Ali Al-Zoubaidi" userId="b9ce0a7a8fa9718a" providerId="LiveId" clId="{0232603E-612F-4959-9ED6-08528D25F9A2}" dt="2022-09-30T17:17:05.130" v="33" actId="47"/>
        <pc:sldMkLst>
          <pc:docMk/>
          <pc:sldMk cId="2986075907" sldId="331"/>
        </pc:sldMkLst>
      </pc:sldChg>
      <pc:sldChg chg="del">
        <pc:chgData name="Ali Al-Zoubaidi" userId="b9ce0a7a8fa9718a" providerId="LiveId" clId="{0232603E-612F-4959-9ED6-08528D25F9A2}" dt="2022-09-30T17:17:08.457" v="34" actId="47"/>
        <pc:sldMkLst>
          <pc:docMk/>
          <pc:sldMk cId="1610888450"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1DFFE51-0315-4FC3-AFA3-3969D688C9A9}" type="datetimeFigureOut">
              <a:rPr lang="ru-RU" smtClean="0"/>
              <a:t>04.09.2023</a:t>
            </a:fld>
            <a:endParaRPr lang="ru-RU"/>
          </a:p>
        </p:txBody>
      </p:sp>
      <p:sp>
        <p:nvSpPr>
          <p:cNvPr id="4" name="Образ слайда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A190412-44A9-4C94-902A-CD8D2631770D}" type="slidenum">
              <a:rPr lang="ru-RU" smtClean="0"/>
              <a:t>‹#›</a:t>
            </a:fld>
            <a:endParaRPr lang="ru-RU"/>
          </a:p>
        </p:txBody>
      </p:sp>
    </p:spTree>
    <p:extLst>
      <p:ext uri="{BB962C8B-B14F-4D97-AF65-F5344CB8AC3E}">
        <p14:creationId xmlns:p14="http://schemas.microsoft.com/office/powerpoint/2010/main" val="4107427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190412-44A9-4C94-902A-CD8D2631770D}" type="slidenum">
              <a:rPr lang="ru-RU" smtClean="0"/>
              <a:t>2</a:t>
            </a:fld>
            <a:endParaRPr lang="ru-RU"/>
          </a:p>
        </p:txBody>
      </p:sp>
    </p:spTree>
    <p:extLst>
      <p:ext uri="{BB962C8B-B14F-4D97-AF65-F5344CB8AC3E}">
        <p14:creationId xmlns:p14="http://schemas.microsoft.com/office/powerpoint/2010/main" val="152832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190412-44A9-4C94-902A-CD8D2631770D}" type="slidenum">
              <a:rPr lang="ru-RU" smtClean="0"/>
              <a:t>26</a:t>
            </a:fld>
            <a:endParaRPr lang="ru-RU"/>
          </a:p>
        </p:txBody>
      </p:sp>
    </p:spTree>
    <p:extLst>
      <p:ext uri="{BB962C8B-B14F-4D97-AF65-F5344CB8AC3E}">
        <p14:creationId xmlns:p14="http://schemas.microsoft.com/office/powerpoint/2010/main" val="157020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143000" y="1122363"/>
            <a:ext cx="6858000" cy="2387600"/>
          </a:xfrm>
        </p:spPr>
        <p:txBody>
          <a:bodyPr anchor="b"/>
          <a:lstStyle>
            <a:lvl1pPr algn="ctr">
              <a:defRPr sz="4500"/>
            </a:lvl1pPr>
          </a:lstStyle>
          <a:p>
            <a:pPr>
              <a:defRPr/>
            </a:pPr>
            <a:r>
              <a:rPr lang="ru-RU"/>
              <a:t>Образец заголовка</a:t>
            </a:r>
            <a:endParaRPr/>
          </a:p>
        </p:txBody>
      </p:sp>
      <p:sp>
        <p:nvSpPr>
          <p:cNvPr id="3" name="Подзаголовок 2"/>
          <p:cNvSpPr>
            <a:spLocks noGrp="1"/>
          </p:cNvSpPr>
          <p:nvPr>
            <p:ph type="subTitle" idx="1"/>
          </p:nvPr>
        </p:nvSpPr>
        <p:spPr bwMode="auto">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6543675" y="365125"/>
            <a:ext cx="1971675" cy="5811838"/>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628650" y="365125"/>
            <a:ext cx="5800725"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207" y="2125980"/>
            <a:ext cx="7777016"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414" y="3840480"/>
            <a:ext cx="640460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a:p>
        </p:txBody>
      </p:sp>
      <p:sp>
        <p:nvSpPr>
          <p:cNvPr id="6" name="Holder 6"/>
          <p:cNvSpPr>
            <a:spLocks noGrp="1"/>
          </p:cNvSpPr>
          <p:nvPr>
            <p:ph type="sldNum" sz="quarter" idx="7"/>
          </p:nvPr>
        </p:nvSpPr>
        <p:spPr/>
        <p:txBody>
          <a:bodyPr lIns="0" tIns="0" rIns="0" bIns="0"/>
          <a:lstStyle>
            <a:lvl1pPr>
              <a:defRPr sz="1496" b="0" i="0">
                <a:solidFill>
                  <a:schemeClr val="tx1"/>
                </a:solidFill>
                <a:latin typeface="Arial"/>
                <a:cs typeface="Arial"/>
              </a:defRPr>
            </a:lvl1pPr>
          </a:lstStyle>
          <a:p>
            <a:pPr marL="21720">
              <a:spcBef>
                <a:spcPts val="201"/>
              </a:spcBef>
            </a:pPr>
            <a:fld id="{81D60167-4931-47E6-BA6A-407CBD079E47}" type="slidenum">
              <a:rPr lang="ru-RU" smtClean="0"/>
              <a:pPr marL="21720">
                <a:spcBef>
                  <a:spcPts val="201"/>
                </a:spcBef>
              </a:pPr>
              <a:t>‹#›</a:t>
            </a:fld>
            <a:endParaRPr lang="ru-RU" dirty="0"/>
          </a:p>
        </p:txBody>
      </p:sp>
    </p:spTree>
    <p:extLst>
      <p:ext uri="{BB962C8B-B14F-4D97-AF65-F5344CB8AC3E}">
        <p14:creationId xmlns:p14="http://schemas.microsoft.com/office/powerpoint/2010/main" val="406889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64840" y="376364"/>
            <a:ext cx="7819749" cy="421013"/>
          </a:xfrm>
        </p:spPr>
        <p:txBody>
          <a:bodyPr lIns="0" tIns="0" rIns="0" bIns="0"/>
          <a:lstStyle>
            <a:lvl1pPr>
              <a:defRPr sz="2736" b="1" i="0" u="heavy">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a:p>
        </p:txBody>
      </p:sp>
      <p:sp>
        <p:nvSpPr>
          <p:cNvPr id="6" name="Holder 6"/>
          <p:cNvSpPr>
            <a:spLocks noGrp="1"/>
          </p:cNvSpPr>
          <p:nvPr>
            <p:ph type="sldNum" sz="quarter" idx="7"/>
          </p:nvPr>
        </p:nvSpPr>
        <p:spPr/>
        <p:txBody>
          <a:bodyPr lIns="0" tIns="0" rIns="0" bIns="0"/>
          <a:lstStyle>
            <a:lvl1pPr>
              <a:defRPr sz="1496" b="0" i="0">
                <a:solidFill>
                  <a:schemeClr val="tx1"/>
                </a:solidFill>
                <a:latin typeface="Arial"/>
                <a:cs typeface="Arial"/>
              </a:defRPr>
            </a:lvl1pPr>
          </a:lstStyle>
          <a:p>
            <a:pPr marL="21720">
              <a:spcBef>
                <a:spcPts val="201"/>
              </a:spcBef>
            </a:pPr>
            <a:fld id="{81D60167-4931-47E6-BA6A-407CBD079E47}" type="slidenum">
              <a:rPr lang="ru-RU" smtClean="0"/>
              <a:pPr marL="21720">
                <a:spcBef>
                  <a:spcPts val="201"/>
                </a:spcBef>
              </a:pPr>
              <a:t>‹#›</a:t>
            </a:fld>
            <a:endParaRPr lang="ru-RU" dirty="0"/>
          </a:p>
        </p:txBody>
      </p:sp>
    </p:spTree>
    <p:extLst>
      <p:ext uri="{BB962C8B-B14F-4D97-AF65-F5344CB8AC3E}">
        <p14:creationId xmlns:p14="http://schemas.microsoft.com/office/powerpoint/2010/main" val="22926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64840" y="376364"/>
            <a:ext cx="7819749" cy="421013"/>
          </a:xfrm>
        </p:spPr>
        <p:txBody>
          <a:bodyPr lIns="0" tIns="0" rIns="0" bIns="0"/>
          <a:lstStyle>
            <a:lvl1pPr>
              <a:defRPr sz="2736" b="1" i="0" u="heavy">
                <a:solidFill>
                  <a:schemeClr val="tx1"/>
                </a:solidFill>
                <a:latin typeface="Arial"/>
                <a:cs typeface="Arial"/>
              </a:defRPr>
            </a:lvl1pPr>
          </a:lstStyle>
          <a:p>
            <a:endParaRPr/>
          </a:p>
        </p:txBody>
      </p:sp>
      <p:sp>
        <p:nvSpPr>
          <p:cNvPr id="3" name="Holder 3"/>
          <p:cNvSpPr>
            <a:spLocks noGrp="1"/>
          </p:cNvSpPr>
          <p:nvPr>
            <p:ph sz="half" idx="2"/>
          </p:nvPr>
        </p:nvSpPr>
        <p:spPr>
          <a:xfrm>
            <a:off x="457471" y="1577340"/>
            <a:ext cx="398000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1957" y="1577340"/>
            <a:ext cx="398000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a:p>
        </p:txBody>
      </p:sp>
      <p:sp>
        <p:nvSpPr>
          <p:cNvPr id="7" name="Holder 7"/>
          <p:cNvSpPr>
            <a:spLocks noGrp="1"/>
          </p:cNvSpPr>
          <p:nvPr>
            <p:ph type="sldNum" sz="quarter" idx="7"/>
          </p:nvPr>
        </p:nvSpPr>
        <p:spPr/>
        <p:txBody>
          <a:bodyPr lIns="0" tIns="0" rIns="0" bIns="0"/>
          <a:lstStyle>
            <a:lvl1pPr>
              <a:defRPr sz="1496" b="0" i="0">
                <a:solidFill>
                  <a:schemeClr val="tx1"/>
                </a:solidFill>
                <a:latin typeface="Arial"/>
                <a:cs typeface="Arial"/>
              </a:defRPr>
            </a:lvl1pPr>
          </a:lstStyle>
          <a:p>
            <a:pPr marL="21720">
              <a:spcBef>
                <a:spcPts val="201"/>
              </a:spcBef>
            </a:pPr>
            <a:fld id="{81D60167-4931-47E6-BA6A-407CBD079E47}" type="slidenum">
              <a:rPr lang="ru-RU" smtClean="0"/>
              <a:pPr marL="21720">
                <a:spcBef>
                  <a:spcPts val="201"/>
                </a:spcBef>
              </a:pPr>
              <a:t>‹#›</a:t>
            </a:fld>
            <a:endParaRPr lang="ru-RU" dirty="0"/>
          </a:p>
        </p:txBody>
      </p:sp>
    </p:spTree>
    <p:extLst>
      <p:ext uri="{BB962C8B-B14F-4D97-AF65-F5344CB8AC3E}">
        <p14:creationId xmlns:p14="http://schemas.microsoft.com/office/powerpoint/2010/main" val="2192570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64840" y="376364"/>
            <a:ext cx="7819749" cy="421013"/>
          </a:xfrm>
        </p:spPr>
        <p:txBody>
          <a:bodyPr lIns="0" tIns="0" rIns="0" bIns="0"/>
          <a:lstStyle>
            <a:lvl1pPr>
              <a:defRPr sz="2736" b="1" i="0" u="heavy">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a:p>
        </p:txBody>
      </p:sp>
      <p:sp>
        <p:nvSpPr>
          <p:cNvPr id="5" name="Holder 5"/>
          <p:cNvSpPr>
            <a:spLocks noGrp="1"/>
          </p:cNvSpPr>
          <p:nvPr>
            <p:ph type="sldNum" sz="quarter" idx="7"/>
          </p:nvPr>
        </p:nvSpPr>
        <p:spPr/>
        <p:txBody>
          <a:bodyPr lIns="0" tIns="0" rIns="0" bIns="0"/>
          <a:lstStyle>
            <a:lvl1pPr>
              <a:defRPr sz="1496" b="0" i="0">
                <a:solidFill>
                  <a:schemeClr val="tx1"/>
                </a:solidFill>
                <a:latin typeface="Arial"/>
                <a:cs typeface="Arial"/>
              </a:defRPr>
            </a:lvl1pPr>
          </a:lstStyle>
          <a:p>
            <a:pPr marL="21720">
              <a:spcBef>
                <a:spcPts val="201"/>
              </a:spcBef>
            </a:pPr>
            <a:fld id="{81D60167-4931-47E6-BA6A-407CBD079E47}" type="slidenum">
              <a:rPr lang="ru-RU" smtClean="0"/>
              <a:pPr marL="21720">
                <a:spcBef>
                  <a:spcPts val="201"/>
                </a:spcBef>
              </a:pPr>
              <a:t>‹#›</a:t>
            </a:fld>
            <a:endParaRPr lang="ru-RU" dirty="0"/>
          </a:p>
        </p:txBody>
      </p:sp>
    </p:spTree>
    <p:extLst>
      <p:ext uri="{BB962C8B-B14F-4D97-AF65-F5344CB8AC3E}">
        <p14:creationId xmlns:p14="http://schemas.microsoft.com/office/powerpoint/2010/main" val="369003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9/4/2023</a:t>
            </a:fld>
            <a:endParaRPr lang="en-US"/>
          </a:p>
        </p:txBody>
      </p:sp>
      <p:sp>
        <p:nvSpPr>
          <p:cNvPr id="4" name="Holder 4"/>
          <p:cNvSpPr>
            <a:spLocks noGrp="1"/>
          </p:cNvSpPr>
          <p:nvPr>
            <p:ph type="sldNum" sz="quarter" idx="7"/>
          </p:nvPr>
        </p:nvSpPr>
        <p:spPr/>
        <p:txBody>
          <a:bodyPr lIns="0" tIns="0" rIns="0" bIns="0"/>
          <a:lstStyle>
            <a:lvl1pPr>
              <a:defRPr sz="1496" b="0" i="0">
                <a:solidFill>
                  <a:schemeClr val="tx1"/>
                </a:solidFill>
                <a:latin typeface="Arial"/>
                <a:cs typeface="Arial"/>
              </a:defRPr>
            </a:lvl1pPr>
          </a:lstStyle>
          <a:p>
            <a:pPr marL="21720">
              <a:spcBef>
                <a:spcPts val="201"/>
              </a:spcBef>
            </a:pPr>
            <a:fld id="{81D60167-4931-47E6-BA6A-407CBD079E47}" type="slidenum">
              <a:rPr lang="ru-RU" smtClean="0"/>
              <a:pPr marL="21720">
                <a:spcBef>
                  <a:spcPts val="201"/>
                </a:spcBef>
              </a:pPr>
              <a:t>‹#›</a:t>
            </a:fld>
            <a:endParaRPr lang="ru-RU" dirty="0"/>
          </a:p>
        </p:txBody>
      </p:sp>
    </p:spTree>
    <p:extLst>
      <p:ext uri="{BB962C8B-B14F-4D97-AF65-F5344CB8AC3E}">
        <p14:creationId xmlns:p14="http://schemas.microsoft.com/office/powerpoint/2010/main" val="212310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10FEFB-AF5D-C174-F07F-2E5E2B82BBB5}"/>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B6C108E0-9B32-802E-51D7-F4C72287673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15FE7997-76EC-6042-6677-697B7BCB2FBB}"/>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5" name="Нижний колонтитул 4">
            <a:extLst>
              <a:ext uri="{FF2B5EF4-FFF2-40B4-BE49-F238E27FC236}">
                <a16:creationId xmlns:a16="http://schemas.microsoft.com/office/drawing/2014/main" id="{754444E4-D151-38E2-9F80-A4B124BFCB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B1B0270-DAF6-2334-688B-3081DFB5D091}"/>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169052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E26130-535C-CCEF-917C-3BBC32EA495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DCC6330-4558-AA5C-CD39-BED6E1B54D7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812852E-736F-C39B-881A-0811BB53DFD7}"/>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5" name="Нижний колонтитул 4">
            <a:extLst>
              <a:ext uri="{FF2B5EF4-FFF2-40B4-BE49-F238E27FC236}">
                <a16:creationId xmlns:a16="http://schemas.microsoft.com/office/drawing/2014/main" id="{2343A6EB-C58D-B4FC-9989-FEE394BE9E5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D6CD368-98A1-2CC0-7749-BB1A397D56AC}"/>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3809547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A8B792-B294-3ACE-E3F3-04123F9FC0FC}"/>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143277DA-8093-491C-A9DA-91375ADD161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938BEFC-605B-1013-D76E-1F7DB0D7A15B}"/>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5" name="Нижний колонтитул 4">
            <a:extLst>
              <a:ext uri="{FF2B5EF4-FFF2-40B4-BE49-F238E27FC236}">
                <a16:creationId xmlns:a16="http://schemas.microsoft.com/office/drawing/2014/main" id="{160A535C-B884-C5BA-8633-861EC995D20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44EBD7-92B8-1654-C8D6-DD24AF2B3C14}"/>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407074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49133E-5DDD-83F2-F0FA-BD040A851E8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D854983-FE7E-4086-1DDC-C14EF8AA3310}"/>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010E3CA-DA9D-6FF7-ECA4-6C595A05859C}"/>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0802EAC-B8F5-DBCE-8C3F-44D6F1A27DBF}"/>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6" name="Нижний колонтитул 5">
            <a:extLst>
              <a:ext uri="{FF2B5EF4-FFF2-40B4-BE49-F238E27FC236}">
                <a16:creationId xmlns:a16="http://schemas.microsoft.com/office/drawing/2014/main" id="{B89AD50F-B0F8-8009-92DE-6A5CAAFFC14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01A1BB3-FDB8-7ECA-9897-A196DC081924}"/>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1205099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8E8567-3EC6-F905-CBFF-A59E09DCA594}"/>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CAF8A84-9FDB-D406-DC39-4FD480171D6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9A7C0AD8-C688-EC2B-6AEF-2B5AE916E25E}"/>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D42CFE3-B592-B286-7B91-E91C790A59D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C2B63683-DA69-B8F7-3B90-AAAAF2A84254}"/>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CAADB93-5DB1-303A-FE07-28615F179FA9}"/>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8" name="Нижний колонтитул 7">
            <a:extLst>
              <a:ext uri="{FF2B5EF4-FFF2-40B4-BE49-F238E27FC236}">
                <a16:creationId xmlns:a16="http://schemas.microsoft.com/office/drawing/2014/main" id="{4EFE614A-C6F6-F3A9-90E5-2B19B92A6DA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9965954-D14E-5D54-1770-6907F5C84B72}"/>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1388072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CF80EF-539B-CCF9-3BDB-C8B54019102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8529F8A-7DDF-C10F-056F-E32A253F1C9D}"/>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4" name="Нижний колонтитул 3">
            <a:extLst>
              <a:ext uri="{FF2B5EF4-FFF2-40B4-BE49-F238E27FC236}">
                <a16:creationId xmlns:a16="http://schemas.microsoft.com/office/drawing/2014/main" id="{8FC7122A-257B-6DAE-BB8F-8679224E115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2A452EB-EF32-C76F-FE3C-A86AE97DE7AC}"/>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2163995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5408358-9AF4-B3B2-61C2-7AB8D4EC14E0}"/>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3" name="Нижний колонтитул 2">
            <a:extLst>
              <a:ext uri="{FF2B5EF4-FFF2-40B4-BE49-F238E27FC236}">
                <a16:creationId xmlns:a16="http://schemas.microsoft.com/office/drawing/2014/main" id="{393B0639-21FF-7B8E-4AFF-012CA7AB74F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C577C8-3167-52B4-EF48-0327735E03DF}"/>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3417203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1C38A3-54FA-26B2-88D4-B657C47224C7}"/>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B1FA3303-FA2C-CB7A-4B0A-EABFD9E0A76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F863974-5D81-AE9A-7D75-2B0AE77A20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BC61E85F-BBF4-C30A-2C5A-152D0627FF01}"/>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6" name="Нижний колонтитул 5">
            <a:extLst>
              <a:ext uri="{FF2B5EF4-FFF2-40B4-BE49-F238E27FC236}">
                <a16:creationId xmlns:a16="http://schemas.microsoft.com/office/drawing/2014/main" id="{CB2E952B-5F17-E853-BE0C-06CE92989AF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8DBDA8C-FCCD-E2EC-68B0-3A24CF92CB4E}"/>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23072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006CC-4477-B35D-6C5F-958564DC34D1}"/>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170289C7-4A73-1F6F-7A61-C94A9A27FB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FB68BA50-5CBD-8A48-72FE-253CC462E8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1B3DFEB0-AFD9-DCC0-87F2-2D5B2C7BC009}"/>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6" name="Нижний колонтитул 5">
            <a:extLst>
              <a:ext uri="{FF2B5EF4-FFF2-40B4-BE49-F238E27FC236}">
                <a16:creationId xmlns:a16="http://schemas.microsoft.com/office/drawing/2014/main" id="{ACEC380F-0553-A46A-4A19-020D2A140D5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A4CF264-E713-5AD1-9F7D-482C2760DFB9}"/>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1574915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D8DE65-78F3-4868-B952-D6E5620388C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A3CCE09-6CF5-3CF5-2CB1-F52552B3FE3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68549F-288C-EC4D-2DD8-4894C5C765BC}"/>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5" name="Нижний колонтитул 4">
            <a:extLst>
              <a:ext uri="{FF2B5EF4-FFF2-40B4-BE49-F238E27FC236}">
                <a16:creationId xmlns:a16="http://schemas.microsoft.com/office/drawing/2014/main" id="{7D2F5C76-62D9-44F3-ACD1-3DBA927C47E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80C906-722C-D8D6-6E2F-3DE66A7898CC}"/>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2560850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3C26806-FBDC-65C2-03C6-92E02070FDAE}"/>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E19A3A4-4337-F22F-D5A1-171DCCFBB550}"/>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2061F8B-7A12-DBC8-BCB5-D3354702B8DA}"/>
              </a:ext>
            </a:extLst>
          </p:cNvPr>
          <p:cNvSpPr>
            <a:spLocks noGrp="1"/>
          </p:cNvSpPr>
          <p:nvPr>
            <p:ph type="dt" sz="half" idx="10"/>
          </p:nvPr>
        </p:nvSpPr>
        <p:spPr/>
        <p:txBody>
          <a:bodyPr/>
          <a:lstStyle/>
          <a:p>
            <a:fld id="{AA6EF15B-B164-4077-827C-A7DC391A87CB}" type="datetimeFigureOut">
              <a:rPr lang="ru-RU" smtClean="0"/>
              <a:t>04.09.2023</a:t>
            </a:fld>
            <a:endParaRPr lang="ru-RU"/>
          </a:p>
        </p:txBody>
      </p:sp>
      <p:sp>
        <p:nvSpPr>
          <p:cNvPr id="5" name="Нижний колонтитул 4">
            <a:extLst>
              <a:ext uri="{FF2B5EF4-FFF2-40B4-BE49-F238E27FC236}">
                <a16:creationId xmlns:a16="http://schemas.microsoft.com/office/drawing/2014/main" id="{D3CE9DC0-F385-19E6-2A1B-015D9418948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C1ED81E-FD06-5CF4-8C0E-E85A786B8D9E}"/>
              </a:ext>
            </a:extLst>
          </p:cNvPr>
          <p:cNvSpPr>
            <a:spLocks noGrp="1"/>
          </p:cNvSpPr>
          <p:nvPr>
            <p:ph type="sldNum" sz="quarter" idx="12"/>
          </p:nvPr>
        </p:nvSpPr>
        <p:spPr/>
        <p:txBody>
          <a:bodyPr/>
          <a:lstStyle/>
          <a:p>
            <a:fld id="{4D68F5D7-836C-49D0-BCF9-68D4528857D8}" type="slidenum">
              <a:rPr lang="ru-RU" smtClean="0"/>
              <a:t>‹#›</a:t>
            </a:fld>
            <a:endParaRPr lang="ru-RU"/>
          </a:p>
        </p:txBody>
      </p:sp>
    </p:spTree>
    <p:extLst>
      <p:ext uri="{BB962C8B-B14F-4D97-AF65-F5344CB8AC3E}">
        <p14:creationId xmlns:p14="http://schemas.microsoft.com/office/powerpoint/2010/main" val="331996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3888" y="1709739"/>
            <a:ext cx="7886700" cy="2852737"/>
          </a:xfrm>
        </p:spPr>
        <p:txBody>
          <a:bodyPr anchor="b"/>
          <a:lstStyle>
            <a:lvl1pPr>
              <a:defRPr sz="4500"/>
            </a:lvl1pPr>
          </a:lstStyle>
          <a:p>
            <a:pPr>
              <a:defRPr/>
            </a:pPr>
            <a:r>
              <a:rPr lang="ru-RU"/>
              <a:t>Образец заголовка</a:t>
            </a:r>
            <a:endParaRPr/>
          </a:p>
        </p:txBody>
      </p:sp>
      <p:sp>
        <p:nvSpPr>
          <p:cNvPr id="3" name="Текст 2"/>
          <p:cNvSpPr>
            <a:spLocks noGrp="1"/>
          </p:cNvSpPr>
          <p:nvPr>
            <p:ph type="body" idx="1"/>
          </p:nvPr>
        </p:nvSpPr>
        <p:spPr bwMode="auto">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628650" y="1825625"/>
            <a:ext cx="38862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4629150" y="1825625"/>
            <a:ext cx="38862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9841" y="365126"/>
            <a:ext cx="7886700" cy="1325563"/>
          </a:xfrm>
        </p:spPr>
        <p:txBody>
          <a:bodyPr/>
          <a:lstStyle/>
          <a:p>
            <a:pPr>
              <a:defRPr/>
            </a:pPr>
            <a:r>
              <a:rPr lang="ru-RU"/>
              <a:t>Образец заголовка</a:t>
            </a:r>
            <a:endParaRPr/>
          </a:p>
        </p:txBody>
      </p:sp>
      <p:sp>
        <p:nvSpPr>
          <p:cNvPr id="3" name="Текст 2"/>
          <p:cNvSpPr>
            <a:spLocks noGrp="1"/>
          </p:cNvSpPr>
          <p:nvPr>
            <p:ph type="body" idx="1"/>
          </p:nvPr>
        </p:nvSpPr>
        <p:spPr bwMode="auto">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ru-RU"/>
              <a:t>Образец текста</a:t>
            </a:r>
            <a:endParaRPr/>
          </a:p>
        </p:txBody>
      </p:sp>
      <p:sp>
        <p:nvSpPr>
          <p:cNvPr id="4" name="Объект 3"/>
          <p:cNvSpPr>
            <a:spLocks noGrp="1"/>
          </p:cNvSpPr>
          <p:nvPr>
            <p:ph sz="half" idx="2"/>
          </p:nvPr>
        </p:nvSpPr>
        <p:spPr bwMode="auto">
          <a:xfrm>
            <a:off x="629842" y="2505074"/>
            <a:ext cx="3868340"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ru-RU"/>
              <a:t>Образец текста</a:t>
            </a:r>
            <a:endParaRPr/>
          </a:p>
        </p:txBody>
      </p:sp>
      <p:sp>
        <p:nvSpPr>
          <p:cNvPr id="6" name="Объект 5"/>
          <p:cNvSpPr>
            <a:spLocks noGrp="1"/>
          </p:cNvSpPr>
          <p:nvPr>
            <p:ph sz="quarter" idx="4"/>
          </p:nvPr>
        </p:nvSpPr>
        <p:spPr bwMode="auto">
          <a:xfrm>
            <a:off x="4629150" y="2505074"/>
            <a:ext cx="3887391"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9841" y="457200"/>
            <a:ext cx="2949178" cy="1600200"/>
          </a:xfrm>
        </p:spPr>
        <p:txBody>
          <a:bodyPr anchor="b"/>
          <a:lstStyle>
            <a:lvl1pPr>
              <a:defRPr sz="2400"/>
            </a:lvl1pPr>
          </a:lstStyle>
          <a:p>
            <a:pPr>
              <a:defRPr/>
            </a:pPr>
            <a:r>
              <a:rPr lang="ru-RU"/>
              <a:t>Образец заголовка</a:t>
            </a:r>
            <a:endParaRPr/>
          </a:p>
        </p:txBody>
      </p:sp>
      <p:sp>
        <p:nvSpPr>
          <p:cNvPr id="3" name="Объект 2"/>
          <p:cNvSpPr>
            <a:spLocks noGrp="1"/>
          </p:cNvSpPr>
          <p:nvPr>
            <p:ph idx="1"/>
          </p:nvPr>
        </p:nvSpPr>
        <p:spPr bwMode="auto">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9841" y="457200"/>
            <a:ext cx="2949178" cy="1600200"/>
          </a:xfrm>
        </p:spPr>
        <p:txBody>
          <a:bodyPr anchor="b"/>
          <a:lstStyle>
            <a:lvl1pPr>
              <a:defRPr sz="2400"/>
            </a:lvl1pPr>
          </a:lstStyle>
          <a:p>
            <a:pPr>
              <a:defRPr/>
            </a:pPr>
            <a:r>
              <a:rPr lang="ru-RU"/>
              <a:t>Образец заголовка</a:t>
            </a:r>
            <a:endParaRPr/>
          </a:p>
        </p:txBody>
      </p:sp>
      <p:sp>
        <p:nvSpPr>
          <p:cNvPr id="3" name="Рисунок 2"/>
          <p:cNvSpPr>
            <a:spLocks noGrp="1"/>
          </p:cNvSpPr>
          <p:nvPr>
            <p:ph type="pic" idx="1"/>
          </p:nvPr>
        </p:nvSpPr>
        <p:spPr bwMode="auto">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endParaRPr lang="ru-RU"/>
          </a:p>
        </p:txBody>
      </p:sp>
      <p:sp>
        <p:nvSpPr>
          <p:cNvPr id="4" name="Текст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8C6EA1E4-0DF4-4726-8729-454FB9655F32}" type="datetimeFigureOut">
              <a:rPr lang="ru-RU"/>
              <a:t>04.09.2023</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AFF763D6-DF6E-4079-8E00-F3AB53489849}"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C6EA1E4-0DF4-4726-8729-454FB9655F32}" type="datetimeFigureOut">
              <a:rPr lang="ru-RU"/>
              <a:t>04.09.2023</a:t>
            </a:fld>
            <a:endParaRPr lang="ru-RU"/>
          </a:p>
        </p:txBody>
      </p:sp>
      <p:sp>
        <p:nvSpPr>
          <p:cNvPr id="5" name="Нижний колонтитул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FF763D6-DF6E-4079-8E00-F3AB53489849}"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ru-RU"/>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4840" y="376364"/>
            <a:ext cx="7819749" cy="492443"/>
          </a:xfrm>
          <a:prstGeom prst="rect">
            <a:avLst/>
          </a:prstGeom>
        </p:spPr>
        <p:txBody>
          <a:bodyPr wrap="square" lIns="0" tIns="0" rIns="0" bIns="0">
            <a:spAutoFit/>
          </a:bodyPr>
          <a:lstStyle>
            <a:lvl1pPr>
              <a:defRPr sz="3200" b="1" i="0" u="heavy">
                <a:solidFill>
                  <a:schemeClr val="tx1"/>
                </a:solidFill>
                <a:latin typeface="Arial"/>
                <a:cs typeface="Arial"/>
              </a:defRPr>
            </a:lvl1pPr>
          </a:lstStyle>
          <a:p>
            <a:endParaRPr/>
          </a:p>
        </p:txBody>
      </p:sp>
      <p:sp>
        <p:nvSpPr>
          <p:cNvPr id="3" name="Holder 3"/>
          <p:cNvSpPr>
            <a:spLocks noGrp="1"/>
          </p:cNvSpPr>
          <p:nvPr>
            <p:ph type="body" idx="1"/>
          </p:nvPr>
        </p:nvSpPr>
        <p:spPr>
          <a:xfrm>
            <a:off x="1148973" y="1717262"/>
            <a:ext cx="685148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10806" y="6377940"/>
            <a:ext cx="292781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471" y="6377940"/>
            <a:ext cx="210436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9/4/2023</a:t>
            </a:fld>
            <a:endParaRPr lang="en-US"/>
          </a:p>
        </p:txBody>
      </p:sp>
      <p:sp>
        <p:nvSpPr>
          <p:cNvPr id="6" name="Holder 6"/>
          <p:cNvSpPr>
            <a:spLocks noGrp="1"/>
          </p:cNvSpPr>
          <p:nvPr>
            <p:ph type="sldNum" sz="quarter" idx="7"/>
          </p:nvPr>
        </p:nvSpPr>
        <p:spPr>
          <a:xfrm>
            <a:off x="8527160" y="6337202"/>
            <a:ext cx="255207" cy="460382"/>
          </a:xfrm>
          <a:prstGeom prst="rect">
            <a:avLst/>
          </a:prstGeom>
        </p:spPr>
        <p:txBody>
          <a:bodyPr wrap="square" lIns="0" tIns="0" rIns="0" bIns="0">
            <a:spAutoFit/>
          </a:bodyPr>
          <a:lstStyle>
            <a:lvl1pPr>
              <a:defRPr sz="1496" b="0" i="0">
                <a:solidFill>
                  <a:schemeClr val="tx1"/>
                </a:solidFill>
                <a:latin typeface="Arial"/>
                <a:cs typeface="Arial"/>
              </a:defRPr>
            </a:lvl1pPr>
          </a:lstStyle>
          <a:p>
            <a:pPr marL="21720">
              <a:spcBef>
                <a:spcPts val="201"/>
              </a:spcBef>
            </a:pPr>
            <a:fld id="{81D60167-4931-47E6-BA6A-407CBD079E47}" type="slidenum">
              <a:rPr lang="ru-RU" smtClean="0"/>
              <a:pPr marL="21720">
                <a:spcBef>
                  <a:spcPts val="201"/>
                </a:spcBef>
              </a:pPr>
              <a:t>‹#›</a:t>
            </a:fld>
            <a:endParaRPr lang="ru-RU" dirty="0"/>
          </a:p>
        </p:txBody>
      </p:sp>
    </p:spTree>
    <p:extLst>
      <p:ext uri="{BB962C8B-B14F-4D97-AF65-F5344CB8AC3E}">
        <p14:creationId xmlns:p14="http://schemas.microsoft.com/office/powerpoint/2010/main" val="4294555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bodyStyle>
    <p:other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057D4-0843-9111-0A80-90F204AFC9C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30CE108-21BB-8F6F-ECEC-AC82F39AA5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D41D3B-1C44-4F10-70D7-BFDA36395A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6EF15B-B164-4077-827C-A7DC391A87CB}" type="datetimeFigureOut">
              <a:rPr lang="ru-RU" smtClean="0"/>
              <a:t>04.09.2023</a:t>
            </a:fld>
            <a:endParaRPr lang="ru-RU"/>
          </a:p>
        </p:txBody>
      </p:sp>
      <p:sp>
        <p:nvSpPr>
          <p:cNvPr id="5" name="Нижний колонтитул 4">
            <a:extLst>
              <a:ext uri="{FF2B5EF4-FFF2-40B4-BE49-F238E27FC236}">
                <a16:creationId xmlns:a16="http://schemas.microsoft.com/office/drawing/2014/main" id="{F9C165FB-0209-3ECB-DC39-98C6A3268B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2EC55CB-C9C0-CFC6-9C9F-A1E5E04AAC1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8F5D7-836C-49D0-BCF9-68D4528857D8}" type="slidenum">
              <a:rPr lang="ru-RU" smtClean="0"/>
              <a:t>‹#›</a:t>
            </a:fld>
            <a:endParaRPr lang="ru-RU"/>
          </a:p>
        </p:txBody>
      </p:sp>
    </p:spTree>
    <p:extLst>
      <p:ext uri="{BB962C8B-B14F-4D97-AF65-F5344CB8AC3E}">
        <p14:creationId xmlns:p14="http://schemas.microsoft.com/office/powerpoint/2010/main" val="407772224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dns-shop.ru/product/0805ff78a35bed20/pk-dexp-atlas-h333/" TargetMode="External"/><Relationship Id="rId2" Type="http://schemas.openxmlformats.org/officeDocument/2006/relationships/hyperlink" Target="https://www.dns-shop.ru/product/2e8be1ed8fb7ed20/34-monitor-xiaomi-mi-curved-gaming-monitor-34-cernyj/characteristics/" TargetMode="Externa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gartner.com/en/newsroom/press-releases/2019-10-21-gartner-identifies-the-top-10-strategic-technology-trends-for-2020" TargetMode="External"/><Relationship Id="rId2" Type="http://schemas.openxmlformats.org/officeDocument/2006/relationships/hyperlink" Target="https://ict.moscow/news/mediatrendy-2019-goda-iskusstvennyi-intellekt-bespilotniki-5g/" TargetMode="Externa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www.pwc.ru/ru/publications/media-outlook/mediaindustriya-v-2019.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avradays.com/trends19-20" TargetMode="External"/><Relationship Id="rId4" Type="http://schemas.openxmlformats.org/officeDocument/2006/relationships/hyperlink" Target="https://www.rvc.ru/upload/doc/selection_road_vrar.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tadviser.ru/index.php/%D0%9A%D0%BE%D0%BC%D0%BF%D0%B0%D0%BD%D0%B8%D1%8F:IDC" TargetMode="External"/><Relationship Id="rId2" Type="http://schemas.openxmlformats.org/officeDocument/2006/relationships/hyperlink" Target="https://www.tadviser.ru/index.php/VR" TargetMode="External"/><Relationship Id="rId1" Type="http://schemas.openxmlformats.org/officeDocument/2006/relationships/slideLayout" Target="../slideLayouts/slideLayout2.xml"/><Relationship Id="rId5" Type="http://schemas.openxmlformats.org/officeDocument/2006/relationships/hyperlink" Target="https://www.tadviser.ru/index.php/AR" TargetMode="External"/><Relationship Id="rId4" Type="http://schemas.openxmlformats.org/officeDocument/2006/relationships/hyperlink" Target="https://www.tadviser.ru/index.php/%D0%A1%D1%82%D0%B0%D1%82%D1%8C%D1%8F:%D0%94%D0%BE%D0%BF%D0%BE%D0%BB%D0%BD%D0%B5%D0%BD%D0%BD%D0%B0%D1%8F_%D1%80%D0%B5%D0%B0%D0%BB%D1%8C%D0%BD%D0%BE%D1%81%D1%82%D1%8C_(AR,_Augmented_Realit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tadviser.ru/index.php/%D0%9A%D0%BE%D0%BC%D0%BF%D0%B0%D0%BD%D0%B8%D1%8F:%D0%9A%D1%80%D0%BE%D0%BA" TargetMode="External"/><Relationship Id="rId2" Type="http://schemas.openxmlformats.org/officeDocument/2006/relationships/hyperlink" Target="https://www.tadviser.ru/index.php/%D0%9A%D0%BE%D0%BC%D0%BF%D0%B0%D0%BD%D0%B8%D1%8F:TAdviser" TargetMode="External"/><Relationship Id="rId1" Type="http://schemas.openxmlformats.org/officeDocument/2006/relationships/slideLayout" Target="../slideLayouts/slideLayout2.xml"/><Relationship Id="rId5" Type="http://schemas.openxmlformats.org/officeDocument/2006/relationships/hyperlink" Target="https://www.tadviser.ru/index.php/AR" TargetMode="External"/><Relationship Id="rId4" Type="http://schemas.openxmlformats.org/officeDocument/2006/relationships/hyperlink" Target="https://www.tadviser.ru/index.php/VR"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mailto:vtempire@hotmail.com" TargetMode="External"/><Relationship Id="rId7" Type="http://schemas.openxmlformats.org/officeDocument/2006/relationships/hyperlink" Target="https://youtu.be/jY7Hlt7ZF_8"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youtu.be/QOLBIEb_3E8" TargetMode="External"/><Relationship Id="rId5" Type="http://schemas.openxmlformats.org/officeDocument/2006/relationships/hyperlink" Target="https://youtu.be/yV0Xws9yXYg" TargetMode="External"/><Relationship Id="rId4" Type="http://schemas.openxmlformats.org/officeDocument/2006/relationships/hyperlink" Target="http://www.vtempire.com/" TargetMode="External"/><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Рисунок 8">
            <a:extLst>
              <a:ext uri="{FF2B5EF4-FFF2-40B4-BE49-F238E27FC236}">
                <a16:creationId xmlns:a16="http://schemas.microsoft.com/office/drawing/2014/main" id="{2A4A75BC-8D32-7566-D0BA-D6CB24CE6782}"/>
              </a:ext>
            </a:extLst>
          </p:cNvPr>
          <p:cNvPicPr>
            <a:picLocks noChangeAspect="1"/>
          </p:cNvPicPr>
          <p:nvPr/>
        </p:nvPicPr>
        <p:blipFill>
          <a:blip r:embed="rId2"/>
          <a:stretch>
            <a:fillRect/>
          </a:stretch>
        </p:blipFill>
        <p:spPr>
          <a:xfrm>
            <a:off x="-11512" y="4711222"/>
            <a:ext cx="9144000" cy="1874520"/>
          </a:xfrm>
          <a:prstGeom prst="rect">
            <a:avLst/>
          </a:prstGeom>
        </p:spPr>
      </p:pic>
      <p:pic>
        <p:nvPicPr>
          <p:cNvPr id="8" name="Рисунок 7">
            <a:extLst>
              <a:ext uri="{FF2B5EF4-FFF2-40B4-BE49-F238E27FC236}">
                <a16:creationId xmlns:a16="http://schemas.microsoft.com/office/drawing/2014/main" id="{812A1AA1-8B17-3760-C920-30A3A7A2A9D3}"/>
              </a:ext>
            </a:extLst>
          </p:cNvPr>
          <p:cNvPicPr>
            <a:picLocks noChangeAspect="1"/>
          </p:cNvPicPr>
          <p:nvPr/>
        </p:nvPicPr>
        <p:blipFill>
          <a:blip r:embed="rId3"/>
          <a:stretch>
            <a:fillRect/>
          </a:stretch>
        </p:blipFill>
        <p:spPr>
          <a:xfrm>
            <a:off x="-2" y="11269"/>
            <a:ext cx="1505692" cy="6858000"/>
          </a:xfrm>
          <a:prstGeom prst="rect">
            <a:avLst/>
          </a:prstGeom>
        </p:spPr>
      </p:pic>
      <p:sp>
        <p:nvSpPr>
          <p:cNvPr id="7" name="object 2">
            <a:extLst>
              <a:ext uri="{FF2B5EF4-FFF2-40B4-BE49-F238E27FC236}">
                <a16:creationId xmlns:a16="http://schemas.microsoft.com/office/drawing/2014/main" id="{8C25D764-75D6-DDF6-E0EE-023D7124093B}"/>
              </a:ext>
            </a:extLst>
          </p:cNvPr>
          <p:cNvSpPr/>
          <p:nvPr/>
        </p:nvSpPr>
        <p:spPr>
          <a:xfrm>
            <a:off x="7911594" y="11269"/>
            <a:ext cx="1232406" cy="6835462"/>
          </a:xfrm>
          <a:prstGeom prst="rect">
            <a:avLst/>
          </a:prstGeom>
          <a:blipFill>
            <a:blip r:embed="rId4" cstate="print"/>
            <a:srcRect/>
            <a:stretch>
              <a:fillRect l="-1031"/>
            </a:stretch>
          </a:blipFill>
        </p:spPr>
        <p:txBody>
          <a:bodyPr wrap="square" lIns="0" tIns="0" rIns="0" bIns="0"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endParaRPr>
          </a:p>
        </p:txBody>
      </p:sp>
      <p:sp>
        <p:nvSpPr>
          <p:cNvPr id="3" name="Заголовок 1"/>
          <p:cNvSpPr txBox="1"/>
          <p:nvPr/>
        </p:nvSpPr>
        <p:spPr bwMode="auto">
          <a:xfrm>
            <a:off x="574792" y="875602"/>
            <a:ext cx="8267700" cy="1636734"/>
          </a:xfrm>
          <a:prstGeom prst="rect">
            <a:avLst/>
          </a:prstGeom>
        </p:spPr>
        <p:txBody>
          <a:bodyPr vert="horz" lIns="91440" tIns="45720" rIns="91440" bIns="45720" rtlCol="0" anchor="b">
            <a:normAutofit fontScale="97500"/>
          </a:bodyPr>
          <a:lstStyle>
            <a:lvl1pPr algn="ctr" defTabSz="914400">
              <a:lnSpc>
                <a:spcPct val="90000"/>
              </a:lnSpc>
              <a:spcBef>
                <a:spcPts val="0"/>
              </a:spcBef>
              <a:buNone/>
              <a:defRPr sz="6000">
                <a:solidFill>
                  <a:schemeClr val="tx1"/>
                </a:solidFill>
                <a:latin typeface="+mj-lt"/>
                <a:ea typeface="+mj-ea"/>
                <a:cs typeface="+mj-cs"/>
              </a:defRPr>
            </a:lvl1pPr>
          </a:lstStyle>
          <a:p>
            <a:pPr>
              <a:defRPr/>
            </a:pPr>
            <a:r>
              <a:rPr lang="ru-RU" sz="2400" b="1" i="1" dirty="0">
                <a:latin typeface="+mn-lt"/>
                <a:cs typeface="Aharoni" panose="02010803020104030203" pitchFamily="2" charset="-79"/>
              </a:rPr>
              <a:t>Виртуальные конференц залы (ВКЗ)</a:t>
            </a:r>
            <a:endParaRPr lang="ru-RU" sz="900" b="1" i="1" dirty="0">
              <a:latin typeface="+mn-lt"/>
              <a:cs typeface="Aharoni" panose="02010803020104030203" pitchFamily="2" charset="-79"/>
            </a:endParaRPr>
          </a:p>
          <a:p>
            <a:pPr>
              <a:defRPr/>
            </a:pPr>
            <a:endParaRPr sz="1200" dirty="0">
              <a:latin typeface="+mn-lt"/>
            </a:endParaRPr>
          </a:p>
        </p:txBody>
      </p:sp>
      <p:sp>
        <p:nvSpPr>
          <p:cNvPr id="5" name="Заголовок 1"/>
          <p:cNvSpPr txBox="1"/>
          <p:nvPr/>
        </p:nvSpPr>
        <p:spPr bwMode="auto">
          <a:xfrm>
            <a:off x="438150" y="2564494"/>
            <a:ext cx="8267700" cy="786577"/>
          </a:xfrm>
          <a:prstGeom prst="rect">
            <a:avLst/>
          </a:prstGeom>
        </p:spPr>
        <p:txBody>
          <a:bodyPr vert="horz" lIns="91440" tIns="45720" rIns="91440" bIns="45720" rtlCol="0" anchor="b">
            <a:normAutofit fontScale="97500"/>
          </a:bodyPr>
          <a:lstStyle>
            <a:lvl1pPr algn="ctr" defTabSz="914400">
              <a:lnSpc>
                <a:spcPct val="90000"/>
              </a:lnSpc>
              <a:spcBef>
                <a:spcPts val="0"/>
              </a:spcBef>
              <a:buNone/>
              <a:defRPr sz="6000">
                <a:solidFill>
                  <a:schemeClr val="tx1"/>
                </a:solidFill>
                <a:latin typeface="+mj-lt"/>
                <a:ea typeface="+mj-ea"/>
                <a:cs typeface="+mj-cs"/>
              </a:defRPr>
            </a:lvl1pPr>
          </a:lstStyle>
          <a:p>
            <a:pPr>
              <a:defRPr/>
            </a:pPr>
            <a:r>
              <a:rPr lang="ru-RU"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ООО «ВТ ИМПАЙЕР»</a:t>
            </a:r>
            <a:endParaRP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Заголовок 1"/>
          <p:cNvSpPr txBox="1"/>
          <p:nvPr/>
        </p:nvSpPr>
        <p:spPr bwMode="auto">
          <a:xfrm>
            <a:off x="5900928" y="331222"/>
            <a:ext cx="2587464" cy="1229354"/>
          </a:xfrm>
          <a:prstGeom prst="rect">
            <a:avLst/>
          </a:prstGeom>
        </p:spPr>
        <p:txBody>
          <a:bodyPr vertOverflow="overflow" horzOverflow="clip" vert="horz" wrap="square" lIns="91440" tIns="45720" rIns="91440" bIns="45720" numCol="1" spcCol="0" rtlCol="0" fromWordArt="0" anchor="b" anchorCtr="0" forceAA="0" compatLnSpc="0">
            <a:normAutofit fontScale="70000" lnSpcReduction="6000"/>
          </a:bodyPr>
          <a:lstStyle>
            <a:lvl1pPr algn="ctr" defTabSz="914400">
              <a:lnSpc>
                <a:spcPct val="90000"/>
              </a:lnSpc>
              <a:spcBef>
                <a:spcPts val="0"/>
              </a:spcBef>
              <a:buNone/>
              <a:defRPr sz="6000">
                <a:solidFill>
                  <a:schemeClr val="tx1"/>
                </a:solidFill>
                <a:latin typeface="+mj-lt"/>
                <a:ea typeface="+mj-ea"/>
                <a:cs typeface="+mj-cs"/>
              </a:defRPr>
            </a:lvl1pPr>
          </a:lstStyle>
          <a:p>
            <a:pPr algn="r">
              <a:defRPr/>
            </a:pPr>
            <a:endParaRPr lang="ru-RU" sz="2400" b="1" dirty="0">
              <a:latin typeface="Times New Roman"/>
              <a:cs typeface="Times New Roman"/>
            </a:endParaRPr>
          </a:p>
        </p:txBody>
      </p:sp>
      <p:pic>
        <p:nvPicPr>
          <p:cNvPr id="4" name="Рисунок 3">
            <a:extLst>
              <a:ext uri="{FF2B5EF4-FFF2-40B4-BE49-F238E27FC236}">
                <a16:creationId xmlns:a16="http://schemas.microsoft.com/office/drawing/2014/main" id="{8D60ACD2-B17F-587C-B81D-C7DEFB93334D}"/>
              </a:ext>
            </a:extLst>
          </p:cNvPr>
          <p:cNvPicPr>
            <a:picLocks noChangeAspect="1"/>
          </p:cNvPicPr>
          <p:nvPr/>
        </p:nvPicPr>
        <p:blipFill>
          <a:blip r:embed="rId5"/>
          <a:stretch>
            <a:fillRect/>
          </a:stretch>
        </p:blipFill>
        <p:spPr>
          <a:xfrm>
            <a:off x="486958" y="390554"/>
            <a:ext cx="4489408" cy="3849070"/>
          </a:xfrm>
          <a:prstGeom prst="rect">
            <a:avLst/>
          </a:prstGeom>
          <a:noFill/>
        </p:spPr>
      </p:pic>
      <p:pic>
        <p:nvPicPr>
          <p:cNvPr id="10" name="Рисунок 9">
            <a:extLst>
              <a:ext uri="{FF2B5EF4-FFF2-40B4-BE49-F238E27FC236}">
                <a16:creationId xmlns:a16="http://schemas.microsoft.com/office/drawing/2014/main" id="{5FF5B6DE-F36E-331C-BC43-C2463548A703}"/>
              </a:ext>
            </a:extLst>
          </p:cNvPr>
          <p:cNvPicPr>
            <a:picLocks noChangeAspect="1"/>
          </p:cNvPicPr>
          <p:nvPr/>
        </p:nvPicPr>
        <p:blipFill>
          <a:blip r:embed="rId6"/>
          <a:stretch>
            <a:fillRect/>
          </a:stretch>
        </p:blipFill>
        <p:spPr>
          <a:xfrm>
            <a:off x="5276355" y="281059"/>
            <a:ext cx="1711786" cy="9660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TextBox 10">
            <a:extLst>
              <a:ext uri="{FF2B5EF4-FFF2-40B4-BE49-F238E27FC236}">
                <a16:creationId xmlns:a16="http://schemas.microsoft.com/office/drawing/2014/main" id="{B934FAAA-3888-6D08-D259-05BEE742FE53}"/>
              </a:ext>
            </a:extLst>
          </p:cNvPr>
          <p:cNvSpPr txBox="1"/>
          <p:nvPr/>
        </p:nvSpPr>
        <p:spPr>
          <a:xfrm>
            <a:off x="5333792" y="-26802"/>
            <a:ext cx="1596912" cy="276999"/>
          </a:xfrm>
          <a:prstGeom prst="rect">
            <a:avLst/>
          </a:prstGeom>
          <a:noFill/>
        </p:spPr>
        <p:txBody>
          <a:bodyPr wrap="none" rtlCol="0">
            <a:spAutoFit/>
          </a:bodyPr>
          <a:lstStyle/>
          <a:p>
            <a:r>
              <a:rPr lang="ru-RU" sz="1200" u="sng" dirty="0"/>
              <a:t>Логотип организации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35E05A6-317B-2E91-EFF5-376E2950B38F}"/>
              </a:ext>
            </a:extLst>
          </p:cNvPr>
          <p:cNvPicPr>
            <a:picLocks noChangeAspect="1"/>
          </p:cNvPicPr>
          <p:nvPr/>
        </p:nvPicPr>
        <p:blipFill>
          <a:blip r:embed="rId2"/>
          <a:stretch>
            <a:fillRect/>
          </a:stretch>
        </p:blipFill>
        <p:spPr>
          <a:xfrm>
            <a:off x="7798667" y="5439242"/>
            <a:ext cx="1345333" cy="1345333"/>
          </a:xfrm>
          <a:prstGeom prst="rect">
            <a:avLst/>
          </a:prstGeom>
        </p:spPr>
      </p:pic>
      <p:pic>
        <p:nvPicPr>
          <p:cNvPr id="3" name="Рисунок 2">
            <a:extLst>
              <a:ext uri="{FF2B5EF4-FFF2-40B4-BE49-F238E27FC236}">
                <a16:creationId xmlns:a16="http://schemas.microsoft.com/office/drawing/2014/main" id="{A5E9F751-D8F4-F7D8-613F-7059FA268072}"/>
              </a:ext>
            </a:extLst>
          </p:cNvPr>
          <p:cNvPicPr>
            <a:picLocks noChangeAspect="1"/>
          </p:cNvPicPr>
          <p:nvPr/>
        </p:nvPicPr>
        <p:blipFill>
          <a:blip r:embed="rId3"/>
          <a:stretch>
            <a:fillRect/>
          </a:stretch>
        </p:blipFill>
        <p:spPr>
          <a:xfrm>
            <a:off x="3640923" y="5323430"/>
            <a:ext cx="2520280" cy="1534570"/>
          </a:xfrm>
          <a:prstGeom prst="rect">
            <a:avLst/>
          </a:prstGeom>
        </p:spPr>
      </p:pic>
      <p:pic>
        <p:nvPicPr>
          <p:cNvPr id="7" name="Рисунок 6">
            <a:extLst>
              <a:ext uri="{FF2B5EF4-FFF2-40B4-BE49-F238E27FC236}">
                <a16:creationId xmlns:a16="http://schemas.microsoft.com/office/drawing/2014/main" id="{962DC6F1-A85B-640B-0E13-EB0E923C3FC2}"/>
              </a:ext>
            </a:extLst>
          </p:cNvPr>
          <p:cNvPicPr>
            <a:picLocks noChangeAspect="1"/>
          </p:cNvPicPr>
          <p:nvPr/>
        </p:nvPicPr>
        <p:blipFill>
          <a:blip r:embed="rId4"/>
          <a:stretch>
            <a:fillRect/>
          </a:stretch>
        </p:blipFill>
        <p:spPr>
          <a:xfrm>
            <a:off x="6084168" y="5449153"/>
            <a:ext cx="1345332" cy="1345332"/>
          </a:xfrm>
          <a:prstGeom prst="rect">
            <a:avLst/>
          </a:prstGeom>
        </p:spPr>
      </p:pic>
      <p:pic>
        <p:nvPicPr>
          <p:cNvPr id="6" name="Рисунок 5">
            <a:extLst>
              <a:ext uri="{FF2B5EF4-FFF2-40B4-BE49-F238E27FC236}">
                <a16:creationId xmlns:a16="http://schemas.microsoft.com/office/drawing/2014/main" id="{73555258-D3F2-5A36-9D22-BE3A91303836}"/>
              </a:ext>
            </a:extLst>
          </p:cNvPr>
          <p:cNvPicPr>
            <a:picLocks noChangeAspect="1"/>
          </p:cNvPicPr>
          <p:nvPr/>
        </p:nvPicPr>
        <p:blipFill>
          <a:blip r:embed="rId5"/>
          <a:stretch>
            <a:fillRect/>
          </a:stretch>
        </p:blipFill>
        <p:spPr>
          <a:xfrm>
            <a:off x="191682" y="5377314"/>
            <a:ext cx="1517355" cy="1429167"/>
          </a:xfrm>
          <a:prstGeom prst="rect">
            <a:avLst/>
          </a:prstGeom>
        </p:spPr>
      </p:pic>
      <p:pic>
        <p:nvPicPr>
          <p:cNvPr id="2" name="Рисунок 1">
            <a:extLst>
              <a:ext uri="{FF2B5EF4-FFF2-40B4-BE49-F238E27FC236}">
                <a16:creationId xmlns:a16="http://schemas.microsoft.com/office/drawing/2014/main" id="{AF0AF475-07B5-BA52-B3D5-A12A43E28132}"/>
              </a:ext>
            </a:extLst>
          </p:cNvPr>
          <p:cNvPicPr>
            <a:picLocks noChangeAspect="1"/>
          </p:cNvPicPr>
          <p:nvPr/>
        </p:nvPicPr>
        <p:blipFill>
          <a:blip r:embed="rId6"/>
          <a:stretch>
            <a:fillRect/>
          </a:stretch>
        </p:blipFill>
        <p:spPr>
          <a:xfrm>
            <a:off x="1980029" y="5340998"/>
            <a:ext cx="1728192" cy="1453487"/>
          </a:xfrm>
          <a:prstGeom prst="rect">
            <a:avLst/>
          </a:prstGeom>
        </p:spPr>
      </p:pic>
      <p:graphicFrame>
        <p:nvGraphicFramePr>
          <p:cNvPr id="4" name="Таблица 4">
            <a:extLst>
              <a:ext uri="{FF2B5EF4-FFF2-40B4-BE49-F238E27FC236}">
                <a16:creationId xmlns:a16="http://schemas.microsoft.com/office/drawing/2014/main" id="{35B92698-22C2-045B-D33C-03D686A8C30C}"/>
              </a:ext>
            </a:extLst>
          </p:cNvPr>
          <p:cNvGraphicFramePr>
            <a:graphicFrameLocks noGrp="1"/>
          </p:cNvGraphicFramePr>
          <p:nvPr>
            <p:ph idx="1"/>
            <p:extLst>
              <p:ext uri="{D42A27DB-BD31-4B8C-83A1-F6EECF244321}">
                <p14:modId xmlns:p14="http://schemas.microsoft.com/office/powerpoint/2010/main" val="3951627741"/>
              </p:ext>
            </p:extLst>
          </p:nvPr>
        </p:nvGraphicFramePr>
        <p:xfrm>
          <a:off x="179512" y="188640"/>
          <a:ext cx="8784976" cy="5200560"/>
        </p:xfrm>
        <a:graphic>
          <a:graphicData uri="http://schemas.openxmlformats.org/drawingml/2006/table">
            <a:tbl>
              <a:tblPr firstRow="1" bandRow="1">
                <a:tableStyleId>{BDBED569-4797-4DF1-A0F4-6AAB3CD982D8}</a:tableStyleId>
              </a:tblPr>
              <a:tblGrid>
                <a:gridCol w="4464496">
                  <a:extLst>
                    <a:ext uri="{9D8B030D-6E8A-4147-A177-3AD203B41FA5}">
                      <a16:colId xmlns:a16="http://schemas.microsoft.com/office/drawing/2014/main" val="4124649478"/>
                    </a:ext>
                  </a:extLst>
                </a:gridCol>
                <a:gridCol w="4320480">
                  <a:extLst>
                    <a:ext uri="{9D8B030D-6E8A-4147-A177-3AD203B41FA5}">
                      <a16:colId xmlns:a16="http://schemas.microsoft.com/office/drawing/2014/main" val="1625625476"/>
                    </a:ext>
                  </a:extLst>
                </a:gridCol>
              </a:tblGrid>
              <a:tr h="360000">
                <a:tc>
                  <a:txBody>
                    <a:bodyPr/>
                    <a:lstStyle/>
                    <a:p>
                      <a:r>
                        <a:rPr lang="ru-RU" b="0" dirty="0">
                          <a:latin typeface="+mn-lt"/>
                        </a:rPr>
                        <a:t>Размер и вид матрицы</a:t>
                      </a:r>
                    </a:p>
                  </a:txBody>
                  <a:tcPr/>
                </a:tc>
                <a:tc>
                  <a:txBody>
                    <a:bodyPr/>
                    <a:lstStyle/>
                    <a:p>
                      <a:r>
                        <a:rPr lang="ru-RU" b="0" dirty="0">
                          <a:latin typeface="+mn-lt"/>
                        </a:rPr>
                        <a:t>Полнокадровые матрицы </a:t>
                      </a:r>
                      <a:r>
                        <a:rPr lang="ru-RU" b="0" i="0" dirty="0">
                          <a:solidFill>
                            <a:srgbClr val="414141"/>
                          </a:solidFill>
                          <a:effectLst/>
                          <a:latin typeface="+mn-lt"/>
                        </a:rPr>
                        <a:t>приближённые к значению 36 x 24мм</a:t>
                      </a:r>
                      <a:endParaRPr lang="ru-RU" b="0" dirty="0">
                        <a:latin typeface="+mn-lt"/>
                      </a:endParaRPr>
                    </a:p>
                  </a:txBody>
                  <a:tcPr/>
                </a:tc>
                <a:extLst>
                  <a:ext uri="{0D108BD9-81ED-4DB2-BD59-A6C34878D82A}">
                    <a16:rowId xmlns:a16="http://schemas.microsoft.com/office/drawing/2014/main" val="598481553"/>
                  </a:ext>
                </a:extLst>
              </a:tr>
              <a:tr h="360000">
                <a:tc>
                  <a:txBody>
                    <a:bodyPr/>
                    <a:lstStyle/>
                    <a:p>
                      <a:r>
                        <a:rPr lang="ru-RU" b="0" dirty="0">
                          <a:latin typeface="+mn-lt"/>
                        </a:rPr>
                        <a:t>Угол обзора </a:t>
                      </a:r>
                    </a:p>
                  </a:txBody>
                  <a:tcPr/>
                </a:tc>
                <a:tc>
                  <a:txBody>
                    <a:bodyPr/>
                    <a:lstStyle/>
                    <a:p>
                      <a:r>
                        <a:rPr lang="ru-RU" b="0" dirty="0">
                          <a:latin typeface="+mn-lt"/>
                        </a:rPr>
                        <a:t>Не менее 119 градусов</a:t>
                      </a:r>
                    </a:p>
                  </a:txBody>
                  <a:tcPr/>
                </a:tc>
                <a:extLst>
                  <a:ext uri="{0D108BD9-81ED-4DB2-BD59-A6C34878D82A}">
                    <a16:rowId xmlns:a16="http://schemas.microsoft.com/office/drawing/2014/main" val="683244662"/>
                  </a:ext>
                </a:extLst>
              </a:tr>
              <a:tr h="360000">
                <a:tc>
                  <a:txBody>
                    <a:bodyPr/>
                    <a:lstStyle/>
                    <a:p>
                      <a:r>
                        <a:rPr lang="ru-RU" b="0" dirty="0">
                          <a:latin typeface="+mn-lt"/>
                        </a:rPr>
                        <a:t>Оптический зум</a:t>
                      </a:r>
                    </a:p>
                  </a:txBody>
                  <a:tcPr/>
                </a:tc>
                <a:tc>
                  <a:txBody>
                    <a:bodyPr/>
                    <a:lstStyle/>
                    <a:p>
                      <a:r>
                        <a:rPr lang="ru-RU" b="0" dirty="0">
                          <a:latin typeface="+mn-lt"/>
                        </a:rPr>
                        <a:t>Не менее 15</a:t>
                      </a:r>
                      <a:r>
                        <a:rPr lang="en-US" b="0" dirty="0">
                          <a:latin typeface="+mn-lt"/>
                        </a:rPr>
                        <a:t>x</a:t>
                      </a:r>
                      <a:endParaRPr lang="ru-RU" b="0" dirty="0">
                        <a:latin typeface="+mn-lt"/>
                      </a:endParaRPr>
                    </a:p>
                  </a:txBody>
                  <a:tcPr/>
                </a:tc>
                <a:extLst>
                  <a:ext uri="{0D108BD9-81ED-4DB2-BD59-A6C34878D82A}">
                    <a16:rowId xmlns:a16="http://schemas.microsoft.com/office/drawing/2014/main" val="3332811042"/>
                  </a:ext>
                </a:extLst>
              </a:tr>
              <a:tr h="360000">
                <a:tc>
                  <a:txBody>
                    <a:bodyPr/>
                    <a:lstStyle/>
                    <a:p>
                      <a:r>
                        <a:rPr lang="ru-RU" b="0" dirty="0">
                          <a:latin typeface="+mn-lt"/>
                        </a:rPr>
                        <a:t>Датчик изображения </a:t>
                      </a:r>
                    </a:p>
                  </a:txBody>
                  <a:tcPr/>
                </a:tc>
                <a:tc>
                  <a:txBody>
                    <a:bodyPr/>
                    <a:lstStyle/>
                    <a:p>
                      <a:r>
                        <a:rPr lang="ru-RU" b="0" dirty="0">
                          <a:latin typeface="+mn-lt"/>
                        </a:rPr>
                        <a:t>Не менее </a:t>
                      </a:r>
                      <a:r>
                        <a:rPr lang="en-US" b="0" i="0" dirty="0">
                          <a:solidFill>
                            <a:srgbClr val="333333"/>
                          </a:solidFill>
                          <a:effectLst/>
                          <a:latin typeface="+mn-lt"/>
                        </a:rPr>
                        <a:t>1″ CMOS 13,4 </a:t>
                      </a:r>
                      <a:r>
                        <a:rPr lang="ru-RU" b="0" i="0" dirty="0" err="1">
                          <a:solidFill>
                            <a:srgbClr val="333333"/>
                          </a:solidFill>
                          <a:effectLst/>
                          <a:latin typeface="+mn-lt"/>
                        </a:rPr>
                        <a:t>Мп</a:t>
                      </a:r>
                      <a:r>
                        <a:rPr lang="ru-RU" b="0" i="0" dirty="0">
                          <a:solidFill>
                            <a:srgbClr val="333333"/>
                          </a:solidFill>
                          <a:effectLst/>
                          <a:latin typeface="+mn-lt"/>
                        </a:rPr>
                        <a:t>, из них эффективных должно быть не менее 8,29 </a:t>
                      </a:r>
                      <a:r>
                        <a:rPr lang="ru-RU" b="0" i="0" dirty="0" err="1">
                          <a:solidFill>
                            <a:srgbClr val="333333"/>
                          </a:solidFill>
                          <a:effectLst/>
                          <a:latin typeface="+mn-lt"/>
                        </a:rPr>
                        <a:t>Мп</a:t>
                      </a:r>
                      <a:endParaRPr lang="ru-RU" b="0" dirty="0">
                        <a:latin typeface="+mn-lt"/>
                      </a:endParaRPr>
                    </a:p>
                  </a:txBody>
                  <a:tcPr/>
                </a:tc>
                <a:extLst>
                  <a:ext uri="{0D108BD9-81ED-4DB2-BD59-A6C34878D82A}">
                    <a16:rowId xmlns:a16="http://schemas.microsoft.com/office/drawing/2014/main" val="1076833481"/>
                  </a:ext>
                </a:extLst>
              </a:tr>
              <a:tr h="360000">
                <a:tc>
                  <a:txBody>
                    <a:bodyPr/>
                    <a:lstStyle/>
                    <a:p>
                      <a:r>
                        <a:rPr lang="ru-RU" b="0" dirty="0">
                          <a:latin typeface="+mn-lt"/>
                        </a:rPr>
                        <a:t>Интерфейсы</a:t>
                      </a:r>
                    </a:p>
                  </a:txBody>
                  <a:tcPr/>
                </a:tc>
                <a:tc>
                  <a:txBody>
                    <a:bodyPr/>
                    <a:lstStyle/>
                    <a:p>
                      <a:pPr algn="l">
                        <a:buFont typeface="Arial" panose="020B0604020202020204" pitchFamily="34" charset="0"/>
                        <a:buChar char="•"/>
                      </a:pPr>
                      <a:r>
                        <a:rPr lang="ru-RU" b="0" i="0" dirty="0">
                          <a:solidFill>
                            <a:srgbClr val="333333"/>
                          </a:solidFill>
                          <a:effectLst/>
                          <a:latin typeface="+mn-lt"/>
                        </a:rPr>
                        <a:t>выход на наушники</a:t>
                      </a:r>
                    </a:p>
                    <a:p>
                      <a:pPr algn="l">
                        <a:buFont typeface="Arial" panose="020B0604020202020204" pitchFamily="34" charset="0"/>
                        <a:buChar char="•"/>
                      </a:pPr>
                      <a:r>
                        <a:rPr lang="ru-RU" b="0" i="0" dirty="0">
                          <a:solidFill>
                            <a:srgbClr val="333333"/>
                          </a:solidFill>
                          <a:effectLst/>
                          <a:latin typeface="+mn-lt"/>
                        </a:rPr>
                        <a:t>разъем питания для работы от сети и/или подзарядки аккумулятора</a:t>
                      </a:r>
                    </a:p>
                    <a:p>
                      <a:pPr algn="l">
                        <a:buFont typeface="Arial" panose="020B0604020202020204" pitchFamily="34" charset="0"/>
                        <a:buChar char="•"/>
                      </a:pPr>
                      <a:r>
                        <a:rPr lang="ru-RU" b="0" i="0" dirty="0">
                          <a:solidFill>
                            <a:srgbClr val="333333"/>
                          </a:solidFill>
                          <a:effectLst/>
                          <a:latin typeface="+mn-lt"/>
                        </a:rPr>
                        <a:t>видеовыход Mini-HDMI</a:t>
                      </a:r>
                    </a:p>
                    <a:p>
                      <a:pPr algn="l">
                        <a:buFont typeface="Arial" panose="020B0604020202020204" pitchFamily="34" charset="0"/>
                        <a:buChar char="•"/>
                      </a:pPr>
                      <a:r>
                        <a:rPr lang="ru-RU" b="0" i="0" dirty="0">
                          <a:solidFill>
                            <a:srgbClr val="333333"/>
                          </a:solidFill>
                          <a:effectLst/>
                          <a:latin typeface="+mn-lt"/>
                        </a:rPr>
                        <a:t>разъем USB</a:t>
                      </a:r>
                    </a:p>
                    <a:p>
                      <a:pPr algn="l">
                        <a:buFont typeface="Arial" panose="020B0604020202020204" pitchFamily="34" charset="0"/>
                        <a:buChar char="•"/>
                      </a:pPr>
                      <a:r>
                        <a:rPr lang="ru-RU" b="0" i="0" dirty="0">
                          <a:solidFill>
                            <a:srgbClr val="333333"/>
                          </a:solidFill>
                          <a:effectLst/>
                          <a:latin typeface="+mn-lt"/>
                        </a:rPr>
                        <a:t>микрофонный вход 3,5 мм</a:t>
                      </a:r>
                    </a:p>
                    <a:p>
                      <a:pPr algn="l">
                        <a:buFont typeface="Arial" panose="020B0604020202020204" pitchFamily="34" charset="0"/>
                        <a:buChar char="•"/>
                      </a:pPr>
                      <a:r>
                        <a:rPr lang="ru-RU" b="0" i="0" dirty="0">
                          <a:solidFill>
                            <a:srgbClr val="333333"/>
                          </a:solidFill>
                          <a:effectLst/>
                          <a:latin typeface="+mn-lt"/>
                        </a:rPr>
                        <a:t>сетевой порт </a:t>
                      </a:r>
                    </a:p>
                    <a:p>
                      <a:pPr algn="l">
                        <a:buFont typeface="Arial" panose="020B0604020202020204" pitchFamily="34" charset="0"/>
                        <a:buChar char="•"/>
                      </a:pPr>
                      <a:r>
                        <a:rPr lang="ru-RU" b="0" i="0" dirty="0">
                          <a:solidFill>
                            <a:srgbClr val="333333"/>
                          </a:solidFill>
                          <a:effectLst/>
                          <a:latin typeface="+mn-lt"/>
                        </a:rPr>
                        <a:t>SDI-видеовыход</a:t>
                      </a:r>
                    </a:p>
                  </a:txBody>
                  <a:tcPr/>
                </a:tc>
                <a:extLst>
                  <a:ext uri="{0D108BD9-81ED-4DB2-BD59-A6C34878D82A}">
                    <a16:rowId xmlns:a16="http://schemas.microsoft.com/office/drawing/2014/main" val="681501965"/>
                  </a:ext>
                </a:extLst>
              </a:tr>
              <a:tr h="360000">
                <a:tc>
                  <a:txBody>
                    <a:bodyPr/>
                    <a:lstStyle/>
                    <a:p>
                      <a:r>
                        <a:rPr lang="ru-RU" b="0" dirty="0">
                          <a:latin typeface="+mn-lt"/>
                        </a:rPr>
                        <a:t>Форматы видеозаписи</a:t>
                      </a:r>
                    </a:p>
                  </a:txBody>
                  <a:tcPr/>
                </a:tc>
                <a:tc>
                  <a:txBody>
                    <a:bodyPr/>
                    <a:lstStyle/>
                    <a:p>
                      <a:pPr algn="l">
                        <a:buFont typeface="Arial" panose="020B0604020202020204" pitchFamily="34" charset="0"/>
                        <a:buChar char="•"/>
                      </a:pPr>
                      <a:r>
                        <a:rPr lang="ru-RU" b="0" i="0" dirty="0">
                          <a:solidFill>
                            <a:srgbClr val="333333"/>
                          </a:solidFill>
                          <a:effectLst/>
                          <a:latin typeface="+mn-lt"/>
                        </a:rPr>
                        <a:t>MP4 (видео AVC (H.264) + звук MPEG-4 AAC-LC (16 бит, стерео) или LPCM (16 бит, 4 канала), 48 кГц):</a:t>
                      </a:r>
                    </a:p>
                    <a:p>
                      <a:pPr algn="l">
                        <a:buFont typeface="Arial" panose="020B0604020202020204" pitchFamily="34" charset="0"/>
                        <a:buChar char="•"/>
                      </a:pPr>
                      <a:r>
                        <a:rPr lang="ru-RU" b="0" i="0" dirty="0">
                          <a:solidFill>
                            <a:srgbClr val="333333"/>
                          </a:solidFill>
                          <a:effectLst/>
                          <a:latin typeface="+mn-lt"/>
                        </a:rPr>
                        <a:t>3840×2160 50/25p 150 Мбит/с</a:t>
                      </a:r>
                    </a:p>
                    <a:p>
                      <a:pPr algn="l">
                        <a:buFont typeface="Arial" panose="020B0604020202020204" pitchFamily="34" charset="0"/>
                        <a:buChar char="•"/>
                      </a:pPr>
                      <a:r>
                        <a:rPr lang="ru-RU" b="0" i="0" dirty="0">
                          <a:solidFill>
                            <a:srgbClr val="333333"/>
                          </a:solidFill>
                          <a:effectLst/>
                          <a:latin typeface="+mn-lt"/>
                        </a:rPr>
                        <a:t>1920×1080 50/25p 35/17 Мбит/с</a:t>
                      </a:r>
                    </a:p>
                    <a:p>
                      <a:pPr algn="l">
                        <a:buFont typeface="Arial" panose="020B0604020202020204" pitchFamily="34" charset="0"/>
                        <a:buChar char="•"/>
                      </a:pPr>
                      <a:r>
                        <a:rPr lang="ru-RU" b="0" i="0" dirty="0">
                          <a:solidFill>
                            <a:srgbClr val="333333"/>
                          </a:solidFill>
                          <a:effectLst/>
                          <a:latin typeface="+mn-lt"/>
                        </a:rPr>
                        <a:t>1280×720 50/25p 8/4 Мбит/с</a:t>
                      </a:r>
                    </a:p>
                    <a:p>
                      <a:pPr algn="l">
                        <a:buFont typeface="Arial" panose="020B0604020202020204" pitchFamily="34" charset="0"/>
                        <a:buChar char="•"/>
                      </a:pPr>
                      <a:r>
                        <a:rPr lang="ru-RU" b="0" i="0" dirty="0">
                          <a:solidFill>
                            <a:srgbClr val="333333"/>
                          </a:solidFill>
                          <a:effectLst/>
                          <a:latin typeface="+mn-lt"/>
                        </a:rPr>
                        <a:t>Также важна возможность съемки и передачи видеоизображения в режиме прямого эфира</a:t>
                      </a:r>
                    </a:p>
                    <a:p>
                      <a:pPr algn="l">
                        <a:buFont typeface="Arial" panose="020B0604020202020204" pitchFamily="34" charset="0"/>
                        <a:buNone/>
                      </a:pPr>
                      <a:endParaRPr lang="ru-RU" b="0" i="0" dirty="0">
                        <a:solidFill>
                          <a:srgbClr val="333333"/>
                        </a:solidFill>
                        <a:effectLst/>
                        <a:latin typeface="+mn-lt"/>
                      </a:endParaRPr>
                    </a:p>
                  </a:txBody>
                  <a:tcPr/>
                </a:tc>
                <a:extLst>
                  <a:ext uri="{0D108BD9-81ED-4DB2-BD59-A6C34878D82A}">
                    <a16:rowId xmlns:a16="http://schemas.microsoft.com/office/drawing/2014/main" val="2578208936"/>
                  </a:ext>
                </a:extLst>
              </a:tr>
            </a:tbl>
          </a:graphicData>
        </a:graphic>
      </p:graphicFrame>
    </p:spTree>
    <p:extLst>
      <p:ext uri="{BB962C8B-B14F-4D97-AF65-F5344CB8AC3E}">
        <p14:creationId xmlns:p14="http://schemas.microsoft.com/office/powerpoint/2010/main" val="236923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822C3915-64DA-5276-26FC-ED3240223375}"/>
              </a:ext>
            </a:extLst>
          </p:cNvPr>
          <p:cNvGraphicFramePr>
            <a:graphicFrameLocks noGrp="1"/>
          </p:cNvGraphicFramePr>
          <p:nvPr>
            <p:ph idx="1"/>
            <p:extLst>
              <p:ext uri="{D42A27DB-BD31-4B8C-83A1-F6EECF244321}">
                <p14:modId xmlns:p14="http://schemas.microsoft.com/office/powerpoint/2010/main" val="3501435413"/>
              </p:ext>
            </p:extLst>
          </p:nvPr>
        </p:nvGraphicFramePr>
        <p:xfrm>
          <a:off x="179512" y="39424"/>
          <a:ext cx="8784976" cy="6701942"/>
        </p:xfrm>
        <a:graphic>
          <a:graphicData uri="http://schemas.openxmlformats.org/drawingml/2006/table">
            <a:tbl>
              <a:tblPr firstRow="1" bandRow="1">
                <a:tableStyleId>{BDBED569-4797-4DF1-A0F4-6AAB3CD982D8}</a:tableStyleId>
              </a:tblPr>
              <a:tblGrid>
                <a:gridCol w="4320639">
                  <a:extLst>
                    <a:ext uri="{9D8B030D-6E8A-4147-A177-3AD203B41FA5}">
                      <a16:colId xmlns:a16="http://schemas.microsoft.com/office/drawing/2014/main" val="3509170437"/>
                    </a:ext>
                  </a:extLst>
                </a:gridCol>
                <a:gridCol w="4464337">
                  <a:extLst>
                    <a:ext uri="{9D8B030D-6E8A-4147-A177-3AD203B41FA5}">
                      <a16:colId xmlns:a16="http://schemas.microsoft.com/office/drawing/2014/main" val="3098662917"/>
                    </a:ext>
                  </a:extLst>
                </a:gridCol>
              </a:tblGrid>
              <a:tr h="410976">
                <a:tc gridSpan="2">
                  <a:txBody>
                    <a:bodyPr/>
                    <a:lstStyle/>
                    <a:p>
                      <a:pPr algn="ctr"/>
                      <a:r>
                        <a:rPr lang="ru-RU" sz="1600" dirty="0"/>
                        <a:t>3. Характеристики проектора</a:t>
                      </a:r>
                    </a:p>
                  </a:txBody>
                  <a:tcPr/>
                </a:tc>
                <a:tc hMerge="1">
                  <a:txBody>
                    <a:bodyPr/>
                    <a:lstStyle/>
                    <a:p>
                      <a:pPr algn="l"/>
                      <a:endParaRPr lang="ru-RU" dirty="0"/>
                    </a:p>
                  </a:txBody>
                  <a:tcPr/>
                </a:tc>
                <a:extLst>
                  <a:ext uri="{0D108BD9-81ED-4DB2-BD59-A6C34878D82A}">
                    <a16:rowId xmlns:a16="http://schemas.microsoft.com/office/drawing/2014/main" val="466632314"/>
                  </a:ext>
                </a:extLst>
              </a:tr>
              <a:tr h="1353958">
                <a:tc>
                  <a:txBody>
                    <a:bodyPr/>
                    <a:lstStyle/>
                    <a:p>
                      <a:pPr algn="l"/>
                      <a:r>
                        <a:rPr lang="ru-RU" dirty="0"/>
                        <a:t>Вид</a:t>
                      </a:r>
                    </a:p>
                  </a:txBody>
                  <a:tcPr/>
                </a:tc>
                <a:tc>
                  <a:txBody>
                    <a:bodyPr/>
                    <a:lstStyle/>
                    <a:p>
                      <a:pPr algn="l"/>
                      <a:r>
                        <a:rPr lang="ru-RU" dirty="0"/>
                        <a:t>Ультра короткофокусные 4к лазерные проекторы, нужны для работы с технологией, при их использовании также потребуется проекционные экраны. В случае использования </a:t>
                      </a:r>
                      <a:r>
                        <a:rPr lang="en-US" dirty="0"/>
                        <a:t>LED </a:t>
                      </a:r>
                      <a:r>
                        <a:rPr lang="ru-RU" dirty="0"/>
                        <a:t>экранов проекторы не требуются. Рекомендуется использовать от 3 и более проекторов</a:t>
                      </a:r>
                    </a:p>
                  </a:txBody>
                  <a:tcPr/>
                </a:tc>
                <a:extLst>
                  <a:ext uri="{0D108BD9-81ED-4DB2-BD59-A6C34878D82A}">
                    <a16:rowId xmlns:a16="http://schemas.microsoft.com/office/drawing/2014/main" val="26289360"/>
                  </a:ext>
                </a:extLst>
              </a:tr>
              <a:tr h="515427">
                <a:tc>
                  <a:txBody>
                    <a:bodyPr/>
                    <a:lstStyle/>
                    <a:p>
                      <a:r>
                        <a:rPr lang="ru-RU" b="0" dirty="0"/>
                        <a:t>Технология отображения</a:t>
                      </a: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DLP™</a:t>
                      </a:r>
                    </a:p>
                    <a:p>
                      <a:endParaRPr lang="ru-RU" b="0" dirty="0"/>
                    </a:p>
                  </a:txBody>
                  <a:tcPr/>
                </a:tc>
                <a:extLst>
                  <a:ext uri="{0D108BD9-81ED-4DB2-BD59-A6C34878D82A}">
                    <a16:rowId xmlns:a16="http://schemas.microsoft.com/office/drawing/2014/main" val="2983392107"/>
                  </a:ext>
                </a:extLst>
              </a:tr>
              <a:tr h="515427">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Разрешение</a:t>
                      </a:r>
                    </a:p>
                    <a:p>
                      <a:endParaRPr lang="ru-RU" b="0" dirty="0"/>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UHD (3840x2160)</a:t>
                      </a:r>
                    </a:p>
                    <a:p>
                      <a:endParaRPr lang="ru-RU" b="0" dirty="0"/>
                    </a:p>
                  </a:txBody>
                  <a:tcPr/>
                </a:tc>
                <a:extLst>
                  <a:ext uri="{0D108BD9-81ED-4DB2-BD59-A6C34878D82A}">
                    <a16:rowId xmlns:a16="http://schemas.microsoft.com/office/drawing/2014/main" val="606500848"/>
                  </a:ext>
                </a:extLst>
              </a:tr>
              <a:tr h="515427">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Яркость</a:t>
                      </a:r>
                    </a:p>
                    <a:p>
                      <a:endParaRPr lang="ru-RU" b="0" dirty="0"/>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3 500лмн</a:t>
                      </a:r>
                    </a:p>
                  </a:txBody>
                  <a:tcPr/>
                </a:tc>
                <a:extLst>
                  <a:ext uri="{0D108BD9-81ED-4DB2-BD59-A6C34878D82A}">
                    <a16:rowId xmlns:a16="http://schemas.microsoft.com/office/drawing/2014/main" val="1166461950"/>
                  </a:ext>
                </a:extLst>
              </a:tr>
              <a:tr h="515427">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Контрастность</a:t>
                      </a:r>
                    </a:p>
                    <a:p>
                      <a:endParaRPr lang="ru-RU" b="0" dirty="0"/>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2 500 000:1</a:t>
                      </a:r>
                    </a:p>
                  </a:txBody>
                  <a:tcPr/>
                </a:tc>
                <a:extLst>
                  <a:ext uri="{0D108BD9-81ED-4DB2-BD59-A6C34878D82A}">
                    <a16:rowId xmlns:a16="http://schemas.microsoft.com/office/drawing/2014/main" val="252071964"/>
                  </a:ext>
                </a:extLst>
              </a:tr>
              <a:tr h="513570">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Соотношение сторон</a:t>
                      </a: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16:9                                                                                                           </a:t>
                      </a:r>
                    </a:p>
                  </a:txBody>
                  <a:tcPr/>
                </a:tc>
                <a:extLst>
                  <a:ext uri="{0D108BD9-81ED-4DB2-BD59-A6C34878D82A}">
                    <a16:rowId xmlns:a16="http://schemas.microsoft.com/office/drawing/2014/main" val="3946428425"/>
                  </a:ext>
                </a:extLst>
              </a:tr>
              <a:tr h="304571">
                <a:tc>
                  <a:txBody>
                    <a:bodyPr/>
                    <a:lstStyle/>
                    <a:p>
                      <a:r>
                        <a:rPr lang="ru-RU" dirty="0"/>
                        <a:t>Проекционное расстояние (м)</a:t>
                      </a:r>
                    </a:p>
                  </a:txBody>
                  <a:tcPr/>
                </a:tc>
                <a:tc>
                  <a:txBody>
                    <a:bodyPr/>
                    <a:lstStyle/>
                    <a:p>
                      <a:r>
                        <a:rPr lang="en-US" b="0" i="0" dirty="0">
                          <a:solidFill>
                            <a:srgbClr val="5B6770"/>
                          </a:solidFill>
                          <a:effectLst/>
                          <a:latin typeface="HelveticaNeue LT"/>
                        </a:rPr>
                        <a:t>0.47m - 0.66m</a:t>
                      </a:r>
                      <a:endParaRPr lang="ru-RU" dirty="0"/>
                    </a:p>
                  </a:txBody>
                  <a:tcPr/>
                </a:tc>
                <a:extLst>
                  <a:ext uri="{0D108BD9-81ED-4DB2-BD59-A6C34878D82A}">
                    <a16:rowId xmlns:a16="http://schemas.microsoft.com/office/drawing/2014/main" val="626776603"/>
                  </a:ext>
                </a:extLst>
              </a:tr>
              <a:tr h="479639">
                <a:tc>
                  <a:txBody>
                    <a:bodyPr/>
                    <a:lstStyle/>
                    <a:p>
                      <a:pPr algn="l"/>
                      <a:r>
                        <a:rPr lang="ru-RU" b="0" i="0" dirty="0">
                          <a:solidFill>
                            <a:srgbClr val="5B6770"/>
                          </a:solidFill>
                          <a:effectLst/>
                          <a:latin typeface="HelveticaNeue LT"/>
                        </a:rPr>
                        <a:t>Фокусное расстояние (мм)</a:t>
                      </a:r>
                    </a:p>
                  </a:txBody>
                  <a:tcPr/>
                </a:tc>
                <a:tc>
                  <a:txBody>
                    <a:bodyPr/>
                    <a:lstStyle/>
                    <a:p>
                      <a:r>
                        <a:rPr lang="ru-RU" b="0" i="0" dirty="0">
                          <a:solidFill>
                            <a:srgbClr val="5B6770"/>
                          </a:solidFill>
                          <a:effectLst/>
                          <a:latin typeface="HelveticaNeue LT"/>
                        </a:rPr>
                        <a:t>525</a:t>
                      </a:r>
                      <a:endParaRPr lang="ru-RU" dirty="0"/>
                    </a:p>
                  </a:txBody>
                  <a:tcPr/>
                </a:tc>
                <a:extLst>
                  <a:ext uri="{0D108BD9-81ED-4DB2-BD59-A6C34878D82A}">
                    <a16:rowId xmlns:a16="http://schemas.microsoft.com/office/drawing/2014/main" val="3149434678"/>
                  </a:ext>
                </a:extLst>
              </a:tr>
              <a:tr h="343618">
                <a:tc gridSpan="2">
                  <a:txBody>
                    <a:bodyPr/>
                    <a:lstStyle/>
                    <a:p>
                      <a:pPr algn="ctr"/>
                      <a:r>
                        <a:rPr lang="ru-RU" sz="1600" b="1" dirty="0"/>
                        <a:t>4. Характеристики компьютера</a:t>
                      </a:r>
                    </a:p>
                  </a:txBody>
                  <a:tcPr/>
                </a:tc>
                <a:tc hMerge="1">
                  <a:txBody>
                    <a:bodyPr/>
                    <a:lstStyle/>
                    <a:p>
                      <a:endParaRPr lang="ru-RU" dirty="0"/>
                    </a:p>
                  </a:txBody>
                  <a:tcPr/>
                </a:tc>
                <a:extLst>
                  <a:ext uri="{0D108BD9-81ED-4DB2-BD59-A6C34878D82A}">
                    <a16:rowId xmlns:a16="http://schemas.microsoft.com/office/drawing/2014/main" val="3012360245"/>
                  </a:ext>
                </a:extLst>
              </a:tr>
              <a:tr h="304571">
                <a:tc>
                  <a:txBody>
                    <a:bodyPr/>
                    <a:lstStyle/>
                    <a:p>
                      <a:r>
                        <a:rPr lang="ru-RU" dirty="0"/>
                        <a:t>Вид </a:t>
                      </a:r>
                    </a:p>
                  </a:txBody>
                  <a:tcPr/>
                </a:tc>
                <a:tc>
                  <a:txBody>
                    <a:bodyPr/>
                    <a:lstStyle/>
                    <a:p>
                      <a:r>
                        <a:rPr lang="ru-RU" dirty="0"/>
                        <a:t>Встроенный</a:t>
                      </a:r>
                    </a:p>
                  </a:txBody>
                  <a:tcPr/>
                </a:tc>
                <a:extLst>
                  <a:ext uri="{0D108BD9-81ED-4DB2-BD59-A6C34878D82A}">
                    <a16:rowId xmlns:a16="http://schemas.microsoft.com/office/drawing/2014/main" val="1676864925"/>
                  </a:ext>
                </a:extLst>
              </a:tr>
              <a:tr h="304571">
                <a:tc>
                  <a:txBody>
                    <a:bodyPr/>
                    <a:lstStyle/>
                    <a:p>
                      <a:r>
                        <a:rPr lang="ru-RU" dirty="0"/>
                        <a:t>Число ядер в процессоре</a:t>
                      </a:r>
                    </a:p>
                  </a:txBody>
                  <a:tcPr/>
                </a:tc>
                <a:tc>
                  <a:txBody>
                    <a:bodyPr/>
                    <a:lstStyle/>
                    <a:p>
                      <a:r>
                        <a:rPr lang="ru-RU" dirty="0"/>
                        <a:t>Не менее 6 ядер </a:t>
                      </a:r>
                    </a:p>
                  </a:txBody>
                  <a:tcPr/>
                </a:tc>
                <a:extLst>
                  <a:ext uri="{0D108BD9-81ED-4DB2-BD59-A6C34878D82A}">
                    <a16:rowId xmlns:a16="http://schemas.microsoft.com/office/drawing/2014/main" val="325371266"/>
                  </a:ext>
                </a:extLst>
              </a:tr>
              <a:tr h="312380">
                <a:tc>
                  <a:txBody>
                    <a:bodyPr/>
                    <a:lstStyle/>
                    <a:p>
                      <a:r>
                        <a:rPr lang="ru-RU" dirty="0"/>
                        <a:t>Частота процессора</a:t>
                      </a:r>
                    </a:p>
                  </a:txBody>
                  <a:tcPr/>
                </a:tc>
                <a:tc>
                  <a:txBody>
                    <a:bodyPr/>
                    <a:lstStyle/>
                    <a:p>
                      <a:r>
                        <a:rPr lang="ru-RU" sz="1400" b="0" i="0" u="none" strike="noStrike" baseline="0" dirty="0">
                          <a:solidFill>
                            <a:srgbClr val="000000"/>
                          </a:solidFill>
                          <a:latin typeface="Times New Roman" panose="02020603050405020304" pitchFamily="18" charset="0"/>
                        </a:rPr>
                        <a:t>Не менее 3,3 ГГц 	</a:t>
                      </a:r>
                    </a:p>
                  </a:txBody>
                  <a:tcPr/>
                </a:tc>
                <a:extLst>
                  <a:ext uri="{0D108BD9-81ED-4DB2-BD59-A6C34878D82A}">
                    <a16:rowId xmlns:a16="http://schemas.microsoft.com/office/drawing/2014/main" val="2436438559"/>
                  </a:ext>
                </a:extLst>
              </a:tr>
              <a:tr h="312380">
                <a:tc>
                  <a:txBody>
                    <a:bodyPr/>
                    <a:lstStyle/>
                    <a:p>
                      <a:r>
                        <a:rPr lang="ru-RU" dirty="0"/>
                        <a:t>Оперативная память</a:t>
                      </a:r>
                    </a:p>
                  </a:txBody>
                  <a:tcPr/>
                </a:tc>
                <a:tc>
                  <a:txBody>
                    <a:bodyPr/>
                    <a:lstStyle/>
                    <a:p>
                      <a:r>
                        <a:rPr lang="ru-RU" sz="1400" b="0" i="0" u="none" strike="noStrike" baseline="0" dirty="0">
                          <a:solidFill>
                            <a:srgbClr val="000000"/>
                          </a:solidFill>
                          <a:latin typeface="Times New Roman" panose="02020603050405020304" pitchFamily="18" charset="0"/>
                        </a:rPr>
                        <a:t>8-16 Гб</a:t>
                      </a:r>
                    </a:p>
                  </a:txBody>
                  <a:tcPr/>
                </a:tc>
                <a:extLst>
                  <a:ext uri="{0D108BD9-81ED-4DB2-BD59-A6C34878D82A}">
                    <a16:rowId xmlns:a16="http://schemas.microsoft.com/office/drawing/2014/main" val="120935759"/>
                  </a:ext>
                </a:extLst>
              </a:tr>
            </a:tbl>
          </a:graphicData>
        </a:graphic>
      </p:graphicFrame>
    </p:spTree>
    <p:extLst>
      <p:ext uri="{BB962C8B-B14F-4D97-AF65-F5344CB8AC3E}">
        <p14:creationId xmlns:p14="http://schemas.microsoft.com/office/powerpoint/2010/main" val="14602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79C3480D-CA8C-32B9-69B1-1EFEEA0E2998}"/>
              </a:ext>
            </a:extLst>
          </p:cNvPr>
          <p:cNvGraphicFramePr>
            <a:graphicFrameLocks noGrp="1"/>
          </p:cNvGraphicFramePr>
          <p:nvPr>
            <p:ph idx="1"/>
            <p:extLst>
              <p:ext uri="{D42A27DB-BD31-4B8C-83A1-F6EECF244321}">
                <p14:modId xmlns:p14="http://schemas.microsoft.com/office/powerpoint/2010/main" val="1985953458"/>
              </p:ext>
            </p:extLst>
          </p:nvPr>
        </p:nvGraphicFramePr>
        <p:xfrm>
          <a:off x="179512" y="116632"/>
          <a:ext cx="8784976" cy="6624736"/>
        </p:xfrm>
        <a:graphic>
          <a:graphicData uri="http://schemas.openxmlformats.org/drawingml/2006/table">
            <a:tbl>
              <a:tblPr firstRow="1" bandRow="1">
                <a:tableStyleId>{BDBED569-4797-4DF1-A0F4-6AAB3CD982D8}</a:tableStyleId>
              </a:tblPr>
              <a:tblGrid>
                <a:gridCol w="4392488">
                  <a:extLst>
                    <a:ext uri="{9D8B030D-6E8A-4147-A177-3AD203B41FA5}">
                      <a16:colId xmlns:a16="http://schemas.microsoft.com/office/drawing/2014/main" val="1887159626"/>
                    </a:ext>
                  </a:extLst>
                </a:gridCol>
                <a:gridCol w="4392488">
                  <a:extLst>
                    <a:ext uri="{9D8B030D-6E8A-4147-A177-3AD203B41FA5}">
                      <a16:colId xmlns:a16="http://schemas.microsoft.com/office/drawing/2014/main" val="4222036852"/>
                    </a:ext>
                  </a:extLst>
                </a:gridCol>
              </a:tblGrid>
              <a:tr h="383358">
                <a:tc>
                  <a:txBody>
                    <a:bodyPr/>
                    <a:lstStyle/>
                    <a:p>
                      <a:r>
                        <a:rPr lang="ru-RU" b="0" dirty="0"/>
                        <a:t>Объем жесткого диска</a:t>
                      </a:r>
                    </a:p>
                  </a:txBody>
                  <a:tcPr/>
                </a:tc>
                <a:tc>
                  <a:txBody>
                    <a:bodyPr/>
                    <a:lstStyle/>
                    <a:p>
                      <a:r>
                        <a:rPr lang="ru-RU" sz="1400" b="0" i="0" u="none" strike="noStrike" baseline="0" dirty="0">
                          <a:solidFill>
                            <a:srgbClr val="000000"/>
                          </a:solidFill>
                          <a:latin typeface="Times New Roman" panose="02020603050405020304" pitchFamily="18" charset="0"/>
                        </a:rPr>
                        <a:t>Не менее 1 Тб</a:t>
                      </a:r>
                    </a:p>
                  </a:txBody>
                  <a:tcPr/>
                </a:tc>
                <a:extLst>
                  <a:ext uri="{0D108BD9-81ED-4DB2-BD59-A6C34878D82A}">
                    <a16:rowId xmlns:a16="http://schemas.microsoft.com/office/drawing/2014/main" val="1222386620"/>
                  </a:ext>
                </a:extLst>
              </a:tr>
              <a:tr h="383358">
                <a:tc>
                  <a:txBody>
                    <a:bodyPr/>
                    <a:lstStyle/>
                    <a:p>
                      <a:r>
                        <a:rPr lang="en-US" dirty="0"/>
                        <a:t>SSD</a:t>
                      </a:r>
                      <a:endParaRPr lang="ru-RU" dirty="0"/>
                    </a:p>
                  </a:txBody>
                  <a:tcPr/>
                </a:tc>
                <a:tc>
                  <a:txBody>
                    <a:bodyPr/>
                    <a:lstStyle/>
                    <a:p>
                      <a:r>
                        <a:rPr lang="ru-RU" sz="1400" b="0" i="0" u="none" strike="noStrike" baseline="0" dirty="0">
                          <a:solidFill>
                            <a:srgbClr val="000000"/>
                          </a:solidFill>
                          <a:latin typeface="Times New Roman" panose="02020603050405020304" pitchFamily="18" charset="0"/>
                        </a:rPr>
                        <a:t> Не менее 550 Мб/с и объемом не менее 240 Гб</a:t>
                      </a:r>
                    </a:p>
                  </a:txBody>
                  <a:tcPr/>
                </a:tc>
                <a:extLst>
                  <a:ext uri="{0D108BD9-81ED-4DB2-BD59-A6C34878D82A}">
                    <a16:rowId xmlns:a16="http://schemas.microsoft.com/office/drawing/2014/main" val="321938019"/>
                  </a:ext>
                </a:extLst>
              </a:tr>
              <a:tr h="976774">
                <a:tc>
                  <a:txBody>
                    <a:bodyPr/>
                    <a:lstStyle/>
                    <a:p>
                      <a:r>
                        <a:rPr lang="ru-RU" b="0" dirty="0"/>
                        <a:t>Видеокарта</a:t>
                      </a:r>
                    </a:p>
                  </a:txBody>
                  <a:tcPr/>
                </a:tc>
                <a:tc>
                  <a:txBody>
                    <a:bodyPr/>
                    <a:lstStyle/>
                    <a:p>
                      <a:r>
                        <a:rPr lang="ru-RU" sz="1400" b="1" i="0" u="none" strike="noStrike" baseline="0" dirty="0">
                          <a:solidFill>
                            <a:srgbClr val="000000"/>
                          </a:solidFill>
                          <a:latin typeface="Times New Roman" panose="02020603050405020304" pitchFamily="18" charset="0"/>
                        </a:rPr>
                        <a:t>Важно</a:t>
                      </a:r>
                      <a:r>
                        <a:rPr lang="ru-RU" sz="1400" b="0" i="0" u="none" strike="noStrike" baseline="0" dirty="0">
                          <a:solidFill>
                            <a:srgbClr val="000000"/>
                          </a:solidFill>
                          <a:latin typeface="Times New Roman" panose="02020603050405020304" pitchFamily="18" charset="0"/>
                        </a:rPr>
                        <a:t> должна иметь</a:t>
                      </a:r>
                      <a:r>
                        <a:rPr lang="en-US" sz="1400" b="0" i="0" u="none" strike="noStrike" baseline="0" dirty="0">
                          <a:solidFill>
                            <a:srgbClr val="000000"/>
                          </a:solidFill>
                          <a:latin typeface="Times New Roman" panose="02020603050405020304" pitchFamily="18" charset="0"/>
                        </a:rPr>
                        <a:t> </a:t>
                      </a:r>
                      <a:r>
                        <a:rPr lang="ru-RU" sz="1400" b="0" i="0" u="none" strike="noStrike" baseline="0" dirty="0">
                          <a:solidFill>
                            <a:srgbClr val="000000"/>
                          </a:solidFill>
                          <a:latin typeface="Times New Roman" panose="02020603050405020304" pitchFamily="18" charset="0"/>
                        </a:rPr>
                        <a:t>3</a:t>
                      </a:r>
                      <a:r>
                        <a:rPr lang="en-US" sz="1400" b="0" i="0" u="none" strike="noStrike" baseline="0" dirty="0">
                          <a:solidFill>
                            <a:srgbClr val="000000"/>
                          </a:solidFill>
                          <a:latin typeface="Times New Roman" panose="02020603050405020304" pitchFamily="18" charset="0"/>
                        </a:rPr>
                        <a:t>-</a:t>
                      </a:r>
                      <a:r>
                        <a:rPr lang="ru-RU" sz="1400" b="0" i="0" u="none" strike="noStrike" baseline="0" dirty="0">
                          <a:solidFill>
                            <a:srgbClr val="000000"/>
                          </a:solidFill>
                          <a:latin typeface="Times New Roman" panose="02020603050405020304" pitchFamily="18" charset="0"/>
                        </a:rPr>
                        <a:t>4 выхода </a:t>
                      </a:r>
                      <a:r>
                        <a:rPr lang="en-US" sz="1400" b="0" i="0" u="none" strike="noStrike" baseline="0" dirty="0">
                          <a:solidFill>
                            <a:srgbClr val="000000"/>
                          </a:solidFill>
                          <a:latin typeface="Times New Roman" panose="02020603050405020304" pitchFamily="18" charset="0"/>
                        </a:rPr>
                        <a:t>VGA </a:t>
                      </a:r>
                      <a:r>
                        <a:rPr lang="ru-RU" sz="1400" b="0" i="0" u="none" strike="noStrike" baseline="0" dirty="0">
                          <a:solidFill>
                            <a:srgbClr val="000000"/>
                          </a:solidFill>
                          <a:latin typeface="Times New Roman" panose="02020603050405020304" pitchFamily="18" charset="0"/>
                        </a:rPr>
                        <a:t>для воспроизведения и одновременного отображения на 3 либо 4 проекционных экранов или </a:t>
                      </a:r>
                      <a:r>
                        <a:rPr lang="en-US" sz="1400" b="0" i="0" u="none" strike="noStrike" baseline="0" dirty="0">
                          <a:solidFill>
                            <a:srgbClr val="000000"/>
                          </a:solidFill>
                          <a:latin typeface="Times New Roman" panose="02020603050405020304" pitchFamily="18" charset="0"/>
                        </a:rPr>
                        <a:t>LED </a:t>
                      </a:r>
                      <a:r>
                        <a:rPr lang="ru-RU" sz="1400" b="0" i="0" u="none" strike="noStrike" baseline="0" dirty="0">
                          <a:solidFill>
                            <a:srgbClr val="000000"/>
                          </a:solidFill>
                          <a:latin typeface="Times New Roman" panose="02020603050405020304" pitchFamily="18" charset="0"/>
                        </a:rPr>
                        <a:t>экранов, в зависимости от потребностей</a:t>
                      </a:r>
                      <a:endParaRPr lang="en-US" sz="1400" b="0" i="0" u="none" strike="noStrike" baseline="0" dirty="0">
                        <a:solidFill>
                          <a:srgbClr val="000000"/>
                        </a:solidFill>
                        <a:latin typeface="Times New Roman" panose="02020603050405020304" pitchFamily="18" charset="0"/>
                      </a:endParaRPr>
                    </a:p>
                  </a:txBody>
                  <a:tcPr/>
                </a:tc>
                <a:extLst>
                  <a:ext uri="{0D108BD9-81ED-4DB2-BD59-A6C34878D82A}">
                    <a16:rowId xmlns:a16="http://schemas.microsoft.com/office/drawing/2014/main" val="3248381089"/>
                  </a:ext>
                </a:extLst>
              </a:tr>
              <a:tr h="535650">
                <a:tc>
                  <a:txBody>
                    <a:bodyPr/>
                    <a:lstStyle/>
                    <a:p>
                      <a:r>
                        <a:rPr lang="ru-RU" b="0" dirty="0"/>
                        <a:t>Материнская плата</a:t>
                      </a:r>
                    </a:p>
                  </a:txBody>
                  <a:tcPr/>
                </a:tc>
                <a:tc>
                  <a:txBody>
                    <a:bodyPr/>
                    <a:lstStyle/>
                    <a:p>
                      <a:r>
                        <a:rPr lang="ru-RU" sz="1400" b="1" i="0" u="none" strike="noStrike" baseline="0" dirty="0">
                          <a:solidFill>
                            <a:srgbClr val="000000"/>
                          </a:solidFill>
                          <a:latin typeface="Times New Roman" panose="02020603050405020304" pitchFamily="18" charset="0"/>
                        </a:rPr>
                        <a:t>Либо </a:t>
                      </a:r>
                      <a:r>
                        <a:rPr lang="ru-RU" sz="1400" b="0" i="0" u="none" strike="noStrike" baseline="0" dirty="0">
                          <a:solidFill>
                            <a:srgbClr val="000000"/>
                          </a:solidFill>
                          <a:latin typeface="Times New Roman" panose="02020603050405020304" pitchFamily="18" charset="0"/>
                        </a:rPr>
                        <a:t>с 3-4 слотами для видеокарт (то есть нужны 3-4 видеокарты либо видеокарта с 3-4 выходами </a:t>
                      </a:r>
                      <a:r>
                        <a:rPr lang="en-US" sz="1400" b="0" i="0" u="none" strike="noStrike" baseline="0" dirty="0">
                          <a:solidFill>
                            <a:srgbClr val="000000"/>
                          </a:solidFill>
                          <a:latin typeface="Times New Roman" panose="02020603050405020304" pitchFamily="18" charset="0"/>
                        </a:rPr>
                        <a:t>VGA)</a:t>
                      </a:r>
                      <a:endParaRPr lang="en-US" sz="1400" b="1" i="0" u="none" strike="noStrike" baseline="0" dirty="0">
                        <a:solidFill>
                          <a:srgbClr val="000000"/>
                        </a:solidFill>
                        <a:latin typeface="Times New Roman" panose="02020603050405020304" pitchFamily="18" charset="0"/>
                      </a:endParaRPr>
                    </a:p>
                  </a:txBody>
                  <a:tcPr/>
                </a:tc>
                <a:extLst>
                  <a:ext uri="{0D108BD9-81ED-4DB2-BD59-A6C34878D82A}">
                    <a16:rowId xmlns:a16="http://schemas.microsoft.com/office/drawing/2014/main" val="366933136"/>
                  </a:ext>
                </a:extLst>
              </a:tr>
              <a:tr h="1859022">
                <a:tc>
                  <a:txBody>
                    <a:bodyPr/>
                    <a:lstStyle/>
                    <a:p>
                      <a:r>
                        <a:rPr lang="ru-RU" dirty="0"/>
                        <a:t>Интерфейсы</a:t>
                      </a:r>
                    </a:p>
                  </a:txBody>
                  <a:tcPr/>
                </a:tc>
                <a:tc>
                  <a:txBody>
                    <a:bodyPr/>
                    <a:lstStyle/>
                    <a:p>
                      <a:r>
                        <a:rPr lang="en-US" sz="1400" b="0" i="0" u="none" strike="noStrike" baseline="0" dirty="0">
                          <a:solidFill>
                            <a:srgbClr val="000000"/>
                          </a:solidFill>
                          <a:latin typeface="Times New Roman" panose="02020603050405020304" pitchFamily="18" charset="0"/>
                        </a:rPr>
                        <a:t>- 2xHDMI 	</a:t>
                      </a:r>
                    </a:p>
                    <a:p>
                      <a:r>
                        <a:rPr lang="en-US" sz="1400" b="0" i="0" u="none" strike="noStrike" baseline="0" dirty="0">
                          <a:solidFill>
                            <a:srgbClr val="000000"/>
                          </a:solidFill>
                          <a:latin typeface="Times New Roman" panose="02020603050405020304" pitchFamily="18" charset="0"/>
                        </a:rPr>
                        <a:t>- </a:t>
                      </a:r>
                      <a:r>
                        <a:rPr lang="ru-RU" sz="1400" b="0" i="0" u="none" strike="noStrike" baseline="0" dirty="0">
                          <a:solidFill>
                            <a:srgbClr val="000000"/>
                          </a:solidFill>
                          <a:latin typeface="Times New Roman" panose="02020603050405020304" pitchFamily="18" charset="0"/>
                        </a:rPr>
                        <a:t>3-4</a:t>
                      </a:r>
                      <a:r>
                        <a:rPr lang="en-US" sz="1400" b="0" i="0" u="none" strike="noStrike" baseline="0" dirty="0" err="1">
                          <a:solidFill>
                            <a:srgbClr val="000000"/>
                          </a:solidFill>
                          <a:latin typeface="Times New Roman" panose="02020603050405020304" pitchFamily="18" charset="0"/>
                        </a:rPr>
                        <a:t>xVGA</a:t>
                      </a:r>
                      <a:r>
                        <a:rPr lang="en-US" sz="1400" b="0" i="0" u="none" strike="noStrike" baseline="0" dirty="0">
                          <a:solidFill>
                            <a:srgbClr val="000000"/>
                          </a:solidFill>
                          <a:latin typeface="Times New Roman" panose="02020603050405020304" pitchFamily="18" charset="0"/>
                        </a:rPr>
                        <a:t> 	</a:t>
                      </a:r>
                    </a:p>
                    <a:p>
                      <a:r>
                        <a:rPr lang="en-US" sz="1400" b="0" i="0" u="none" strike="noStrike" baseline="0" dirty="0">
                          <a:solidFill>
                            <a:srgbClr val="000000"/>
                          </a:solidFill>
                          <a:latin typeface="Times New Roman" panose="02020603050405020304" pitchFamily="18" charset="0"/>
                        </a:rPr>
                        <a:t>- 2xUSB 2.0 	</a:t>
                      </a:r>
                    </a:p>
                    <a:p>
                      <a:r>
                        <a:rPr lang="en-US" sz="1400" b="0" i="0" u="none" strike="noStrike" baseline="0" dirty="0">
                          <a:solidFill>
                            <a:srgbClr val="000000"/>
                          </a:solidFill>
                          <a:latin typeface="Times New Roman" panose="02020603050405020304" pitchFamily="18" charset="0"/>
                        </a:rPr>
                        <a:t>- 2xUSB 3.0 	</a:t>
                      </a:r>
                    </a:p>
                    <a:p>
                      <a:r>
                        <a:rPr lang="en-US" sz="1400" b="0" i="0" u="none" strike="noStrike" baseline="0" dirty="0">
                          <a:solidFill>
                            <a:srgbClr val="000000"/>
                          </a:solidFill>
                          <a:latin typeface="Times New Roman" panose="02020603050405020304" pitchFamily="18" charset="0"/>
                        </a:rPr>
                        <a:t>- LAN(RJ-45) 	</a:t>
                      </a:r>
                    </a:p>
                    <a:p>
                      <a:r>
                        <a:rPr lang="en-US" sz="1400" b="0" i="0" u="none" strike="noStrike" baseline="0" dirty="0">
                          <a:solidFill>
                            <a:srgbClr val="000000"/>
                          </a:solidFill>
                          <a:latin typeface="Times New Roman" panose="02020603050405020304" pitchFamily="18" charset="0"/>
                        </a:rPr>
                        <a:t>- Optical Audio 	</a:t>
                      </a:r>
                    </a:p>
                    <a:p>
                      <a:r>
                        <a:rPr lang="en-US" sz="1400" b="0" i="0" u="none" strike="noStrike" baseline="0" dirty="0">
                          <a:solidFill>
                            <a:srgbClr val="000000"/>
                          </a:solidFill>
                          <a:latin typeface="Times New Roman" panose="02020603050405020304" pitchFamily="18" charset="0"/>
                        </a:rPr>
                        <a:t>- Line in 	</a:t>
                      </a:r>
                    </a:p>
                    <a:p>
                      <a:r>
                        <a:rPr lang="en-US" sz="1400" b="0" i="0" u="none" strike="noStrike" baseline="0" dirty="0">
                          <a:solidFill>
                            <a:srgbClr val="000000"/>
                          </a:solidFill>
                          <a:latin typeface="Times New Roman" panose="02020603050405020304" pitchFamily="18" charset="0"/>
                        </a:rPr>
                        <a:t>- Mic in 	</a:t>
                      </a:r>
                    </a:p>
                  </a:txBody>
                  <a:tcPr/>
                </a:tc>
                <a:extLst>
                  <a:ext uri="{0D108BD9-81ED-4DB2-BD59-A6C34878D82A}">
                    <a16:rowId xmlns:a16="http://schemas.microsoft.com/office/drawing/2014/main" val="3354467794"/>
                  </a:ext>
                </a:extLst>
              </a:tr>
              <a:tr h="519896">
                <a:tc>
                  <a:txBody>
                    <a:bodyPr/>
                    <a:lstStyle/>
                    <a:p>
                      <a:r>
                        <a:rPr lang="ru-RU" dirty="0"/>
                        <a:t>Монитор</a:t>
                      </a:r>
                    </a:p>
                  </a:txBody>
                  <a:tcPr/>
                </a:tc>
                <a:tc>
                  <a:txBody>
                    <a:bodyPr/>
                    <a:lstStyle/>
                    <a:p>
                      <a:r>
                        <a:rPr lang="en-US" dirty="0"/>
                        <a:t>Full HD </a:t>
                      </a:r>
                      <a:r>
                        <a:rPr lang="ru-RU" dirty="0"/>
                        <a:t> с диагональю от 23 дюймов и хорошей IPS или PLS-матрицей, обязательно матовой</a:t>
                      </a:r>
                    </a:p>
                  </a:txBody>
                  <a:tcPr/>
                </a:tc>
                <a:extLst>
                  <a:ext uri="{0D108BD9-81ED-4DB2-BD59-A6C34878D82A}">
                    <a16:rowId xmlns:a16="http://schemas.microsoft.com/office/drawing/2014/main" val="3499238666"/>
                  </a:ext>
                </a:extLst>
              </a:tr>
              <a:tr h="383358">
                <a:tc gridSpan="2">
                  <a:txBody>
                    <a:bodyPr/>
                    <a:lstStyle/>
                    <a:p>
                      <a:pPr algn="ctr"/>
                      <a:r>
                        <a:rPr lang="ru-RU" sz="1600" b="1" dirty="0"/>
                        <a:t>5. Характеристика акустической системы и микрофонов</a:t>
                      </a:r>
                    </a:p>
                  </a:txBody>
                  <a:tcPr/>
                </a:tc>
                <a:tc hMerge="1">
                  <a:txBody>
                    <a:bodyPr/>
                    <a:lstStyle/>
                    <a:p>
                      <a:pPr algn="ctr"/>
                      <a:endParaRPr lang="ru-RU" dirty="0"/>
                    </a:p>
                  </a:txBody>
                  <a:tcPr/>
                </a:tc>
                <a:extLst>
                  <a:ext uri="{0D108BD9-81ED-4DB2-BD59-A6C34878D82A}">
                    <a16:rowId xmlns:a16="http://schemas.microsoft.com/office/drawing/2014/main" val="3877360908"/>
                  </a:ext>
                </a:extLst>
              </a:tr>
              <a:tr h="1583320">
                <a:tc>
                  <a:txBody>
                    <a:bodyPr/>
                    <a:lstStyle/>
                    <a:p>
                      <a:pPr algn="l"/>
                      <a:r>
                        <a:rPr lang="ru-RU" dirty="0"/>
                        <a:t>Вид</a:t>
                      </a:r>
                    </a:p>
                  </a:txBody>
                  <a:tcPr/>
                </a:tc>
                <a:tc>
                  <a:txBody>
                    <a:bodyPr/>
                    <a:lstStyle/>
                    <a:p>
                      <a:pPr algn="l"/>
                      <a:r>
                        <a:rPr lang="ru-RU" dirty="0"/>
                        <a:t>Пассивная акустическая система типа 5.1, которая включает в себя не менее 5 колонок, а также усилитель для них. Нужны для качественного воспроизведения звуков при проигрывании видео панорам 360 и обмена аудиоинформацией между пользователями  при проведении онлайн конференций. А также для работы  аудиосистема ВКЗ будет включать в себя микрофоны.</a:t>
                      </a:r>
                    </a:p>
                  </a:txBody>
                  <a:tcPr/>
                </a:tc>
                <a:extLst>
                  <a:ext uri="{0D108BD9-81ED-4DB2-BD59-A6C34878D82A}">
                    <a16:rowId xmlns:a16="http://schemas.microsoft.com/office/drawing/2014/main" val="3073807114"/>
                  </a:ext>
                </a:extLst>
              </a:tr>
            </a:tbl>
          </a:graphicData>
        </a:graphic>
      </p:graphicFrame>
    </p:spTree>
    <p:extLst>
      <p:ext uri="{BB962C8B-B14F-4D97-AF65-F5344CB8AC3E}">
        <p14:creationId xmlns:p14="http://schemas.microsoft.com/office/powerpoint/2010/main" val="33773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88C547E-1B64-5A7A-E95A-A2261686655C}"/>
              </a:ext>
            </a:extLst>
          </p:cNvPr>
          <p:cNvPicPr>
            <a:picLocks noChangeAspect="1"/>
          </p:cNvPicPr>
          <p:nvPr/>
        </p:nvPicPr>
        <p:blipFill>
          <a:blip r:embed="rId2"/>
          <a:stretch>
            <a:fillRect/>
          </a:stretch>
        </p:blipFill>
        <p:spPr>
          <a:xfrm>
            <a:off x="6699887" y="4336310"/>
            <a:ext cx="2260139" cy="2260139"/>
          </a:xfrm>
          <a:prstGeom prst="rect">
            <a:avLst/>
          </a:prstGeom>
        </p:spPr>
      </p:pic>
      <p:pic>
        <p:nvPicPr>
          <p:cNvPr id="7" name="Рисунок 6">
            <a:extLst>
              <a:ext uri="{FF2B5EF4-FFF2-40B4-BE49-F238E27FC236}">
                <a16:creationId xmlns:a16="http://schemas.microsoft.com/office/drawing/2014/main" id="{7BDE4E22-59E7-60AB-2EB8-658C7F9FB252}"/>
              </a:ext>
            </a:extLst>
          </p:cNvPr>
          <p:cNvPicPr>
            <a:picLocks noChangeAspect="1"/>
          </p:cNvPicPr>
          <p:nvPr/>
        </p:nvPicPr>
        <p:blipFill>
          <a:blip r:embed="rId3"/>
          <a:stretch>
            <a:fillRect/>
          </a:stretch>
        </p:blipFill>
        <p:spPr>
          <a:xfrm>
            <a:off x="3467743" y="4206240"/>
            <a:ext cx="2520280" cy="2520280"/>
          </a:xfrm>
          <a:prstGeom prst="rect">
            <a:avLst/>
          </a:prstGeom>
        </p:spPr>
      </p:pic>
      <p:pic>
        <p:nvPicPr>
          <p:cNvPr id="3" name="Рисунок 2">
            <a:extLst>
              <a:ext uri="{FF2B5EF4-FFF2-40B4-BE49-F238E27FC236}">
                <a16:creationId xmlns:a16="http://schemas.microsoft.com/office/drawing/2014/main" id="{94AB28B6-E104-45AC-6216-78446AC89A74}"/>
              </a:ext>
            </a:extLst>
          </p:cNvPr>
          <p:cNvPicPr>
            <a:picLocks noChangeAspect="1"/>
          </p:cNvPicPr>
          <p:nvPr/>
        </p:nvPicPr>
        <p:blipFill>
          <a:blip r:embed="rId4"/>
          <a:stretch>
            <a:fillRect/>
          </a:stretch>
        </p:blipFill>
        <p:spPr>
          <a:xfrm>
            <a:off x="171398" y="3833664"/>
            <a:ext cx="3024336" cy="3024336"/>
          </a:xfrm>
          <a:prstGeom prst="rect">
            <a:avLst/>
          </a:prstGeom>
        </p:spPr>
      </p:pic>
      <p:graphicFrame>
        <p:nvGraphicFramePr>
          <p:cNvPr id="4" name="Таблица 4">
            <a:extLst>
              <a:ext uri="{FF2B5EF4-FFF2-40B4-BE49-F238E27FC236}">
                <a16:creationId xmlns:a16="http://schemas.microsoft.com/office/drawing/2014/main" id="{086D4B00-1FC5-D321-4319-CDB3897D781A}"/>
              </a:ext>
            </a:extLst>
          </p:cNvPr>
          <p:cNvGraphicFramePr>
            <a:graphicFrameLocks noGrp="1"/>
          </p:cNvGraphicFramePr>
          <p:nvPr>
            <p:ph idx="1"/>
            <p:extLst>
              <p:ext uri="{D42A27DB-BD31-4B8C-83A1-F6EECF244321}">
                <p14:modId xmlns:p14="http://schemas.microsoft.com/office/powerpoint/2010/main" val="2028178986"/>
              </p:ext>
            </p:extLst>
          </p:nvPr>
        </p:nvGraphicFramePr>
        <p:xfrm>
          <a:off x="179512" y="104140"/>
          <a:ext cx="8784976" cy="4102100"/>
        </p:xfrm>
        <a:graphic>
          <a:graphicData uri="http://schemas.openxmlformats.org/drawingml/2006/table">
            <a:tbl>
              <a:tblPr firstRow="1" bandRow="1">
                <a:tableStyleId>{BDBED569-4797-4DF1-A0F4-6AAB3CD982D8}</a:tableStyleId>
              </a:tblPr>
              <a:tblGrid>
                <a:gridCol w="4392488">
                  <a:extLst>
                    <a:ext uri="{9D8B030D-6E8A-4147-A177-3AD203B41FA5}">
                      <a16:colId xmlns:a16="http://schemas.microsoft.com/office/drawing/2014/main" val="3822386354"/>
                    </a:ext>
                  </a:extLst>
                </a:gridCol>
                <a:gridCol w="4392488">
                  <a:extLst>
                    <a:ext uri="{9D8B030D-6E8A-4147-A177-3AD203B41FA5}">
                      <a16:colId xmlns:a16="http://schemas.microsoft.com/office/drawing/2014/main" val="2418840585"/>
                    </a:ext>
                  </a:extLst>
                </a:gridCol>
              </a:tblGrid>
              <a:tr h="370840">
                <a:tc>
                  <a:txBody>
                    <a:bodyPr/>
                    <a:lstStyle/>
                    <a:p>
                      <a:r>
                        <a:rPr lang="ru-RU" b="0" dirty="0"/>
                        <a:t>Показатель мощности</a:t>
                      </a:r>
                    </a:p>
                  </a:txBody>
                  <a:tcPr/>
                </a:tc>
                <a:tc>
                  <a:txBody>
                    <a:bodyPr/>
                    <a:lstStyle/>
                    <a:p>
                      <a:r>
                        <a:rPr lang="ru-RU" b="0" dirty="0"/>
                        <a:t>Не менее 300 Вт </a:t>
                      </a:r>
                      <a:r>
                        <a:rPr lang="en-US" b="0" dirty="0"/>
                        <a:t> RMS </a:t>
                      </a:r>
                      <a:r>
                        <a:rPr lang="ru-RU" b="0" dirty="0"/>
                        <a:t>суммарной мощности колонок</a:t>
                      </a:r>
                    </a:p>
                  </a:txBody>
                  <a:tcPr/>
                </a:tc>
                <a:extLst>
                  <a:ext uri="{0D108BD9-81ED-4DB2-BD59-A6C34878D82A}">
                    <a16:rowId xmlns:a16="http://schemas.microsoft.com/office/drawing/2014/main" val="4237744156"/>
                  </a:ext>
                </a:extLst>
              </a:tr>
              <a:tr h="370840">
                <a:tc>
                  <a:txBody>
                    <a:bodyPr/>
                    <a:lstStyle/>
                    <a:p>
                      <a:r>
                        <a:rPr lang="ru-RU" b="0" dirty="0"/>
                        <a:t>Диапазон частот для воспроизведения</a:t>
                      </a:r>
                    </a:p>
                  </a:txBody>
                  <a:tcPr/>
                </a:tc>
                <a:tc>
                  <a:txBody>
                    <a:bodyPr/>
                    <a:lstStyle/>
                    <a:p>
                      <a:r>
                        <a:rPr kumimoji="0" lang="ru-RU" sz="1350" b="0" i="0" u="none" strike="noStrike" kern="0" cap="none" spc="0" normalizeH="0" baseline="0" noProof="0" dirty="0">
                          <a:ln>
                            <a:noFill/>
                          </a:ln>
                          <a:solidFill>
                            <a:prstClr val="black"/>
                          </a:solidFill>
                          <a:effectLst/>
                          <a:uLnTx/>
                          <a:uFillTx/>
                          <a:latin typeface="+mn-lt"/>
                          <a:cs typeface="+mn-cs"/>
                        </a:rPr>
                        <a:t>Не менее таких показателей: от 85 до 35 000 Гц     (-3дБ), от 62 до 45 000 Гц (-10дБ)</a:t>
                      </a:r>
                      <a:endParaRPr lang="ru-RU" b="0" dirty="0"/>
                    </a:p>
                  </a:txBody>
                  <a:tcPr/>
                </a:tc>
                <a:extLst>
                  <a:ext uri="{0D108BD9-81ED-4DB2-BD59-A6C34878D82A}">
                    <a16:rowId xmlns:a16="http://schemas.microsoft.com/office/drawing/2014/main" val="60374192"/>
                  </a:ext>
                </a:extLst>
              </a:tr>
              <a:tr h="370840">
                <a:tc>
                  <a:txBody>
                    <a:bodyPr/>
                    <a:lstStyle/>
                    <a:p>
                      <a:r>
                        <a:rPr lang="ru-RU" dirty="0"/>
                        <a:t>Степень чувствительности</a:t>
                      </a:r>
                    </a:p>
                  </a:txBody>
                  <a:tcPr/>
                </a:tc>
                <a:tc>
                  <a:txBody>
                    <a:bodyPr/>
                    <a:lstStyle/>
                    <a:p>
                      <a:r>
                        <a:rPr lang="ru-RU" dirty="0"/>
                        <a:t>Не менее показателя: до 92 дБ и выше</a:t>
                      </a:r>
                    </a:p>
                  </a:txBody>
                  <a:tcPr/>
                </a:tc>
                <a:extLst>
                  <a:ext uri="{0D108BD9-81ED-4DB2-BD59-A6C34878D82A}">
                    <a16:rowId xmlns:a16="http://schemas.microsoft.com/office/drawing/2014/main" val="2988610312"/>
                  </a:ext>
                </a:extLst>
              </a:tr>
              <a:tr h="370840">
                <a:tc>
                  <a:txBody>
                    <a:bodyPr/>
                    <a:lstStyle/>
                    <a:p>
                      <a:r>
                        <a:rPr lang="ru-RU" dirty="0"/>
                        <a:t>Микрофон</a:t>
                      </a:r>
                    </a:p>
                  </a:txBody>
                  <a:tcPr/>
                </a:tc>
                <a:tc>
                  <a:txBody>
                    <a:bodyPr/>
                    <a:lstStyle/>
                    <a:p>
                      <a:r>
                        <a:rPr lang="ru-RU" dirty="0"/>
                        <a:t>Могут использоваться как различные настольные микрофоны (граничного слоя, на гибкой стойке, микрофонный массив), так и всенаправленные потолочные и настенные микрофоны.</a:t>
                      </a:r>
                    </a:p>
                    <a:p>
                      <a:r>
                        <a:rPr lang="ru-RU" dirty="0"/>
                        <a:t> Главное микрофоны должны отвечать следующим требованиям и иметь такие функции: интерфейс удаленного управления, подавление фоновых шумов и помех, качественный уровень захвата речи, функция приглушения</a:t>
                      </a:r>
                    </a:p>
                  </a:txBody>
                  <a:tcPr/>
                </a:tc>
                <a:extLst>
                  <a:ext uri="{0D108BD9-81ED-4DB2-BD59-A6C34878D82A}">
                    <a16:rowId xmlns:a16="http://schemas.microsoft.com/office/drawing/2014/main" val="4132891471"/>
                  </a:ext>
                </a:extLst>
              </a:tr>
              <a:tr h="370840">
                <a:tc>
                  <a:txBody>
                    <a:bodyPr/>
                    <a:lstStyle/>
                    <a:p>
                      <a:r>
                        <a:rPr lang="ru-RU" dirty="0"/>
                        <a:t>Дополнительно</a:t>
                      </a:r>
                    </a:p>
                  </a:txBody>
                  <a:tcPr/>
                </a:tc>
                <a:tc>
                  <a:txBody>
                    <a:bodyPr/>
                    <a:lstStyle/>
                    <a:p>
                      <a:r>
                        <a:rPr lang="ru-RU" dirty="0"/>
                        <a:t>Также возможно использование настенных. потолочных акустических систем (колонок, громкоговорителей), и скрытых микрофонов  в малых виртуальных конференц залах</a:t>
                      </a:r>
                    </a:p>
                  </a:txBody>
                  <a:tcPr/>
                </a:tc>
                <a:extLst>
                  <a:ext uri="{0D108BD9-81ED-4DB2-BD59-A6C34878D82A}">
                    <a16:rowId xmlns:a16="http://schemas.microsoft.com/office/drawing/2014/main" val="3232045774"/>
                  </a:ext>
                </a:extLst>
              </a:tr>
            </a:tbl>
          </a:graphicData>
        </a:graphic>
      </p:graphicFrame>
    </p:spTree>
    <p:extLst>
      <p:ext uri="{BB962C8B-B14F-4D97-AF65-F5344CB8AC3E}">
        <p14:creationId xmlns:p14="http://schemas.microsoft.com/office/powerpoint/2010/main" val="409110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936FA0DF-C59C-2462-91B1-B3D5CFA4594C}"/>
              </a:ext>
            </a:extLst>
          </p:cNvPr>
          <p:cNvGraphicFramePr>
            <a:graphicFrameLocks noGrp="1"/>
          </p:cNvGraphicFramePr>
          <p:nvPr>
            <p:extLst>
              <p:ext uri="{D42A27DB-BD31-4B8C-83A1-F6EECF244321}">
                <p14:modId xmlns:p14="http://schemas.microsoft.com/office/powerpoint/2010/main" val="4058245702"/>
              </p:ext>
            </p:extLst>
          </p:nvPr>
        </p:nvGraphicFramePr>
        <p:xfrm>
          <a:off x="107504" y="0"/>
          <a:ext cx="8928992" cy="6873240"/>
        </p:xfrm>
        <a:graphic>
          <a:graphicData uri="http://schemas.openxmlformats.org/drawingml/2006/table">
            <a:tbl>
              <a:tblPr firstRow="1" bandRow="1">
                <a:tableStyleId>{BDBED569-4797-4DF1-A0F4-6AAB3CD982D8}</a:tableStyleId>
              </a:tblPr>
              <a:tblGrid>
                <a:gridCol w="4464496">
                  <a:extLst>
                    <a:ext uri="{9D8B030D-6E8A-4147-A177-3AD203B41FA5}">
                      <a16:colId xmlns:a16="http://schemas.microsoft.com/office/drawing/2014/main" val="1598781829"/>
                    </a:ext>
                  </a:extLst>
                </a:gridCol>
                <a:gridCol w="4464496">
                  <a:extLst>
                    <a:ext uri="{9D8B030D-6E8A-4147-A177-3AD203B41FA5}">
                      <a16:colId xmlns:a16="http://schemas.microsoft.com/office/drawing/2014/main" val="3626505719"/>
                    </a:ext>
                  </a:extLst>
                </a:gridCol>
              </a:tblGrid>
              <a:tr h="491095">
                <a:tc gridSpan="2">
                  <a:txBody>
                    <a:bodyPr/>
                    <a:lstStyle/>
                    <a:p>
                      <a:pPr algn="ctr"/>
                      <a:r>
                        <a:rPr lang="ru-RU" sz="1400" dirty="0"/>
                        <a:t>6. Характеристики разрабатываемого программного обеспечения для программно-аппаратного комплекса виртуальных конференц залов (ПО ВКЗ)</a:t>
                      </a:r>
                    </a:p>
                  </a:txBody>
                  <a:tcPr/>
                </a:tc>
                <a:tc hMerge="1">
                  <a:txBody>
                    <a:bodyPr/>
                    <a:lstStyle/>
                    <a:p>
                      <a:endParaRPr lang="ru-RU" dirty="0"/>
                    </a:p>
                  </a:txBody>
                  <a:tcPr/>
                </a:tc>
                <a:extLst>
                  <a:ext uri="{0D108BD9-81ED-4DB2-BD59-A6C34878D82A}">
                    <a16:rowId xmlns:a16="http://schemas.microsoft.com/office/drawing/2014/main" val="2200793620"/>
                  </a:ext>
                </a:extLst>
              </a:tr>
              <a:tr h="3102825">
                <a:tc>
                  <a:txBody>
                    <a:bodyPr/>
                    <a:lstStyle/>
                    <a:p>
                      <a:pPr algn="l"/>
                      <a:r>
                        <a:rPr lang="ru-RU" dirty="0"/>
                        <a:t>Общее описание</a:t>
                      </a:r>
                    </a:p>
                  </a:txBody>
                  <a:tcPr anchor="ctr"/>
                </a:tc>
                <a:tc>
                  <a:txBody>
                    <a:bodyPr/>
                    <a:lstStyle/>
                    <a:p>
                      <a:pPr algn="l"/>
                      <a:r>
                        <a:rPr lang="ru-RU" dirty="0"/>
                        <a:t>Программное обеспечение предназначено для совместного использования вместе аппаратным комплексом, конференц системой виртуальных конфренц залов, сокращенно «ВКЗ». Является неотъемлемой и важнейшей составной частью программно-аппаратного комплекса ВКЗ. Включает функции автоматической и ручной склейки от трех до четырех видео снятых с разных ракурсов, в одну единую видео панораму с углом обзора до 360 градусов. А также включает в себя функцию видеоконференции в режиме 360 по средством этих видео панорам. А также программа включает в себя функцию правильного отображения и распределения видео панорамы 360 градусов на несколько экранов или проекторов.</a:t>
                      </a:r>
                    </a:p>
                    <a:p>
                      <a:pPr algn="l"/>
                      <a:r>
                        <a:rPr lang="ru-RU" dirty="0"/>
                        <a:t>Таким образом функционал программа весьма обширен </a:t>
                      </a:r>
                    </a:p>
                  </a:txBody>
                  <a:tcPr anchor="ctr"/>
                </a:tc>
                <a:extLst>
                  <a:ext uri="{0D108BD9-81ED-4DB2-BD59-A6C34878D82A}">
                    <a16:rowId xmlns:a16="http://schemas.microsoft.com/office/drawing/2014/main" val="2571157621"/>
                  </a:ext>
                </a:extLst>
              </a:tr>
              <a:tr h="3102825">
                <a:tc>
                  <a:txBody>
                    <a:bodyPr/>
                    <a:lstStyle/>
                    <a:p>
                      <a:pPr algn="l"/>
                      <a:r>
                        <a:rPr lang="ru-RU" dirty="0"/>
                        <a:t>Области применения</a:t>
                      </a:r>
                    </a:p>
                  </a:txBody>
                  <a:tcPr anchor="ctr"/>
                </a:tc>
                <a:tc>
                  <a:txBody>
                    <a:bodyPr/>
                    <a:lstStyle/>
                    <a:p>
                      <a:pPr marL="285750" indent="-285750" algn="l">
                        <a:buFont typeface="Arial" panose="020B0604020202020204" pitchFamily="34" charset="0"/>
                        <a:buChar char="•"/>
                      </a:pPr>
                      <a:r>
                        <a:rPr lang="ru-RU" dirty="0"/>
                        <a:t>Для проведения видеоконференций с эффектом реального присутствия и панорамным обзором</a:t>
                      </a:r>
                    </a:p>
                    <a:p>
                      <a:pPr marL="285750" indent="-285750" algn="l">
                        <a:buFont typeface="Arial" panose="020B0604020202020204" pitchFamily="34" charset="0"/>
                        <a:buChar char="•"/>
                      </a:pPr>
                      <a:r>
                        <a:rPr lang="ru-RU" dirty="0"/>
                        <a:t>Для обучения сотрудников компаний в отдаленных регионах, и наблюдения за работой сотрудников в удаленном режиме с углом обзора 360 градусов</a:t>
                      </a:r>
                    </a:p>
                    <a:p>
                      <a:pPr marL="285750" indent="-285750" algn="l">
                        <a:buFont typeface="Arial" panose="020B0604020202020204" pitchFamily="34" charset="0"/>
                        <a:buChar char="•"/>
                      </a:pPr>
                      <a:r>
                        <a:rPr lang="ru-RU" dirty="0"/>
                        <a:t>Для обучения детей дошкольного и школьного по всем областям знаний</a:t>
                      </a:r>
                    </a:p>
                    <a:p>
                      <a:pPr marL="285750" indent="-285750" algn="l">
                        <a:buFont typeface="Arial" panose="020B0604020202020204" pitchFamily="34" charset="0"/>
                        <a:buChar char="•"/>
                      </a:pPr>
                      <a:r>
                        <a:rPr lang="ru-RU" dirty="0"/>
                        <a:t>Для обучения студентов в удаленном режиме, и проведения лекций в онлайн режиме с эффектом реального присутствия</a:t>
                      </a:r>
                    </a:p>
                    <a:p>
                      <a:pPr marL="285750" indent="-285750" algn="l">
                        <a:buFont typeface="Arial" panose="020B0604020202020204" pitchFamily="34" charset="0"/>
                        <a:buChar char="•"/>
                      </a:pPr>
                      <a:r>
                        <a:rPr lang="ru-RU" dirty="0"/>
                        <a:t>Для воспроизведения исторических событий, как можно более приближенных к реальным</a:t>
                      </a:r>
                    </a:p>
                    <a:p>
                      <a:pPr marL="285750" indent="-285750" algn="l">
                        <a:buFont typeface="Arial" panose="020B0604020202020204" pitchFamily="34" charset="0"/>
                        <a:buChar char="•"/>
                      </a:pPr>
                      <a:r>
                        <a:rPr lang="ru-RU" dirty="0"/>
                        <a:t>Для проведения виртуальных космических телепорт туров</a:t>
                      </a:r>
                    </a:p>
                    <a:p>
                      <a:pPr marL="285750" indent="-285750" algn="l">
                        <a:buFont typeface="Arial" panose="020B0604020202020204" pitchFamily="34" charset="0"/>
                        <a:buChar char="•"/>
                      </a:pPr>
                      <a:r>
                        <a:rPr lang="ru-RU" dirty="0"/>
                        <a:t>Для проведения виртуальных с панорамным обзором</a:t>
                      </a:r>
                    </a:p>
                  </a:txBody>
                  <a:tcPr anchor="ctr"/>
                </a:tc>
                <a:extLst>
                  <a:ext uri="{0D108BD9-81ED-4DB2-BD59-A6C34878D82A}">
                    <a16:rowId xmlns:a16="http://schemas.microsoft.com/office/drawing/2014/main" val="3526377983"/>
                  </a:ext>
                </a:extLst>
              </a:tr>
            </a:tbl>
          </a:graphicData>
        </a:graphic>
      </p:graphicFrame>
    </p:spTree>
    <p:extLst>
      <p:ext uri="{BB962C8B-B14F-4D97-AF65-F5344CB8AC3E}">
        <p14:creationId xmlns:p14="http://schemas.microsoft.com/office/powerpoint/2010/main" val="7162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E1269889-3748-FCDB-F26F-496A95498926}"/>
              </a:ext>
            </a:extLst>
          </p:cNvPr>
          <p:cNvSpPr/>
          <p:nvPr/>
        </p:nvSpPr>
        <p:spPr>
          <a:xfrm>
            <a:off x="30957" y="4114324"/>
            <a:ext cx="9131299" cy="2732723"/>
          </a:xfrm>
          <a:prstGeom prst="rect">
            <a:avLst/>
          </a:prstGeom>
          <a:blipFill>
            <a:blip r:embed="rId2" cstate="print"/>
            <a:stretch>
              <a:fillRect/>
            </a:stretch>
          </a:blipFill>
        </p:spPr>
        <p:txBody>
          <a:bodyPr wrap="square" lIns="0" tIns="0" rIns="0" bIns="0"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endParaRPr>
          </a:p>
        </p:txBody>
      </p:sp>
      <p:graphicFrame>
        <p:nvGraphicFramePr>
          <p:cNvPr id="4" name="Таблица 4">
            <a:extLst>
              <a:ext uri="{FF2B5EF4-FFF2-40B4-BE49-F238E27FC236}">
                <a16:creationId xmlns:a16="http://schemas.microsoft.com/office/drawing/2014/main" id="{5853EDCB-0959-E5F8-AE7F-4C979479D68F}"/>
              </a:ext>
            </a:extLst>
          </p:cNvPr>
          <p:cNvGraphicFramePr>
            <a:graphicFrameLocks noGrp="1"/>
          </p:cNvGraphicFramePr>
          <p:nvPr>
            <p:ph idx="1"/>
            <p:extLst>
              <p:ext uri="{D42A27DB-BD31-4B8C-83A1-F6EECF244321}">
                <p14:modId xmlns:p14="http://schemas.microsoft.com/office/powerpoint/2010/main" val="2425642478"/>
              </p:ext>
            </p:extLst>
          </p:nvPr>
        </p:nvGraphicFramePr>
        <p:xfrm>
          <a:off x="107504" y="116632"/>
          <a:ext cx="8928992" cy="5623560"/>
        </p:xfrm>
        <a:graphic>
          <a:graphicData uri="http://schemas.openxmlformats.org/drawingml/2006/table">
            <a:tbl>
              <a:tblPr firstRow="1" bandRow="1">
                <a:tableStyleId>{BDBED569-4797-4DF1-A0F4-6AAB3CD982D8}</a:tableStyleId>
              </a:tblPr>
              <a:tblGrid>
                <a:gridCol w="4464496">
                  <a:extLst>
                    <a:ext uri="{9D8B030D-6E8A-4147-A177-3AD203B41FA5}">
                      <a16:colId xmlns:a16="http://schemas.microsoft.com/office/drawing/2014/main" val="761818442"/>
                    </a:ext>
                  </a:extLst>
                </a:gridCol>
                <a:gridCol w="4464496">
                  <a:extLst>
                    <a:ext uri="{9D8B030D-6E8A-4147-A177-3AD203B41FA5}">
                      <a16:colId xmlns:a16="http://schemas.microsoft.com/office/drawing/2014/main" val="2433585846"/>
                    </a:ext>
                  </a:extLst>
                </a:gridCol>
              </a:tblGrid>
              <a:tr h="370840">
                <a:tc>
                  <a:txBody>
                    <a:bodyPr/>
                    <a:lstStyle/>
                    <a:p>
                      <a:r>
                        <a:rPr lang="ru-RU" b="0" dirty="0"/>
                        <a:t>Способы управления программой</a:t>
                      </a:r>
                    </a:p>
                  </a:txBody>
                  <a:tcPr/>
                </a:tc>
                <a:tc>
                  <a:txBody>
                    <a:bodyPr/>
                    <a:lstStyle/>
                    <a:p>
                      <a:pPr marL="285750" indent="-285750">
                        <a:buFont typeface="Arial" panose="020B0604020202020204" pitchFamily="34" charset="0"/>
                        <a:buChar char="•"/>
                      </a:pPr>
                      <a:r>
                        <a:rPr lang="ru-RU" sz="1400" b="0" i="0" u="none" strike="noStrike" baseline="0" dirty="0">
                          <a:solidFill>
                            <a:srgbClr val="000000"/>
                          </a:solidFill>
                          <a:latin typeface="Calibri" panose="020F0502020204030204" pitchFamily="34" charset="0"/>
                        </a:rPr>
                        <a:t>Компьютерной мышью (для использования на компьютере, ноутбуке, неттопе) Интерактивными стилусами или маркерами (для использования с интерактивной приставкой, интерактивной доской)</a:t>
                      </a:r>
                    </a:p>
                    <a:p>
                      <a:pPr marL="285750" indent="-285750">
                        <a:buFont typeface="Arial" panose="020B0604020202020204" pitchFamily="34" charset="0"/>
                        <a:buChar char="•"/>
                      </a:pPr>
                      <a:r>
                        <a:rPr lang="ru-RU" sz="1400" b="0" i="0" u="none" strike="noStrike" baseline="0" dirty="0">
                          <a:solidFill>
                            <a:srgbClr val="000000"/>
                          </a:solidFill>
                          <a:latin typeface="Calibri" panose="020F0502020204030204" pitchFamily="34" charset="0"/>
                        </a:rPr>
                        <a:t>Касаниями пальцев (для использования с интерактивной приставкой, интерактивной доской, интерактивным проектором, планшетным устройством, интерактивной панелью). 	</a:t>
                      </a:r>
                    </a:p>
                  </a:txBody>
                  <a:tcPr/>
                </a:tc>
                <a:extLst>
                  <a:ext uri="{0D108BD9-81ED-4DB2-BD59-A6C34878D82A}">
                    <a16:rowId xmlns:a16="http://schemas.microsoft.com/office/drawing/2014/main" val="728545619"/>
                  </a:ext>
                </a:extLst>
              </a:tr>
              <a:tr h="370840">
                <a:tc>
                  <a:txBody>
                    <a:bodyPr/>
                    <a:lstStyle/>
                    <a:p>
                      <a:r>
                        <a:rPr lang="ru-RU" dirty="0"/>
                        <a:t>Требования</a:t>
                      </a:r>
                    </a:p>
                  </a:txBody>
                  <a:tcPr/>
                </a:tc>
                <a:tc>
                  <a:txBody>
                    <a:bodyPr/>
                    <a:lstStyle/>
                    <a:p>
                      <a:pPr marL="285750" indent="-285750">
                        <a:buFont typeface="Arial" panose="020B0604020202020204" pitchFamily="34" charset="0"/>
                        <a:buChar char="•"/>
                      </a:pPr>
                      <a:r>
                        <a:rPr lang="ru-RU" sz="1400" b="0" i="0" u="none" strike="noStrike" baseline="0" dirty="0">
                          <a:solidFill>
                            <a:srgbClr val="000000"/>
                          </a:solidFill>
                          <a:latin typeface="Calibri" panose="020F0502020204030204" pitchFamily="34" charset="0"/>
                        </a:rPr>
                        <a:t>ПО ВКЗ должно представлять из себя универсальную программную оболочку, которая содержит в себе множество функциональных возможностей</a:t>
                      </a:r>
                    </a:p>
                    <a:p>
                      <a:pPr marL="285750" indent="-285750">
                        <a:buFont typeface="Arial" panose="020B0604020202020204" pitchFamily="34" charset="0"/>
                        <a:buChar char="•"/>
                      </a:pPr>
                      <a:r>
                        <a:rPr lang="ru-RU" dirty="0"/>
                        <a:t>ПО ВКЗ должно быть просто и понятно в использовании</a:t>
                      </a:r>
                    </a:p>
                    <a:p>
                      <a:pPr marL="285750" indent="-285750">
                        <a:buFont typeface="Arial" panose="020B0604020202020204" pitchFamily="34" charset="0"/>
                        <a:buChar char="•"/>
                      </a:pPr>
                      <a:r>
                        <a:rPr lang="ru-RU" dirty="0"/>
                        <a:t>ПО ВКЗ должно иметь функцию автоматической склейки нескольких видео снятых с разных ракурсов в одну видео панораму </a:t>
                      </a:r>
                    </a:p>
                    <a:p>
                      <a:pPr marL="285750" indent="-285750">
                        <a:buFont typeface="Arial" panose="020B0604020202020204" pitchFamily="34" charset="0"/>
                        <a:buChar char="•"/>
                      </a:pPr>
                      <a:r>
                        <a:rPr lang="ru-RU" dirty="0"/>
                        <a:t>ПО ВКЗ должно иметь режим видеоконференции с использованием видео панорам</a:t>
                      </a:r>
                    </a:p>
                    <a:p>
                      <a:pPr marL="285750" indent="-285750">
                        <a:buFont typeface="Arial" panose="020B0604020202020204" pitchFamily="34" charset="0"/>
                        <a:buChar char="•"/>
                      </a:pPr>
                      <a:r>
                        <a:rPr lang="ru-RU" dirty="0"/>
                        <a:t>ПО ВКЗ должно иметь функцию правильного отображения по горизонтали и вертикали видео панорамы передаваемой на несколько экранов или проекторов</a:t>
                      </a:r>
                    </a:p>
                    <a:p>
                      <a:pPr marL="285750" indent="-285750">
                        <a:buFont typeface="Arial" panose="020B0604020202020204" pitchFamily="34" charset="0"/>
                        <a:buChar char="•"/>
                      </a:pPr>
                      <a:r>
                        <a:rPr lang="ru-RU" dirty="0"/>
                        <a:t>ПО ВКЗ должно иметь функцию онлайн трансляции и сшивки в режиме реального времени</a:t>
                      </a:r>
                    </a:p>
                    <a:p>
                      <a:pPr marL="285750" indent="-285750">
                        <a:buFont typeface="Arial" panose="020B0604020202020204" pitchFamily="34" charset="0"/>
                        <a:buChar char="•"/>
                      </a:pPr>
                      <a:endParaRPr lang="ru-RU" dirty="0"/>
                    </a:p>
                  </a:txBody>
                  <a:tcPr/>
                </a:tc>
                <a:extLst>
                  <a:ext uri="{0D108BD9-81ED-4DB2-BD59-A6C34878D82A}">
                    <a16:rowId xmlns:a16="http://schemas.microsoft.com/office/drawing/2014/main" val="930896057"/>
                  </a:ext>
                </a:extLst>
              </a:tr>
            </a:tbl>
          </a:graphicData>
        </a:graphic>
      </p:graphicFrame>
    </p:spTree>
    <p:extLst>
      <p:ext uri="{BB962C8B-B14F-4D97-AF65-F5344CB8AC3E}">
        <p14:creationId xmlns:p14="http://schemas.microsoft.com/office/powerpoint/2010/main" val="217676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259FE0EF-83D8-5368-60F9-C6FE7CA93046}"/>
              </a:ext>
            </a:extLst>
          </p:cNvPr>
          <p:cNvSpPr/>
          <p:nvPr/>
        </p:nvSpPr>
        <p:spPr>
          <a:xfrm>
            <a:off x="12701" y="4113716"/>
            <a:ext cx="9131299" cy="2732723"/>
          </a:xfrm>
          <a:prstGeom prst="rect">
            <a:avLst/>
          </a:prstGeom>
          <a:blipFill>
            <a:blip r:embed="rId2" cstate="print"/>
            <a:stretch>
              <a:fillRect/>
            </a:stretch>
          </a:blipFill>
        </p:spPr>
        <p:txBody>
          <a:bodyPr wrap="square" lIns="0" tIns="0" rIns="0" bIns="0"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endParaRPr>
          </a:p>
        </p:txBody>
      </p:sp>
      <p:graphicFrame>
        <p:nvGraphicFramePr>
          <p:cNvPr id="4" name="Таблица 4">
            <a:extLst>
              <a:ext uri="{FF2B5EF4-FFF2-40B4-BE49-F238E27FC236}">
                <a16:creationId xmlns:a16="http://schemas.microsoft.com/office/drawing/2014/main" id="{FD2C68B9-7232-DBEE-0C3C-8F5DCC89B611}"/>
              </a:ext>
            </a:extLst>
          </p:cNvPr>
          <p:cNvGraphicFramePr>
            <a:graphicFrameLocks noGrp="1"/>
          </p:cNvGraphicFramePr>
          <p:nvPr>
            <p:ph idx="1"/>
            <p:extLst>
              <p:ext uri="{D42A27DB-BD31-4B8C-83A1-F6EECF244321}">
                <p14:modId xmlns:p14="http://schemas.microsoft.com/office/powerpoint/2010/main" val="238483729"/>
              </p:ext>
            </p:extLst>
          </p:nvPr>
        </p:nvGraphicFramePr>
        <p:xfrm>
          <a:off x="179512" y="116632"/>
          <a:ext cx="8784976" cy="4861560"/>
        </p:xfrm>
        <a:graphic>
          <a:graphicData uri="http://schemas.openxmlformats.org/drawingml/2006/table">
            <a:tbl>
              <a:tblPr firstRow="1" bandRow="1">
                <a:tableStyleId>{BDBED569-4797-4DF1-A0F4-6AAB3CD982D8}</a:tableStyleId>
              </a:tblPr>
              <a:tblGrid>
                <a:gridCol w="4392488">
                  <a:extLst>
                    <a:ext uri="{9D8B030D-6E8A-4147-A177-3AD203B41FA5}">
                      <a16:colId xmlns:a16="http://schemas.microsoft.com/office/drawing/2014/main" val="340677617"/>
                    </a:ext>
                  </a:extLst>
                </a:gridCol>
                <a:gridCol w="4392488">
                  <a:extLst>
                    <a:ext uri="{9D8B030D-6E8A-4147-A177-3AD203B41FA5}">
                      <a16:colId xmlns:a16="http://schemas.microsoft.com/office/drawing/2014/main" val="1489655896"/>
                    </a:ext>
                  </a:extLst>
                </a:gridCol>
              </a:tblGrid>
              <a:tr h="370840">
                <a:tc>
                  <a:txBody>
                    <a:bodyPr/>
                    <a:lstStyle/>
                    <a:p>
                      <a:endParaRPr lang="ru-RU" dirty="0"/>
                    </a:p>
                  </a:txBody>
                  <a:tcPr/>
                </a:tc>
                <a:tc>
                  <a:txBody>
                    <a:bodyPr/>
                    <a:lstStyle/>
                    <a:p>
                      <a:pPr marL="285750" marR="0" lvl="0" indent="-28575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rgbClr val="000000"/>
                          </a:solidFill>
                          <a:effectLst/>
                          <a:uLnTx/>
                          <a:uFillTx/>
                          <a:latin typeface="Calibri" panose="020F0502020204030204" pitchFamily="34" charset="0"/>
                          <a:cs typeface="+mn-cs"/>
                        </a:rPr>
                        <a:t>Комплекс в своем составе должен иметь программную часть (ПО), которая устанавливается на компьютер и имеет совместимость с любым типом интерактивного оборудования. При запуске ПО должен происходить автоматический запрос на проверку обновлений, которые хранятся на сервере правообладателя ПО. При наличии обновлений должна начинаться автоматическая загрузка и установка бесплатного обновления ПО	</a:t>
                      </a:r>
                    </a:p>
                    <a:p>
                      <a:endParaRPr lang="ru-RU" dirty="0"/>
                    </a:p>
                  </a:txBody>
                  <a:tcPr/>
                </a:tc>
                <a:extLst>
                  <a:ext uri="{0D108BD9-81ED-4DB2-BD59-A6C34878D82A}">
                    <a16:rowId xmlns:a16="http://schemas.microsoft.com/office/drawing/2014/main" val="1664008344"/>
                  </a:ext>
                </a:extLst>
              </a:tr>
              <a:tr h="370840">
                <a:tc>
                  <a:txBody>
                    <a:bodyPr/>
                    <a:lstStyle/>
                    <a:p>
                      <a:r>
                        <a:rPr lang="ru-RU" dirty="0"/>
                        <a:t>Комплектация</a:t>
                      </a:r>
                    </a:p>
                  </a:txBody>
                  <a:tcPr/>
                </a:tc>
                <a:tc>
                  <a:txBody>
                    <a:bodyPr/>
                    <a:lstStyle/>
                    <a:p>
                      <a:r>
                        <a:rPr lang="ru-RU" sz="1400" b="0" i="0" u="none" strike="noStrike" baseline="0" dirty="0">
                          <a:solidFill>
                            <a:srgbClr val="000000"/>
                          </a:solidFill>
                          <a:latin typeface="Calibri" panose="020F0502020204030204" pitchFamily="34" charset="0"/>
                        </a:rPr>
                        <a:t>ПО в электронном виде 	</a:t>
                      </a:r>
                    </a:p>
                    <a:p>
                      <a:endParaRPr lang="ru-RU" sz="1400" b="0" i="0" u="none" strike="noStrike" baseline="0" dirty="0">
                        <a:solidFill>
                          <a:srgbClr val="000000"/>
                        </a:solidFill>
                        <a:latin typeface="Calibri" panose="020F0502020204030204" pitchFamily="34" charset="0"/>
                      </a:endParaRPr>
                    </a:p>
                    <a:p>
                      <a:r>
                        <a:rPr lang="ru-RU" sz="1400" b="0" i="0" u="none" strike="noStrike" baseline="0" dirty="0">
                          <a:solidFill>
                            <a:srgbClr val="000000"/>
                          </a:solidFill>
                          <a:latin typeface="Calibri" panose="020F0502020204030204" pitchFamily="34" charset="0"/>
                        </a:rPr>
                        <a:t>Пошаговая инструкция на русском языке 	</a:t>
                      </a:r>
                    </a:p>
                    <a:p>
                      <a:endParaRPr lang="ru-RU" sz="1400" b="0" i="0" u="none" strike="noStrike" baseline="0" dirty="0">
                        <a:solidFill>
                          <a:srgbClr val="000000"/>
                        </a:solidFill>
                        <a:latin typeface="Calibri" panose="020F0502020204030204" pitchFamily="34" charset="0"/>
                      </a:endParaRPr>
                    </a:p>
                    <a:p>
                      <a:r>
                        <a:rPr lang="ru-RU" sz="1400" b="0" i="0" u="none" strike="noStrike" baseline="0" dirty="0">
                          <a:solidFill>
                            <a:srgbClr val="000000"/>
                          </a:solidFill>
                          <a:latin typeface="Calibri" panose="020F0502020204030204" pitchFamily="34" charset="0"/>
                        </a:rPr>
                        <a:t>Лицензия (право пользования ПО) - должна быть легитимной, полнофункциональной, не ограниченной по времени, не являться ознакомительной, оформлена на конечного пользователя (Заказчика), в связи с чем Заказчик имеет право проверить подлинность и легитимность приобретения у производителя ПО. 	</a:t>
                      </a:r>
                    </a:p>
                    <a:p>
                      <a:endParaRPr lang="ru-RU" dirty="0"/>
                    </a:p>
                  </a:txBody>
                  <a:tcPr anchor="ctr"/>
                </a:tc>
                <a:extLst>
                  <a:ext uri="{0D108BD9-81ED-4DB2-BD59-A6C34878D82A}">
                    <a16:rowId xmlns:a16="http://schemas.microsoft.com/office/drawing/2014/main" val="3555171697"/>
                  </a:ext>
                </a:extLst>
              </a:tr>
            </a:tbl>
          </a:graphicData>
        </a:graphic>
      </p:graphicFrame>
      <p:pic>
        <p:nvPicPr>
          <p:cNvPr id="3" name="Рисунок 2">
            <a:extLst>
              <a:ext uri="{FF2B5EF4-FFF2-40B4-BE49-F238E27FC236}">
                <a16:creationId xmlns:a16="http://schemas.microsoft.com/office/drawing/2014/main" id="{CB6B004D-1CFA-03A1-9609-B611F64DC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32656"/>
            <a:ext cx="3312368" cy="1645704"/>
          </a:xfrm>
          <a:prstGeom prst="rect">
            <a:avLst/>
          </a:prstGeom>
        </p:spPr>
      </p:pic>
    </p:spTree>
    <p:extLst>
      <p:ext uri="{BB962C8B-B14F-4D97-AF65-F5344CB8AC3E}">
        <p14:creationId xmlns:p14="http://schemas.microsoft.com/office/powerpoint/2010/main" val="104787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D4B5E41A-7C71-2424-A261-70190DDE2866}"/>
              </a:ext>
            </a:extLst>
          </p:cNvPr>
          <p:cNvGraphicFramePr>
            <a:graphicFrameLocks noGrp="1"/>
          </p:cNvGraphicFramePr>
          <p:nvPr>
            <p:ph idx="1"/>
            <p:extLst>
              <p:ext uri="{D42A27DB-BD31-4B8C-83A1-F6EECF244321}">
                <p14:modId xmlns:p14="http://schemas.microsoft.com/office/powerpoint/2010/main" val="2385750238"/>
              </p:ext>
            </p:extLst>
          </p:nvPr>
        </p:nvGraphicFramePr>
        <p:xfrm>
          <a:off x="179512" y="116632"/>
          <a:ext cx="8784976" cy="6480721"/>
        </p:xfrm>
        <a:graphic>
          <a:graphicData uri="http://schemas.openxmlformats.org/drawingml/2006/table">
            <a:tbl>
              <a:tblPr firstRow="1" bandRow="1">
                <a:tableStyleId>{BDBED569-4797-4DF1-A0F4-6AAB3CD982D8}</a:tableStyleId>
              </a:tblPr>
              <a:tblGrid>
                <a:gridCol w="4392488">
                  <a:extLst>
                    <a:ext uri="{9D8B030D-6E8A-4147-A177-3AD203B41FA5}">
                      <a16:colId xmlns:a16="http://schemas.microsoft.com/office/drawing/2014/main" val="2804337951"/>
                    </a:ext>
                  </a:extLst>
                </a:gridCol>
                <a:gridCol w="4392488">
                  <a:extLst>
                    <a:ext uri="{9D8B030D-6E8A-4147-A177-3AD203B41FA5}">
                      <a16:colId xmlns:a16="http://schemas.microsoft.com/office/drawing/2014/main" val="974395026"/>
                    </a:ext>
                  </a:extLst>
                </a:gridCol>
              </a:tblGrid>
              <a:tr h="627899">
                <a:tc gridSpan="2">
                  <a:txBody>
                    <a:bodyPr/>
                    <a:lstStyle/>
                    <a:p>
                      <a:pPr algn="ctr"/>
                      <a:r>
                        <a:rPr lang="ru-RU" sz="1600" dirty="0">
                          <a:latin typeface="+mn-lt"/>
                        </a:rPr>
                        <a:t>7.Характеристики операционной система и </a:t>
                      </a:r>
                    </a:p>
                    <a:p>
                      <a:pPr algn="ctr"/>
                      <a:r>
                        <a:rPr lang="ru-RU" sz="1600" dirty="0">
                          <a:latin typeface="+mn-lt"/>
                        </a:rPr>
                        <a:t>антивирусного программного обеспечения 	</a:t>
                      </a:r>
                    </a:p>
                  </a:txBody>
                  <a:tcPr/>
                </a:tc>
                <a:tc hMerge="1">
                  <a:txBody>
                    <a:bodyPr/>
                    <a:lstStyle/>
                    <a:p>
                      <a:endParaRPr lang="ru-RU"/>
                    </a:p>
                  </a:txBody>
                  <a:tcPr/>
                </a:tc>
                <a:extLst>
                  <a:ext uri="{0D108BD9-81ED-4DB2-BD59-A6C34878D82A}">
                    <a16:rowId xmlns:a16="http://schemas.microsoft.com/office/drawing/2014/main" val="4291101748"/>
                  </a:ext>
                </a:extLst>
              </a:tr>
              <a:tr h="371032">
                <a:tc gridSpan="2">
                  <a:txBody>
                    <a:bodyPr/>
                    <a:lstStyle/>
                    <a:p>
                      <a:pPr algn="ctr"/>
                      <a:r>
                        <a:rPr lang="ru-RU" sz="1350" dirty="0">
                          <a:latin typeface="+mn-lt"/>
                        </a:rPr>
                        <a:t>Характеристики ОС</a:t>
                      </a:r>
                    </a:p>
                  </a:txBody>
                  <a:tcPr/>
                </a:tc>
                <a:tc hMerge="1">
                  <a:txBody>
                    <a:bodyPr/>
                    <a:lstStyle/>
                    <a:p>
                      <a:endParaRPr lang="ru-RU"/>
                    </a:p>
                  </a:txBody>
                  <a:tcPr/>
                </a:tc>
                <a:extLst>
                  <a:ext uri="{0D108BD9-81ED-4DB2-BD59-A6C34878D82A}">
                    <a16:rowId xmlns:a16="http://schemas.microsoft.com/office/drawing/2014/main" val="2545654787"/>
                  </a:ext>
                </a:extLst>
              </a:tr>
              <a:tr h="456653">
                <a:tc>
                  <a:txBody>
                    <a:bodyPr/>
                    <a:lstStyle/>
                    <a:p>
                      <a:pPr algn="l"/>
                      <a:r>
                        <a:rPr lang="ru-RU" sz="1350" dirty="0">
                          <a:latin typeface="+mn-lt"/>
                        </a:rPr>
                        <a:t>Тип</a:t>
                      </a:r>
                    </a:p>
                  </a:txBody>
                  <a:tcPr/>
                </a:tc>
                <a:tc>
                  <a:txBody>
                    <a:bodyPr/>
                    <a:lstStyle/>
                    <a:p>
                      <a:r>
                        <a:rPr lang="ru-RU" sz="1350" b="0" i="0" u="none" strike="noStrike" baseline="0" dirty="0">
                          <a:solidFill>
                            <a:srgbClr val="000000"/>
                          </a:solidFill>
                          <a:latin typeface="+mn-lt"/>
                        </a:rPr>
                        <a:t>Предустановленная </a:t>
                      </a:r>
                      <a:r>
                        <a:rPr lang="en-US" sz="1350" b="0" i="0" u="none" strike="noStrike" baseline="0" dirty="0">
                          <a:solidFill>
                            <a:srgbClr val="000000"/>
                          </a:solidFill>
                          <a:latin typeface="+mn-lt"/>
                        </a:rPr>
                        <a:t>Windows 	</a:t>
                      </a:r>
                      <a:r>
                        <a:rPr lang="ru-RU" sz="1350" b="0" i="0" u="none" strike="noStrike" baseline="0" dirty="0">
                          <a:solidFill>
                            <a:srgbClr val="000000"/>
                          </a:solidFill>
                          <a:latin typeface="+mn-lt"/>
                        </a:rPr>
                        <a:t>	</a:t>
                      </a:r>
                      <a:endParaRPr lang="ru-RU" sz="1350" dirty="0">
                        <a:latin typeface="+mn-lt"/>
                      </a:endParaRPr>
                    </a:p>
                  </a:txBody>
                  <a:tcPr/>
                </a:tc>
                <a:extLst>
                  <a:ext uri="{0D108BD9-81ED-4DB2-BD59-A6C34878D82A}">
                    <a16:rowId xmlns:a16="http://schemas.microsoft.com/office/drawing/2014/main" val="1401270428"/>
                  </a:ext>
                </a:extLst>
              </a:tr>
              <a:tr h="380546">
                <a:tc>
                  <a:txBody>
                    <a:bodyPr/>
                    <a:lstStyle/>
                    <a:p>
                      <a:pPr algn="l"/>
                      <a:r>
                        <a:rPr lang="ru-RU" sz="1350" dirty="0">
                          <a:latin typeface="+mn-lt"/>
                        </a:rPr>
                        <a:t>Назначение</a:t>
                      </a:r>
                    </a:p>
                  </a:txBody>
                  <a:tcPr/>
                </a:tc>
                <a:tc>
                  <a:txBody>
                    <a:bodyPr/>
                    <a:lstStyle/>
                    <a:p>
                      <a:pPr algn="l"/>
                      <a:r>
                        <a:rPr kumimoji="0" lang="ru-RU" sz="1350" b="0" i="0" u="none" strike="noStrike" kern="0" cap="none" spc="0" normalizeH="0" baseline="0" noProof="0" dirty="0">
                          <a:ln>
                            <a:noFill/>
                          </a:ln>
                          <a:solidFill>
                            <a:srgbClr val="000000"/>
                          </a:solidFill>
                          <a:effectLst/>
                          <a:uLnTx/>
                          <a:uFillTx/>
                          <a:latin typeface="+mn-lt"/>
                          <a:cs typeface="+mn-cs"/>
                        </a:rPr>
                        <a:t>ОС общего назначения </a:t>
                      </a:r>
                      <a:endParaRPr lang="ru-RU" sz="1350" dirty="0">
                        <a:latin typeface="+mn-lt"/>
                      </a:endParaRPr>
                    </a:p>
                  </a:txBody>
                  <a:tcPr/>
                </a:tc>
                <a:extLst>
                  <a:ext uri="{0D108BD9-81ED-4DB2-BD59-A6C34878D82A}">
                    <a16:rowId xmlns:a16="http://schemas.microsoft.com/office/drawing/2014/main" val="4054514415"/>
                  </a:ext>
                </a:extLst>
              </a:tr>
              <a:tr h="449462">
                <a:tc>
                  <a:txBody>
                    <a:bodyPr/>
                    <a:lstStyle/>
                    <a:p>
                      <a:pPr algn="l"/>
                      <a:r>
                        <a:rPr lang="ru-RU" sz="1350" dirty="0">
                          <a:latin typeface="+mn-lt"/>
                        </a:rPr>
                        <a:t>Интерфейс</a:t>
                      </a: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srgbClr val="000000"/>
                          </a:solidFill>
                          <a:effectLst/>
                          <a:uLnTx/>
                          <a:uFillTx/>
                          <a:latin typeface="+mn-lt"/>
                          <a:cs typeface="+mn-cs"/>
                        </a:rPr>
                        <a:t>Оконный, русскоязычный 	</a:t>
                      </a:r>
                    </a:p>
                  </a:txBody>
                  <a:tcPr/>
                </a:tc>
                <a:extLst>
                  <a:ext uri="{0D108BD9-81ED-4DB2-BD59-A6C34878D82A}">
                    <a16:rowId xmlns:a16="http://schemas.microsoft.com/office/drawing/2014/main" val="2445582544"/>
                  </a:ext>
                </a:extLst>
              </a:tr>
              <a:tr h="764088">
                <a:tc>
                  <a:txBody>
                    <a:bodyPr/>
                    <a:lstStyle/>
                    <a:p>
                      <a:pPr algn="l"/>
                      <a:r>
                        <a:rPr lang="ru-RU" sz="1350" dirty="0">
                          <a:latin typeface="+mn-lt"/>
                        </a:rPr>
                        <a:t>Функции</a:t>
                      </a: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srgbClr val="000000"/>
                          </a:solidFill>
                          <a:effectLst/>
                          <a:uLnTx/>
                          <a:uFillTx/>
                          <a:latin typeface="+mn-lt"/>
                          <a:cs typeface="+mn-cs"/>
                        </a:rPr>
                        <a:t>Закрепление приложений (на разных экранах и мониторах); виртуальные рабочие столы. </a:t>
                      </a:r>
                    </a:p>
                  </a:txBody>
                  <a:tcPr/>
                </a:tc>
                <a:extLst>
                  <a:ext uri="{0D108BD9-81ED-4DB2-BD59-A6C34878D82A}">
                    <a16:rowId xmlns:a16="http://schemas.microsoft.com/office/drawing/2014/main" val="463749035"/>
                  </a:ext>
                </a:extLst>
              </a:tr>
              <a:tr h="471827">
                <a:tc>
                  <a:txBody>
                    <a:bodyPr/>
                    <a:lstStyle/>
                    <a:p>
                      <a:pPr algn="l"/>
                      <a:r>
                        <a:rPr lang="ru-RU" sz="1350" dirty="0">
                          <a:latin typeface="+mn-lt"/>
                        </a:rPr>
                        <a:t>Тип лицензии</a:t>
                      </a: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srgbClr val="000000"/>
                          </a:solidFill>
                          <a:effectLst/>
                          <a:uLnTx/>
                          <a:uFillTx/>
                          <a:latin typeface="+mn-lt"/>
                          <a:cs typeface="+mn-cs"/>
                        </a:rPr>
                        <a:t>Постоянная 	</a:t>
                      </a:r>
                    </a:p>
                  </a:txBody>
                  <a:tcPr/>
                </a:tc>
                <a:extLst>
                  <a:ext uri="{0D108BD9-81ED-4DB2-BD59-A6C34878D82A}">
                    <a16:rowId xmlns:a16="http://schemas.microsoft.com/office/drawing/2014/main" val="967152006"/>
                  </a:ext>
                </a:extLst>
              </a:tr>
              <a:tr h="371032">
                <a:tc gridSpan="2">
                  <a:txBody>
                    <a:bodyPr/>
                    <a:lstStyle/>
                    <a:p>
                      <a:pPr algn="ctr"/>
                      <a:r>
                        <a:rPr lang="ru-RU" sz="1350" dirty="0">
                          <a:latin typeface="+mn-lt"/>
                        </a:rPr>
                        <a:t>Характеристики антивирусного программного обеспечения </a:t>
                      </a:r>
                    </a:p>
                  </a:txBody>
                  <a:tcPr/>
                </a:tc>
                <a:tc hMerge="1">
                  <a:txBody>
                    <a:bodyPr/>
                    <a:lstStyle/>
                    <a:p>
                      <a:pPr algn="l"/>
                      <a:endParaRPr lang="ru-RU" dirty="0"/>
                    </a:p>
                  </a:txBody>
                  <a:tcPr/>
                </a:tc>
                <a:extLst>
                  <a:ext uri="{0D108BD9-81ED-4DB2-BD59-A6C34878D82A}">
                    <a16:rowId xmlns:a16="http://schemas.microsoft.com/office/drawing/2014/main" val="114031522"/>
                  </a:ext>
                </a:extLst>
              </a:tr>
              <a:tr h="570817">
                <a:tc>
                  <a:txBody>
                    <a:bodyPr/>
                    <a:lstStyle/>
                    <a:p>
                      <a:r>
                        <a:rPr lang="ru-RU" sz="1350" b="0" i="0" u="none" strike="noStrike" baseline="0" dirty="0">
                          <a:solidFill>
                            <a:srgbClr val="000000"/>
                          </a:solidFill>
                          <a:latin typeface="+mn-lt"/>
                        </a:rPr>
                        <a:t>Название 	</a:t>
                      </a:r>
                      <a:endParaRPr lang="ru-RU" sz="1350" dirty="0">
                        <a:latin typeface="+mn-lt"/>
                      </a:endParaRP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000000"/>
                          </a:solidFill>
                          <a:effectLst/>
                          <a:uLnTx/>
                          <a:uFillTx/>
                          <a:latin typeface="+mn-lt"/>
                          <a:cs typeface="+mn-cs"/>
                        </a:rPr>
                        <a:t>Kaspersky lab 	</a:t>
                      </a:r>
                    </a:p>
                  </a:txBody>
                  <a:tcPr/>
                </a:tc>
                <a:extLst>
                  <a:ext uri="{0D108BD9-81ED-4DB2-BD59-A6C34878D82A}">
                    <a16:rowId xmlns:a16="http://schemas.microsoft.com/office/drawing/2014/main" val="1243617716"/>
                  </a:ext>
                </a:extLst>
              </a:tr>
              <a:tr h="618860">
                <a:tc gridSpan="2">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ru-RU" sz="1600" b="1" dirty="0">
                          <a:latin typeface="+mn-lt"/>
                        </a:rPr>
                        <a:t>8.  Характеристики </a:t>
                      </a:r>
                      <a:r>
                        <a:rPr kumimoji="0" lang="ru-RU" sz="1600" b="1" i="0" u="none" strike="noStrike" kern="0" cap="none" spc="0" normalizeH="0" baseline="0" noProof="0" dirty="0">
                          <a:ln>
                            <a:noFill/>
                          </a:ln>
                          <a:solidFill>
                            <a:prstClr val="black"/>
                          </a:solidFill>
                          <a:effectLst/>
                          <a:uLnTx/>
                          <a:uFillTx/>
                          <a:latin typeface="+mn-lt"/>
                          <a:cs typeface="+mn-cs"/>
                        </a:rPr>
                        <a:t>пульта ДУ, контроллеров управления, коммутаторов, центрального блока конференц-системы</a:t>
                      </a:r>
                    </a:p>
                  </a:txBody>
                  <a:tcPr/>
                </a:tc>
                <a:tc hMerge="1">
                  <a:txBody>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mn-cs"/>
                      </a:endParaRPr>
                    </a:p>
                  </a:txBody>
                  <a:tcPr/>
                </a:tc>
                <a:extLst>
                  <a:ext uri="{0D108BD9-81ED-4DB2-BD59-A6C34878D82A}">
                    <a16:rowId xmlns:a16="http://schemas.microsoft.com/office/drawing/2014/main" val="849600163"/>
                  </a:ext>
                </a:extLst>
              </a:tr>
              <a:tr h="1398505">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Пульт дистанционного управления</a:t>
                      </a: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Нужен для управления интерфейсом ВКЗ через экраны или проекторы. А также для одновременного запуска или остановки, единой видео панорамы на нескольких экранах или проекторах. А также для регуляции яркости и громкости звука акустической системы</a:t>
                      </a:r>
                    </a:p>
                  </a:txBody>
                  <a:tcPr/>
                </a:tc>
                <a:extLst>
                  <a:ext uri="{0D108BD9-81ED-4DB2-BD59-A6C34878D82A}">
                    <a16:rowId xmlns:a16="http://schemas.microsoft.com/office/drawing/2014/main" val="1189032334"/>
                  </a:ext>
                </a:extLst>
              </a:tr>
            </a:tbl>
          </a:graphicData>
        </a:graphic>
      </p:graphicFrame>
    </p:spTree>
    <p:extLst>
      <p:ext uri="{BB962C8B-B14F-4D97-AF65-F5344CB8AC3E}">
        <p14:creationId xmlns:p14="http://schemas.microsoft.com/office/powerpoint/2010/main" val="347578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выглядит как электроника&#10;&#10;Автоматически созданное описание">
            <a:extLst>
              <a:ext uri="{FF2B5EF4-FFF2-40B4-BE49-F238E27FC236}">
                <a16:creationId xmlns:a16="http://schemas.microsoft.com/office/drawing/2014/main" id="{3A35B4F8-3C0C-1545-A550-4B878AA72213}"/>
              </a:ext>
            </a:extLst>
          </p:cNvPr>
          <p:cNvPicPr>
            <a:picLocks noChangeAspect="1"/>
          </p:cNvPicPr>
          <p:nvPr/>
        </p:nvPicPr>
        <p:blipFill>
          <a:blip r:embed="rId2"/>
          <a:stretch>
            <a:fillRect/>
          </a:stretch>
        </p:blipFill>
        <p:spPr>
          <a:xfrm>
            <a:off x="414250" y="122579"/>
            <a:ext cx="2596902" cy="2596902"/>
          </a:xfrm>
          <a:prstGeom prst="rect">
            <a:avLst/>
          </a:prstGeom>
        </p:spPr>
      </p:pic>
      <p:pic>
        <p:nvPicPr>
          <p:cNvPr id="6" name="Рисунок 5">
            <a:extLst>
              <a:ext uri="{FF2B5EF4-FFF2-40B4-BE49-F238E27FC236}">
                <a16:creationId xmlns:a16="http://schemas.microsoft.com/office/drawing/2014/main" id="{CE8411BE-8282-44E1-1DD5-1A4F63168963}"/>
              </a:ext>
            </a:extLst>
          </p:cNvPr>
          <p:cNvPicPr>
            <a:picLocks noChangeAspect="1"/>
          </p:cNvPicPr>
          <p:nvPr/>
        </p:nvPicPr>
        <p:blipFill>
          <a:blip r:embed="rId3"/>
          <a:stretch>
            <a:fillRect/>
          </a:stretch>
        </p:blipFill>
        <p:spPr>
          <a:xfrm>
            <a:off x="971600" y="4836790"/>
            <a:ext cx="1877194" cy="2021210"/>
          </a:xfrm>
          <a:prstGeom prst="rect">
            <a:avLst/>
          </a:prstGeom>
        </p:spPr>
      </p:pic>
      <p:pic>
        <p:nvPicPr>
          <p:cNvPr id="3" name="Рисунок 2">
            <a:extLst>
              <a:ext uri="{FF2B5EF4-FFF2-40B4-BE49-F238E27FC236}">
                <a16:creationId xmlns:a16="http://schemas.microsoft.com/office/drawing/2014/main" id="{83AE170D-3E1D-7DA5-C75D-D753FAEE8C23}"/>
              </a:ext>
            </a:extLst>
          </p:cNvPr>
          <p:cNvPicPr>
            <a:picLocks noChangeAspect="1"/>
          </p:cNvPicPr>
          <p:nvPr/>
        </p:nvPicPr>
        <p:blipFill>
          <a:blip r:embed="rId4"/>
          <a:stretch>
            <a:fillRect/>
          </a:stretch>
        </p:blipFill>
        <p:spPr>
          <a:xfrm>
            <a:off x="539552" y="3501008"/>
            <a:ext cx="2596902" cy="1298451"/>
          </a:xfrm>
          <a:prstGeom prst="rect">
            <a:avLst/>
          </a:prstGeom>
        </p:spPr>
      </p:pic>
      <p:graphicFrame>
        <p:nvGraphicFramePr>
          <p:cNvPr id="4" name="Объект 3">
            <a:extLst>
              <a:ext uri="{FF2B5EF4-FFF2-40B4-BE49-F238E27FC236}">
                <a16:creationId xmlns:a16="http://schemas.microsoft.com/office/drawing/2014/main" id="{DB2211D4-67F1-B129-9591-74922969A1B7}"/>
              </a:ext>
            </a:extLst>
          </p:cNvPr>
          <p:cNvGraphicFramePr>
            <a:graphicFrameLocks noGrp="1"/>
          </p:cNvGraphicFramePr>
          <p:nvPr>
            <p:ph idx="1"/>
            <p:extLst>
              <p:ext uri="{D42A27DB-BD31-4B8C-83A1-F6EECF244321}">
                <p14:modId xmlns:p14="http://schemas.microsoft.com/office/powerpoint/2010/main" val="3850708018"/>
              </p:ext>
            </p:extLst>
          </p:nvPr>
        </p:nvGraphicFramePr>
        <p:xfrm>
          <a:off x="179512" y="116632"/>
          <a:ext cx="8784976" cy="6451898"/>
        </p:xfrm>
        <a:graphic>
          <a:graphicData uri="http://schemas.openxmlformats.org/drawingml/2006/table">
            <a:tbl>
              <a:tblPr firstRow="1" bandRow="1">
                <a:tableStyleId>{BDBED569-4797-4DF1-A0F4-6AAB3CD982D8}</a:tableStyleId>
              </a:tblPr>
              <a:tblGrid>
                <a:gridCol w="4392488">
                  <a:extLst>
                    <a:ext uri="{9D8B030D-6E8A-4147-A177-3AD203B41FA5}">
                      <a16:colId xmlns:a16="http://schemas.microsoft.com/office/drawing/2014/main" val="3762926668"/>
                    </a:ext>
                  </a:extLst>
                </a:gridCol>
                <a:gridCol w="4392488">
                  <a:extLst>
                    <a:ext uri="{9D8B030D-6E8A-4147-A177-3AD203B41FA5}">
                      <a16:colId xmlns:a16="http://schemas.microsoft.com/office/drawing/2014/main" val="1537519690"/>
                    </a:ext>
                  </a:extLst>
                </a:gridCol>
              </a:tblGrid>
              <a:tr h="2967024">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Контроллер управления системой</a:t>
                      </a: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lang="ru-RU" b="0" i="0" dirty="0">
                          <a:solidFill>
                            <a:srgbClr val="353535"/>
                          </a:solidFill>
                          <a:effectLst/>
                          <a:latin typeface="Open Sans" panose="020B0606030504020204" pitchFamily="34" charset="0"/>
                          <a:ea typeface="Open Sans" panose="020B0606030504020204" pitchFamily="34" charset="0"/>
                          <a:cs typeface="Open Sans" panose="020B0606030504020204" pitchFamily="34" charset="0"/>
                        </a:rPr>
                        <a:t>Устройство, к которому подключаются все пульты делегатов и председателя, и с помощью которого обеспечивается вывод звукового сигнала на систему озвучивания, т.е. усилитель и акустические системы. К каждому такому контроллеру можно подсоединить до 60 пультов. К каждому входу можно подключить не более 25 пультов. Каждый пульт (делегата и председателя) снабжен кабелем 1,5 метра для подключения к аналогичному пульту или центральному контроллеру. Пульты подключаются между собой последовательно друг к другу, и в конечном счете подсоединяются в один из входов LINE центрального контроллера. </a:t>
                      </a:r>
                      <a:endParaRPr kumimoji="0" lang="ru-RU" sz="135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20740189"/>
                  </a:ext>
                </a:extLst>
              </a:tr>
              <a:tr h="1939977">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Видеокоммутаторы</a:t>
                      </a:r>
                    </a:p>
                  </a:txBody>
                  <a:tcPr/>
                </a:tc>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lang="ru-RU"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Это устройства, обеспечивающие последовательное переключение видеосигналов от нескольких телекамер на один или несколько выходов (мониторов). Число входных каналов должно быть не менее 4. Также видеокоммутатор обязательно должен иметь  "залповый" режим работы, в котором изображения на мониторах формируются как связанные, синхронно переключающиеся между собой группы.</a:t>
                      </a:r>
                      <a:endParaRPr kumimoji="0" lang="ru-RU" sz="135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23049978"/>
                  </a:ext>
                </a:extLst>
              </a:tr>
              <a:tr h="1536998">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Центральный блок управления конференц-системы</a:t>
                      </a:r>
                    </a:p>
                  </a:txBody>
                  <a:tcPr/>
                </a:tc>
                <a:tc>
                  <a:txBody>
                    <a:bodyPr/>
                    <a:lstStyle/>
                    <a:p>
                      <a:pPr algn="l"/>
                      <a:r>
                        <a:rPr lang="ru-RU" b="0" i="0" dirty="0">
                          <a:solidFill>
                            <a:srgbClr val="353B41"/>
                          </a:solidFill>
                          <a:effectLst/>
                          <a:latin typeface="Open Sans" panose="020B0606030504020204" pitchFamily="34" charset="0"/>
                          <a:ea typeface="Open Sans" panose="020B0606030504020204" pitchFamily="34" charset="0"/>
                          <a:cs typeface="Open Sans" panose="020B0606030504020204" pitchFamily="34" charset="0"/>
                        </a:rPr>
                        <a:t>Состоит из аппаратного и программного обеспечения, использует микропроцессорное управление, автоматически определяет настройки, устанавливает ограничения времени и предварительные установки системного видео.</a:t>
                      </a:r>
                    </a:p>
                  </a:txBody>
                  <a:tcPr/>
                </a:tc>
                <a:extLst>
                  <a:ext uri="{0D108BD9-81ED-4DB2-BD59-A6C34878D82A}">
                    <a16:rowId xmlns:a16="http://schemas.microsoft.com/office/drawing/2014/main" val="3485277958"/>
                  </a:ext>
                </a:extLst>
              </a:tr>
            </a:tbl>
          </a:graphicData>
        </a:graphic>
      </p:graphicFrame>
    </p:spTree>
    <p:extLst>
      <p:ext uri="{BB962C8B-B14F-4D97-AF65-F5344CB8AC3E}">
        <p14:creationId xmlns:p14="http://schemas.microsoft.com/office/powerpoint/2010/main" val="38783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EBD80B53-B638-CE1A-AF7B-354121F94959}"/>
              </a:ext>
            </a:extLst>
          </p:cNvPr>
          <p:cNvGraphicFramePr>
            <a:graphicFrameLocks noGrp="1"/>
          </p:cNvGraphicFramePr>
          <p:nvPr>
            <p:ph idx="1"/>
            <p:extLst>
              <p:ext uri="{D42A27DB-BD31-4B8C-83A1-F6EECF244321}">
                <p14:modId xmlns:p14="http://schemas.microsoft.com/office/powerpoint/2010/main" val="599393208"/>
              </p:ext>
            </p:extLst>
          </p:nvPr>
        </p:nvGraphicFramePr>
        <p:xfrm>
          <a:off x="107504" y="17241"/>
          <a:ext cx="8928992" cy="6599641"/>
        </p:xfrm>
        <a:graphic>
          <a:graphicData uri="http://schemas.openxmlformats.org/drawingml/2006/table">
            <a:tbl>
              <a:tblPr firstRow="1" bandRow="1">
                <a:tableStyleId>{BDBED569-4797-4DF1-A0F4-6AAB3CD982D8}</a:tableStyleId>
              </a:tblPr>
              <a:tblGrid>
                <a:gridCol w="4464496">
                  <a:extLst>
                    <a:ext uri="{9D8B030D-6E8A-4147-A177-3AD203B41FA5}">
                      <a16:colId xmlns:a16="http://schemas.microsoft.com/office/drawing/2014/main" val="440191684"/>
                    </a:ext>
                  </a:extLst>
                </a:gridCol>
                <a:gridCol w="4464496">
                  <a:extLst>
                    <a:ext uri="{9D8B030D-6E8A-4147-A177-3AD203B41FA5}">
                      <a16:colId xmlns:a16="http://schemas.microsoft.com/office/drawing/2014/main" val="2391849290"/>
                    </a:ext>
                  </a:extLst>
                </a:gridCol>
              </a:tblGrid>
              <a:tr h="5228041">
                <a:tc>
                  <a:txBody>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a:ln>
                            <a:noFill/>
                          </a:ln>
                          <a:solidFill>
                            <a:schemeClr val="tx1"/>
                          </a:solidFill>
                          <a:effectLst/>
                          <a:uLnTx/>
                          <a:uFillTx/>
                          <a:latin typeface="+mn-lt"/>
                          <a:cs typeface="+mn-cs"/>
                        </a:rPr>
                        <a:t>Характеристики центрального блока управления конференц-системы</a:t>
                      </a:r>
                    </a:p>
                    <a:p>
                      <a:pPr marL="0" marR="0" lvl="0" indent="0" algn="l" defTabSz="6858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schemeClr val="tx1"/>
                        </a:solidFill>
                        <a:effectLst/>
                        <a:uLnTx/>
                        <a:uFillTx/>
                        <a:latin typeface="+mn-lt"/>
                        <a:cs typeface="+mn-cs"/>
                      </a:endParaRPr>
                    </a:p>
                    <a:p>
                      <a:endParaRPr lang="ru-RU" sz="1400" dirty="0">
                        <a:solidFill>
                          <a:schemeClr val="tx1"/>
                        </a:solidFill>
                        <a:latin typeface="+mn-lt"/>
                      </a:endParaRPr>
                    </a:p>
                  </a:txBody>
                  <a:tcPr/>
                </a:tc>
                <a:tc>
                  <a:txBody>
                    <a:bodyPr/>
                    <a:lstStyle/>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Автоматическая обработка аудиосигнала </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Высоковольтная и низковольтная системы электропитания новой разработки, которые снижают до минимума эффект длинного кабеля (снижении линейного напряжения).</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К одному кабелю питания можно подключать множество устройств, что упрощает монтаж и настройку системы.</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К выходу для записи можно подключать рекордер для полной записи конференции.</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Возможность подключения внешних аудиоустройств.</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Возможность подключения телефонного соединителя для осуществления удаленных вызовов.</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Отображение статуса микрофонов.</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Частотный диапазон 65 Гц-15 кГц</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Отношение сигнал/шум &gt;85 дБ</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Коэффициент гармоник на номинальном уровне (THD) &lt;0,2%Видеоинтерфейсы</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4 х </a:t>
                      </a:r>
                      <a:r>
                        <a:rPr kumimoji="0" lang="en-US" sz="1400" b="0" i="0" u="none" strike="noStrike" kern="0" cap="none" spc="0" normalizeH="0" baseline="0" noProof="0" dirty="0">
                          <a:ln>
                            <a:noFill/>
                          </a:ln>
                          <a:solidFill>
                            <a:schemeClr val="tx1"/>
                          </a:solidFill>
                          <a:effectLst/>
                          <a:uLnTx/>
                          <a:uFillTx/>
                          <a:latin typeface="+mn-lt"/>
                          <a:cs typeface="+mn-cs"/>
                        </a:rPr>
                        <a:t>BNC</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Интерфейсы управления</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n-lt"/>
                          <a:cs typeface="+mn-cs"/>
                        </a:rPr>
                        <a:t>RS-232, RS-422</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0" cap="none" spc="0" normalizeH="0" baseline="0" noProof="0" dirty="0">
                          <a:ln>
                            <a:noFill/>
                          </a:ln>
                          <a:solidFill>
                            <a:schemeClr val="tx1"/>
                          </a:solidFill>
                          <a:effectLst/>
                          <a:uLnTx/>
                          <a:uFillTx/>
                          <a:latin typeface="+mn-lt"/>
                          <a:cs typeface="+mn-cs"/>
                        </a:rPr>
                        <a:t>Последовательный интерфейс управления</a:t>
                      </a:r>
                    </a:p>
                    <a:p>
                      <a:pPr marL="0" marR="0" lvl="0" indent="0" algn="l" defTabSz="685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mn-lt"/>
                          <a:cs typeface="+mn-cs"/>
                        </a:rPr>
                        <a:t>Com-</a:t>
                      </a:r>
                      <a:r>
                        <a:rPr kumimoji="0" lang="ru-RU" sz="1400" b="0" i="0" u="none" strike="noStrike" kern="0" cap="none" spc="0" normalizeH="0" baseline="0" noProof="0" dirty="0">
                          <a:ln>
                            <a:noFill/>
                          </a:ln>
                          <a:solidFill>
                            <a:schemeClr val="tx1"/>
                          </a:solidFill>
                          <a:effectLst/>
                          <a:uLnTx/>
                          <a:uFillTx/>
                          <a:latin typeface="+mn-lt"/>
                          <a:cs typeface="+mn-cs"/>
                        </a:rPr>
                        <a:t>порт 9-пин</a:t>
                      </a:r>
                    </a:p>
                  </a:txBody>
                  <a:tcPr/>
                </a:tc>
                <a:extLst>
                  <a:ext uri="{0D108BD9-81ED-4DB2-BD59-A6C34878D82A}">
                    <a16:rowId xmlns:a16="http://schemas.microsoft.com/office/drawing/2014/main" val="3746138371"/>
                  </a:ext>
                </a:extLst>
              </a:tr>
              <a:tr h="1359959">
                <a:tc>
                  <a:txBody>
                    <a:bodyPr/>
                    <a:lstStyle/>
                    <a:p>
                      <a:r>
                        <a:rPr lang="ru-RU" sz="1600" b="1" dirty="0">
                          <a:solidFill>
                            <a:schemeClr val="tx1"/>
                          </a:solidFill>
                          <a:latin typeface="+mn-lt"/>
                        </a:rPr>
                        <a:t>Дополнительно</a:t>
                      </a:r>
                    </a:p>
                  </a:txBody>
                  <a:tcPr/>
                </a:tc>
                <a:tc>
                  <a:txBody>
                    <a:bodyPr/>
                    <a:lstStyle/>
                    <a:p>
                      <a:pPr algn="l"/>
                      <a:r>
                        <a:rPr lang="ru-RU" sz="1400" i="0" u="none" dirty="0">
                          <a:solidFill>
                            <a:schemeClr val="tx1"/>
                          </a:solidFill>
                          <a:effectLst/>
                          <a:latin typeface="+mn-lt"/>
                        </a:rPr>
                        <a:t>Программно-аппаратный комплекс ВКЗ, также должен включать в себя  кронштейны, мобильные стойки, настенные крепления, потолочные крепления, стационарные стойки, различные кабеля и другие соединительные конструкции, которые нужны для  работы ВКЗ</a:t>
                      </a:r>
                    </a:p>
                  </a:txBody>
                  <a:tcPr/>
                </a:tc>
                <a:extLst>
                  <a:ext uri="{0D108BD9-81ED-4DB2-BD59-A6C34878D82A}">
                    <a16:rowId xmlns:a16="http://schemas.microsoft.com/office/drawing/2014/main" val="1367885001"/>
                  </a:ext>
                </a:extLst>
              </a:tr>
            </a:tbl>
          </a:graphicData>
        </a:graphic>
      </p:graphicFrame>
    </p:spTree>
    <p:extLst>
      <p:ext uri="{BB962C8B-B14F-4D97-AF65-F5344CB8AC3E}">
        <p14:creationId xmlns:p14="http://schemas.microsoft.com/office/powerpoint/2010/main" val="86563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58AAB6A-284E-7C2C-CFE5-56657218B50C}"/>
              </a:ext>
            </a:extLst>
          </p:cNvPr>
          <p:cNvSpPr>
            <a:spLocks noGrp="1"/>
          </p:cNvSpPr>
          <p:nvPr>
            <p:ph idx="1"/>
          </p:nvPr>
        </p:nvSpPr>
        <p:spPr>
          <a:xfrm>
            <a:off x="557392" y="2060848"/>
            <a:ext cx="7886700" cy="4351338"/>
          </a:xfrm>
        </p:spPr>
        <p:txBody>
          <a:bodyPr>
            <a:normAutofit fontScale="92500" lnSpcReduction="10000"/>
          </a:bodyPr>
          <a:lstStyle/>
          <a:p>
            <a:pPr marL="285750" marR="0" lvl="0" indent="-285750" algn="l" defTabSz="914400" eaLnBrk="1" fontAlgn="auto" latinLnBrk="0" hangingPunct="1">
              <a:lnSpc>
                <a:spcPct val="100000"/>
              </a:lnSpc>
              <a:spcBef>
                <a:spcPts val="0"/>
              </a:spcBef>
              <a:spcAft>
                <a:spcPts val="0"/>
              </a:spcAft>
              <a:buClrTx/>
              <a:buSzTx/>
              <a:buFontTx/>
              <a:buChar char="-"/>
              <a:tabLst/>
              <a:defRPr/>
            </a:pPr>
            <a:r>
              <a:rPr kumimoji="0" lang="ru-RU" sz="17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Области и отрасли применения разрабатываемого / дорабатываемого ПО</a:t>
            </a:r>
          </a:p>
          <a:p>
            <a:pPr marL="0" marR="0" lvl="0" indent="0" algn="l" defTabSz="914400" eaLnBrk="1" fontAlgn="auto" latinLnBrk="0" hangingPunct="1">
              <a:lnSpc>
                <a:spcPct val="100000"/>
              </a:lnSpc>
              <a:spcBef>
                <a:spcPts val="0"/>
              </a:spcBef>
              <a:spcAft>
                <a:spcPts val="0"/>
              </a:spcAft>
              <a:buClrTx/>
              <a:buSzTx/>
              <a:buNone/>
              <a:tabLst/>
              <a:defRPr/>
            </a:pPr>
            <a:endParaRPr kumimoji="0" lang="ru-RU" sz="1700" b="1" i="0" u="sng"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a:rPr>
              <a:t>         Разрабатываемое ПО предназначено для создания системы ВКЗ. ВКЗ в свою очередь </a:t>
            </a:r>
            <a:r>
              <a:rPr kumimoji="0" lang="ru-RU" sz="16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a:rPr>
              <a:t> будет высоко востребована и будет применяться в образовательной отрасли,  учебных заведениях в частности в школах, вузах для проведений лекций в дистанционном формате, различных обучающих программ на основе наших технологий. Также ВКЗ может применяться в промышленной отрасли для</a:t>
            </a:r>
            <a:r>
              <a:rPr kumimoji="0" lang="ru-RU" sz="16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panose="020B0604020202020204" pitchFamily="34" charset="0"/>
              </a:rPr>
              <a:t> ускорения прохождения процесса согласования, требующее участия большой рабочей группы, быстрого получение информации в сложных условиях, сокращение издержек на обучение сотрудников. Также</a:t>
            </a:r>
            <a:r>
              <a:rPr kumimoji="0" lang="ru-RU" sz="16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a:rPr>
              <a:t> такие виртуальные пространства также можно будет разместить в музеях и научных центрах,  например с виртуальной имитацией космоса по средствам воспроизведения графической проекции космоса в ВКЗ для его изучения детьми.</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Arial"/>
              </a:rPr>
              <a:t>Виртуальные конференц залы также будут широко востребованы для проведения различных деловых встреч в удаленном формате, но при этом будут создаваться эффект полного присутствия всех собеседников в месте события.</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a:ln>
                  <a:noFill/>
                </a:ln>
                <a:solidFill>
                  <a:prstClr val="black"/>
                </a:solidFill>
                <a:effectLst/>
                <a:uLnTx/>
                <a:uFillTx/>
                <a:latin typeface="Calibri"/>
                <a:cs typeface="Arial"/>
              </a:rPr>
              <a:t>  </a:t>
            </a:r>
            <a:endParaRPr kumimoji="0" lang="ru-RU" sz="1800" b="0" i="0" u="none" strike="noStrike" kern="0" cap="none" spc="0" normalizeH="0" baseline="0" noProof="0" dirty="0">
              <a:ln>
                <a:noFill/>
              </a:ln>
              <a:solidFill>
                <a:prstClr val="black"/>
              </a:solidFill>
              <a:effectLst/>
              <a:uLnTx/>
              <a:uFillTx/>
              <a:latin typeface="Calibri"/>
              <a:cs typeface="Arial"/>
            </a:endParaRPr>
          </a:p>
          <a:p>
            <a:endParaRPr lang="ru-RU" dirty="0"/>
          </a:p>
        </p:txBody>
      </p:sp>
      <p:pic>
        <p:nvPicPr>
          <p:cNvPr id="4" name="Рисунок 3">
            <a:extLst>
              <a:ext uri="{FF2B5EF4-FFF2-40B4-BE49-F238E27FC236}">
                <a16:creationId xmlns:a16="http://schemas.microsoft.com/office/drawing/2014/main" id="{2BB0DFFD-924B-D1C1-17E2-DE3D1171F65F}"/>
              </a:ext>
            </a:extLst>
          </p:cNvPr>
          <p:cNvPicPr>
            <a:picLocks noChangeAspect="1"/>
          </p:cNvPicPr>
          <p:nvPr/>
        </p:nvPicPr>
        <p:blipFill>
          <a:blip r:embed="rId3"/>
          <a:stretch>
            <a:fillRect/>
          </a:stretch>
        </p:blipFill>
        <p:spPr>
          <a:xfrm>
            <a:off x="827584" y="332656"/>
            <a:ext cx="7346317" cy="1383912"/>
          </a:xfrm>
          <a:prstGeom prst="rect">
            <a:avLst/>
          </a:prstGeom>
        </p:spPr>
      </p:pic>
      <p:sp>
        <p:nvSpPr>
          <p:cNvPr id="5" name="TextBox 4">
            <a:extLst>
              <a:ext uri="{FF2B5EF4-FFF2-40B4-BE49-F238E27FC236}">
                <a16:creationId xmlns:a16="http://schemas.microsoft.com/office/drawing/2014/main" id="{D3647FF1-90EF-F60E-AB2E-C06AC7483C5F}"/>
              </a:ext>
            </a:extLst>
          </p:cNvPr>
          <p:cNvSpPr txBox="1"/>
          <p:nvPr/>
        </p:nvSpPr>
        <p:spPr>
          <a:xfrm>
            <a:off x="628650" y="344299"/>
            <a:ext cx="2512335" cy="553998"/>
          </a:xfrm>
          <a:prstGeom prst="rect">
            <a:avLst/>
          </a:prstGeom>
          <a:noFill/>
        </p:spPr>
        <p:txBody>
          <a:bodyPr wrap="square" rtlCol="0">
            <a:spAutoFit/>
          </a:bodyPr>
          <a:lstStyle/>
          <a:p>
            <a:pPr algn="ctr"/>
            <a:r>
              <a:rPr lang="ru-RU" sz="1000" dirty="0"/>
              <a:t>*Пример изображения не сшитого панорамного изображения</a:t>
            </a:r>
          </a:p>
          <a:p>
            <a:pPr algn="ctr"/>
            <a:r>
              <a:rPr lang="ru-RU" sz="1000" dirty="0"/>
              <a:t>    без коррекции цвета и экспозиции</a:t>
            </a:r>
          </a:p>
        </p:txBody>
      </p:sp>
    </p:spTree>
    <p:extLst>
      <p:ext uri="{BB962C8B-B14F-4D97-AF65-F5344CB8AC3E}">
        <p14:creationId xmlns:p14="http://schemas.microsoft.com/office/powerpoint/2010/main" val="114757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39C9102-E0DE-C5A2-7357-810C87C94FA6}"/>
              </a:ext>
            </a:extLst>
          </p:cNvPr>
          <p:cNvSpPr>
            <a:spLocks noGrp="1"/>
          </p:cNvSpPr>
          <p:nvPr>
            <p:ph idx="1"/>
          </p:nvPr>
        </p:nvSpPr>
        <p:spPr>
          <a:xfrm>
            <a:off x="121920" y="1152808"/>
            <a:ext cx="8900160" cy="4731209"/>
          </a:xfrm>
        </p:spPr>
        <p:txBody>
          <a:bodyPr>
            <a:normAutofit fontScale="47500" lnSpcReduction="20000"/>
          </a:bodyPr>
          <a:lstStyle/>
          <a:p>
            <a:pPr marL="0" indent="0">
              <a:buNone/>
            </a:pPr>
            <a:r>
              <a:rPr lang="ru-RU" dirty="0">
                <a:solidFill>
                  <a:schemeClr val="bg1"/>
                </a:solidFill>
              </a:rPr>
              <a:t> 1. Камера: </a:t>
            </a:r>
          </a:p>
          <a:p>
            <a:pPr marL="0" indent="0">
              <a:buNone/>
            </a:pPr>
            <a:r>
              <a:rPr lang="en-US" sz="2175" dirty="0">
                <a:solidFill>
                  <a:schemeClr val="bg1"/>
                </a:solidFill>
              </a:rPr>
              <a:t>https://ipvs.ru/product/4k-ptz-kamera-dlya-videokonferentssvyazi-prestel-4k-ptz612a/?sphrase_id=17784</a:t>
            </a:r>
          </a:p>
          <a:p>
            <a:pPr marL="0" indent="0">
              <a:buNone/>
            </a:pPr>
            <a:r>
              <a:rPr lang="en-US" sz="2175" dirty="0">
                <a:solidFill>
                  <a:schemeClr val="bg1"/>
                </a:solidFill>
              </a:rPr>
              <a:t>4</a:t>
            </a:r>
            <a:r>
              <a:rPr lang="ru-RU" sz="2175" dirty="0">
                <a:solidFill>
                  <a:schemeClr val="bg1"/>
                </a:solidFill>
              </a:rPr>
              <a:t>К </a:t>
            </a:r>
            <a:r>
              <a:rPr lang="en-US" sz="2175" dirty="0">
                <a:solidFill>
                  <a:schemeClr val="bg1"/>
                </a:solidFill>
              </a:rPr>
              <a:t>PTZ </a:t>
            </a:r>
            <a:r>
              <a:rPr lang="ru-RU" sz="2175" dirty="0">
                <a:solidFill>
                  <a:schemeClr val="bg1"/>
                </a:solidFill>
              </a:rPr>
              <a:t>камера для видеоконференцсвязи </a:t>
            </a:r>
            <a:r>
              <a:rPr lang="en-US" sz="2175" dirty="0">
                <a:solidFill>
                  <a:schemeClr val="bg1"/>
                </a:solidFill>
              </a:rPr>
              <a:t>Prestel 4K-PTZ612A</a:t>
            </a:r>
          </a:p>
          <a:p>
            <a:pPr marL="0" indent="0">
              <a:buNone/>
            </a:pPr>
            <a:r>
              <a:rPr lang="ru-RU" sz="2175" dirty="0">
                <a:solidFill>
                  <a:schemeClr val="bg1"/>
                </a:solidFill>
              </a:rPr>
              <a:t>Цена:</a:t>
            </a:r>
          </a:p>
          <a:p>
            <a:pPr marL="0" indent="0">
              <a:buNone/>
            </a:pPr>
            <a:r>
              <a:rPr lang="ru-RU" sz="2175" dirty="0">
                <a:solidFill>
                  <a:schemeClr val="bg1"/>
                </a:solidFill>
              </a:rPr>
              <a:t>133 027 Рублей.</a:t>
            </a:r>
          </a:p>
          <a:p>
            <a:pPr marL="0" indent="0">
              <a:buNone/>
            </a:pPr>
            <a:endParaRPr lang="ru-RU" sz="2175" dirty="0">
              <a:solidFill>
                <a:schemeClr val="bg1"/>
              </a:solidFill>
            </a:endParaRPr>
          </a:p>
          <a:p>
            <a:pPr marL="0" indent="0">
              <a:buNone/>
            </a:pPr>
            <a:r>
              <a:rPr lang="ru-RU" sz="2175" dirty="0">
                <a:solidFill>
                  <a:schemeClr val="bg1"/>
                </a:solidFill>
              </a:rPr>
              <a:t>2. Проектор:</a:t>
            </a:r>
          </a:p>
          <a:p>
            <a:pPr marL="0" indent="0">
              <a:buNone/>
            </a:pPr>
            <a:r>
              <a:rPr lang="en-US" sz="2175" dirty="0">
                <a:solidFill>
                  <a:schemeClr val="bg1"/>
                </a:solidFill>
              </a:rPr>
              <a:t>https://market.yandex.ru/product--proektor-xiaomi-mijia-laser-projection-tv-1s-4k-mjjgtyds04fm-3840x2160-3000-1-2000-lm-dlp-7-kg/667651700?text=%D0%9B%D0%B0%D0%B7%D0%B5%D1%80%D0%BD%D1%8B%D0%B9%20%D0%BF%D1%80%D0%BE%D0%B5%D0%BA%D1%82%D0%BE%D1%80%20Xiaomi%20MiJia%20Laser%20Projection%204K&amp;cpc=aOViwstPMEpnUjSpFSPaNUM-88c8BiWrH0iAVY9ehTWvHO9HTOWWHHXPWd8b5345E_cgnCW30pEk7tliU0QVQRDNdp2Sc88puMUum-MOD1GnrXtVKX1piPGawYi3JUNCEv0pGtee2ynyb6vk9rxvBR80N-6D3W6WYoOnNpp-V7S9GjPIWZafeFzCl1euIFyk&amp;sku=667651700&amp;do-waremd5=oViUG8xxixreC2aYbCxQSg&amp;cpa=1&amp;nid=26960370</a:t>
            </a:r>
          </a:p>
          <a:p>
            <a:pPr marL="0" indent="0">
              <a:buNone/>
            </a:pPr>
            <a:r>
              <a:rPr lang="ru-RU" sz="2175" dirty="0">
                <a:solidFill>
                  <a:schemeClr val="bg1"/>
                </a:solidFill>
              </a:rPr>
              <a:t>Проектор </a:t>
            </a:r>
            <a:r>
              <a:rPr lang="en-US" sz="2175" dirty="0">
                <a:solidFill>
                  <a:schemeClr val="bg1"/>
                </a:solidFill>
              </a:rPr>
              <a:t>Xiaomi </a:t>
            </a:r>
            <a:r>
              <a:rPr lang="en-US" sz="2175" dirty="0" err="1">
                <a:solidFill>
                  <a:schemeClr val="bg1"/>
                </a:solidFill>
              </a:rPr>
              <a:t>Mijia</a:t>
            </a:r>
            <a:r>
              <a:rPr lang="en-US" sz="2175" dirty="0">
                <a:solidFill>
                  <a:schemeClr val="bg1"/>
                </a:solidFill>
              </a:rPr>
              <a:t> Laser Projection TV 1S 4K MJJGTYDS04FM 3840x2160, 3000:1, 2000 </a:t>
            </a:r>
            <a:r>
              <a:rPr lang="ru-RU" sz="2175" dirty="0">
                <a:solidFill>
                  <a:schemeClr val="bg1"/>
                </a:solidFill>
              </a:rPr>
              <a:t>лм, </a:t>
            </a:r>
            <a:r>
              <a:rPr lang="en-US" sz="2175" dirty="0">
                <a:solidFill>
                  <a:schemeClr val="bg1"/>
                </a:solidFill>
              </a:rPr>
              <a:t>DLP, 7 </a:t>
            </a:r>
            <a:r>
              <a:rPr lang="ru-RU" sz="2175" dirty="0">
                <a:solidFill>
                  <a:schemeClr val="bg1"/>
                </a:solidFill>
              </a:rPr>
              <a:t>кг</a:t>
            </a:r>
          </a:p>
          <a:p>
            <a:pPr marL="0" indent="0">
              <a:buNone/>
            </a:pPr>
            <a:r>
              <a:rPr lang="ru-RU" sz="2175" dirty="0">
                <a:solidFill>
                  <a:schemeClr val="bg1"/>
                </a:solidFill>
              </a:rPr>
              <a:t>139 000 Рублей.</a:t>
            </a:r>
          </a:p>
          <a:p>
            <a:pPr marL="0" indent="0">
              <a:buNone/>
            </a:pPr>
            <a:endParaRPr lang="ru-RU" sz="2175" dirty="0">
              <a:solidFill>
                <a:schemeClr val="bg1"/>
              </a:solidFill>
            </a:endParaRPr>
          </a:p>
          <a:p>
            <a:pPr marL="0" indent="0">
              <a:buNone/>
            </a:pPr>
            <a:r>
              <a:rPr lang="ru-RU" sz="2175" dirty="0">
                <a:solidFill>
                  <a:schemeClr val="bg1"/>
                </a:solidFill>
              </a:rPr>
              <a:t>3. Экран для проектора:</a:t>
            </a:r>
          </a:p>
          <a:p>
            <a:pPr marL="0" indent="0">
              <a:buNone/>
            </a:pPr>
            <a:r>
              <a:rPr lang="en-US" sz="2175" dirty="0">
                <a:solidFill>
                  <a:schemeClr val="bg1"/>
                </a:solidFill>
              </a:rPr>
              <a:t>https://market.yandex.ru/product--mivision-ekran-dlia-lazernogo-proektora-uluchshaiushchii-kartinku-mivision-ust-alr-fixed-frame-screen-150-diuimov-4k-16-9-black/2000610105220?text=%D0%9F%D1%80%D0%BE%D0%B5%D0%BA%D1%86%D0%B8%D0%BE%D0%BD%D0%BD%D1%8B%D0%B9%20ALR%20%D1%8D%D0%BA%D1%80%D0%B0%D0%BD%20Onyx%20Membrane%20150%22%2016%3A9&amp;cpc=Do-wmKq8hhL273V-mhRLPDlNOqhHb3ma_LZPDEP8Pcn7vbm_SV8NAJSUWUJmmAZXdcFq0R2QPihRtLM2PDccpCdA4SRHf6xQgukZOCpCRtL42-LoZ0ZwgBj_33FI9aoUFwXPvBoDianhYkJXQ5Tu252wuDxj3pWYwzTUL1dHgvrrjHafxuPVCiHwB2leQx2g8m-64J4R36Q%2C&amp;sku=2000610105220&amp;do-waremd5=disO94u7PHPm-OoP0E8zUg&amp;cpa=1&amp;nid=26960390</a:t>
            </a:r>
          </a:p>
          <a:p>
            <a:pPr marL="0" indent="0">
              <a:buNone/>
            </a:pPr>
            <a:r>
              <a:rPr lang="en-US" sz="2175" dirty="0" err="1">
                <a:solidFill>
                  <a:schemeClr val="bg1"/>
                </a:solidFill>
              </a:rPr>
              <a:t>Mivision</a:t>
            </a:r>
            <a:r>
              <a:rPr lang="en-US" sz="2175" dirty="0">
                <a:solidFill>
                  <a:schemeClr val="bg1"/>
                </a:solidFill>
              </a:rPr>
              <a:t> </a:t>
            </a:r>
            <a:r>
              <a:rPr lang="ru-RU" sz="2175" dirty="0">
                <a:solidFill>
                  <a:schemeClr val="bg1"/>
                </a:solidFill>
              </a:rPr>
              <a:t>Экран для лазерного проектора улучшающий картинку </a:t>
            </a:r>
            <a:r>
              <a:rPr lang="en-US" sz="2175" dirty="0" err="1">
                <a:solidFill>
                  <a:schemeClr val="bg1"/>
                </a:solidFill>
              </a:rPr>
              <a:t>Mivision</a:t>
            </a:r>
            <a:r>
              <a:rPr lang="en-US" sz="2175" dirty="0">
                <a:solidFill>
                  <a:schemeClr val="bg1"/>
                </a:solidFill>
              </a:rPr>
              <a:t> UST ALR Fixed Frame Screen 150 </a:t>
            </a:r>
            <a:r>
              <a:rPr lang="ru-RU" sz="2175" dirty="0">
                <a:solidFill>
                  <a:schemeClr val="bg1"/>
                </a:solidFill>
              </a:rPr>
              <a:t>дюймов 4</a:t>
            </a:r>
            <a:r>
              <a:rPr lang="en-US" sz="2175" dirty="0">
                <a:solidFill>
                  <a:schemeClr val="bg1"/>
                </a:solidFill>
              </a:rPr>
              <a:t>K 16:9 Black</a:t>
            </a:r>
          </a:p>
          <a:p>
            <a:pPr marL="0" indent="0">
              <a:buNone/>
            </a:pPr>
            <a:r>
              <a:rPr lang="en-US" sz="2175" dirty="0">
                <a:solidFill>
                  <a:schemeClr val="bg1"/>
                </a:solidFill>
              </a:rPr>
              <a:t>196 900 </a:t>
            </a:r>
            <a:r>
              <a:rPr lang="ru-RU" sz="2175" dirty="0">
                <a:solidFill>
                  <a:schemeClr val="bg1"/>
                </a:solidFill>
              </a:rPr>
              <a:t>Рублей.</a:t>
            </a:r>
          </a:p>
          <a:p>
            <a:endParaRPr lang="ru-RU" dirty="0">
              <a:solidFill>
                <a:schemeClr val="bg1"/>
              </a:solidFill>
            </a:endParaRPr>
          </a:p>
        </p:txBody>
      </p:sp>
      <p:pic>
        <p:nvPicPr>
          <p:cNvPr id="4" name="Рисунок 3">
            <a:extLst>
              <a:ext uri="{FF2B5EF4-FFF2-40B4-BE49-F238E27FC236}">
                <a16:creationId xmlns:a16="http://schemas.microsoft.com/office/drawing/2014/main" id="{56FB0D4A-DEE6-52DF-104D-BDF2BEB831ED}"/>
              </a:ext>
            </a:extLst>
          </p:cNvPr>
          <p:cNvPicPr>
            <a:picLocks noChangeAspect="1"/>
          </p:cNvPicPr>
          <p:nvPr/>
        </p:nvPicPr>
        <p:blipFill>
          <a:blip r:embed="rId2"/>
          <a:stretch>
            <a:fillRect/>
          </a:stretch>
        </p:blipFill>
        <p:spPr>
          <a:xfrm>
            <a:off x="8160934" y="857251"/>
            <a:ext cx="983066" cy="370364"/>
          </a:xfrm>
          <a:prstGeom prst="rect">
            <a:avLst/>
          </a:prstGeom>
        </p:spPr>
      </p:pic>
      <p:sp>
        <p:nvSpPr>
          <p:cNvPr id="5" name="TextBox 4">
            <a:extLst>
              <a:ext uri="{FF2B5EF4-FFF2-40B4-BE49-F238E27FC236}">
                <a16:creationId xmlns:a16="http://schemas.microsoft.com/office/drawing/2014/main" id="{565D6632-47A5-9466-E77E-D51CF2066664}"/>
              </a:ext>
            </a:extLst>
          </p:cNvPr>
          <p:cNvSpPr txBox="1"/>
          <p:nvPr/>
        </p:nvSpPr>
        <p:spPr>
          <a:xfrm>
            <a:off x="3939702" y="808822"/>
            <a:ext cx="1870448" cy="415498"/>
          </a:xfrm>
          <a:prstGeom prst="rect">
            <a:avLst/>
          </a:prstGeom>
          <a:noFill/>
        </p:spPr>
        <p:txBody>
          <a:bodyPr wrap="none" rtlCol="0">
            <a:spAutoFit/>
          </a:bodyPr>
          <a:lstStyle/>
          <a:p>
            <a:pPr defTabSz="685800" rtl="0"/>
            <a:r>
              <a:rPr lang="ru-RU" sz="2100" u="sng" kern="1200" dirty="0">
                <a:solidFill>
                  <a:srgbClr val="92872D"/>
                </a:solidFill>
                <a:latin typeface="Calibri" panose="020F0502020204030204"/>
              </a:rPr>
              <a:t>Оборудование</a:t>
            </a:r>
          </a:p>
        </p:txBody>
      </p:sp>
    </p:spTree>
    <p:extLst>
      <p:ext uri="{BB962C8B-B14F-4D97-AF65-F5344CB8AC3E}">
        <p14:creationId xmlns:p14="http://schemas.microsoft.com/office/powerpoint/2010/main" val="34441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53BB336-B611-1938-D0DC-EC94E7ABF8A1}"/>
              </a:ext>
            </a:extLst>
          </p:cNvPr>
          <p:cNvSpPr>
            <a:spLocks noGrp="1"/>
          </p:cNvSpPr>
          <p:nvPr>
            <p:ph idx="1"/>
          </p:nvPr>
        </p:nvSpPr>
        <p:spPr>
          <a:xfrm>
            <a:off x="132539" y="1265812"/>
            <a:ext cx="8878922" cy="4559840"/>
          </a:xfrm>
        </p:spPr>
        <p:txBody>
          <a:bodyPr>
            <a:normAutofit fontScale="92500" lnSpcReduction="20000"/>
          </a:bodyPr>
          <a:lstStyle/>
          <a:p>
            <a:pPr>
              <a:defRPr/>
            </a:pPr>
            <a:endParaRPr lang="ru-RU" sz="1350" dirty="0">
              <a:solidFill>
                <a:prstClr val="white"/>
              </a:solidFill>
              <a:latin typeface="Calibri" panose="020F0502020204030204"/>
            </a:endParaRPr>
          </a:p>
          <a:p>
            <a:pPr marL="0" indent="0">
              <a:buNone/>
              <a:defRPr/>
            </a:pPr>
            <a:r>
              <a:rPr lang="ru-RU" sz="1350" dirty="0">
                <a:solidFill>
                  <a:prstClr val="white"/>
                </a:solidFill>
                <a:latin typeface="Calibri" panose="020F0502020204030204"/>
              </a:rPr>
              <a:t>3. Экран для проектора:</a:t>
            </a:r>
          </a:p>
          <a:p>
            <a:pPr marL="0" indent="0">
              <a:buNone/>
              <a:defRPr/>
            </a:pPr>
            <a:r>
              <a:rPr lang="en-US" sz="1350" dirty="0">
                <a:solidFill>
                  <a:prstClr val="white"/>
                </a:solidFill>
                <a:latin typeface="Calibri" panose="020F0502020204030204"/>
              </a:rPr>
              <a:t>https://market.yandex.ru/product--mivision-ekran-dlia-lazernogo-proektora-uluchshaiushchii-kartinku-mivision-ust-alr-fixed-frame-screen-150-diuimov-4k-16-9-black/2000610105220?text=%D0%9F%D1%80%D0%BE%D0%B5%D0%BA%D1%86%D0%B8%D0%BE%D0%BD%D0%BD%D1%8B%D0%B9%20ALR%20%D1%8D%D0%BA%D1%80%D0%B0%D0%BD%20Onyx%20Membrane%20150%22%2016%3A9&amp;cpc=Do-wmKq8hhL273V-mhRLPDlNOqhHb3ma_LZPDEP8Pcn7vbm_SV8NAJSUWUJmmAZXdcFq0R2QPihRtLM2PDccpCdA4SRHf6xQgukZOCpCRtL42-LoZ0ZwgBj_33FI9aoUFwXPvBoDianhYkJXQ5Tu252wuDxj3pWYwzTUL1dHgvrrjHafxuPVCiHwB2leQx2g8m-64J4R36Q%2C&amp;sku=2000610105220&amp;do-waremd5=disO94u7PHPm-OoP0E8zUg&amp;cpa=1&amp;nid=26960390</a:t>
            </a:r>
          </a:p>
          <a:p>
            <a:pPr marL="0" indent="0">
              <a:buNone/>
              <a:defRPr/>
            </a:pPr>
            <a:r>
              <a:rPr lang="en-US" sz="1350" dirty="0" err="1">
                <a:solidFill>
                  <a:prstClr val="white"/>
                </a:solidFill>
                <a:latin typeface="Calibri" panose="020F0502020204030204"/>
              </a:rPr>
              <a:t>Mivision</a:t>
            </a:r>
            <a:r>
              <a:rPr lang="en-US" sz="1350" dirty="0">
                <a:solidFill>
                  <a:prstClr val="white"/>
                </a:solidFill>
                <a:latin typeface="Calibri" panose="020F0502020204030204"/>
              </a:rPr>
              <a:t> </a:t>
            </a:r>
            <a:r>
              <a:rPr lang="ru-RU" sz="1350" dirty="0">
                <a:solidFill>
                  <a:prstClr val="white"/>
                </a:solidFill>
                <a:latin typeface="Calibri" panose="020F0502020204030204"/>
              </a:rPr>
              <a:t>Экран для лазерного проектора улучшающий картинку </a:t>
            </a:r>
            <a:r>
              <a:rPr lang="en-US" sz="1350" dirty="0" err="1">
                <a:solidFill>
                  <a:prstClr val="white"/>
                </a:solidFill>
                <a:latin typeface="Calibri" panose="020F0502020204030204"/>
              </a:rPr>
              <a:t>Mivision</a:t>
            </a:r>
            <a:r>
              <a:rPr lang="en-US" sz="1350" dirty="0">
                <a:solidFill>
                  <a:prstClr val="white"/>
                </a:solidFill>
                <a:latin typeface="Calibri" panose="020F0502020204030204"/>
              </a:rPr>
              <a:t> UST ALR Fixed Frame Screen 150 </a:t>
            </a:r>
            <a:r>
              <a:rPr lang="ru-RU" sz="1350" dirty="0">
                <a:solidFill>
                  <a:prstClr val="white"/>
                </a:solidFill>
                <a:latin typeface="Calibri" panose="020F0502020204030204"/>
              </a:rPr>
              <a:t>дюймов 4</a:t>
            </a:r>
            <a:r>
              <a:rPr lang="en-US" sz="1350" dirty="0">
                <a:solidFill>
                  <a:prstClr val="white"/>
                </a:solidFill>
                <a:latin typeface="Calibri" panose="020F0502020204030204"/>
              </a:rPr>
              <a:t>K 16:9 Black</a:t>
            </a:r>
          </a:p>
          <a:p>
            <a:pPr marL="0" indent="0">
              <a:buNone/>
              <a:defRPr/>
            </a:pPr>
            <a:r>
              <a:rPr lang="en-US" sz="1350" dirty="0">
                <a:solidFill>
                  <a:prstClr val="white"/>
                </a:solidFill>
                <a:latin typeface="Calibri" panose="020F0502020204030204"/>
              </a:rPr>
              <a:t>196 900 </a:t>
            </a:r>
            <a:r>
              <a:rPr lang="ru-RU" sz="1350" dirty="0">
                <a:solidFill>
                  <a:prstClr val="white"/>
                </a:solidFill>
                <a:latin typeface="Calibri" panose="020F0502020204030204"/>
              </a:rPr>
              <a:t>Рублей.</a:t>
            </a:r>
          </a:p>
          <a:p>
            <a:pPr marL="0" indent="0">
              <a:buNone/>
              <a:defRPr/>
            </a:pPr>
            <a:endParaRPr lang="ru-RU" sz="1350" dirty="0">
              <a:solidFill>
                <a:prstClr val="white"/>
              </a:solidFill>
              <a:latin typeface="Calibri" panose="020F0502020204030204"/>
            </a:endParaRPr>
          </a:p>
          <a:p>
            <a:pPr marL="0" indent="0">
              <a:buNone/>
              <a:defRPr/>
            </a:pPr>
            <a:r>
              <a:rPr lang="ru-RU" sz="1350" dirty="0">
                <a:solidFill>
                  <a:prstClr val="white"/>
                </a:solidFill>
                <a:latin typeface="Calibri" panose="020F0502020204030204"/>
              </a:rPr>
              <a:t>4. Микрофон:</a:t>
            </a:r>
          </a:p>
          <a:p>
            <a:pPr marL="0" indent="0">
              <a:buNone/>
              <a:defRPr/>
            </a:pPr>
            <a:r>
              <a:rPr lang="en-US" sz="1350" dirty="0">
                <a:solidFill>
                  <a:prstClr val="white"/>
                </a:solidFill>
                <a:latin typeface="Calibri" panose="020F0502020204030204"/>
              </a:rPr>
              <a:t>https://www.dns-shop.ru/product/2983dddf57863332/mikrofon-saramonic-vmic-stereo-cernyj/</a:t>
            </a:r>
          </a:p>
          <a:p>
            <a:pPr marL="0" indent="0">
              <a:buNone/>
              <a:defRPr/>
            </a:pPr>
            <a:r>
              <a:rPr lang="ru-RU" sz="1350" dirty="0">
                <a:solidFill>
                  <a:prstClr val="white"/>
                </a:solidFill>
                <a:latin typeface="Calibri" panose="020F0502020204030204"/>
              </a:rPr>
              <a:t>Микрофон </a:t>
            </a:r>
            <a:r>
              <a:rPr lang="en-US" sz="1350" dirty="0" err="1">
                <a:solidFill>
                  <a:prstClr val="white"/>
                </a:solidFill>
                <a:latin typeface="Calibri" panose="020F0502020204030204"/>
              </a:rPr>
              <a:t>Saramonic</a:t>
            </a:r>
            <a:r>
              <a:rPr lang="en-US" sz="1350" dirty="0">
                <a:solidFill>
                  <a:prstClr val="white"/>
                </a:solidFill>
                <a:latin typeface="Calibri" panose="020F0502020204030204"/>
              </a:rPr>
              <a:t> </a:t>
            </a:r>
            <a:r>
              <a:rPr lang="en-US" sz="1350" dirty="0" err="1">
                <a:solidFill>
                  <a:prstClr val="white"/>
                </a:solidFill>
                <a:latin typeface="Calibri" panose="020F0502020204030204"/>
              </a:rPr>
              <a:t>Vmic</a:t>
            </a:r>
            <a:r>
              <a:rPr lang="en-US" sz="1350" dirty="0">
                <a:solidFill>
                  <a:prstClr val="white"/>
                </a:solidFill>
                <a:latin typeface="Calibri" panose="020F0502020204030204"/>
              </a:rPr>
              <a:t> Stereo </a:t>
            </a:r>
            <a:r>
              <a:rPr lang="ru-RU" sz="1350" dirty="0">
                <a:solidFill>
                  <a:prstClr val="white"/>
                </a:solidFill>
                <a:latin typeface="Calibri" panose="020F0502020204030204"/>
              </a:rPr>
              <a:t>черный</a:t>
            </a:r>
          </a:p>
          <a:p>
            <a:pPr marL="0" indent="0">
              <a:buNone/>
              <a:defRPr/>
            </a:pPr>
            <a:r>
              <a:rPr lang="ru-RU" sz="1350" dirty="0">
                <a:solidFill>
                  <a:prstClr val="white"/>
                </a:solidFill>
                <a:latin typeface="Calibri" panose="020F0502020204030204"/>
              </a:rPr>
              <a:t>16 799 Рублей.</a:t>
            </a:r>
          </a:p>
          <a:p>
            <a:pPr marL="0" indent="0">
              <a:buNone/>
              <a:defRPr/>
            </a:pPr>
            <a:endParaRPr lang="ru-RU" sz="1350" dirty="0">
              <a:solidFill>
                <a:prstClr val="white"/>
              </a:solidFill>
              <a:latin typeface="Calibri" panose="020F0502020204030204"/>
            </a:endParaRPr>
          </a:p>
          <a:p>
            <a:pPr marL="0" indent="0">
              <a:buNone/>
              <a:defRPr/>
            </a:pPr>
            <a:r>
              <a:rPr lang="ru-RU" sz="1350" dirty="0">
                <a:solidFill>
                  <a:prstClr val="white"/>
                </a:solidFill>
                <a:latin typeface="Calibri" panose="020F0502020204030204"/>
              </a:rPr>
              <a:t>5. Колонки:</a:t>
            </a:r>
          </a:p>
          <a:p>
            <a:pPr marL="0" indent="0">
              <a:buNone/>
              <a:defRPr/>
            </a:pPr>
            <a:r>
              <a:rPr lang="en-US" sz="1350" dirty="0">
                <a:solidFill>
                  <a:prstClr val="white"/>
                </a:solidFill>
                <a:latin typeface="Calibri" panose="020F0502020204030204"/>
              </a:rPr>
              <a:t>https://www.dns-shop.ru/product/7774703b46b03330/kolonki-20-sven-470/</a:t>
            </a:r>
          </a:p>
          <a:p>
            <a:pPr marL="0" indent="0">
              <a:buNone/>
              <a:defRPr/>
            </a:pPr>
            <a:r>
              <a:rPr lang="ru-RU" sz="1350" dirty="0">
                <a:solidFill>
                  <a:prstClr val="white"/>
                </a:solidFill>
                <a:latin typeface="Calibri" panose="020F0502020204030204"/>
              </a:rPr>
              <a:t>Колонки 2.0 </a:t>
            </a:r>
            <a:r>
              <a:rPr lang="en-US" sz="1350" dirty="0">
                <a:solidFill>
                  <a:prstClr val="white"/>
                </a:solidFill>
                <a:latin typeface="Calibri" panose="020F0502020204030204"/>
              </a:rPr>
              <a:t>SVEN 470</a:t>
            </a:r>
          </a:p>
          <a:p>
            <a:pPr marL="0" indent="0">
              <a:buNone/>
              <a:defRPr/>
            </a:pPr>
            <a:r>
              <a:rPr lang="en-US" sz="1350" dirty="0">
                <a:solidFill>
                  <a:prstClr val="white"/>
                </a:solidFill>
                <a:latin typeface="Calibri" panose="020F0502020204030204"/>
              </a:rPr>
              <a:t>2199 </a:t>
            </a:r>
            <a:r>
              <a:rPr lang="ru-RU" sz="1350" dirty="0">
                <a:solidFill>
                  <a:prstClr val="white"/>
                </a:solidFill>
                <a:latin typeface="Calibri" panose="020F0502020204030204"/>
              </a:rPr>
              <a:t>Рублей.</a:t>
            </a:r>
          </a:p>
          <a:p>
            <a:endParaRPr lang="ru-RU" dirty="0"/>
          </a:p>
        </p:txBody>
      </p:sp>
      <p:pic>
        <p:nvPicPr>
          <p:cNvPr id="4" name="Рисунок 3">
            <a:extLst>
              <a:ext uri="{FF2B5EF4-FFF2-40B4-BE49-F238E27FC236}">
                <a16:creationId xmlns:a16="http://schemas.microsoft.com/office/drawing/2014/main" id="{655B288C-3C74-B928-AD5E-894986EDAAFE}"/>
              </a:ext>
            </a:extLst>
          </p:cNvPr>
          <p:cNvPicPr>
            <a:picLocks noChangeAspect="1"/>
          </p:cNvPicPr>
          <p:nvPr/>
        </p:nvPicPr>
        <p:blipFill>
          <a:blip r:embed="rId2"/>
          <a:stretch>
            <a:fillRect/>
          </a:stretch>
        </p:blipFill>
        <p:spPr>
          <a:xfrm>
            <a:off x="8160934" y="974842"/>
            <a:ext cx="983066" cy="370364"/>
          </a:xfrm>
          <a:prstGeom prst="rect">
            <a:avLst/>
          </a:prstGeom>
        </p:spPr>
      </p:pic>
    </p:spTree>
    <p:extLst>
      <p:ext uri="{BB962C8B-B14F-4D97-AF65-F5344CB8AC3E}">
        <p14:creationId xmlns:p14="http://schemas.microsoft.com/office/powerpoint/2010/main" val="2541216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2344C0D-7E38-C960-78C7-99CADB373AA1}"/>
              </a:ext>
            </a:extLst>
          </p:cNvPr>
          <p:cNvSpPr>
            <a:spLocks noGrp="1"/>
          </p:cNvSpPr>
          <p:nvPr>
            <p:ph idx="1"/>
          </p:nvPr>
        </p:nvSpPr>
        <p:spPr>
          <a:xfrm>
            <a:off x="293046" y="1286839"/>
            <a:ext cx="8242976" cy="4092837"/>
          </a:xfrm>
        </p:spPr>
        <p:txBody>
          <a:bodyPr>
            <a:normAutofit fontScale="85000" lnSpcReduction="20000"/>
          </a:bodyPr>
          <a:lstStyle/>
          <a:p>
            <a:pPr indent="0" algn="just">
              <a:lnSpc>
                <a:spcPct val="107000"/>
              </a:lnSpc>
              <a:spcAft>
                <a:spcPts val="600"/>
              </a:spcAft>
              <a:buNone/>
            </a:pP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6</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Монитор:</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https://www.dns-shop.ru/product/2e8be1ed8fb7ed20/34-monitor-xiaomi-mi-curved-gaming-monitor-34-cernyj/characteristics/</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Монитор</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Xiaomi Mi Curved Gaming Monitor </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29 999 Рублей.</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7</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Системный блок:</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https://www.dns-shop.ru/product/0805ff78a35bed20/pk-dexp-atlas-h333/</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DEXP Atlas H333</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21 799 Рублей.</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3FCCF9FA-5720-E130-1D32-9869D261A3FD}"/>
              </a:ext>
            </a:extLst>
          </p:cNvPr>
          <p:cNvPicPr>
            <a:picLocks noChangeAspect="1"/>
          </p:cNvPicPr>
          <p:nvPr/>
        </p:nvPicPr>
        <p:blipFill>
          <a:blip r:embed="rId4"/>
          <a:stretch>
            <a:fillRect/>
          </a:stretch>
        </p:blipFill>
        <p:spPr>
          <a:xfrm>
            <a:off x="8160934" y="916475"/>
            <a:ext cx="983066" cy="370364"/>
          </a:xfrm>
          <a:prstGeom prst="rect">
            <a:avLst/>
          </a:prstGeom>
        </p:spPr>
      </p:pic>
    </p:spTree>
    <p:extLst>
      <p:ext uri="{BB962C8B-B14F-4D97-AF65-F5344CB8AC3E}">
        <p14:creationId xmlns:p14="http://schemas.microsoft.com/office/powerpoint/2010/main" val="2895280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2344C0D-7E38-C960-78C7-99CADB373AA1}"/>
              </a:ext>
            </a:extLst>
          </p:cNvPr>
          <p:cNvSpPr>
            <a:spLocks noGrp="1"/>
          </p:cNvSpPr>
          <p:nvPr>
            <p:ph idx="1"/>
          </p:nvPr>
        </p:nvSpPr>
        <p:spPr>
          <a:xfrm>
            <a:off x="107505" y="403594"/>
            <a:ext cx="8764212" cy="6265766"/>
          </a:xfrm>
        </p:spPr>
        <p:txBody>
          <a:bodyPr>
            <a:normAutofit fontScale="62500" lnSpcReduction="20000"/>
          </a:bodyPr>
          <a:lstStyle/>
          <a:p>
            <a:pPr marL="0" indent="0">
              <a:buNone/>
            </a:pPr>
            <a:r>
              <a:rPr lang="ru-RU" sz="2600" dirty="0">
                <a:solidFill>
                  <a:schemeClr val="bg1"/>
                </a:solidFill>
              </a:rPr>
              <a:t>6. Составные части компьютера:</a:t>
            </a:r>
          </a:p>
          <a:p>
            <a:pPr marL="0" indent="0">
              <a:buNone/>
            </a:pPr>
            <a:endParaRPr lang="ru-RU" sz="2600" dirty="0">
              <a:solidFill>
                <a:schemeClr val="bg1"/>
              </a:solidFill>
            </a:endParaRPr>
          </a:p>
          <a:p>
            <a:pPr marL="0" indent="0">
              <a:buNone/>
            </a:pPr>
            <a:r>
              <a:rPr lang="ru-RU" sz="2600" dirty="0">
                <a:solidFill>
                  <a:schemeClr val="bg1"/>
                </a:solidFill>
              </a:rPr>
              <a:t>1. Видеокарта:</a:t>
            </a:r>
          </a:p>
          <a:p>
            <a:pPr marL="0" indent="0">
              <a:buNone/>
            </a:pPr>
            <a:r>
              <a:rPr lang="en-US" sz="2600" dirty="0">
                <a:solidFill>
                  <a:schemeClr val="bg1"/>
                </a:solidFill>
              </a:rPr>
              <a:t>https://poisk-podbor.ru/prices/videokarty/model/asus/geforce-gtx-1050-ti-1303mhz-pci-e-3-0-4096mb-7008mhz-128-bit-dvi-hdmi-hdcp-cerberus</a:t>
            </a:r>
          </a:p>
          <a:p>
            <a:pPr marL="0" indent="0">
              <a:buNone/>
            </a:pPr>
            <a:r>
              <a:rPr lang="en-US" sz="2600" dirty="0">
                <a:solidFill>
                  <a:schemeClr val="bg1"/>
                </a:solidFill>
              </a:rPr>
              <a:t>Asus GeForce GTX 1050 </a:t>
            </a:r>
            <a:r>
              <a:rPr lang="en-US" sz="2600" dirty="0" err="1">
                <a:solidFill>
                  <a:schemeClr val="bg1"/>
                </a:solidFill>
              </a:rPr>
              <a:t>Ti</a:t>
            </a:r>
            <a:r>
              <a:rPr lang="en-US" sz="2600" dirty="0">
                <a:solidFill>
                  <a:schemeClr val="bg1"/>
                </a:solidFill>
              </a:rPr>
              <a:t> 1303Mhz PCI-E 3.0 4096Mb 7008Mhz 128 bit DVI HDMI HDCP CERBERUS</a:t>
            </a:r>
          </a:p>
          <a:p>
            <a:pPr marL="0" indent="0">
              <a:buNone/>
            </a:pPr>
            <a:r>
              <a:rPr lang="en-US" sz="2600" dirty="0">
                <a:solidFill>
                  <a:schemeClr val="bg1"/>
                </a:solidFill>
              </a:rPr>
              <a:t> </a:t>
            </a:r>
          </a:p>
          <a:p>
            <a:pPr marL="0" indent="0">
              <a:buNone/>
            </a:pPr>
            <a:r>
              <a:rPr lang="en-US" sz="2600" dirty="0">
                <a:solidFill>
                  <a:schemeClr val="bg1"/>
                </a:solidFill>
              </a:rPr>
              <a:t>15 200 </a:t>
            </a:r>
            <a:r>
              <a:rPr lang="ru-RU" sz="2600" dirty="0">
                <a:solidFill>
                  <a:schemeClr val="bg1"/>
                </a:solidFill>
              </a:rPr>
              <a:t>Рублей.</a:t>
            </a:r>
          </a:p>
          <a:p>
            <a:pPr marL="0" indent="0">
              <a:buNone/>
            </a:pPr>
            <a:r>
              <a:rPr lang="ru-RU" sz="2600" dirty="0">
                <a:solidFill>
                  <a:schemeClr val="bg1"/>
                </a:solidFill>
              </a:rPr>
              <a:t> </a:t>
            </a:r>
          </a:p>
          <a:p>
            <a:pPr marL="0" indent="0">
              <a:buNone/>
            </a:pPr>
            <a:r>
              <a:rPr lang="ru-RU" sz="2600" dirty="0">
                <a:solidFill>
                  <a:schemeClr val="bg1"/>
                </a:solidFill>
              </a:rPr>
              <a:t>2. Жесткий диск:</a:t>
            </a:r>
          </a:p>
          <a:p>
            <a:pPr marL="0" indent="0">
              <a:buNone/>
            </a:pPr>
            <a:endParaRPr lang="ru-RU" sz="2600" dirty="0">
              <a:solidFill>
                <a:schemeClr val="bg1"/>
              </a:solidFill>
            </a:endParaRPr>
          </a:p>
          <a:p>
            <a:pPr marL="0" indent="0">
              <a:buNone/>
            </a:pPr>
            <a:r>
              <a:rPr lang="ru-RU" sz="2600" dirty="0">
                <a:solidFill>
                  <a:schemeClr val="bg1"/>
                </a:solidFill>
              </a:rPr>
              <a:t> </a:t>
            </a:r>
            <a:r>
              <a:rPr lang="en-US" sz="2600" dirty="0">
                <a:solidFill>
                  <a:schemeClr val="bg1"/>
                </a:solidFill>
              </a:rPr>
              <a:t>https://www.dns-shop.ru/product/f83efc3a69e73332/18-tb-zestkij-disk-wd-red-pro-wd181kfgx/</a:t>
            </a:r>
          </a:p>
          <a:p>
            <a:pPr marL="0" indent="0">
              <a:buNone/>
            </a:pPr>
            <a:r>
              <a:rPr lang="en-US" sz="2600" dirty="0">
                <a:solidFill>
                  <a:schemeClr val="bg1"/>
                </a:solidFill>
              </a:rPr>
              <a:t> </a:t>
            </a:r>
          </a:p>
          <a:p>
            <a:pPr marL="0" indent="0">
              <a:buNone/>
            </a:pPr>
            <a:r>
              <a:rPr lang="ru-RU" sz="2600" dirty="0">
                <a:solidFill>
                  <a:schemeClr val="bg1"/>
                </a:solidFill>
              </a:rPr>
              <a:t>Жесткий диск </a:t>
            </a:r>
            <a:r>
              <a:rPr lang="en-US" sz="2600" dirty="0">
                <a:solidFill>
                  <a:schemeClr val="bg1"/>
                </a:solidFill>
              </a:rPr>
              <a:t>WD Red Pro WD181KFGX</a:t>
            </a:r>
          </a:p>
          <a:p>
            <a:pPr marL="0" indent="0">
              <a:buNone/>
            </a:pPr>
            <a:r>
              <a:rPr lang="en-US" sz="2600" dirty="0">
                <a:solidFill>
                  <a:schemeClr val="bg1"/>
                </a:solidFill>
              </a:rPr>
              <a:t>56 999 </a:t>
            </a:r>
            <a:r>
              <a:rPr lang="ru-RU" sz="2600" dirty="0">
                <a:solidFill>
                  <a:schemeClr val="bg1"/>
                </a:solidFill>
              </a:rPr>
              <a:t>Рублей.</a:t>
            </a:r>
          </a:p>
          <a:p>
            <a:pPr marL="0" indent="0">
              <a:buNone/>
            </a:pPr>
            <a:endParaRPr lang="ru-RU" sz="2600" dirty="0">
              <a:solidFill>
                <a:schemeClr val="bg1"/>
              </a:solidFill>
            </a:endParaRPr>
          </a:p>
          <a:p>
            <a:pPr marL="0" indent="0">
              <a:buNone/>
            </a:pPr>
            <a:r>
              <a:rPr lang="ru-RU" sz="2600" dirty="0">
                <a:solidFill>
                  <a:schemeClr val="bg1"/>
                </a:solidFill>
              </a:rPr>
              <a:t>3. Оперативная память:</a:t>
            </a:r>
          </a:p>
          <a:p>
            <a:pPr marL="0" indent="0">
              <a:buNone/>
            </a:pPr>
            <a:r>
              <a:rPr lang="en-US" sz="2600" dirty="0">
                <a:solidFill>
                  <a:schemeClr val="bg1"/>
                </a:solidFill>
              </a:rPr>
              <a:t>https://www.dns-shop.ru/product/bc2b44bb93b02ff4/servernaa-operativnaa-pamat-kingston-server-premier-ksm29rd432hdr-32-gb/</a:t>
            </a:r>
          </a:p>
          <a:p>
            <a:pPr marL="0" indent="0">
              <a:buNone/>
            </a:pPr>
            <a:r>
              <a:rPr lang="ru-RU" sz="2600" dirty="0">
                <a:solidFill>
                  <a:schemeClr val="bg1"/>
                </a:solidFill>
              </a:rPr>
              <a:t>Серверная оперативная память </a:t>
            </a:r>
            <a:r>
              <a:rPr lang="en-US" sz="2600" dirty="0">
                <a:solidFill>
                  <a:schemeClr val="bg1"/>
                </a:solidFill>
              </a:rPr>
              <a:t>Kingston Server Premier </a:t>
            </a:r>
          </a:p>
          <a:p>
            <a:pPr marL="0" indent="0">
              <a:buNone/>
            </a:pPr>
            <a:r>
              <a:rPr lang="en-US" sz="2600" dirty="0">
                <a:solidFill>
                  <a:schemeClr val="bg1"/>
                </a:solidFill>
              </a:rPr>
              <a:t>26 199 </a:t>
            </a:r>
            <a:r>
              <a:rPr lang="ru-RU" sz="2600" dirty="0">
                <a:solidFill>
                  <a:schemeClr val="bg1"/>
                </a:solidFill>
              </a:rPr>
              <a:t>Рублей.</a:t>
            </a:r>
          </a:p>
          <a:p>
            <a:pPr marL="0" indent="0">
              <a:buNone/>
            </a:pPr>
            <a:endParaRPr lang="ru-RU" sz="2600" dirty="0">
              <a:solidFill>
                <a:schemeClr val="bg1"/>
              </a:solidFill>
            </a:endParaRPr>
          </a:p>
          <a:p>
            <a:endParaRPr lang="ru-RU" dirty="0"/>
          </a:p>
        </p:txBody>
      </p:sp>
      <p:pic>
        <p:nvPicPr>
          <p:cNvPr id="4" name="Рисунок 3">
            <a:extLst>
              <a:ext uri="{FF2B5EF4-FFF2-40B4-BE49-F238E27FC236}">
                <a16:creationId xmlns:a16="http://schemas.microsoft.com/office/drawing/2014/main" id="{3FCCF9FA-5720-E130-1D32-9869D261A3FD}"/>
              </a:ext>
            </a:extLst>
          </p:cNvPr>
          <p:cNvPicPr>
            <a:picLocks noChangeAspect="1"/>
          </p:cNvPicPr>
          <p:nvPr/>
        </p:nvPicPr>
        <p:blipFill>
          <a:blip r:embed="rId2"/>
          <a:stretch>
            <a:fillRect/>
          </a:stretch>
        </p:blipFill>
        <p:spPr>
          <a:xfrm>
            <a:off x="8154504" y="33231"/>
            <a:ext cx="983066" cy="370364"/>
          </a:xfrm>
          <a:prstGeom prst="rect">
            <a:avLst/>
          </a:prstGeom>
        </p:spPr>
      </p:pic>
    </p:spTree>
    <p:extLst>
      <p:ext uri="{BB962C8B-B14F-4D97-AF65-F5344CB8AC3E}">
        <p14:creationId xmlns:p14="http://schemas.microsoft.com/office/powerpoint/2010/main" val="1256331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2344C0D-7E38-C960-78C7-99CADB373AA1}"/>
              </a:ext>
            </a:extLst>
          </p:cNvPr>
          <p:cNvSpPr>
            <a:spLocks noGrp="1"/>
          </p:cNvSpPr>
          <p:nvPr>
            <p:ph idx="1"/>
          </p:nvPr>
        </p:nvSpPr>
        <p:spPr>
          <a:xfrm>
            <a:off x="107505" y="403594"/>
            <a:ext cx="8764212" cy="6265765"/>
          </a:xfrm>
        </p:spPr>
        <p:txBody>
          <a:bodyPr>
            <a:normAutofit fontScale="92500" lnSpcReduction="20000"/>
          </a:bodyPr>
          <a:lstStyle/>
          <a:p>
            <a:pPr marL="0" marR="0" lvl="0" indent="0" algn="l" defTabSz="685800" rtl="0" eaLnBrk="1" fontAlgn="auto" latinLnBrk="0" hangingPunct="1">
              <a:lnSpc>
                <a:spcPct val="90000"/>
              </a:lnSpc>
              <a:spcBef>
                <a:spcPts val="750"/>
              </a:spcBef>
              <a:spcAft>
                <a:spcPts val="0"/>
              </a:spcAft>
              <a:buClrTx/>
              <a:buSz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4. Материнская плата:</a:t>
            </a: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https://www.dns-shop.ru/product/587a86d2563aed20/materinskaa-plata-gigabyte-z690-aorus-xtreme/characteristics/</a:t>
            </a: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Материнская плата GIGABYTE Z690 AORUS XTREME</a:t>
            </a: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79 999 Рублей.</a:t>
            </a:r>
          </a:p>
          <a:p>
            <a:pPr marL="0" marR="0" lvl="0" indent="0" algn="l" defTabSz="685800" rtl="0" eaLnBrk="1" fontAlgn="auto" latinLnBrk="0" hangingPunct="1">
              <a:lnSpc>
                <a:spcPct val="90000"/>
              </a:lnSpc>
              <a:spcBef>
                <a:spcPts val="750"/>
              </a:spcBef>
              <a:spcAft>
                <a:spcPts val="0"/>
              </a:spcAft>
              <a:buClrTx/>
              <a:buSz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5. Процессор:</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https://www.dns-shop.ru/product/92f425a2ae4ced20/processor-intel-core-i9-12900ks-box/characteristics/</a:t>
            </a: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Процессор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Intel Core i9-12900KS BOX</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79 999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Рублей.</a:t>
            </a:r>
          </a:p>
          <a:p>
            <a:pPr marL="0" marR="0" lvl="0" indent="0" algn="l" defTabSz="685800" rtl="0" eaLnBrk="1" fontAlgn="auto" latinLnBrk="0" hangingPunct="1">
              <a:lnSpc>
                <a:spcPct val="90000"/>
              </a:lnSpc>
              <a:spcBef>
                <a:spcPts val="750"/>
              </a:spcBef>
              <a:spcAft>
                <a:spcPts val="0"/>
              </a:spcAft>
              <a:buClrTx/>
              <a:buSz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6. Монитор:</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https://www.dns-shop.ru/product/2e8be1ed8fb7ed20/34-monitor-xiaomi-mi-curved-gaming-monitor-34-cernyj/characteristics/</a:t>
            </a: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Монитор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Xiaomi Mi Curved Gaming Monitor </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29 999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Рублей.</a:t>
            </a: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685800" rtl="0" eaLnBrk="1" fontAlgn="auto" latinLnBrk="0" hangingPunct="1">
              <a:lnSpc>
                <a:spcPct val="90000"/>
              </a:lnSpc>
              <a:spcBef>
                <a:spcPts val="750"/>
              </a:spcBef>
              <a:spcAft>
                <a:spcPts val="0"/>
              </a:spcAft>
              <a:buClrTx/>
              <a:buSz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7. Системный блок:</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https://www.dns-shop.ru/product/0805ff78a35bed20/pk-dexp-atlas-h333/</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DEXP Atlas H333</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21 799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Рублей.</a:t>
            </a:r>
          </a:p>
          <a:p>
            <a:endParaRPr lang="ru-RU" dirty="0"/>
          </a:p>
        </p:txBody>
      </p:sp>
      <p:pic>
        <p:nvPicPr>
          <p:cNvPr id="4" name="Рисунок 3">
            <a:extLst>
              <a:ext uri="{FF2B5EF4-FFF2-40B4-BE49-F238E27FC236}">
                <a16:creationId xmlns:a16="http://schemas.microsoft.com/office/drawing/2014/main" id="{3FCCF9FA-5720-E130-1D32-9869D261A3FD}"/>
              </a:ext>
            </a:extLst>
          </p:cNvPr>
          <p:cNvPicPr>
            <a:picLocks noChangeAspect="1"/>
          </p:cNvPicPr>
          <p:nvPr/>
        </p:nvPicPr>
        <p:blipFill>
          <a:blip r:embed="rId2"/>
          <a:stretch>
            <a:fillRect/>
          </a:stretch>
        </p:blipFill>
        <p:spPr>
          <a:xfrm>
            <a:off x="8154504" y="33231"/>
            <a:ext cx="983066" cy="370364"/>
          </a:xfrm>
          <a:prstGeom prst="rect">
            <a:avLst/>
          </a:prstGeom>
        </p:spPr>
      </p:pic>
    </p:spTree>
    <p:extLst>
      <p:ext uri="{BB962C8B-B14F-4D97-AF65-F5344CB8AC3E}">
        <p14:creationId xmlns:p14="http://schemas.microsoft.com/office/powerpoint/2010/main" val="2956428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0" y="0"/>
            <a:ext cx="9144000" cy="648000"/>
          </a:xfrm>
        </p:spPr>
        <p:txBody>
          <a:bodyPr>
            <a:normAutofit/>
          </a:bodyPr>
          <a:lstStyle/>
          <a:p>
            <a:pPr>
              <a:defRPr/>
            </a:pPr>
            <a:r>
              <a:rPr lang="ru-RU" sz="2400" b="1" dirty="0">
                <a:latin typeface="+mn-lt"/>
              </a:rPr>
              <a:t>Рынок проекта</a:t>
            </a:r>
            <a:endParaRPr dirty="0"/>
          </a:p>
        </p:txBody>
      </p:sp>
      <p:sp>
        <p:nvSpPr>
          <p:cNvPr id="5" name="Прямоугольник: скругленные углы 4"/>
          <p:cNvSpPr/>
          <p:nvPr/>
        </p:nvSpPr>
        <p:spPr bwMode="auto">
          <a:xfrm flipV="1">
            <a:off x="0" y="611701"/>
            <a:ext cx="7200000" cy="36000"/>
          </a:xfrm>
          <a:prstGeom prst="roundRect">
            <a:avLst>
              <a:gd name="adj" fmla="val 16667"/>
            </a:avLst>
          </a:prstGeom>
          <a:gradFill>
            <a:gsLst>
              <a:gs pos="0">
                <a:schemeClr val="accent5">
                  <a:lumMod val="67000"/>
                </a:schemeClr>
              </a:gs>
              <a:gs pos="72000">
                <a:schemeClr val="accent5">
                  <a:alpha val="41000"/>
                  <a:lumMod val="93000"/>
                  <a:lumOff val="7000"/>
                </a:schemeClr>
              </a:gs>
              <a:gs pos="100000">
                <a:schemeClr val="accent5">
                  <a:lumMod val="60000"/>
                  <a:lumOff val="40000"/>
                </a:schemeClr>
              </a:gs>
            </a:gsLst>
            <a:lin ang="0" scaled="1"/>
          </a:gradFill>
          <a:ln>
            <a:noFill/>
          </a:ln>
          <a:effectLst>
            <a:softEdge rad="12700"/>
          </a:effectLst>
        </p:spPr>
        <p:style>
          <a:lnRef idx="0">
            <a:srgbClr val="000000"/>
          </a:lnRef>
          <a:fillRef idx="0">
            <a:srgbClr val="000000"/>
          </a:fillRef>
          <a:effectRef idx="0">
            <a:srgbClr val="000000"/>
          </a:effectRef>
          <a:fontRef idx="minor">
            <a:schemeClr val="lt1"/>
          </a:fontRef>
        </p:style>
        <p:txBody>
          <a:bodyPr rtlCol="0" anchor="ctr"/>
          <a:lstStyle/>
          <a:p>
            <a:pPr algn="ctr">
              <a:defRPr/>
            </a:pPr>
            <a:endParaRPr lang="ru-RU"/>
          </a:p>
        </p:txBody>
      </p:sp>
      <p:sp>
        <p:nvSpPr>
          <p:cNvPr id="7" name="TextBox 6"/>
          <p:cNvSpPr txBox="1"/>
          <p:nvPr/>
        </p:nvSpPr>
        <p:spPr bwMode="auto">
          <a:xfrm>
            <a:off x="107504" y="819400"/>
            <a:ext cx="8928992" cy="5300425"/>
          </a:xfrm>
          <a:prstGeom prst="rect">
            <a:avLst/>
          </a:prstGeom>
          <a:noFill/>
        </p:spPr>
        <p:txBody>
          <a:bodyPr wrap="square" rtlCol="0">
            <a:spAutoFit/>
          </a:bodyPr>
          <a:lstStyle/>
          <a:p>
            <a:pPr algn="just">
              <a:lnSpc>
                <a:spcPct val="115000"/>
              </a:lnSpc>
              <a:spcBef>
                <a:spcPts val="1200"/>
              </a:spcBef>
            </a:pPr>
            <a:r>
              <a:rPr lang="ru-RU" sz="1600" b="1" dirty="0">
                <a:effectLst/>
                <a:latin typeface="Times New Roman" panose="02020603050405020304" pitchFamily="18" charset="0"/>
                <a:ea typeface="Times New Roman" panose="02020603050405020304" pitchFamily="18" charset="0"/>
              </a:rPr>
              <a:t>Оценка рынка</a:t>
            </a:r>
            <a:endParaRPr lang="ru-RU" sz="1600" dirty="0">
              <a:effectLst/>
              <a:latin typeface="Arial" panose="020B0604020202020204" pitchFamily="34" charset="0"/>
              <a:ea typeface="Arial" panose="020B0604020202020204" pitchFamily="34" charset="0"/>
            </a:endParaRPr>
          </a:p>
          <a:p>
            <a:pPr marL="511175" indent="-285750" algn="just">
              <a:lnSpc>
                <a:spcPct val="115000"/>
              </a:lnSpc>
              <a:spcBef>
                <a:spcPts val="1200"/>
              </a:spcBef>
              <a:spcAft>
                <a:spcPts val="1200"/>
              </a:spcAft>
              <a:buFontTx/>
              <a:buChar char="-"/>
            </a:pPr>
            <a:r>
              <a:rPr lang="ru-RU" sz="1600" i="1" dirty="0">
                <a:effectLst/>
                <a:latin typeface="Times New Roman" panose="02020603050405020304" pitchFamily="18" charset="0"/>
                <a:ea typeface="Times New Roman" panose="02020603050405020304" pitchFamily="18" charset="0"/>
              </a:rPr>
              <a:t>Общее описание</a:t>
            </a:r>
          </a:p>
          <a:p>
            <a:pPr marL="12700" marR="0" lvl="0" algn="just" defTabSz="914400" rtl="0" eaLnBrk="1" fontAlgn="auto" latinLnBrk="0" hangingPunct="1">
              <a:lnSpc>
                <a:spcPct val="100000"/>
              </a:lnSpc>
              <a:spcBef>
                <a:spcPts val="90"/>
              </a:spcBef>
              <a:spcAft>
                <a:spcPts val="0"/>
              </a:spcAft>
              <a:buClrTx/>
              <a:buSzTx/>
              <a:tabLst>
                <a:tab pos="240665" algn="l"/>
                <a:tab pos="241300" algn="l"/>
              </a:tabLst>
              <a:defRPr/>
            </a:pPr>
            <a:r>
              <a:rPr kumimoji="0" lang="ru-RU" sz="1600" b="0" i="0" u="none" strike="noStrike" kern="1200" cap="none" spc="-25"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rPr>
              <a:t>Целевой рынок для нашего проекта разнообразен. Это государственные учреждения для которых эта технология будет нужна для проведения встреч и конференций удаленно в удобном для них формате. А также учебные заведения, то есть вузы и школы для которых наша технология будет нужна для проведения уроков, лекций, обучающих программ в удобном формате, с эффектом реального присутствия</a:t>
            </a:r>
            <a:endParaRPr lang="ru-RU" sz="1600" dirty="0">
              <a:effectLst/>
              <a:latin typeface="Arial" panose="020B0604020202020204" pitchFamily="34" charset="0"/>
              <a:ea typeface="Microsoft Sans Serif" panose="020B0604020202020204" pitchFamily="34" charset="0"/>
              <a:cs typeface="Arial" panose="020B0604020202020204" pitchFamily="34" charset="0"/>
            </a:endParaRPr>
          </a:p>
          <a:p>
            <a:pPr algn="just">
              <a:lnSpc>
                <a:spcPct val="115000"/>
              </a:lnSpc>
              <a:spcBef>
                <a:spcPts val="1200"/>
              </a:spcBef>
              <a:spcAft>
                <a:spcPts val="1200"/>
              </a:spcAft>
            </a:pPr>
            <a:r>
              <a:rPr lang="ru-RU" sz="1600" dirty="0">
                <a:latin typeface="Arial" panose="020B0604020202020204" pitchFamily="34" charset="0"/>
                <a:ea typeface="Microsoft Sans Serif" panose="020B0604020202020204" pitchFamily="34" charset="0"/>
                <a:cs typeface="Arial" panose="020B0604020202020204" pitchFamily="34" charset="0"/>
              </a:rPr>
              <a:t>Р</a:t>
            </a:r>
            <a:r>
              <a:rPr lang="ru-RU" sz="1600" dirty="0">
                <a:effectLst/>
                <a:latin typeface="Arial" panose="020B0604020202020204" pitchFamily="34" charset="0"/>
                <a:ea typeface="Microsoft Sans Serif" panose="020B0604020202020204" pitchFamily="34" charset="0"/>
                <a:cs typeface="Arial" panose="020B0604020202020204" pitchFamily="34" charset="0"/>
              </a:rPr>
              <a:t>ынок программно-аппаратного комплекса ВКЗ представляет собой рынок </a:t>
            </a:r>
            <a:r>
              <a:rPr lang="en-US" sz="1600" b="1" dirty="0">
                <a:effectLst/>
                <a:latin typeface="Arial" panose="020B0604020202020204" pitchFamily="34" charset="0"/>
                <a:ea typeface="Microsoft Sans Serif" panose="020B0604020202020204" pitchFamily="34" charset="0"/>
                <a:cs typeface="Arial" panose="020B0604020202020204" pitchFamily="34" charset="0"/>
              </a:rPr>
              <a:t>VR</a:t>
            </a:r>
            <a:r>
              <a:rPr lang="ru-RU" sz="1600" b="1" dirty="0">
                <a:effectLst/>
                <a:latin typeface="Arial" panose="020B0604020202020204" pitchFamily="34" charset="0"/>
                <a:ea typeface="Microsoft Sans Serif" panose="020B0604020202020204" pitchFamily="34" charset="0"/>
                <a:cs typeface="Arial" panose="020B0604020202020204" pitchFamily="34" charset="0"/>
              </a:rPr>
              <a:t>/</a:t>
            </a:r>
            <a:r>
              <a:rPr lang="en-US" sz="1600" b="1" dirty="0">
                <a:effectLst/>
                <a:latin typeface="Arial" panose="020B0604020202020204" pitchFamily="34" charset="0"/>
                <a:ea typeface="Microsoft Sans Serif" panose="020B0604020202020204" pitchFamily="34" charset="0"/>
                <a:cs typeface="Arial" panose="020B0604020202020204" pitchFamily="34" charset="0"/>
              </a:rPr>
              <a:t>AR </a:t>
            </a:r>
            <a:r>
              <a:rPr lang="ru-RU" sz="1600" dirty="0">
                <a:effectLst/>
                <a:latin typeface="Arial" panose="020B0604020202020204" pitchFamily="34" charset="0"/>
                <a:ea typeface="Microsoft Sans Serif" panose="020B0604020202020204" pitchFamily="34" charset="0"/>
                <a:cs typeface="Arial" panose="020B0604020202020204" pitchFamily="34" charset="0"/>
              </a:rPr>
              <a:t>решений. Он является одним самых быстрорастущих и перспективных на сегодняшний день </a:t>
            </a:r>
          </a:p>
          <a:p>
            <a:pPr algn="just">
              <a:lnSpc>
                <a:spcPct val="115000"/>
              </a:lnSpc>
              <a:spcBef>
                <a:spcPts val="1200"/>
              </a:spcBef>
              <a:spcAft>
                <a:spcPts val="1200"/>
              </a:spcAft>
            </a:pPr>
            <a:r>
              <a:rPr lang="ru-RU" sz="1600" dirty="0">
                <a:effectLst/>
                <a:latin typeface="Arial" panose="020B0604020202020204" pitchFamily="34" charset="0"/>
                <a:ea typeface="Microsoft Sans Serif" panose="020B0604020202020204" pitchFamily="34" charset="0"/>
                <a:cs typeface="Arial" panose="020B0604020202020204" pitchFamily="34" charset="0"/>
              </a:rPr>
              <a:t>Технологии виртуальной и дополненной реальности (VR/AR) активно </a:t>
            </a:r>
            <a:r>
              <a:rPr lang="ru-RU" sz="1600" u="sng" dirty="0">
                <a:effectLst/>
                <a:latin typeface="Arial" panose="020B0604020202020204" pitchFamily="34" charset="0"/>
                <a:ea typeface="Microsoft Sans Serif"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освещаются</a:t>
            </a:r>
            <a:r>
              <a:rPr lang="ru-RU" sz="1600" dirty="0">
                <a:effectLst/>
                <a:latin typeface="Arial" panose="020B0604020202020204" pitchFamily="34" charset="0"/>
                <a:ea typeface="Microsoft Sans Serif" panose="020B0604020202020204" pitchFamily="34" charset="0"/>
                <a:cs typeface="Arial" panose="020B0604020202020204" pitchFamily="34" charset="0"/>
              </a:rPr>
              <a:t> в СМИ и </a:t>
            </a:r>
            <a:r>
              <a:rPr lang="ru-RU" sz="1600" u="sng" dirty="0">
                <a:effectLst/>
                <a:latin typeface="Arial" panose="020B0604020202020204" pitchFamily="34" charset="0"/>
                <a:ea typeface="Microsoft Sans Serif"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вошли</a:t>
            </a:r>
            <a:r>
              <a:rPr lang="ru-RU" sz="1600" dirty="0">
                <a:effectLst/>
                <a:latin typeface="Arial" panose="020B0604020202020204" pitchFamily="34" charset="0"/>
                <a:ea typeface="Microsoft Sans Serif" panose="020B0604020202020204" pitchFamily="34" charset="0"/>
                <a:cs typeface="Arial" panose="020B0604020202020204" pitchFamily="34" charset="0"/>
              </a:rPr>
              <a:t> в список стратегических </a:t>
            </a:r>
            <a:r>
              <a:rPr lang="ru-RU" sz="1600" b="1" dirty="0">
                <a:effectLst/>
                <a:latin typeface="Arial" panose="020B0604020202020204" pitchFamily="34" charset="0"/>
                <a:ea typeface="Microsoft Sans Serif" panose="020B0604020202020204" pitchFamily="34" charset="0"/>
                <a:cs typeface="Arial" panose="020B0604020202020204" pitchFamily="34" charset="0"/>
              </a:rPr>
              <a:t>трендов</a:t>
            </a:r>
            <a:r>
              <a:rPr lang="ru-RU" sz="1600" dirty="0">
                <a:effectLst/>
                <a:latin typeface="Arial" panose="020B0604020202020204" pitchFamily="34" charset="0"/>
                <a:ea typeface="Microsoft Sans Serif" panose="020B0604020202020204" pitchFamily="34" charset="0"/>
                <a:cs typeface="Arial" panose="020B0604020202020204" pitchFamily="34" charset="0"/>
              </a:rPr>
              <a:t> текущего года по данным Gartner. При этом российский рынок VR/AR </a:t>
            </a:r>
            <a:r>
              <a:rPr lang="ru-RU" sz="1600" u="sng" dirty="0">
                <a:effectLst/>
                <a:latin typeface="Arial" panose="020B0604020202020204" pitchFamily="34" charset="0"/>
                <a:ea typeface="Microsoft Sans Serif"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входит</a:t>
            </a:r>
            <a:r>
              <a:rPr lang="ru-RU" sz="1600" dirty="0">
                <a:effectLst/>
                <a:latin typeface="Arial" panose="020B0604020202020204" pitchFamily="34" charset="0"/>
                <a:ea typeface="Microsoft Sans Serif" panose="020B0604020202020204" pitchFamily="34" charset="0"/>
                <a:cs typeface="Arial" panose="020B0604020202020204" pitchFamily="34" charset="0"/>
              </a:rPr>
              <a:t> в десятку </a:t>
            </a:r>
            <a:r>
              <a:rPr lang="ru-RU" sz="1600" b="1" dirty="0">
                <a:effectLst/>
                <a:latin typeface="Arial" panose="020B0604020202020204" pitchFamily="34" charset="0"/>
                <a:ea typeface="Microsoft Sans Serif" panose="020B0604020202020204" pitchFamily="34" charset="0"/>
                <a:cs typeface="Arial" panose="020B0604020202020204" pitchFamily="34" charset="0"/>
              </a:rPr>
              <a:t>быстрорастущих </a:t>
            </a:r>
            <a:r>
              <a:rPr lang="ru-RU" sz="1600" dirty="0">
                <a:effectLst/>
                <a:latin typeface="Arial" panose="020B0604020202020204" pitchFamily="34" charset="0"/>
                <a:ea typeface="Microsoft Sans Serif" panose="020B0604020202020204" pitchFamily="34" charset="0"/>
                <a:cs typeface="Arial" panose="020B0604020202020204" pitchFamily="34" charset="0"/>
              </a:rPr>
              <a:t>рынков мира, индустрия продолжает привлекать внимание крупных игроков. </a:t>
            </a:r>
          </a:p>
          <a:p>
            <a:pPr>
              <a:defRPr/>
            </a:pPr>
            <a:endParaRPr lang="ru-RU" sz="1600" dirty="0"/>
          </a:p>
          <a:p>
            <a:pPr>
              <a:defRPr/>
            </a:pPr>
            <a:endParaRPr lang="ru-RU" sz="1600" dirty="0"/>
          </a:p>
        </p:txBody>
      </p:sp>
      <p:pic>
        <p:nvPicPr>
          <p:cNvPr id="13" name="Рисунок 12" descr="Диаграмма с подъемом контур">
            <a:extLst>
              <a:ext uri="{FF2B5EF4-FFF2-40B4-BE49-F238E27FC236}">
                <a16:creationId xmlns:a16="http://schemas.microsoft.com/office/drawing/2014/main" id="{003F7F24-C04C-694A-C9C0-8F44B0BB0B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6606" y="5094123"/>
            <a:ext cx="1224136" cy="12241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BA06D8F-998B-E409-1FD9-9C6E09B7EB7C}"/>
              </a:ext>
            </a:extLst>
          </p:cNvPr>
          <p:cNvSpPr/>
          <p:nvPr/>
        </p:nvSpPr>
        <p:spPr>
          <a:xfrm>
            <a:off x="53751" y="3110674"/>
            <a:ext cx="9090249" cy="3751224"/>
          </a:xfrm>
          <a:prstGeom prst="rect">
            <a:avLst/>
          </a:prstGeom>
          <a:blipFill>
            <a:blip r:embed="rId3" cstate="print"/>
            <a:stretch>
              <a:fillRect/>
            </a:stretch>
          </a:blipFill>
        </p:spPr>
        <p:txBody>
          <a:bodyPr wrap="square" lIns="0" tIns="0" rIns="0" bIns="0" rtlCol="0"/>
          <a:lstStyle/>
          <a:p>
            <a:endParaRPr lang="ru-RU"/>
          </a:p>
        </p:txBody>
      </p:sp>
      <p:sp>
        <p:nvSpPr>
          <p:cNvPr id="3" name="Объект 2">
            <a:extLst>
              <a:ext uri="{FF2B5EF4-FFF2-40B4-BE49-F238E27FC236}">
                <a16:creationId xmlns:a16="http://schemas.microsoft.com/office/drawing/2014/main" id="{E035AA7E-1FA2-52DA-7AD2-69D29D72B8EE}"/>
              </a:ext>
            </a:extLst>
          </p:cNvPr>
          <p:cNvSpPr>
            <a:spLocks noGrp="1"/>
          </p:cNvSpPr>
          <p:nvPr>
            <p:ph idx="1"/>
          </p:nvPr>
        </p:nvSpPr>
        <p:spPr>
          <a:xfrm>
            <a:off x="0" y="44624"/>
            <a:ext cx="9036496" cy="6813376"/>
          </a:xfrm>
        </p:spPr>
        <p:txBody>
          <a:bodyPr>
            <a:noAutofit/>
          </a:bodyPr>
          <a:lstStyle/>
          <a:p>
            <a:pPr marL="228600" marR="0" lvl="0" indent="-3175" algn="just" defTabSz="914400" eaLnBrk="1" fontAlgn="auto" latinLnBrk="0" hangingPunct="1">
              <a:lnSpc>
                <a:spcPct val="115000"/>
              </a:lnSpc>
              <a:spcBef>
                <a:spcPts val="1200"/>
              </a:spcBef>
              <a:spcAft>
                <a:spcPts val="1200"/>
              </a:spcAft>
              <a:buClrTx/>
              <a:buSzTx/>
              <a:buFontTx/>
              <a:buNone/>
              <a:tabLst/>
              <a:defRPr/>
            </a:pPr>
            <a:r>
              <a:rPr kumimoji="0" lang="en-US" sz="1600" b="1" i="1" u="none" strike="noStrike" kern="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       PAM (Potential Available Market) – </a:t>
            </a:r>
            <a:r>
              <a:rPr kumimoji="0" lang="ru-RU" sz="1600" b="1" i="1" u="none" strike="noStrike" kern="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потенциальный объём рынка</a:t>
            </a:r>
            <a:endParaRPr kumimoji="0" lang="ru-RU" sz="1600" b="1" i="0" u="none" strike="noStrike" kern="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Ожидается, что объем рынка дополненной реальности (AR) и виртуальной реальности (VR) увеличится на 162,71 млрд долларов США с 2020 по 2025 год при среднегодовом темпе роста 46%, согласно последнему отчету о рынке от </a:t>
            </a:r>
            <a:r>
              <a:rPr kumimoji="0" lang="ru-RU" sz="1600" b="0" i="0" u="none" strike="noStrike" kern="0" cap="none" spc="0" normalizeH="0" baseline="0" noProof="0" dirty="0" err="1">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Technavio</a:t>
            </a: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a:t>
            </a:r>
            <a:endPar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Согласно всестороннему исследовательскому отчету Market Research Future (MRFR), «Глобальная информация о рынке AR и VR по технологиям, по компонентам, по типу устройства и вертикали — прогноз до 2027 года», рынок достигнет 766 миллиардов долларов США к 2027 году.</a:t>
            </a:r>
            <a:endPar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В перспективе 4–5 лет Россия </a:t>
            </a:r>
            <a:r>
              <a:rPr kumimoji="0" lang="ru-RU" sz="1600" b="0" i="0" u="sng"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hlinkClick r:id="rId4"/>
              </a:rPr>
              <a:t>может</a:t>
            </a: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 стать видимым игроком на международной арене VR/AR-решений и занять более </a:t>
            </a:r>
            <a:r>
              <a:rPr kumimoji="0" lang="ru-RU" sz="1600" b="1"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15%</a:t>
            </a: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 мирового рынка. В отличие от глобального рынка, который сконцентрирован на решениях для потребителей, в России </a:t>
            </a:r>
            <a:r>
              <a:rPr kumimoji="0" lang="ru-RU" sz="1600" b="0" i="0" u="sng"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hlinkClick r:id="rId5"/>
              </a:rPr>
              <a:t>преобладает</a:t>
            </a: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 разработка VR/AR-технологий для бизнеса. </a:t>
            </a:r>
            <a:endPar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ru-RU" sz="1600" b="0" i="0" u="none" strike="noStrike" kern="0" cap="none" spc="0" normalizeH="0" baseline="0" noProof="0" dirty="0">
                <a:ln>
                  <a:noFill/>
                </a:ln>
                <a:solidFill>
                  <a:srgbClr val="000000"/>
                </a:solidFill>
                <a:effectLst/>
                <a:uLnTx/>
                <a:uFillTx/>
                <a:latin typeface="Arial" panose="020B0604020202020204" pitchFamily="34" charset="0"/>
                <a:ea typeface="Microsoft Sans Serif" panose="020B0604020202020204" pitchFamily="34" charset="0"/>
                <a:cs typeface="Arial" panose="020B0604020202020204" pitchFamily="34" charset="0"/>
              </a:rPr>
              <a:t>В пятилетней перспективе рост AR/VR рынка в России составит 37% в год при среднем темпе развития технологий и аппаратного обеспечения для устройств виртуальной и дополненной реальности.  Как следствие, к 2025 году объем рынка увеличится в 5 раз до 7,0 млрд руб.</a:t>
            </a:r>
            <a:endPar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6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a:p>
            <a:endParaRPr lang="ru-RU" dirty="0"/>
          </a:p>
        </p:txBody>
      </p:sp>
    </p:spTree>
    <p:extLst>
      <p:ext uri="{BB962C8B-B14F-4D97-AF65-F5344CB8AC3E}">
        <p14:creationId xmlns:p14="http://schemas.microsoft.com/office/powerpoint/2010/main" val="241640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D8DECDA-062F-0CAF-9B30-C58A6AD3F406}"/>
              </a:ext>
            </a:extLst>
          </p:cNvPr>
          <p:cNvSpPr>
            <a:spLocks noGrp="1"/>
          </p:cNvSpPr>
          <p:nvPr>
            <p:ph idx="1"/>
          </p:nvPr>
        </p:nvSpPr>
        <p:spPr>
          <a:xfrm>
            <a:off x="107504" y="19355"/>
            <a:ext cx="8928992" cy="4351338"/>
          </a:xfrm>
        </p:spPr>
        <p:txBody>
          <a:bodyPr>
            <a:noAutofit/>
          </a:bodyPr>
          <a:lstStyle/>
          <a:p>
            <a:pPr marL="228600" marR="0" lvl="0" indent="-3175" algn="just" defTabSz="914400" eaLnBrk="1" fontAlgn="auto" latinLnBrk="0" hangingPunct="1">
              <a:lnSpc>
                <a:spcPct val="115000"/>
              </a:lnSpc>
              <a:spcBef>
                <a:spcPts val="1200"/>
              </a:spcBef>
              <a:spcAft>
                <a:spcPts val="120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TAM (Total Addressable Market) – общий объём целевого рынка</a:t>
            </a:r>
            <a:endParaRPr kumimoji="0" lang="ru-RU" sz="1400" b="1"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Объем мирового рынка гарнитур для виртуальной (</a:t>
            </a:r>
            <a:r>
              <a:rPr kumimoji="0" lang="ru-RU" sz="14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 tooltip="VR"/>
              </a:rPr>
              <a:t>VR</a:t>
            </a: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и дополненной реальности (</a:t>
            </a:r>
            <a:r>
              <a:rPr kumimoji="0" lang="ru-RU" sz="14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 tooltip="VR"/>
              </a:rPr>
              <a:t>VR</a:t>
            </a: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в 2021 году достиг 11,2 млн штук, увеличившись на 92,1% в сравнении с показателем годичной давности. Такие данные аналитики </a:t>
            </a:r>
            <a:r>
              <a:rPr kumimoji="0" lang="ru-RU" sz="14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3" tooltip="IDC"/>
              </a:rPr>
              <a:t>IDC</a:t>
            </a: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обнародовали 21 марта 2022 года. </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Мировой рынок дополненной реальности (AR), виртуальной реальности (VR) и смешанной реальности (MR) достиг 28 миллиардов долларов США в 2021 году. </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Объем рынка </a:t>
            </a:r>
            <a:r>
              <a:rPr kumimoji="0" lang="ru-RU" sz="14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4" tooltip="Дополненная реальность (AR, Augmented Reality)"/>
              </a:rPr>
              <a:t>дополненной реальности</a:t>
            </a: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sz="14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5" tooltip="AR"/>
              </a:rPr>
              <a:t>AR</a:t>
            </a: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в 2020 году составил $12,56 млрд. Такие данные в августе 2021-го привели аналитики</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Российский рынок VR/AR-технологий в 2018 г. составил 1 млрд. руб.  </a:t>
            </a:r>
            <a:endParaRPr kumimoji="0" lang="en-US" sz="1400" b="0"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3175" algn="just" defTabSz="914400" eaLnBrk="1" fontAlgn="auto" latinLnBrk="0" hangingPunct="1">
              <a:lnSpc>
                <a:spcPct val="115000"/>
              </a:lnSpc>
              <a:spcBef>
                <a:spcPts val="1200"/>
              </a:spcBef>
              <a:spcAft>
                <a:spcPts val="1200"/>
              </a:spcAft>
              <a:buClrTx/>
              <a:buSzTx/>
              <a:buFontTx/>
              <a:buNone/>
              <a:tabLst/>
              <a:defRPr/>
            </a:pPr>
            <a:r>
              <a:rPr kumimoji="0" lang="en-US" sz="14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SAM (Served/Serviceable Available Market) – </a:t>
            </a:r>
            <a:r>
              <a:rPr kumimoji="0" lang="en-US" sz="1400" b="1" i="1" u="none" strike="noStrike" kern="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доступный</a:t>
            </a:r>
            <a:r>
              <a:rPr kumimoji="0" lang="en-US" sz="14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400" b="1" i="1" u="none" strike="noStrike" kern="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объём</a:t>
            </a:r>
            <a:r>
              <a:rPr kumimoji="0" lang="en-US" sz="14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400" b="1" i="1" u="none" strike="noStrike" kern="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рынка</a:t>
            </a:r>
            <a:endParaRPr kumimoji="0" lang="ru-RU" sz="1400" b="1"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Российский VR/</a:t>
            </a: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AR</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-рынок, входит в десятку быстрорастущих рынков мира. По прогнозам PwC среднегодовой темп роста в прогнозном периоде составит 31%. Распространение VR-технологий в частном секторе поддерживается за счет высокой стоимости оборудования и ограниченным выбором контента - развитие в этом сегменте будет идти по мере появления коммерчески доступных и качественных продуктов для работы с виртуальной реальностью. Относительно дополненной реальности уже можно сказать, что она стала массовым явлением.</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Доля решений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VR</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AR </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для промышленности, образования глобально составляет около 35 %, для России это более 40%. Для нас это и является доступным объемом рынка.</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228600" marR="0" lvl="0" indent="-3175" algn="just" defTabSz="914400" eaLnBrk="1" fontAlgn="auto" latinLnBrk="0" hangingPunct="1">
              <a:lnSpc>
                <a:spcPct val="115000"/>
              </a:lnSpc>
              <a:spcBef>
                <a:spcPts val="1200"/>
              </a:spcBef>
              <a:spcAft>
                <a:spcPts val="1200"/>
              </a:spcAft>
              <a:buClrTx/>
              <a:buSzTx/>
              <a:buFontTx/>
              <a:buNone/>
              <a:tabLst/>
              <a:defRPr/>
            </a:pPr>
            <a:r>
              <a:rPr kumimoji="0" lang="ru-RU" sz="1400" b="0"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rPr>
              <a:t> </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a:endParaRPr>
          </a:p>
          <a:p>
            <a:endParaRPr lang="ru-RU" dirty="0"/>
          </a:p>
        </p:txBody>
      </p:sp>
    </p:spTree>
    <p:extLst>
      <p:ext uri="{BB962C8B-B14F-4D97-AF65-F5344CB8AC3E}">
        <p14:creationId xmlns:p14="http://schemas.microsoft.com/office/powerpoint/2010/main" val="2470431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ECE100-9319-5440-EC10-C6BCA66C6D87}"/>
              </a:ext>
            </a:extLst>
          </p:cNvPr>
          <p:cNvSpPr>
            <a:spLocks noGrp="1"/>
          </p:cNvSpPr>
          <p:nvPr>
            <p:ph idx="1"/>
          </p:nvPr>
        </p:nvSpPr>
        <p:spPr>
          <a:xfrm>
            <a:off x="0" y="44624"/>
            <a:ext cx="8892480" cy="6336704"/>
          </a:xfrm>
        </p:spPr>
        <p:txBody>
          <a:bodyPr>
            <a:normAutofit fontScale="40000" lnSpcReduction="20000"/>
          </a:bodyPr>
          <a:lstStyle/>
          <a:p>
            <a:pPr marL="228600" marR="0" lvl="0" indent="-3175" algn="just" defTabSz="914400" eaLnBrk="1" fontAlgn="auto" latinLnBrk="0" hangingPunct="1">
              <a:lnSpc>
                <a:spcPct val="115000"/>
              </a:lnSpc>
              <a:spcBef>
                <a:spcPts val="1200"/>
              </a:spcBef>
              <a:spcAft>
                <a:spcPts val="1200"/>
              </a:spcAft>
              <a:buClrTx/>
              <a:buSzTx/>
              <a:buFontTx/>
              <a:buNone/>
              <a:tabLst/>
              <a:defRPr/>
            </a:pPr>
            <a:r>
              <a:rPr kumimoji="0" lang="ru-RU" sz="35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SOM</a:t>
            </a:r>
            <a:r>
              <a:rPr kumimoji="0" lang="ru-RU" sz="35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5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Serviceable</a:t>
            </a:r>
            <a:r>
              <a:rPr kumimoji="0" lang="ru-RU" sz="35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&amp; </a:t>
            </a:r>
            <a:r>
              <a:rPr kumimoji="0" lang="en-US" sz="35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Obtainable Market</a:t>
            </a:r>
            <a:r>
              <a:rPr kumimoji="0" lang="ru-RU" sz="35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реально достижимый объём рынка</a:t>
            </a:r>
            <a:endParaRPr kumimoji="0" lang="ru-RU" sz="3500" b="1"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228600" marR="0" lvl="0" indent="-3175" algn="just" defTabSz="914400" eaLnBrk="1" fontAlgn="auto" latinLnBrk="0" hangingPunct="1">
              <a:lnSpc>
                <a:spcPct val="115000"/>
              </a:lnSpc>
              <a:spcBef>
                <a:spcPts val="1200"/>
              </a:spcBef>
              <a:spcAft>
                <a:spcPts val="1200"/>
              </a:spcAft>
              <a:buClrTx/>
              <a:buSzTx/>
              <a:buFontTx/>
              <a:buNone/>
              <a:tabLst/>
              <a:defRPr/>
            </a:pPr>
            <a:r>
              <a:rPr kumimoji="0" lang="ru-RU" sz="3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В июне 2019 года аналитический центр </a:t>
            </a:r>
            <a:r>
              <a:rPr kumimoji="0" lang="ru-RU" sz="3500" b="0" i="0" u="sng"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 tooltip="TAdviser"/>
              </a:rPr>
              <a:t>TAdviser</a:t>
            </a:r>
            <a:r>
              <a:rPr kumimoji="0" lang="ru-RU" sz="3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и CROC VR – бизнес-юнит ИТ-компании «</a:t>
            </a:r>
            <a:r>
              <a:rPr kumimoji="0" lang="ru-RU" sz="35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3" tooltip="Крок"/>
              </a:rPr>
              <a:t>Крок</a:t>
            </a:r>
            <a:r>
              <a:rPr kumimoji="0" lang="ru-RU" sz="3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специализирующийся на применении иммерсионных технологий в промышленных индустриях, представили исследование российского рынка промышленных </a:t>
            </a:r>
            <a:r>
              <a:rPr kumimoji="0" lang="ru-RU" sz="35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4" tooltip="VR"/>
              </a:rPr>
              <a:t>VR</a:t>
            </a:r>
            <a:r>
              <a:rPr kumimoji="0" lang="ru-RU" sz="3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ru-RU" sz="3500" b="0" i="0" u="sng"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5" tooltip="AR"/>
              </a:rPr>
              <a:t>AR</a:t>
            </a:r>
            <a:r>
              <a:rPr kumimoji="0" lang="ru-RU" sz="3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-решений. Согласно оптимистичному сценарию, объем этого рынка за 4 года может увеличиться в 11,7 раз при среднегодовом темпе роста 85%.</a:t>
            </a:r>
            <a:endPar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35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Прогноз объема российского рынка промышленных VR/AR-решений в 2022 году может составить: при среднегодовом темпе роста 85% (среднее между западными прогнозными оценками для VR- и AR-приложений, соответственно) - 18,7 млрд рублей (рост за 4 года – в 11,7 раза).</a:t>
            </a:r>
            <a:endPar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228600" marR="0" lvl="0" indent="-3175" algn="just" defTabSz="914400" eaLnBrk="1" fontAlgn="auto" latinLnBrk="0" hangingPunct="1">
              <a:lnSpc>
                <a:spcPct val="115000"/>
              </a:lnSpc>
              <a:spcBef>
                <a:spcPts val="1200"/>
              </a:spcBef>
              <a:spcAft>
                <a:spcPts val="1200"/>
              </a:spcAft>
              <a:buClrTx/>
              <a:buSzTx/>
              <a:buFontTx/>
              <a:buNone/>
              <a:tabLst/>
              <a:defRPr/>
            </a:pPr>
            <a:r>
              <a:rPr kumimoji="0" lang="ru-RU" sz="3500" b="1" i="1"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Прогнозы по развитию рынка на период реализации проекта</a:t>
            </a:r>
            <a:endParaRPr kumimoji="0" lang="ru-RU" sz="3500" b="1"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Компания International Data Corporation обнародовала прогноз по мировому рынку продуктов VR/AR технологий на ближайшие годы. Данные IDC учитывают расходы в сферах аппаратных решений, включая шлемы AR/VR, программного обеспечения и всевозможных сопутствующих сервисов.</a:t>
            </a:r>
            <a:endPar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Показатель CAGR (среднегодовой темп роста в сложных процентах) в течение пятилетнего периода прогнозируется на отметке в 54,0 %.</a:t>
            </a:r>
            <a:endPar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 результате, считает IDC, в 2024 году отрасль достигнет объёма в $72,8 млрд. </a:t>
            </a:r>
            <a:endPar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 2023 г. глобальный рынок дополненной реальности будет достигать $60,5 млрд, виртуальной реальности — $34 млрд. То есть рынок AR будет больше рынка VR.</a:t>
            </a:r>
            <a:endParaRPr kumimoji="0" lang="ru-RU" sz="35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37428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9C15CB1-CB8B-0368-F1D7-69ED8A009DA0}"/>
              </a:ext>
            </a:extLst>
          </p:cNvPr>
          <p:cNvSpPr/>
          <p:nvPr/>
        </p:nvSpPr>
        <p:spPr>
          <a:xfrm>
            <a:off x="53751" y="3110674"/>
            <a:ext cx="9090249" cy="3751224"/>
          </a:xfrm>
          <a:prstGeom prst="rect">
            <a:avLst/>
          </a:prstGeom>
          <a:blipFill>
            <a:blip r:embed="rId2" cstate="print"/>
            <a:stretch>
              <a:fillRect/>
            </a:stretch>
          </a:blipFill>
        </p:spPr>
        <p:txBody>
          <a:bodyPr wrap="square" lIns="0" tIns="0" rIns="0" bIns="0" rtlCol="0"/>
          <a:lstStyle/>
          <a:p>
            <a:endParaRPr lang="ru-RU"/>
          </a:p>
        </p:txBody>
      </p:sp>
      <p:sp>
        <p:nvSpPr>
          <p:cNvPr id="3" name="Объект 2">
            <a:extLst>
              <a:ext uri="{FF2B5EF4-FFF2-40B4-BE49-F238E27FC236}">
                <a16:creationId xmlns:a16="http://schemas.microsoft.com/office/drawing/2014/main" id="{8E95E429-6B20-D231-45A7-67BEEB24D697}"/>
              </a:ext>
            </a:extLst>
          </p:cNvPr>
          <p:cNvSpPr>
            <a:spLocks noGrp="1"/>
          </p:cNvSpPr>
          <p:nvPr>
            <p:ph idx="1"/>
          </p:nvPr>
        </p:nvSpPr>
        <p:spPr>
          <a:xfrm>
            <a:off x="0" y="17240"/>
            <a:ext cx="9036496" cy="6652120"/>
          </a:xfrm>
        </p:spPr>
        <p:txBody>
          <a:bodyPr>
            <a:noAutofit/>
          </a:bodyPr>
          <a:lstStyle/>
          <a:p>
            <a:pPr marL="285750" marR="0" lvl="0" indent="-285750" algn="just" defTabSz="914400" eaLnBrk="1" fontAlgn="auto" latinLnBrk="0" hangingPunct="1">
              <a:lnSpc>
                <a:spcPct val="100000"/>
              </a:lnSpc>
              <a:spcBef>
                <a:spcPts val="0"/>
              </a:spcBef>
              <a:spcAft>
                <a:spcPts val="0"/>
              </a:spcAft>
              <a:buClrTx/>
              <a:buSzTx/>
              <a:buFontTx/>
              <a:buChar char="-"/>
              <a:tabLst/>
              <a:defRPr/>
            </a:pPr>
            <a:endParaRPr kumimoji="0" lang="ru-RU" sz="1800" b="0" i="0" u="none" strike="noStrike" kern="0" cap="none" spc="0" normalizeH="0" baseline="0" noProof="0" dirty="0">
              <a:ln>
                <a:noFill/>
              </a:ln>
              <a:solidFill>
                <a:prstClr val="black"/>
              </a:solidFill>
              <a:effectLst/>
              <a:uLnTx/>
              <a:uFillTx/>
              <a:latin typeface="Calibri"/>
              <a:cs typeface="Arial"/>
            </a:endParaRPr>
          </a:p>
          <a:p>
            <a:pPr marL="285750" marR="0" lvl="0" indent="-285750" algn="just" defTabSz="914400" eaLnBrk="1" fontAlgn="auto" latinLnBrk="0" hangingPunct="1">
              <a:lnSpc>
                <a:spcPct val="100000"/>
              </a:lnSpc>
              <a:spcBef>
                <a:spcPts val="0"/>
              </a:spcBef>
              <a:spcAft>
                <a:spcPts val="0"/>
              </a:spcAft>
              <a:buClrTx/>
              <a:buSzTx/>
              <a:buFontTx/>
              <a:buChar char="-"/>
              <a:tabLst/>
              <a:defRPr/>
            </a:pPr>
            <a:r>
              <a:rPr kumimoji="0" lang="ru-RU"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Модель монетизации; </a:t>
            </a:r>
          </a:p>
          <a:p>
            <a:pPr marL="12700" marR="5080" lvl="0" indent="-635" algn="just" defTabSz="914400" rtl="0" eaLnBrk="1" fontAlgn="auto" latinLnBrk="0" hangingPunct="1">
              <a:lnSpc>
                <a:spcPts val="1500"/>
              </a:lnSpc>
              <a:spcBef>
                <a:spcPts val="195"/>
              </a:spcBef>
              <a:spcAft>
                <a:spcPts val="0"/>
              </a:spcAft>
              <a:buClrTx/>
              <a:buSzTx/>
              <a:buFontTx/>
              <a:buNone/>
              <a:tabLst/>
              <a:defRPr/>
            </a:pPr>
            <a:r>
              <a:rPr kumimoji="0" lang="ru-RU" sz="1600" i="0" u="none" strike="noStrike" kern="1200" cap="none" spc="-5" normalizeH="0" baseline="0" noProof="0" dirty="0">
                <a:ln>
                  <a:noFill/>
                </a:ln>
                <a:solidFill>
                  <a:prstClr val="black"/>
                </a:solidFill>
                <a:effectLst/>
                <a:uLnTx/>
                <a:uFillTx/>
                <a:latin typeface="Arial" panose="020B0604020202020204" pitchFamily="34" charset="0"/>
                <a:cs typeface="Arial" panose="020B0604020202020204" pitchFamily="34" charset="0"/>
              </a:rPr>
              <a:t>Для монетизации проекта его можно реализовать как комнаты виртуального туризма в торгово-развлекательных  центрах</a:t>
            </a:r>
            <a:r>
              <a:rPr kumimoji="0" lang="ru-RU" sz="16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на основе описанной технологии. Основной доход будет от продажи билетов. Также для монетизации возможно открытие  специального пространства состоящего из 10 соединенных вместе виртуальных комнат для проведения видеоконференций и деловых встреч с эффектом реального присутствия с использованием до 10 других виртуальных комнат для подключения в это единое пространство.</a:t>
            </a:r>
          </a:p>
          <a:p>
            <a:pPr marL="12700" marR="5080" lvl="0" indent="-635" algn="just" defTabSz="914400" rtl="0" eaLnBrk="1" fontAlgn="auto" latinLnBrk="0" hangingPunct="1">
              <a:lnSpc>
                <a:spcPts val="1500"/>
              </a:lnSpc>
              <a:spcBef>
                <a:spcPts val="195"/>
              </a:spcBef>
              <a:spcAft>
                <a:spcPts val="0"/>
              </a:spcAft>
              <a:buClrTx/>
              <a:buSzTx/>
              <a:buFontTx/>
              <a:buNone/>
              <a:tabLst/>
              <a:defRPr/>
            </a:pPr>
            <a:r>
              <a:rPr kumimoji="0" lang="ru-RU" sz="16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Основной доход будет от сдачи в аренду пространства, а также от изготовления и продажи виртуальных комнат для удаленного подключения к пространству. </a:t>
            </a:r>
          </a:p>
          <a:p>
            <a:pPr marL="12700" marR="5080" lvl="0" indent="-635" algn="just" defTabSz="914400" rtl="0" eaLnBrk="1" fontAlgn="auto" latinLnBrk="0" hangingPunct="1">
              <a:lnSpc>
                <a:spcPts val="1500"/>
              </a:lnSpc>
              <a:spcBef>
                <a:spcPts val="195"/>
              </a:spcBef>
              <a:spcAft>
                <a:spcPts val="0"/>
              </a:spcAft>
              <a:buClrTx/>
              <a:buSzTx/>
              <a:buFontTx/>
              <a:buNone/>
              <a:tabLst/>
              <a:defRPr/>
            </a:pPr>
            <a:r>
              <a:rPr kumimoji="0" lang="ru-RU"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Но в основном проект направлен на применение в образовательной сфере, и удовлетворения общественных нужд.</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Монетизировать </a:t>
            </a: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 данную технологию будет целесообразно и эффективно предлагая наши кабинки для проведения, удаленных встреч и конференций для всех желающих, так как наши кабинки будут расположены на доступных местах. Плата будет взыматься за аренду общего ВКЗ, и за пользование кабинкой, либо же за размещение и установку кабинку в месте, где желает пользователь, за определенную плату.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Также эта технология будет предлагаться крупным государственным организациям для проведения удаленных встреч и конференций, осуществляться это будет за счет участия в тендерах или по другим каналам, которые выведут на них.</a:t>
            </a:r>
          </a:p>
          <a:p>
            <a:endParaRPr lang="ru-RU" dirty="0"/>
          </a:p>
        </p:txBody>
      </p:sp>
    </p:spTree>
    <p:extLst>
      <p:ext uri="{BB962C8B-B14F-4D97-AF65-F5344CB8AC3E}">
        <p14:creationId xmlns:p14="http://schemas.microsoft.com/office/powerpoint/2010/main" val="47108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304DF7-A912-27DB-C9AA-7F5ADD71F7E8}"/>
              </a:ext>
            </a:extLst>
          </p:cNvPr>
          <p:cNvSpPr>
            <a:spLocks noGrp="1"/>
          </p:cNvSpPr>
          <p:nvPr>
            <p:ph type="title"/>
          </p:nvPr>
        </p:nvSpPr>
        <p:spPr>
          <a:xfrm>
            <a:off x="107504" y="116632"/>
            <a:ext cx="6768752" cy="1008112"/>
          </a:xfrm>
        </p:spPr>
        <p:txBody>
          <a:bodyPr>
            <a:normAutofit/>
          </a:bodyPr>
          <a:lstStyle/>
          <a:p>
            <a:r>
              <a:rPr lang="ru-RU" sz="1800" b="1" u="sng" dirty="0">
                <a:latin typeface="Arial" panose="020B0604020202020204" pitchFamily="34" charset="0"/>
                <a:cs typeface="Arial" panose="020B0604020202020204" pitchFamily="34" charset="0"/>
              </a:rPr>
              <a:t>Обоснование целесообразности грантовой поддержки проекта</a:t>
            </a:r>
          </a:p>
        </p:txBody>
      </p:sp>
      <p:sp>
        <p:nvSpPr>
          <p:cNvPr id="3" name="Объект 2">
            <a:extLst>
              <a:ext uri="{FF2B5EF4-FFF2-40B4-BE49-F238E27FC236}">
                <a16:creationId xmlns:a16="http://schemas.microsoft.com/office/drawing/2014/main" id="{BA7FDE1C-A144-32B2-46CC-005A016CD577}"/>
              </a:ext>
            </a:extLst>
          </p:cNvPr>
          <p:cNvSpPr>
            <a:spLocks noGrp="1"/>
          </p:cNvSpPr>
          <p:nvPr>
            <p:ph idx="1"/>
          </p:nvPr>
        </p:nvSpPr>
        <p:spPr>
          <a:xfrm>
            <a:off x="0" y="980728"/>
            <a:ext cx="9036496" cy="5416029"/>
          </a:xfrm>
        </p:spPr>
        <p:txBody>
          <a:bodyPr>
            <a:normAutofit fontScale="92500" lnSpcReduction="10000"/>
          </a:bodyPr>
          <a:lstStyle/>
          <a:p>
            <a:pPr marL="0" indent="0">
              <a:buNone/>
            </a:pPr>
            <a:r>
              <a:rPr lang="ru-RU" sz="1700" dirty="0">
                <a:latin typeface="Arial" panose="020B0604020202020204" pitchFamily="34" charset="0"/>
                <a:cs typeface="Arial" panose="020B0604020202020204" pitchFamily="34" charset="0"/>
              </a:rPr>
              <a:t>Грантовая поддержка проекта «Виртуальные конференц залы (ВКЗ), целесообразна по ряду значимых факторов, которые делают грантовую поддержку ВКЗ весьма обоснованной:</a:t>
            </a:r>
          </a:p>
          <a:p>
            <a:pPr marL="342900" indent="-342900">
              <a:buFont typeface="+mj-lt"/>
              <a:buAutoNum type="arabicPeriod"/>
            </a:pPr>
            <a:r>
              <a:rPr lang="ru-RU" sz="1700" dirty="0">
                <a:latin typeface="Arial" panose="020B0604020202020204" pitchFamily="34" charset="0"/>
                <a:cs typeface="Arial" panose="020B0604020202020204" pitchFamily="34" charset="0"/>
              </a:rPr>
              <a:t>Проект обеспечит технологическую независимость Российской Федерации, по вопросам касающимся онлайн конференций, видеозвонков и технологии связи и обмена информацией в целом, так как проект займет одну из наиболее значимых ниш, и покроет все нужды в этой сфере, начиная от программного обеспечения заканчивая аппаратным обеспечением, и обеспечит специализированные каналы связи для пользователей.</a:t>
            </a:r>
          </a:p>
          <a:p>
            <a:pPr marL="342900" indent="-342900">
              <a:buFont typeface="+mj-lt"/>
              <a:buAutoNum type="arabicPeriod"/>
            </a:pPr>
            <a:r>
              <a:rPr lang="ru-RU" sz="1700" dirty="0">
                <a:latin typeface="Arial" panose="020B0604020202020204" pitchFamily="34" charset="0"/>
                <a:cs typeface="Arial" panose="020B0604020202020204" pitchFamily="34" charset="0"/>
              </a:rPr>
              <a:t>Проект также укрепит позицию РФ среди технологий </a:t>
            </a:r>
            <a:r>
              <a:rPr lang="en-US" sz="1700" dirty="0">
                <a:latin typeface="Arial" panose="020B0604020202020204" pitchFamily="34" charset="0"/>
                <a:cs typeface="Arial" panose="020B0604020202020204" pitchFamily="34" charset="0"/>
              </a:rPr>
              <a:t>VR/AR, </a:t>
            </a:r>
            <a:r>
              <a:rPr lang="ru-RU" sz="1700" dirty="0">
                <a:latin typeface="Arial" panose="020B0604020202020204" pitchFamily="34" charset="0"/>
                <a:cs typeface="Arial" panose="020B0604020202020204" pitchFamily="34" charset="0"/>
              </a:rPr>
              <a:t>так как технология не имеет аналогов, и значительно опережает своих аналогов, по большинству показателей, что будет разъяснено на слайде, где будет приведена сравнительная таблица.</a:t>
            </a:r>
          </a:p>
          <a:p>
            <a:pPr marL="342900" indent="-342900">
              <a:buFont typeface="+mj-lt"/>
              <a:buAutoNum type="arabicPeriod"/>
            </a:pPr>
            <a:r>
              <a:rPr lang="ru-RU" sz="1700" dirty="0">
                <a:latin typeface="Arial" panose="020B0604020202020204" pitchFamily="34" charset="0"/>
                <a:cs typeface="Arial" panose="020B0604020202020204" pitchFamily="34" charset="0"/>
              </a:rPr>
              <a:t>Проект является быстрым в реализации, что позволит как можно быстрее, использовать разрабатываемую технологий во всех многочисленных сферах, таких к образование, производство и другие.</a:t>
            </a:r>
          </a:p>
          <a:p>
            <a:pPr marL="342900" indent="-342900">
              <a:buFont typeface="+mj-lt"/>
              <a:buAutoNum type="arabicPeriod"/>
            </a:pPr>
            <a:r>
              <a:rPr lang="ru-RU" sz="1700" dirty="0">
                <a:latin typeface="Arial" panose="020B0604020202020204" pitchFamily="34" charset="0"/>
                <a:cs typeface="Arial" panose="020B0604020202020204" pitchFamily="34" charset="0"/>
              </a:rPr>
              <a:t>Проект создает совершенно новый способ взаимодействия людей, по средствам технологии виртуальной телепортации, что делает его уникальным. Также проект является запатентованной технологией, поэтому его уникальность подтверждена документально.</a:t>
            </a:r>
          </a:p>
          <a:p>
            <a:pPr marL="342900" indent="-342900">
              <a:buFont typeface="+mj-lt"/>
              <a:buAutoNum type="arabicPeriod"/>
            </a:pPr>
            <a:r>
              <a:rPr lang="ru-RU" sz="1700" dirty="0">
                <a:latin typeface="Arial" panose="020B0604020202020204" pitchFamily="34" charset="0"/>
                <a:cs typeface="Arial" panose="020B0604020202020204" pitchFamily="34" charset="0"/>
              </a:rPr>
              <a:t>Проект является востребованным, и он буден успешно монетизирован, что позволит в скором времени оправдать финансовые ожидания от проекта.</a:t>
            </a:r>
          </a:p>
          <a:p>
            <a:pPr marL="342900" indent="-342900">
              <a:buFont typeface="+mj-lt"/>
              <a:buAutoNum type="arabicPeriod"/>
            </a:pPr>
            <a:r>
              <a:rPr lang="ru-RU" sz="1700" dirty="0">
                <a:latin typeface="Arial" panose="020B0604020202020204" pitchFamily="34" charset="0"/>
                <a:cs typeface="Arial" panose="020B0604020202020204" pitchFamily="34" charset="0"/>
              </a:rPr>
              <a:t>Также немало важным фактором является команда специалистов, которые компетентны эффективно, и за короткий промежуток времени реализовать проект.</a:t>
            </a:r>
          </a:p>
          <a:p>
            <a:pPr marL="342900" indent="-342900">
              <a:buFont typeface="+mj-lt"/>
              <a:buAutoNum type="arabicPeriod"/>
            </a:pPr>
            <a:endParaRPr lang="ru-RU"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7FFED7-FE65-3A29-1764-17A0249A9655}"/>
              </a:ext>
            </a:extLst>
          </p:cNvPr>
          <p:cNvSpPr txBox="1"/>
          <p:nvPr/>
        </p:nvSpPr>
        <p:spPr>
          <a:xfrm>
            <a:off x="7302840" y="-6879"/>
            <a:ext cx="1307071" cy="369332"/>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2862D"/>
                </a:solidFill>
                <a:effectLst/>
                <a:uLnTx/>
                <a:uFillTx/>
                <a:latin typeface="Lusitana"/>
                <a:cs typeface="Arial"/>
              </a:rPr>
              <a:t>VT EMPIRE</a:t>
            </a:r>
            <a:endParaRPr kumimoji="0" lang="ru-RU" sz="1800" b="0" i="0" u="none" strike="noStrike" kern="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289970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B2EAC92-44E0-83ED-1FEE-F19131E6736A}"/>
              </a:ext>
            </a:extLst>
          </p:cNvPr>
          <p:cNvSpPr>
            <a:spLocks noGrp="1"/>
          </p:cNvSpPr>
          <p:nvPr>
            <p:ph idx="1"/>
          </p:nvPr>
        </p:nvSpPr>
        <p:spPr>
          <a:xfrm>
            <a:off x="35496" y="188640"/>
            <a:ext cx="8928992" cy="5988323"/>
          </a:xfrm>
        </p:spPr>
        <p:txBody>
          <a:bodyPr>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rPr>
              <a:t>Стратегия реализации:</a:t>
            </a:r>
          </a:p>
          <a:p>
            <a:pPr marL="171450" marR="0" lvl="0" indent="-171450" algn="just" defTabSz="685800" eaLnBrk="1" fontAlgn="auto" latinLnBrk="0" hangingPunct="1">
              <a:lnSpc>
                <a:spcPct val="115000"/>
              </a:lnSpc>
              <a:spcBef>
                <a:spcPts val="1200"/>
              </a:spcBef>
              <a:spcAft>
                <a:spcPts val="1200"/>
              </a:spcAft>
              <a:buClrTx/>
              <a:buSzTx/>
              <a:buFont typeface="Arial"/>
              <a:buChar char="•"/>
              <a:tabLst/>
              <a:defRPr/>
            </a:pPr>
            <a:r>
              <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Для реализации проекта необходим ряд мер: финансовых, кадровых и организационных. Так как проект является инновационным и высокотехнологичным, требующим значительных ресурсов, для привлечения кадровых высокооплачиваемых специалистов, таких как: программисты, специалисты в сфере </a:t>
            </a:r>
            <a:r>
              <a:rPr kumimoji="0" lang="en-US" sz="135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a:t>
            </a:r>
            <a:r>
              <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и телекоммуникаций, а также маркетологов. </a:t>
            </a:r>
            <a:endPar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just" defTabSz="685800" eaLnBrk="1" fontAlgn="auto" latinLnBrk="0" hangingPunct="1">
              <a:lnSpc>
                <a:spcPct val="115000"/>
              </a:lnSpc>
              <a:spcBef>
                <a:spcPts val="1200"/>
              </a:spcBef>
              <a:spcAft>
                <a:spcPts val="1200"/>
              </a:spcAft>
              <a:buClrTx/>
              <a:buSzTx/>
              <a:buFont typeface="Arial"/>
              <a:buChar char="•"/>
              <a:tabLst/>
              <a:defRPr/>
            </a:pPr>
            <a:r>
              <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Данные кадровые ресурсы, на сегодняшний день привлечены к работу в нашем проекте, с положительным результатом, однако для продолжения и развития проекта требуются дополнительные финансовые ресурсы, для выплаты заработных плат, налогов и поощрения сотрудников</a:t>
            </a:r>
            <a:endParaRPr kumimoji="0" lang="en-US" sz="135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just" defTabSz="685800" eaLnBrk="1" fontAlgn="auto" latinLnBrk="0" hangingPunct="1">
              <a:lnSpc>
                <a:spcPct val="115000"/>
              </a:lnSpc>
              <a:spcBef>
                <a:spcPts val="1200"/>
              </a:spcBef>
              <a:spcAft>
                <a:spcPts val="1200"/>
              </a:spcAft>
              <a:buClrTx/>
              <a:buSzTx/>
              <a:buFont typeface="Arial"/>
              <a:buChar char="•"/>
              <a:tabLst/>
              <a:defRPr/>
            </a:pPr>
            <a:r>
              <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Для того, чтобы ценные кадры были заинтересованы и мотивированы для работы, нужны финансовые ресурсы для приобретения оборудования, для практической реализации проекта. Оборудования должны быть высококачественными и современными, такие как: короткофокусные лазерные 4К проекторы, проекторные экраны широкого разрешения, высокоточные цифровые 4К видеокамеры, современные комплектующие для работы с интернетом, в том числе современный компьютер с высокой производительностью. </a:t>
            </a:r>
            <a:endPar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just" defTabSz="685800" eaLnBrk="1" fontAlgn="auto" latinLnBrk="0" hangingPunct="1">
              <a:lnSpc>
                <a:spcPct val="115000"/>
              </a:lnSpc>
              <a:spcBef>
                <a:spcPts val="1200"/>
              </a:spcBef>
              <a:spcAft>
                <a:spcPts val="1200"/>
              </a:spcAft>
              <a:buClrTx/>
              <a:buSzTx/>
              <a:buFont typeface="Arial"/>
              <a:buChar char="•"/>
              <a:tabLst/>
              <a:defRPr/>
            </a:pPr>
            <a:r>
              <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Соответственно для реализации проекта нужна материально-производственная база, в виде площади или помещения. Также большая статься расходов и очень важная составляющая, как и в любом проекте, является реклама, которая должна распространяться в средствах массовой информации, и социальных сетях.  </a:t>
            </a:r>
            <a:endPar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just" defTabSz="685800" eaLnBrk="1" fontAlgn="auto" latinLnBrk="0" hangingPunct="1">
              <a:lnSpc>
                <a:spcPct val="115000"/>
              </a:lnSpc>
              <a:spcBef>
                <a:spcPts val="1200"/>
              </a:spcBef>
              <a:spcAft>
                <a:spcPts val="1200"/>
              </a:spcAft>
              <a:buClrTx/>
              <a:buSzTx/>
              <a:buFont typeface="Arial"/>
              <a:buChar char="•"/>
              <a:tabLst/>
              <a:defRPr/>
            </a:pPr>
            <a:r>
              <a:rPr kumimoji="0" lang="ru-RU" sz="135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Также одна из больших статей финансовых расходов, заключается в изготовлении видеоматериалов для виртуальных телепорт комнат, которая включает в себя командировочные расходы, в том числе транспортные расходы и расходы за проживание </a:t>
            </a:r>
          </a:p>
          <a:p>
            <a:pPr marL="171450" marR="0" lvl="0" indent="-171450" algn="just" defTabSz="685800" eaLnBrk="1" fontAlgn="auto" latinLnBrk="0" hangingPunct="1">
              <a:lnSpc>
                <a:spcPct val="115000"/>
              </a:lnSpc>
              <a:spcBef>
                <a:spcPts val="1200"/>
              </a:spcBef>
              <a:spcAft>
                <a:spcPts val="1200"/>
              </a:spcAft>
              <a:buClrTx/>
              <a:buSzTx/>
              <a:buFont typeface="Arial"/>
              <a:buChar char="•"/>
              <a:tabLst/>
              <a:defRPr/>
            </a:pPr>
            <a:endParaRPr kumimoji="0" lang="ru-RU" sz="1400" b="1" i="0" u="none" strike="noStrike" kern="1200" cap="none" spc="0" normalizeH="0" baseline="0" noProof="0" dirty="0">
              <a:ln>
                <a:noFill/>
              </a:ln>
              <a:solidFill>
                <a:prstClr val="black"/>
              </a:solidFill>
              <a:effectLst/>
              <a:uLnTx/>
              <a:uFillTx/>
              <a:latin typeface="Arial" panose="020B0604020202020204" pitchFamily="34" charset="0"/>
              <a:ea typeface="Microsoft Sans Serif"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ru-RU" sz="14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ru-RU" sz="1400" b="1" i="0" u="none" strike="noStrike" kern="0" cap="none" spc="0" normalizeH="0" baseline="0" noProof="0" dirty="0">
              <a:ln>
                <a:noFill/>
              </a:ln>
              <a:solidFill>
                <a:prstClr val="black"/>
              </a:solidFill>
              <a:effectLst/>
              <a:uLnTx/>
              <a:uFillTx/>
              <a:latin typeface="Calibri"/>
              <a:cs typeface="Arial"/>
            </a:endParaRPr>
          </a:p>
          <a:p>
            <a:endParaRPr lang="ru-RU" dirty="0"/>
          </a:p>
        </p:txBody>
      </p:sp>
    </p:spTree>
    <p:extLst>
      <p:ext uri="{BB962C8B-B14F-4D97-AF65-F5344CB8AC3E}">
        <p14:creationId xmlns:p14="http://schemas.microsoft.com/office/powerpoint/2010/main" val="1915144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011D2B5-5E6A-6B76-2781-E4CE7A2F4724}"/>
              </a:ext>
            </a:extLst>
          </p:cNvPr>
          <p:cNvSpPr/>
          <p:nvPr/>
        </p:nvSpPr>
        <p:spPr>
          <a:xfrm>
            <a:off x="-39936" y="3130012"/>
            <a:ext cx="9183936" cy="3751224"/>
          </a:xfrm>
          <a:prstGeom prst="rect">
            <a:avLst/>
          </a:prstGeom>
          <a:blipFill>
            <a:blip r:embed="rId2" cstate="print"/>
            <a:stretch>
              <a:fillRect/>
            </a:stretch>
          </a:blipFill>
        </p:spPr>
        <p:txBody>
          <a:bodyPr wrap="square" lIns="0" tIns="0" rIns="0" bIns="0" rtlCol="0"/>
          <a:lstStyle/>
          <a:p>
            <a:endParaRPr lang="ru-RU"/>
          </a:p>
        </p:txBody>
      </p:sp>
      <p:sp>
        <p:nvSpPr>
          <p:cNvPr id="3" name="Объект 2">
            <a:extLst>
              <a:ext uri="{FF2B5EF4-FFF2-40B4-BE49-F238E27FC236}">
                <a16:creationId xmlns:a16="http://schemas.microsoft.com/office/drawing/2014/main" id="{8136F905-79E8-B56F-5395-5D035D150E55}"/>
              </a:ext>
            </a:extLst>
          </p:cNvPr>
          <p:cNvSpPr>
            <a:spLocks noGrp="1"/>
          </p:cNvSpPr>
          <p:nvPr>
            <p:ph idx="1"/>
          </p:nvPr>
        </p:nvSpPr>
        <p:spPr>
          <a:xfrm>
            <a:off x="-13059" y="116632"/>
            <a:ext cx="9036496" cy="6408712"/>
          </a:xfrm>
        </p:spPr>
        <p:txBody>
          <a:bodyPr>
            <a:normAutofit/>
          </a:bodyPr>
          <a:lstStyle/>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1" i="0" u="none" strike="noStrike" kern="1200" cap="none" spc="-5" normalizeH="0" baseline="0" noProof="0" dirty="0">
                <a:ln>
                  <a:noFill/>
                </a:ln>
                <a:solidFill>
                  <a:prstClr val="black"/>
                </a:solidFill>
                <a:effectLst/>
                <a:uLnTx/>
                <a:uFillTx/>
                <a:latin typeface="Arial"/>
                <a:ea typeface="+mn-ea"/>
                <a:cs typeface="Arial"/>
              </a:rPr>
              <a:t>Ключевые виды деятельности</a:t>
            </a:r>
          </a:p>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0" i="1" u="none" strike="noStrike" kern="1200" cap="none" spc="-5" normalizeH="0" baseline="0" noProof="0" dirty="0">
                <a:ln>
                  <a:noFill/>
                </a:ln>
                <a:solidFill>
                  <a:prstClr val="black"/>
                </a:solidFill>
                <a:effectLst/>
                <a:uLnTx/>
                <a:uFillTx/>
                <a:latin typeface="Arial"/>
                <a:ea typeface="+mn-ea"/>
                <a:cs typeface="Arial"/>
              </a:rPr>
              <a:t>Виртуальный туризм, деловые онлайн встречи, конференции, трансляция спортивных событий, онлайн лекции</a:t>
            </a:r>
            <a:endParaRPr kumimoji="0" lang="ru-RU" sz="1800" b="1" i="1" u="none" strike="noStrike" kern="1200" cap="none" spc="-5" normalizeH="0" baseline="0" noProof="0" dirty="0">
              <a:ln>
                <a:noFill/>
              </a:ln>
              <a:solidFill>
                <a:prstClr val="black"/>
              </a:solidFill>
              <a:effectLst/>
              <a:uLnTx/>
              <a:uFillTx/>
              <a:latin typeface="Arial"/>
              <a:ea typeface="+mn-ea"/>
              <a:cs typeface="Arial"/>
            </a:endParaRPr>
          </a:p>
          <a:p>
            <a:pPr marL="12700" marR="657860" lvl="0" indent="0" algn="just" defTabSz="914400" rtl="0" eaLnBrk="1" fontAlgn="auto" latinLnBrk="0" hangingPunct="1">
              <a:lnSpc>
                <a:spcPct val="114599"/>
              </a:lnSpc>
              <a:spcBef>
                <a:spcPts val="0"/>
              </a:spcBef>
              <a:spcAft>
                <a:spcPts val="0"/>
              </a:spcAft>
              <a:buClrTx/>
              <a:buSzTx/>
              <a:buFontTx/>
              <a:buNone/>
              <a:tabLst/>
              <a:defRPr/>
            </a:pPr>
            <a:endParaRPr kumimoji="0" lang="ru-RU" sz="1800" b="1" i="1" u="none" strike="noStrike" kern="1200" cap="none" spc="-5" normalizeH="0" baseline="0" noProof="0" dirty="0">
              <a:ln>
                <a:noFill/>
              </a:ln>
              <a:solidFill>
                <a:prstClr val="black"/>
              </a:solidFill>
              <a:effectLst/>
              <a:uLnTx/>
              <a:uFillTx/>
              <a:latin typeface="Arial"/>
              <a:ea typeface="+mn-ea"/>
              <a:cs typeface="Arial"/>
            </a:endParaRPr>
          </a:p>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1" i="1" u="none" strike="noStrike" kern="1200" cap="none" spc="-5" normalizeH="0" baseline="0" noProof="0" dirty="0">
                <a:ln>
                  <a:noFill/>
                </a:ln>
                <a:solidFill>
                  <a:prstClr val="black"/>
                </a:solidFill>
                <a:effectLst/>
                <a:uLnTx/>
                <a:uFillTx/>
                <a:latin typeface="Arial"/>
                <a:ea typeface="+mn-ea"/>
                <a:cs typeface="Arial"/>
              </a:rPr>
              <a:t>Ключевые действия необходимые для работы</a:t>
            </a:r>
            <a:r>
              <a:rPr kumimoji="0" lang="ru-RU" sz="1800" b="0" i="1" u="none" strike="noStrike" kern="1200" cap="none" spc="-5" normalizeH="0" baseline="0" noProof="0" dirty="0">
                <a:ln>
                  <a:noFill/>
                </a:ln>
                <a:solidFill>
                  <a:prstClr val="black"/>
                </a:solidFill>
                <a:effectLst/>
                <a:uLnTx/>
                <a:uFillTx/>
                <a:latin typeface="Arial"/>
                <a:ea typeface="+mn-ea"/>
                <a:cs typeface="Arial"/>
              </a:rPr>
              <a:t>: Приобретение и сборка оборудования, налаживание поставок, поиск заказчиков.</a:t>
            </a:r>
          </a:p>
          <a:p>
            <a:pPr marL="12700" marR="657860" lvl="0" indent="0" algn="just" defTabSz="914400" rtl="0" eaLnBrk="1" fontAlgn="auto" latinLnBrk="0" hangingPunct="1">
              <a:lnSpc>
                <a:spcPct val="114599"/>
              </a:lnSpc>
              <a:spcBef>
                <a:spcPts val="0"/>
              </a:spcBef>
              <a:spcAft>
                <a:spcPts val="0"/>
              </a:spcAft>
              <a:buClrTx/>
              <a:buSzTx/>
              <a:buFontTx/>
              <a:buNone/>
              <a:tabLst/>
              <a:defRPr/>
            </a:pPr>
            <a:endParaRPr kumimoji="0" lang="ru-RU" sz="1800" b="1" i="1" u="none" strike="noStrike" kern="1200" cap="none" spc="-5" normalizeH="0" baseline="0" noProof="0" dirty="0">
              <a:ln>
                <a:noFill/>
              </a:ln>
              <a:solidFill>
                <a:prstClr val="black"/>
              </a:solidFill>
              <a:effectLst/>
              <a:uLnTx/>
              <a:uFillTx/>
              <a:latin typeface="Arial"/>
              <a:ea typeface="+mn-ea"/>
              <a:cs typeface="Arial"/>
            </a:endParaRPr>
          </a:p>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1" i="1" u="none" strike="noStrike" kern="1200" cap="none" spc="-5" normalizeH="0" baseline="0" noProof="0" dirty="0">
                <a:ln>
                  <a:noFill/>
                </a:ln>
                <a:solidFill>
                  <a:prstClr val="black"/>
                </a:solidFill>
                <a:effectLst/>
                <a:uLnTx/>
                <a:uFillTx/>
                <a:latin typeface="Arial"/>
                <a:ea typeface="+mn-ea"/>
                <a:cs typeface="Arial"/>
              </a:rPr>
              <a:t>Для сбыта:</a:t>
            </a:r>
          </a:p>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0" i="1" u="none" strike="noStrike" kern="1200" cap="none" spc="-5" normalizeH="0" baseline="0" noProof="0" dirty="0">
                <a:ln>
                  <a:noFill/>
                </a:ln>
                <a:solidFill>
                  <a:prstClr val="black"/>
                </a:solidFill>
                <a:effectLst/>
                <a:uLnTx/>
                <a:uFillTx/>
                <a:latin typeface="Arial"/>
                <a:ea typeface="+mn-ea"/>
                <a:cs typeface="Arial"/>
              </a:rPr>
              <a:t>Контракты, гос. заказы, частные договора, тендеры</a:t>
            </a:r>
            <a:endParaRPr kumimoji="0" lang="ru-RU" sz="1800" b="1" i="1" u="none" strike="noStrike" kern="1200" cap="none" spc="-5" normalizeH="0" baseline="0" noProof="0" dirty="0">
              <a:ln>
                <a:noFill/>
              </a:ln>
              <a:solidFill>
                <a:prstClr val="black"/>
              </a:solidFill>
              <a:effectLst/>
              <a:uLnTx/>
              <a:uFillTx/>
              <a:latin typeface="Arial"/>
              <a:ea typeface="+mn-ea"/>
              <a:cs typeface="Arial"/>
            </a:endParaRPr>
          </a:p>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1" i="1" u="none" strike="noStrike" kern="1200" cap="none" spc="-5" normalizeH="0" baseline="0" noProof="0" dirty="0">
                <a:ln>
                  <a:noFill/>
                </a:ln>
                <a:solidFill>
                  <a:prstClr val="black"/>
                </a:solidFill>
                <a:effectLst/>
                <a:uLnTx/>
                <a:uFillTx/>
                <a:latin typeface="Arial"/>
                <a:ea typeface="+mn-ea"/>
                <a:cs typeface="Arial"/>
              </a:rPr>
              <a:t>Для выстраивания отношений с клиентами:</a:t>
            </a:r>
          </a:p>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0" i="1" u="none" strike="noStrike" kern="1200" cap="none" spc="-5" normalizeH="0" baseline="0" noProof="0" dirty="0">
                <a:ln>
                  <a:noFill/>
                </a:ln>
                <a:solidFill>
                  <a:prstClr val="black"/>
                </a:solidFill>
                <a:effectLst/>
                <a:uLnTx/>
                <a:uFillTx/>
                <a:latin typeface="Arial"/>
                <a:ea typeface="+mn-ea"/>
                <a:cs typeface="Arial"/>
              </a:rPr>
              <a:t>Реклама, онлайн семинары, демонстрационные комнаты, конференции, участие на выставках, освещение в СМИ</a:t>
            </a:r>
          </a:p>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1" i="1" u="none" strike="noStrike" kern="1200" cap="none" spc="-5" normalizeH="0" baseline="0" noProof="0" dirty="0">
                <a:ln>
                  <a:noFill/>
                </a:ln>
                <a:solidFill>
                  <a:prstClr val="black"/>
                </a:solidFill>
                <a:effectLst/>
                <a:uLnTx/>
                <a:uFillTx/>
                <a:latin typeface="Arial"/>
                <a:ea typeface="+mn-ea"/>
                <a:cs typeface="Arial"/>
              </a:rPr>
              <a:t>Для получения и потоков доходов:</a:t>
            </a:r>
          </a:p>
          <a:p>
            <a:pPr marL="12700" marR="657860" lvl="0" indent="0" algn="just" defTabSz="914400" rtl="0" eaLnBrk="1" fontAlgn="auto" latinLnBrk="0" hangingPunct="1">
              <a:lnSpc>
                <a:spcPct val="114599"/>
              </a:lnSpc>
              <a:spcBef>
                <a:spcPts val="0"/>
              </a:spcBef>
              <a:spcAft>
                <a:spcPts val="0"/>
              </a:spcAft>
              <a:buClrTx/>
              <a:buSzTx/>
              <a:buFontTx/>
              <a:buNone/>
              <a:tabLst/>
              <a:defRPr/>
            </a:pPr>
            <a:r>
              <a:rPr kumimoji="0" lang="ru-RU" sz="1800" b="0" i="1" u="none" strike="noStrike" kern="1200" cap="none" spc="-5" normalizeH="0" baseline="0" noProof="0" dirty="0">
                <a:ln>
                  <a:noFill/>
                </a:ln>
                <a:solidFill>
                  <a:prstClr val="black"/>
                </a:solidFill>
                <a:effectLst/>
                <a:uLnTx/>
                <a:uFillTx/>
                <a:latin typeface="Arial"/>
                <a:ea typeface="+mn-ea"/>
                <a:cs typeface="Arial"/>
              </a:rPr>
              <a:t>частные инвестиции, гос. заказы, доход от реализации проекта, продажи, сдачи в аренду комнат, с учетом доходов Бухгалтерским ПО</a:t>
            </a:r>
          </a:p>
          <a:p>
            <a:pPr algn="just">
              <a:lnSpc>
                <a:spcPct val="115000"/>
              </a:lnSpc>
              <a:spcBef>
                <a:spcPts val="1200"/>
              </a:spcBef>
              <a:spcAft>
                <a:spcPts val="1200"/>
              </a:spcAft>
            </a:pPr>
            <a:endParaRPr lang="ru-RU" sz="1800" dirty="0">
              <a:effectLst/>
              <a:latin typeface="Arial" panose="020B0604020202020204" pitchFamily="34" charset="0"/>
              <a:ea typeface="Arial" panose="020B0604020202020204" pitchFamily="34" charset="0"/>
            </a:endParaRPr>
          </a:p>
          <a:p>
            <a:endParaRPr lang="ru-RU" dirty="0"/>
          </a:p>
        </p:txBody>
      </p:sp>
    </p:spTree>
    <p:extLst>
      <p:ext uri="{BB962C8B-B14F-4D97-AF65-F5344CB8AC3E}">
        <p14:creationId xmlns:p14="http://schemas.microsoft.com/office/powerpoint/2010/main" val="2156414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84CE09D-9E9B-BE22-AB65-A5EC98CF42CE}"/>
              </a:ext>
            </a:extLst>
          </p:cNvPr>
          <p:cNvSpPr>
            <a:spLocks noGrp="1"/>
          </p:cNvSpPr>
          <p:nvPr>
            <p:ph idx="1"/>
          </p:nvPr>
        </p:nvSpPr>
        <p:spPr>
          <a:xfrm>
            <a:off x="179512" y="116632"/>
            <a:ext cx="8856984" cy="6624736"/>
          </a:xfrm>
        </p:spPr>
        <p:txBody>
          <a:bodyPr>
            <a:noAutofit/>
          </a:bodyPr>
          <a:lstStyle/>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ru-RU"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Сравнение решения с аналогами и его конкурентные преимущества;</a:t>
            </a:r>
          </a:p>
          <a:p>
            <a:pPr marL="0" marR="0" lvl="0" indent="0" algn="l" defTabSz="914400" eaLnBrk="1" fontAlgn="auto" latinLnBrk="0" hangingPunct="1">
              <a:lnSpc>
                <a:spcPct val="100000"/>
              </a:lnSpc>
              <a:spcBef>
                <a:spcPts val="0"/>
              </a:spcBef>
              <a:spcAft>
                <a:spcPts val="0"/>
              </a:spcAft>
              <a:buClrTx/>
              <a:buSzTx/>
              <a:buNone/>
              <a:tabLst/>
              <a:defRPr/>
            </a:pPr>
            <a:endParaRPr kumimoji="0" lang="ru-RU" sz="1600" b="1" i="0" u="sng"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nSpc>
                <a:spcPct val="115000"/>
              </a:lnSpc>
              <a:spcBef>
                <a:spcPts val="200"/>
              </a:spcBef>
              <a:spcAft>
                <a:spcPts val="1200"/>
              </a:spcAft>
            </a:pPr>
            <a:r>
              <a:rPr lang="ru-RU" sz="1600" b="1" dirty="0">
                <a:effectLst/>
                <a:latin typeface="Arial" panose="020B0604020202020204" pitchFamily="34" charset="0"/>
                <a:ea typeface="Times New Roman" panose="02020603050405020304" pitchFamily="18" charset="0"/>
                <a:cs typeface="Arial" panose="020B0604020202020204" pitchFamily="34" charset="0"/>
              </a:rPr>
              <a:t>Анализ конкурентной среды</a:t>
            </a:r>
            <a:endParaRPr lang="ru-RU" sz="1600" b="1" dirty="0">
              <a:effectLst/>
              <a:latin typeface="Arial" panose="020B0604020202020204" pitchFamily="34" charset="0"/>
              <a:ea typeface="Arial" panose="020B0604020202020204" pitchFamily="34" charset="0"/>
              <a:cs typeface="Arial" panose="020B0604020202020204" pitchFamily="34" charset="0"/>
            </a:endParaRPr>
          </a:p>
          <a:p>
            <a:pPr marL="0" indent="0" algn="just">
              <a:lnSpc>
                <a:spcPct val="115000"/>
              </a:lnSpc>
              <a:spcBef>
                <a:spcPts val="1200"/>
              </a:spcBef>
              <a:spcAft>
                <a:spcPts val="1200"/>
              </a:spcAft>
              <a:buNone/>
            </a:pPr>
            <a:r>
              <a:rPr lang="ru-RU" sz="1600" dirty="0">
                <a:effectLst/>
                <a:latin typeface="Arial" panose="020B0604020202020204" pitchFamily="34" charset="0"/>
                <a:ea typeface="Times New Roman" panose="02020603050405020304" pitchFamily="18" charset="0"/>
                <a:cs typeface="Arial" panose="020B0604020202020204" pitchFamily="34" charset="0"/>
              </a:rPr>
              <a:t>В сегодняшнем современном мире идет большая технологическая </a:t>
            </a:r>
            <a:r>
              <a:rPr lang="ru-RU" sz="1600" b="1" dirty="0">
                <a:effectLst/>
                <a:latin typeface="Arial" panose="020B0604020202020204" pitchFamily="34" charset="0"/>
                <a:ea typeface="Times New Roman" panose="02020603050405020304" pitchFamily="18" charset="0"/>
                <a:cs typeface="Arial" panose="020B0604020202020204" pitchFamily="34" charset="0"/>
              </a:rPr>
              <a:t>конкуренция</a:t>
            </a:r>
            <a:r>
              <a:rPr lang="ru-RU" sz="1600" dirty="0">
                <a:effectLst/>
                <a:latin typeface="Arial" panose="020B0604020202020204" pitchFamily="34" charset="0"/>
                <a:ea typeface="Times New Roman" panose="02020603050405020304" pitchFamily="18" charset="0"/>
                <a:cs typeface="Arial" panose="020B0604020202020204" pitchFamily="34" charset="0"/>
              </a:rPr>
              <a:t>, согласно статистике, основная борьба идет в сфере </a:t>
            </a:r>
            <a:r>
              <a:rPr lang="en-US" sz="1600" dirty="0">
                <a:effectLst/>
                <a:latin typeface="Arial" panose="020B0604020202020204" pitchFamily="34" charset="0"/>
                <a:ea typeface="Times New Roman" panose="02020603050405020304" pitchFamily="18" charset="0"/>
                <a:cs typeface="Arial" panose="020B0604020202020204" pitchFamily="34" charset="0"/>
              </a:rPr>
              <a:t>VR</a:t>
            </a:r>
            <a:r>
              <a:rPr lang="ru-RU" sz="1600" dirty="0">
                <a:effectLst/>
                <a:latin typeface="Arial" panose="020B0604020202020204" pitchFamily="34" charset="0"/>
                <a:ea typeface="Times New Roman" panose="02020603050405020304" pitchFamily="18" charset="0"/>
                <a:cs typeface="Arial" panose="020B0604020202020204" pitchFamily="34" charset="0"/>
              </a:rPr>
              <a:t> и </a:t>
            </a:r>
            <a:r>
              <a:rPr lang="en-US" sz="1600" dirty="0">
                <a:effectLst/>
                <a:latin typeface="Arial" panose="020B0604020202020204" pitchFamily="34" charset="0"/>
                <a:ea typeface="Times New Roman" panose="02020603050405020304" pitchFamily="18" charset="0"/>
                <a:cs typeface="Arial" panose="020B0604020202020204" pitchFamily="34" charset="0"/>
              </a:rPr>
              <a:t>AR</a:t>
            </a:r>
            <a:r>
              <a:rPr lang="ru-RU" sz="1600" dirty="0">
                <a:effectLst/>
                <a:latin typeface="Arial" panose="020B0604020202020204" pitchFamily="34" charset="0"/>
                <a:ea typeface="Times New Roman" panose="02020603050405020304" pitchFamily="18" charset="0"/>
                <a:cs typeface="Arial" panose="020B0604020202020204" pitchFamily="34" charset="0"/>
              </a:rPr>
              <a:t> технологии и связанными с ними инновациями.</a:t>
            </a:r>
            <a:endParaRPr lang="ru-RU" sz="1600" dirty="0">
              <a:effectLst/>
              <a:latin typeface="Arial" panose="020B0604020202020204" pitchFamily="34" charset="0"/>
              <a:ea typeface="Arial" panose="020B0604020202020204" pitchFamily="34" charset="0"/>
              <a:cs typeface="Arial" panose="020B0604020202020204" pitchFamily="34" charset="0"/>
            </a:endParaRPr>
          </a:p>
          <a:p>
            <a:pPr marL="0" indent="0" algn="just">
              <a:lnSpc>
                <a:spcPct val="115000"/>
              </a:lnSpc>
              <a:spcBef>
                <a:spcPts val="1200"/>
              </a:spcBef>
              <a:spcAft>
                <a:spcPts val="1200"/>
              </a:spcAft>
              <a:buNone/>
            </a:pPr>
            <a:r>
              <a:rPr lang="ru-RU" sz="1600" dirty="0">
                <a:effectLst/>
                <a:latin typeface="Arial" panose="020B0604020202020204" pitchFamily="34" charset="0"/>
                <a:ea typeface="Times New Roman" panose="02020603050405020304" pitchFamily="18" charset="0"/>
                <a:cs typeface="Arial" panose="020B0604020202020204" pitchFamily="34" charset="0"/>
              </a:rPr>
              <a:t>Наша технология является не исключением, однако имеет большой конкурентный и коммерческий потенциал. Это связано с тем, что наша технология не имеет точных аналогов в мире, доказательство тому, то, что мы имеем евразийский патент 037243. Аналогов нашей технологии в мире множество, однако они все имеют недостатки, которые устраняются нашей технологией, например: имеется технологическое решение в виде виртуальной телепорт комнаты, которая отражает панорамное и объемное графическое изображение, сконструированная с помощью графических компьютерных программ. Наша технология в виде виртуальной телепорт комнаты отображает изображение со звуковым сопровождением с использованием нескольких камер и экранов в режиме реального времени в объемном виде 360 градусов.</a:t>
            </a:r>
            <a:endParaRPr lang="ru-RU" sz="1600" dirty="0">
              <a:effectLst/>
              <a:latin typeface="Arial" panose="020B0604020202020204" pitchFamily="34" charset="0"/>
              <a:ea typeface="Arial" panose="020B0604020202020204" pitchFamily="34" charset="0"/>
              <a:cs typeface="Arial" panose="020B0604020202020204" pitchFamily="34" charset="0"/>
            </a:endParaRPr>
          </a:p>
          <a:p>
            <a:pPr marL="0" indent="0" algn="just">
              <a:lnSpc>
                <a:spcPct val="115000"/>
              </a:lnSpc>
              <a:spcBef>
                <a:spcPts val="1200"/>
              </a:spcBef>
              <a:spcAft>
                <a:spcPts val="1200"/>
              </a:spcAft>
              <a:buNone/>
            </a:pPr>
            <a:r>
              <a:rPr lang="ru-RU" sz="1600" dirty="0">
                <a:effectLst/>
                <a:latin typeface="Arial" panose="020B0604020202020204" pitchFamily="34" charset="0"/>
                <a:ea typeface="Times New Roman" panose="02020603050405020304" pitchFamily="18" charset="0"/>
                <a:cs typeface="Arial" panose="020B0604020202020204" pitchFamily="34" charset="0"/>
              </a:rPr>
              <a:t>Наша виртуальная телепорт технология также подразумевает использование новых технических решений для передачи информации в объемном панорамном виде посредством новых видеокамер с видеообзором 360 градусов, которые не имеют аналогов в мире. </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470536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658D2B-43B1-C4F6-431D-1DED27C4E5EB}"/>
              </a:ext>
            </a:extLst>
          </p:cNvPr>
          <p:cNvSpPr>
            <a:spLocks noGrp="1"/>
          </p:cNvSpPr>
          <p:nvPr>
            <p:ph idx="1"/>
          </p:nvPr>
        </p:nvSpPr>
        <p:spPr>
          <a:xfrm>
            <a:off x="107504" y="188640"/>
            <a:ext cx="8928992" cy="5844307"/>
          </a:xfrm>
        </p:spPr>
        <p:txBody>
          <a:bodyPr>
            <a:noAutofit/>
          </a:bodyPr>
          <a:lstStyle/>
          <a:p>
            <a:pPr marL="0" marR="0" lvl="0" indent="0" algn="just" defTabSz="685800" eaLnBrk="1" fontAlgn="auto" latinLnBrk="0" hangingPunct="1">
              <a:lnSpc>
                <a:spcPct val="115000"/>
              </a:lnSpc>
              <a:spcBef>
                <a:spcPts val="1200"/>
              </a:spcBef>
              <a:spcAft>
                <a:spcPts val="1200"/>
              </a:spcAft>
              <a:buClrTx/>
              <a:buSzTx/>
              <a:buNone/>
              <a:tabLst/>
              <a:defRPr/>
            </a:pP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Нашими </a:t>
            </a:r>
            <a:r>
              <a:rPr kumimoji="0" lang="ru-RU" sz="1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прямыми конкурентами</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аналогами являются продукты, которые пытаются также приблизить пользователя к эффекту телепортации, реального присутствия по средствам виртуальной и дополненной реальности. На сегодняшний день таковыми являются два решения</a:t>
            </a:r>
            <a:r>
              <a:rPr kumimoji="0" lang="ru-RU" sz="1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Telepresence</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от компании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CISCO</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и </a:t>
            </a:r>
            <a:r>
              <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Teleport VR </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от компании </a:t>
            </a:r>
            <a:r>
              <a:rPr kumimoji="0" lang="en-US" sz="1400" b="0" i="0" u="none" strike="noStrike" kern="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Varjo</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685800" eaLnBrk="1" fontAlgn="auto" latinLnBrk="0" hangingPunct="1">
              <a:lnSpc>
                <a:spcPct val="115000"/>
              </a:lnSpc>
              <a:spcBef>
                <a:spcPts val="1200"/>
              </a:spcBef>
              <a:spcAft>
                <a:spcPts val="1200"/>
              </a:spcAft>
              <a:buClrTx/>
              <a:buSzTx/>
              <a:buNone/>
              <a:tabLst/>
              <a:defRPr/>
            </a:pP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Компания </a:t>
            </a:r>
            <a:r>
              <a:rPr kumimoji="0" lang="en-US" sz="1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CISCO</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предлагает для проведения деловых собраний и общения технологию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Telepresence</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Это осуществляется по средствам 3 небольших мониторов и видеокамер. Это решение </a:t>
            </a:r>
            <a:r>
              <a:rPr kumimoji="0" lang="ru-RU" sz="1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не создает </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в достаточной мере виртуальное пространство для эффекта телепортации, связано это с тем разницы между разговором по средствам монитора, например ПК, почти нет, из-за недостатка угла обзора вокруг, при таком способе, и эта технология уже достаточно стара и израсходовала свой технический потенциал. В то время как наше решение полностью погружает пользователя в место передачи видеоинформации, с углом обзора 360 градусов.</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685800" eaLnBrk="1" fontAlgn="auto" latinLnBrk="0" hangingPunct="1">
              <a:lnSpc>
                <a:spcPct val="115000"/>
              </a:lnSpc>
              <a:spcBef>
                <a:spcPts val="1200"/>
              </a:spcBef>
              <a:spcAft>
                <a:spcPts val="1200"/>
              </a:spcAft>
              <a:buClrTx/>
              <a:buSzTx/>
              <a:buNone/>
              <a:tabLst/>
              <a:defRPr/>
            </a:pP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Также финская компания </a:t>
            </a:r>
            <a:r>
              <a:rPr kumimoji="0" lang="en-US" sz="1400" b="1" i="0" u="none" strike="noStrike" kern="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Varjo</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предлагает по средствам очков виртуальной реальности с видеокамерами, установленными на них, создавать для пользователя имитацию реального присутствия при видеоконференцсвязи.  Но существенным недостатком является сложность разработки ПО для считывания пространства вокруг, что делает видео связь в прямом эфире практически невозможным. Также качество изображения, даже с использованием графики, очень низкое, что не делает возможным создать эффект реального присутствия. К тому же у самих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VR</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очков имеется ряд существенных недостатков с ориентацией в пространстве, комфорта и безопасности.</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685800" eaLnBrk="1" fontAlgn="auto" latinLnBrk="0" hangingPunct="1">
              <a:lnSpc>
                <a:spcPct val="115000"/>
              </a:lnSpc>
              <a:spcBef>
                <a:spcPts val="1200"/>
              </a:spcBef>
              <a:spcAft>
                <a:spcPts val="1200"/>
              </a:spcAft>
              <a:buClrTx/>
              <a:buSzTx/>
              <a:buNone/>
              <a:tabLst/>
              <a:defRPr/>
            </a:pP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Наш проект </a:t>
            </a:r>
            <a:r>
              <a:rPr kumimoji="0" lang="ru-RU" sz="14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существенно отличается </a:t>
            </a:r>
            <a:r>
              <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от всех вышеперечисленных тем, что мы не используем никакого дополнительного оборудования (шлемов, перчаток, наушников). И у нас нет необходимости подключать девайсы, производить калибровку, разбираться с новым интерфейсом, что приводит к уменьшению расходов потребителя и делает использование интуитивно понятным.</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750113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4">
            <a:extLst>
              <a:ext uri="{FF2B5EF4-FFF2-40B4-BE49-F238E27FC236}">
                <a16:creationId xmlns:a16="http://schemas.microsoft.com/office/drawing/2014/main" id="{C8F51DB2-63AA-4D1A-B7E6-2C95AD5AD5B4}"/>
              </a:ext>
            </a:extLst>
          </p:cNvPr>
          <p:cNvGraphicFramePr>
            <a:graphicFrameLocks noGrp="1"/>
          </p:cNvGraphicFramePr>
          <p:nvPr>
            <p:extLst>
              <p:ext uri="{D42A27DB-BD31-4B8C-83A1-F6EECF244321}">
                <p14:modId xmlns:p14="http://schemas.microsoft.com/office/powerpoint/2010/main" val="1887532213"/>
              </p:ext>
            </p:extLst>
          </p:nvPr>
        </p:nvGraphicFramePr>
        <p:xfrm>
          <a:off x="730473" y="492215"/>
          <a:ext cx="7876838" cy="6324439"/>
        </p:xfrm>
        <a:graphic>
          <a:graphicData uri="http://schemas.openxmlformats.org/drawingml/2006/table">
            <a:tbl>
              <a:tblPr firstRow="1" bandRow="1">
                <a:tableStyleId>{21E4AEA4-8DFA-4A89-87EB-49C32662AFE0}</a:tableStyleId>
              </a:tblPr>
              <a:tblGrid>
                <a:gridCol w="1949078">
                  <a:extLst>
                    <a:ext uri="{9D8B030D-6E8A-4147-A177-3AD203B41FA5}">
                      <a16:colId xmlns:a16="http://schemas.microsoft.com/office/drawing/2014/main" val="4097560470"/>
                    </a:ext>
                  </a:extLst>
                </a:gridCol>
                <a:gridCol w="1975920">
                  <a:extLst>
                    <a:ext uri="{9D8B030D-6E8A-4147-A177-3AD203B41FA5}">
                      <a16:colId xmlns:a16="http://schemas.microsoft.com/office/drawing/2014/main" val="711798457"/>
                    </a:ext>
                  </a:extLst>
                </a:gridCol>
                <a:gridCol w="1975920">
                  <a:extLst>
                    <a:ext uri="{9D8B030D-6E8A-4147-A177-3AD203B41FA5}">
                      <a16:colId xmlns:a16="http://schemas.microsoft.com/office/drawing/2014/main" val="1363368149"/>
                    </a:ext>
                  </a:extLst>
                </a:gridCol>
                <a:gridCol w="1975920">
                  <a:extLst>
                    <a:ext uri="{9D8B030D-6E8A-4147-A177-3AD203B41FA5}">
                      <a16:colId xmlns:a16="http://schemas.microsoft.com/office/drawing/2014/main" val="1801177098"/>
                    </a:ext>
                  </a:extLst>
                </a:gridCol>
              </a:tblGrid>
              <a:tr h="1884597">
                <a:tc>
                  <a:txBody>
                    <a:bodyPr/>
                    <a:lstStyle/>
                    <a:p>
                      <a:pPr>
                        <a:lnSpc>
                          <a:spcPct val="107000"/>
                        </a:lnSpc>
                        <a:spcAft>
                          <a:spcPts val="800"/>
                        </a:spcAft>
                      </a:pPr>
                      <a:r>
                        <a:rPr lang="ru-RU" sz="1200" dirty="0">
                          <a:effectLst/>
                        </a:rPr>
                        <a:t>                            </a:t>
                      </a:r>
                      <a:endParaRPr lang="ru-RU" sz="900" dirty="0">
                        <a:effectLst/>
                      </a:endParaRPr>
                    </a:p>
                    <a:p>
                      <a:pPr>
                        <a:lnSpc>
                          <a:spcPct val="107000"/>
                        </a:lnSpc>
                        <a:spcAft>
                          <a:spcPts val="800"/>
                        </a:spcAft>
                      </a:pPr>
                      <a:r>
                        <a:rPr lang="ru-RU" sz="1200" dirty="0">
                          <a:effectLst/>
                        </a:rPr>
                        <a:t>Критерии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endParaRPr lang="ru-RU" sz="1400" dirty="0">
                        <a:effectLst/>
                      </a:endParaRPr>
                    </a:p>
                    <a:p>
                      <a:pPr algn="ctr">
                        <a:lnSpc>
                          <a:spcPct val="107000"/>
                        </a:lnSpc>
                        <a:spcAft>
                          <a:spcPts val="800"/>
                        </a:spcAft>
                      </a:pPr>
                      <a:r>
                        <a:rPr lang="ru-RU" sz="1200" dirty="0">
                          <a:effectLst/>
                        </a:rPr>
                        <a:t>Виртуальные </a:t>
                      </a:r>
                      <a:r>
                        <a:rPr lang="ru-RU" sz="1200">
                          <a:effectLst/>
                        </a:rPr>
                        <a:t>телепорт комнаты</a:t>
                      </a:r>
                      <a:endParaRPr lang="ru-RU" sz="1200" dirty="0">
                        <a:effectLst/>
                      </a:endParaRPr>
                    </a:p>
                    <a:p>
                      <a:pPr algn="ctr">
                        <a:lnSpc>
                          <a:spcPct val="107000"/>
                        </a:lnSpc>
                        <a:spcAft>
                          <a:spcPts val="800"/>
                        </a:spcAft>
                      </a:pPr>
                      <a:endParaRPr lang="ru-RU" sz="1200" dirty="0">
                        <a:effectLst/>
                      </a:endParaRPr>
                    </a:p>
                    <a:p>
                      <a:pPr algn="ctr">
                        <a:lnSpc>
                          <a:spcPct val="107000"/>
                        </a:lnSpc>
                        <a:spcAft>
                          <a:spcPts val="800"/>
                        </a:spcAft>
                      </a:pPr>
                      <a:endParaRPr lang="ru-RU" sz="1200" dirty="0">
                        <a:effectLst/>
                      </a:endParaRPr>
                    </a:p>
                    <a:p>
                      <a:pPr algn="ctr">
                        <a:lnSpc>
                          <a:spcPct val="107000"/>
                        </a:lnSpc>
                        <a:spcAft>
                          <a:spcPts val="800"/>
                        </a:spcAft>
                      </a:pPr>
                      <a:endParaRPr lang="ru-RU" sz="1200" dirty="0">
                        <a:effectLst/>
                      </a:endParaRPr>
                    </a:p>
                    <a:p>
                      <a:pPr algn="ctr">
                        <a:lnSpc>
                          <a:spcPct val="107000"/>
                        </a:lnSpc>
                        <a:spcAft>
                          <a:spcPts val="800"/>
                        </a:spcAft>
                      </a:pP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endParaRPr lang="ru-RU" sz="1400" dirty="0">
                        <a:effectLst/>
                      </a:endParaRPr>
                    </a:p>
                    <a:p>
                      <a:pPr algn="ctr">
                        <a:lnSpc>
                          <a:spcPct val="107000"/>
                        </a:lnSpc>
                        <a:spcAft>
                          <a:spcPts val="800"/>
                        </a:spcAft>
                      </a:pPr>
                      <a:r>
                        <a:rPr lang="en-US" sz="1200" dirty="0" err="1">
                          <a:effectLst/>
                        </a:rPr>
                        <a:t>TelePresence</a:t>
                      </a:r>
                      <a:r>
                        <a:rPr lang="en-US" sz="1200" dirty="0">
                          <a:effectLst/>
                        </a:rPr>
                        <a:t> IX5000 Series </a:t>
                      </a:r>
                      <a:r>
                        <a:rPr lang="ru-RU" sz="1200" dirty="0">
                          <a:effectLst/>
                        </a:rPr>
                        <a:t>от </a:t>
                      </a:r>
                      <a:r>
                        <a:rPr lang="en-US" sz="1200" dirty="0">
                          <a:effectLst/>
                        </a:rPr>
                        <a:t>CISCO</a:t>
                      </a:r>
                      <a:endParaRPr lang="ru-RU" sz="900" dirty="0">
                        <a:effectLst/>
                      </a:endParaRPr>
                    </a:p>
                    <a:p>
                      <a:pPr>
                        <a:lnSpc>
                          <a:spcPct val="107000"/>
                        </a:lnSpc>
                        <a:spcAft>
                          <a:spcPts val="800"/>
                        </a:spcAft>
                      </a:pPr>
                      <a:r>
                        <a:rPr lang="en-US" sz="14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endParaRPr lang="ru-RU" sz="1400" dirty="0">
                        <a:effectLst/>
                      </a:endParaRPr>
                    </a:p>
                    <a:p>
                      <a:pPr algn="ctr">
                        <a:lnSpc>
                          <a:spcPct val="107000"/>
                        </a:lnSpc>
                        <a:spcAft>
                          <a:spcPts val="800"/>
                        </a:spcAft>
                      </a:pPr>
                      <a:r>
                        <a:rPr lang="en-US" sz="1200" dirty="0">
                          <a:effectLst/>
                        </a:rPr>
                        <a:t>VR-3 </a:t>
                      </a:r>
                      <a:r>
                        <a:rPr lang="ru-RU" sz="1200" dirty="0">
                          <a:effectLst/>
                        </a:rPr>
                        <a:t>от </a:t>
                      </a:r>
                      <a:r>
                        <a:rPr lang="ru-RU" sz="1200" dirty="0" err="1">
                          <a:effectLst/>
                        </a:rPr>
                        <a:t>Varjo</a:t>
                      </a:r>
                      <a:endParaRPr lang="ru-RU" sz="1200" dirty="0">
                        <a:effectLst/>
                      </a:endParaRPr>
                    </a:p>
                    <a:p>
                      <a:pPr algn="ctr">
                        <a:lnSpc>
                          <a:spcPct val="107000"/>
                        </a:lnSpc>
                        <a:spcAft>
                          <a:spcPts val="800"/>
                        </a:spcAft>
                      </a:pP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1086278454"/>
                  </a:ext>
                </a:extLst>
              </a:tr>
              <a:tr h="1096155">
                <a:tc>
                  <a:txBody>
                    <a:bodyPr/>
                    <a:lstStyle/>
                    <a:p>
                      <a:pPr>
                        <a:lnSpc>
                          <a:spcPct val="107000"/>
                        </a:lnSpc>
                        <a:spcAft>
                          <a:spcPts val="800"/>
                        </a:spcAft>
                      </a:pPr>
                      <a:r>
                        <a:rPr lang="ru-RU" sz="1200" b="1" dirty="0">
                          <a:effectLst/>
                        </a:rPr>
                        <a:t>Качество изображения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b="1" dirty="0">
                          <a:solidFill>
                            <a:srgbClr val="00B050"/>
                          </a:solidFill>
                          <a:effectLst/>
                        </a:rPr>
                        <a:t>4</a:t>
                      </a:r>
                      <a:r>
                        <a:rPr lang="en-US" sz="1200" b="1" dirty="0">
                          <a:solidFill>
                            <a:srgbClr val="00B050"/>
                          </a:solidFill>
                          <a:effectLst/>
                        </a:rPr>
                        <a:t>K Ultra HD </a:t>
                      </a:r>
                      <a:endParaRPr lang="ru-RU" sz="900" dirty="0">
                        <a:effectLst/>
                      </a:endParaRPr>
                    </a:p>
                    <a:p>
                      <a:pPr algn="ctr">
                        <a:lnSpc>
                          <a:spcPct val="107000"/>
                        </a:lnSpc>
                        <a:spcAft>
                          <a:spcPts val="800"/>
                        </a:spcAft>
                      </a:pPr>
                      <a:r>
                        <a:rPr lang="ru-RU" sz="1200" b="1" dirty="0">
                          <a:solidFill>
                            <a:srgbClr val="00B050"/>
                          </a:solidFill>
                          <a:effectLst/>
                        </a:rPr>
                        <a:t>3840 </a:t>
                      </a:r>
                      <a:r>
                        <a:rPr lang="en-US" sz="1200" b="1" dirty="0">
                          <a:solidFill>
                            <a:srgbClr val="00B050"/>
                          </a:solidFill>
                          <a:effectLst/>
                        </a:rPr>
                        <a:t>x</a:t>
                      </a:r>
                      <a:r>
                        <a:rPr lang="ru-RU" sz="1200" b="1" dirty="0">
                          <a:solidFill>
                            <a:srgbClr val="00B050"/>
                          </a:solidFill>
                          <a:effectLst/>
                        </a:rPr>
                        <a:t> 2160</a:t>
                      </a:r>
                      <a:endParaRPr lang="ru-RU" sz="900" dirty="0">
                        <a:effectLst/>
                      </a:endParaRPr>
                    </a:p>
                    <a:p>
                      <a:pPr algn="ctr">
                        <a:lnSpc>
                          <a:spcPct val="107000"/>
                        </a:lnSpc>
                        <a:spcAft>
                          <a:spcPts val="800"/>
                        </a:spcAft>
                      </a:pPr>
                      <a:r>
                        <a:rPr lang="ru-RU" sz="1200" dirty="0">
                          <a:effectLst/>
                        </a:rPr>
                        <a:t>Максимальная версия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a:effectLst/>
                        </a:rPr>
                        <a:t>Full HD </a:t>
                      </a:r>
                      <a:endParaRPr lang="ru-RU" sz="900">
                        <a:effectLst/>
                      </a:endParaRPr>
                    </a:p>
                    <a:p>
                      <a:pPr algn="ctr">
                        <a:lnSpc>
                          <a:spcPct val="107000"/>
                        </a:lnSpc>
                        <a:spcAft>
                          <a:spcPts val="800"/>
                        </a:spcAft>
                      </a:pPr>
                      <a:r>
                        <a:rPr lang="ru-RU" sz="1200">
                          <a:effectLst/>
                        </a:rPr>
                        <a:t>1920×1080</a:t>
                      </a:r>
                      <a:endParaRPr lang="ru-RU" sz="900">
                        <a:effectLst/>
                      </a:endParaRPr>
                    </a:p>
                    <a:p>
                      <a:pPr algn="ctr">
                        <a:lnSpc>
                          <a:spcPct val="107000"/>
                        </a:lnSpc>
                        <a:spcAft>
                          <a:spcPts val="800"/>
                        </a:spcAft>
                      </a:pPr>
                      <a:r>
                        <a:rPr lang="ru-RU" sz="1200">
                          <a:effectLst/>
                        </a:rPr>
                        <a:t>Максимальная версия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en-US" sz="1200">
                          <a:effectLst/>
                        </a:rPr>
                        <a:t>Full HD</a:t>
                      </a:r>
                      <a:endParaRPr lang="ru-RU" sz="900">
                        <a:effectLst/>
                      </a:endParaRPr>
                    </a:p>
                    <a:p>
                      <a:pPr algn="ctr">
                        <a:lnSpc>
                          <a:spcPct val="107000"/>
                        </a:lnSpc>
                        <a:spcAft>
                          <a:spcPts val="800"/>
                        </a:spcAft>
                      </a:pPr>
                      <a:r>
                        <a:rPr lang="ru-RU" sz="1200">
                          <a:effectLst/>
                        </a:rPr>
                        <a:t>1920 x 1920</a:t>
                      </a:r>
                      <a:endParaRPr lang="ru-RU" sz="900">
                        <a:effectLst/>
                      </a:endParaRPr>
                    </a:p>
                    <a:p>
                      <a:pPr algn="ctr">
                        <a:lnSpc>
                          <a:spcPct val="107000"/>
                        </a:lnSpc>
                        <a:spcAft>
                          <a:spcPts val="800"/>
                        </a:spcAft>
                      </a:pPr>
                      <a:r>
                        <a:rPr lang="ru-RU" sz="1200">
                          <a:effectLst/>
                        </a:rPr>
                        <a:t>Максимальная версия</a:t>
                      </a:r>
                      <a:endParaRPr lang="ru-RU" sz="900">
                        <a:effectLst/>
                      </a:endParaRPr>
                    </a:p>
                    <a:p>
                      <a:pPr algn="ctr">
                        <a:lnSpc>
                          <a:spcPct val="107000"/>
                        </a:lnSpc>
                        <a:spcAft>
                          <a:spcPts val="800"/>
                        </a:spcAft>
                      </a:pPr>
                      <a:r>
                        <a:rPr lang="ru-RU" sz="12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344026895"/>
                  </a:ext>
                </a:extLst>
              </a:tr>
              <a:tr h="492083">
                <a:tc>
                  <a:txBody>
                    <a:bodyPr/>
                    <a:lstStyle/>
                    <a:p>
                      <a:pPr>
                        <a:lnSpc>
                          <a:spcPct val="107000"/>
                        </a:lnSpc>
                        <a:spcAft>
                          <a:spcPts val="800"/>
                        </a:spcAft>
                      </a:pPr>
                      <a:r>
                        <a:rPr lang="ru-RU" sz="1200" b="1">
                          <a:effectLst/>
                        </a:rPr>
                        <a:t>Размер экрана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3 спец. экрана по </a:t>
                      </a:r>
                      <a:endParaRPr lang="ru-RU" sz="900" dirty="0">
                        <a:effectLst/>
                      </a:endParaRPr>
                    </a:p>
                    <a:p>
                      <a:pPr algn="ctr">
                        <a:lnSpc>
                          <a:spcPct val="107000"/>
                        </a:lnSpc>
                        <a:spcAft>
                          <a:spcPts val="800"/>
                        </a:spcAft>
                      </a:pPr>
                      <a:r>
                        <a:rPr lang="ru-RU" sz="1200" b="1" dirty="0">
                          <a:solidFill>
                            <a:srgbClr val="00B050"/>
                          </a:solidFill>
                          <a:effectLst/>
                        </a:rPr>
                        <a:t>177"</a:t>
                      </a:r>
                      <a:r>
                        <a:rPr lang="ru-RU" sz="1200" dirty="0">
                          <a:effectLst/>
                        </a:rPr>
                        <a:t> (4</a:t>
                      </a:r>
                      <a:r>
                        <a:rPr lang="en-US" sz="1200" dirty="0">
                          <a:effectLst/>
                        </a:rPr>
                        <a:t>x</a:t>
                      </a:r>
                      <a:r>
                        <a:rPr lang="ru-RU" sz="1200" dirty="0">
                          <a:effectLst/>
                        </a:rPr>
                        <a:t>2 метра)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3 монитора по 70"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2 линзы по 6"  воспринимается как 160"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2418683960"/>
                  </a:ext>
                </a:extLst>
              </a:tr>
              <a:tr h="985327">
                <a:tc>
                  <a:txBody>
                    <a:bodyPr/>
                    <a:lstStyle/>
                    <a:p>
                      <a:pPr>
                        <a:lnSpc>
                          <a:spcPct val="107000"/>
                        </a:lnSpc>
                        <a:spcAft>
                          <a:spcPts val="800"/>
                        </a:spcAft>
                      </a:pPr>
                      <a:r>
                        <a:rPr lang="ru-RU" sz="1200" b="1" dirty="0">
                          <a:effectLst/>
                        </a:rPr>
                        <a:t>Камера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3</a:t>
                      </a:r>
                      <a:r>
                        <a:rPr lang="ru-RU" sz="1200" b="1" dirty="0">
                          <a:solidFill>
                            <a:schemeClr val="bg1"/>
                          </a:solidFill>
                          <a:effectLst/>
                        </a:rPr>
                        <a:t> </a:t>
                      </a:r>
                      <a:r>
                        <a:rPr lang="ru-RU" sz="1200" b="1" dirty="0" err="1">
                          <a:solidFill>
                            <a:schemeClr val="tx1"/>
                          </a:solidFill>
                          <a:effectLst/>
                        </a:rPr>
                        <a:t>сверхширокугольные</a:t>
                      </a:r>
                      <a:r>
                        <a:rPr lang="ru-RU" sz="1200" b="1" dirty="0">
                          <a:effectLst/>
                        </a:rPr>
                        <a:t> </a:t>
                      </a:r>
                      <a:r>
                        <a:rPr lang="en-US" sz="1200" dirty="0">
                          <a:effectLst/>
                        </a:rPr>
                        <a:t>UHD </a:t>
                      </a:r>
                      <a:r>
                        <a:rPr lang="ru-RU" sz="1200" dirty="0">
                          <a:effectLst/>
                        </a:rPr>
                        <a:t>камеры либо 1 </a:t>
                      </a:r>
                      <a:r>
                        <a:rPr lang="ru-RU" sz="1200" dirty="0" err="1">
                          <a:effectLst/>
                        </a:rPr>
                        <a:t>многообъетивная</a:t>
                      </a:r>
                      <a:r>
                        <a:rPr lang="ru-RU" sz="1200" dirty="0">
                          <a:effectLst/>
                        </a:rPr>
                        <a:t> U</a:t>
                      </a:r>
                      <a:r>
                        <a:rPr lang="en-US" sz="1200" dirty="0">
                          <a:effectLst/>
                        </a:rPr>
                        <a:t>HD</a:t>
                      </a:r>
                      <a:r>
                        <a:rPr lang="ru-RU" sz="1200" dirty="0">
                          <a:effectLst/>
                        </a:rPr>
                        <a:t>. </a:t>
                      </a:r>
                      <a:r>
                        <a:rPr lang="ru-RU" sz="1200" b="1" dirty="0">
                          <a:effectLst/>
                        </a:rPr>
                        <a:t>Захватывает объемный вид</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4 камеры </a:t>
                      </a:r>
                      <a:r>
                        <a:rPr lang="en-US" sz="1200" dirty="0">
                          <a:effectLst/>
                        </a:rPr>
                        <a:t>Full HD</a:t>
                      </a:r>
                      <a:r>
                        <a:rPr lang="ru-RU" sz="1200" dirty="0">
                          <a:effectLst/>
                        </a:rPr>
                        <a:t>.</a:t>
                      </a:r>
                      <a:endParaRPr lang="ru-RU" sz="900" dirty="0">
                        <a:effectLst/>
                      </a:endParaRPr>
                    </a:p>
                    <a:p>
                      <a:pPr algn="ctr">
                        <a:lnSpc>
                          <a:spcPct val="107000"/>
                        </a:lnSpc>
                        <a:spcAft>
                          <a:spcPts val="800"/>
                        </a:spcAft>
                      </a:pPr>
                      <a:r>
                        <a:rPr lang="ru-RU" sz="1200" dirty="0">
                          <a:effectLst/>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en-US" sz="1200" dirty="0">
                          <a:effectLst/>
                        </a:rPr>
                        <a:t>2 HD</a:t>
                      </a:r>
                      <a:r>
                        <a:rPr lang="ru-RU" sz="1200" dirty="0">
                          <a:effectLst/>
                        </a:rPr>
                        <a:t> камеры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1263719642"/>
                  </a:ext>
                </a:extLst>
              </a:tr>
              <a:tr h="786507">
                <a:tc>
                  <a:txBody>
                    <a:bodyPr/>
                    <a:lstStyle/>
                    <a:p>
                      <a:pPr>
                        <a:lnSpc>
                          <a:spcPct val="107000"/>
                        </a:lnSpc>
                        <a:spcAft>
                          <a:spcPts val="800"/>
                        </a:spcAft>
                      </a:pPr>
                      <a:r>
                        <a:rPr lang="ru-RU" sz="1200" b="1">
                          <a:effectLst/>
                        </a:rPr>
                        <a:t>Режим прямого эфира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Имеется. </a:t>
                      </a:r>
                      <a:r>
                        <a:rPr lang="ru-RU" sz="1200" b="1" dirty="0">
                          <a:solidFill>
                            <a:srgbClr val="000000"/>
                          </a:solidFill>
                          <a:effectLst/>
                        </a:rPr>
                        <a:t>С эффектом погружения и минимальной задержкой</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Имеется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 </a:t>
                      </a:r>
                      <a:r>
                        <a:rPr lang="ru-RU" sz="1200" dirty="0">
                          <a:solidFill>
                            <a:srgbClr val="FF0000"/>
                          </a:solidFill>
                          <a:effectLst/>
                        </a:rPr>
                        <a:t>С большой задержкой и низким качеством связи. </a:t>
                      </a:r>
                      <a:r>
                        <a:rPr lang="ru-RU" sz="1200" dirty="0">
                          <a:effectLst/>
                        </a:rPr>
                        <a:t>Требуется специальное ПО.</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1395829460"/>
                  </a:ext>
                </a:extLst>
              </a:tr>
              <a:tr h="587687">
                <a:tc>
                  <a:txBody>
                    <a:bodyPr/>
                    <a:lstStyle/>
                    <a:p>
                      <a:pPr>
                        <a:lnSpc>
                          <a:spcPct val="107000"/>
                        </a:lnSpc>
                        <a:spcAft>
                          <a:spcPts val="800"/>
                        </a:spcAft>
                      </a:pPr>
                      <a:r>
                        <a:rPr lang="ru-RU" sz="1200" b="1">
                          <a:effectLst/>
                        </a:rPr>
                        <a:t>Угол обзора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от 180° до </a:t>
                      </a:r>
                      <a:r>
                        <a:rPr lang="ru-RU" sz="1200" b="1" dirty="0">
                          <a:solidFill>
                            <a:srgbClr val="00B050"/>
                          </a:solidFill>
                          <a:effectLst/>
                        </a:rPr>
                        <a:t>360°</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73° для каждого монитора. Никак не соединены вместе</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115°</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1350472843"/>
                  </a:ext>
                </a:extLst>
              </a:tr>
              <a:tr h="492083">
                <a:tc>
                  <a:txBody>
                    <a:bodyPr/>
                    <a:lstStyle/>
                    <a:p>
                      <a:pPr>
                        <a:lnSpc>
                          <a:spcPct val="107000"/>
                        </a:lnSpc>
                        <a:spcAft>
                          <a:spcPts val="800"/>
                        </a:spcAft>
                      </a:pPr>
                      <a:r>
                        <a:rPr lang="ru-RU" sz="1200" b="1" dirty="0">
                          <a:effectLst/>
                        </a:rPr>
                        <a:t>Цена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a:effectLst/>
                        </a:rPr>
                        <a:t>1 500 000 руб. минимальная версия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solidFill>
                            <a:srgbClr val="FF0000"/>
                          </a:solidFill>
                          <a:effectLst/>
                        </a:rPr>
                        <a:t>15 500 000 руб.</a:t>
                      </a:r>
                      <a:endParaRPr lang="ru-RU" sz="900" dirty="0">
                        <a:solidFill>
                          <a:srgbClr val="FF0000"/>
                        </a:solidFill>
                        <a:effectLst/>
                      </a:endParaRPr>
                    </a:p>
                    <a:p>
                      <a:pPr algn="ctr">
                        <a:lnSpc>
                          <a:spcPct val="107000"/>
                        </a:lnSpc>
                        <a:spcAft>
                          <a:spcPts val="800"/>
                        </a:spcAft>
                      </a:pPr>
                      <a:r>
                        <a:rPr lang="ru-RU" sz="1200" dirty="0">
                          <a:effectLst/>
                        </a:rPr>
                        <a:t>стоковая версия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en-US" sz="1200" dirty="0">
                          <a:effectLst/>
                        </a:rPr>
                        <a:t>950 000 </a:t>
                      </a:r>
                      <a:r>
                        <a:rPr lang="ru-RU" sz="1200" dirty="0">
                          <a:effectLst/>
                        </a:rPr>
                        <a:t>руб.</a:t>
                      </a:r>
                      <a:endParaRPr lang="ru-RU" sz="900" dirty="0">
                        <a:effectLst/>
                      </a:endParaRPr>
                    </a:p>
                    <a:p>
                      <a:pPr algn="ctr">
                        <a:lnSpc>
                          <a:spcPct val="107000"/>
                        </a:lnSpc>
                        <a:spcAft>
                          <a:spcPts val="800"/>
                        </a:spcAft>
                      </a:pPr>
                      <a:r>
                        <a:rPr lang="ru-RU" sz="1200" dirty="0">
                          <a:effectLst/>
                        </a:rPr>
                        <a:t>минимальная версия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2737022991"/>
                  </a:ext>
                </a:extLst>
              </a:tr>
            </a:tbl>
          </a:graphicData>
        </a:graphic>
      </p:graphicFrame>
      <p:pic>
        <p:nvPicPr>
          <p:cNvPr id="21" name="Рисунок 20" descr="Изображение выглядит как внутренний, потолок, пол, туалет&#10;&#10;Автоматически созданное описание">
            <a:extLst>
              <a:ext uri="{FF2B5EF4-FFF2-40B4-BE49-F238E27FC236}">
                <a16:creationId xmlns:a16="http://schemas.microsoft.com/office/drawing/2014/main" id="{66FCC9CE-4262-4E11-A1D0-12FBC51D55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966" y="1224113"/>
            <a:ext cx="1299609" cy="979016"/>
          </a:xfrm>
          <a:prstGeom prst="rect">
            <a:avLst/>
          </a:prstGeom>
        </p:spPr>
      </p:pic>
      <p:pic>
        <p:nvPicPr>
          <p:cNvPr id="22" name="Рисунок 21">
            <a:extLst>
              <a:ext uri="{FF2B5EF4-FFF2-40B4-BE49-F238E27FC236}">
                <a16:creationId xmlns:a16="http://schemas.microsoft.com/office/drawing/2014/main" id="{D6F9B267-1736-4D90-BE3C-1B5889A97E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407" y="1255406"/>
            <a:ext cx="1505901" cy="834037"/>
          </a:xfrm>
          <a:prstGeom prst="rect">
            <a:avLst/>
          </a:prstGeom>
          <a:noFill/>
        </p:spPr>
      </p:pic>
      <p:pic>
        <p:nvPicPr>
          <p:cNvPr id="15" name="Рисунок 14">
            <a:extLst>
              <a:ext uri="{FF2B5EF4-FFF2-40B4-BE49-F238E27FC236}">
                <a16:creationId xmlns:a16="http://schemas.microsoft.com/office/drawing/2014/main" id="{43241610-1188-44E0-A6E7-6629A4784511}"/>
              </a:ext>
            </a:extLst>
          </p:cNvPr>
          <p:cNvPicPr>
            <a:picLocks noChangeAspect="1"/>
          </p:cNvPicPr>
          <p:nvPr/>
        </p:nvPicPr>
        <p:blipFill>
          <a:blip r:embed="rId4"/>
          <a:stretch>
            <a:fillRect/>
          </a:stretch>
        </p:blipFill>
        <p:spPr>
          <a:xfrm>
            <a:off x="6948264" y="1149598"/>
            <a:ext cx="1210955" cy="939845"/>
          </a:xfrm>
          <a:prstGeom prst="rect">
            <a:avLst/>
          </a:prstGeom>
        </p:spPr>
      </p:pic>
      <p:pic>
        <p:nvPicPr>
          <p:cNvPr id="16" name="Рисунок 15">
            <a:extLst>
              <a:ext uri="{FF2B5EF4-FFF2-40B4-BE49-F238E27FC236}">
                <a16:creationId xmlns:a16="http://schemas.microsoft.com/office/drawing/2014/main" id="{F01F82CE-59DE-4DE6-ABF8-947190056FA9}"/>
              </a:ext>
            </a:extLst>
          </p:cNvPr>
          <p:cNvPicPr>
            <a:picLocks noChangeAspect="1"/>
          </p:cNvPicPr>
          <p:nvPr/>
        </p:nvPicPr>
        <p:blipFill>
          <a:blip r:embed="rId5"/>
          <a:stretch>
            <a:fillRect/>
          </a:stretch>
        </p:blipFill>
        <p:spPr>
          <a:xfrm>
            <a:off x="323172" y="492215"/>
            <a:ext cx="396202" cy="396202"/>
          </a:xfrm>
          <a:prstGeom prst="rect">
            <a:avLst/>
          </a:prstGeom>
        </p:spPr>
      </p:pic>
      <p:pic>
        <p:nvPicPr>
          <p:cNvPr id="17" name="Рисунок 16">
            <a:extLst>
              <a:ext uri="{FF2B5EF4-FFF2-40B4-BE49-F238E27FC236}">
                <a16:creationId xmlns:a16="http://schemas.microsoft.com/office/drawing/2014/main" id="{3C5CF239-46F5-4424-96C8-163DCC66B544}"/>
              </a:ext>
            </a:extLst>
          </p:cNvPr>
          <p:cNvPicPr>
            <a:picLocks noChangeAspect="1"/>
          </p:cNvPicPr>
          <p:nvPr/>
        </p:nvPicPr>
        <p:blipFill>
          <a:blip r:embed="rId6"/>
          <a:stretch>
            <a:fillRect/>
          </a:stretch>
        </p:blipFill>
        <p:spPr>
          <a:xfrm>
            <a:off x="-69402" y="655663"/>
            <a:ext cx="376987" cy="193090"/>
          </a:xfrm>
          <a:prstGeom prst="rect">
            <a:avLst/>
          </a:prstGeom>
        </p:spPr>
      </p:pic>
      <p:sp>
        <p:nvSpPr>
          <p:cNvPr id="2" name="TextBox 1">
            <a:extLst>
              <a:ext uri="{FF2B5EF4-FFF2-40B4-BE49-F238E27FC236}">
                <a16:creationId xmlns:a16="http://schemas.microsoft.com/office/drawing/2014/main" id="{33667589-412E-85C9-31CE-B5A9CC83A4DA}"/>
              </a:ext>
            </a:extLst>
          </p:cNvPr>
          <p:cNvSpPr txBox="1"/>
          <p:nvPr/>
        </p:nvSpPr>
        <p:spPr>
          <a:xfrm>
            <a:off x="3307872" y="41346"/>
            <a:ext cx="3344185"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ru-RU" dirty="0">
                <a:solidFill>
                  <a:srgbClr val="C050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Конкурентные преимущества</a:t>
            </a:r>
          </a:p>
        </p:txBody>
      </p:sp>
    </p:spTree>
    <p:extLst>
      <p:ext uri="{BB962C8B-B14F-4D97-AF65-F5344CB8AC3E}">
        <p14:creationId xmlns:p14="http://schemas.microsoft.com/office/powerpoint/2010/main" val="205489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4">
            <a:extLst>
              <a:ext uri="{FF2B5EF4-FFF2-40B4-BE49-F238E27FC236}">
                <a16:creationId xmlns:a16="http://schemas.microsoft.com/office/drawing/2014/main" id="{C8F51DB2-63AA-4D1A-B7E6-2C95AD5AD5B4}"/>
              </a:ext>
            </a:extLst>
          </p:cNvPr>
          <p:cNvGraphicFramePr>
            <a:graphicFrameLocks noGrp="1"/>
          </p:cNvGraphicFramePr>
          <p:nvPr>
            <p:extLst>
              <p:ext uri="{D42A27DB-BD31-4B8C-83A1-F6EECF244321}">
                <p14:modId xmlns:p14="http://schemas.microsoft.com/office/powerpoint/2010/main" val="3614244500"/>
              </p:ext>
            </p:extLst>
          </p:nvPr>
        </p:nvGraphicFramePr>
        <p:xfrm>
          <a:off x="683568" y="188640"/>
          <a:ext cx="7920881" cy="5112568"/>
        </p:xfrm>
        <a:graphic>
          <a:graphicData uri="http://schemas.openxmlformats.org/drawingml/2006/table">
            <a:tbl>
              <a:tblPr firstRow="1" bandRow="1">
                <a:noFill/>
                <a:tableStyleId>{21E4AEA4-8DFA-4A89-87EB-49C32662AFE0}</a:tableStyleId>
              </a:tblPr>
              <a:tblGrid>
                <a:gridCol w="2001272">
                  <a:extLst>
                    <a:ext uri="{9D8B030D-6E8A-4147-A177-3AD203B41FA5}">
                      <a16:colId xmlns:a16="http://schemas.microsoft.com/office/drawing/2014/main" val="4097560470"/>
                    </a:ext>
                  </a:extLst>
                </a:gridCol>
                <a:gridCol w="1973203">
                  <a:extLst>
                    <a:ext uri="{9D8B030D-6E8A-4147-A177-3AD203B41FA5}">
                      <a16:colId xmlns:a16="http://schemas.microsoft.com/office/drawing/2014/main" val="711798457"/>
                    </a:ext>
                  </a:extLst>
                </a:gridCol>
                <a:gridCol w="1973203">
                  <a:extLst>
                    <a:ext uri="{9D8B030D-6E8A-4147-A177-3AD203B41FA5}">
                      <a16:colId xmlns:a16="http://schemas.microsoft.com/office/drawing/2014/main" val="1363368149"/>
                    </a:ext>
                  </a:extLst>
                </a:gridCol>
                <a:gridCol w="1973203">
                  <a:extLst>
                    <a:ext uri="{9D8B030D-6E8A-4147-A177-3AD203B41FA5}">
                      <a16:colId xmlns:a16="http://schemas.microsoft.com/office/drawing/2014/main" val="1801177098"/>
                    </a:ext>
                  </a:extLst>
                </a:gridCol>
              </a:tblGrid>
              <a:tr h="781478">
                <a:tc>
                  <a:txBody>
                    <a:bodyPr/>
                    <a:lstStyle/>
                    <a:p>
                      <a:pPr>
                        <a:lnSpc>
                          <a:spcPct val="107000"/>
                        </a:lnSpc>
                        <a:spcAft>
                          <a:spcPts val="800"/>
                        </a:spcAft>
                      </a:pPr>
                      <a:r>
                        <a:rPr lang="ru-RU" sz="1200" b="1" dirty="0">
                          <a:solidFill>
                            <a:schemeClr val="tx1"/>
                          </a:solidFill>
                          <a:effectLst/>
                        </a:rPr>
                        <a:t>Простота использования</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solidFill>
                      <a:srgbClr val="F4E9E9"/>
                    </a:solidFill>
                  </a:tcPr>
                </a:tc>
                <a:tc>
                  <a:txBody>
                    <a:bodyPr/>
                    <a:lstStyle/>
                    <a:p>
                      <a:pPr algn="ctr">
                        <a:lnSpc>
                          <a:spcPct val="107000"/>
                        </a:lnSpc>
                        <a:spcAft>
                          <a:spcPts val="800"/>
                        </a:spcAft>
                      </a:pPr>
                      <a:r>
                        <a:rPr lang="ru-RU" sz="1200" b="1" dirty="0">
                          <a:solidFill>
                            <a:srgbClr val="00B050"/>
                          </a:solidFill>
                          <a:effectLst/>
                        </a:rPr>
                        <a:t>Не требует</a:t>
                      </a:r>
                      <a:r>
                        <a:rPr lang="ru-RU" sz="1200" dirty="0">
                          <a:solidFill>
                            <a:srgbClr val="00B050"/>
                          </a:solidFill>
                          <a:effectLst/>
                        </a:rPr>
                        <a:t> </a:t>
                      </a:r>
                      <a:r>
                        <a:rPr lang="ru-RU" sz="1200" dirty="0">
                          <a:solidFill>
                            <a:schemeClr val="tx1"/>
                          </a:solidFill>
                          <a:effectLst/>
                        </a:rPr>
                        <a:t>дополнительного оборудования и технических знаний. </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solidFill>
                      <a:srgbClr val="F4E9E9"/>
                    </a:solidFill>
                  </a:tcPr>
                </a:tc>
                <a:tc>
                  <a:txBody>
                    <a:bodyPr/>
                    <a:lstStyle/>
                    <a:p>
                      <a:pPr algn="ctr">
                        <a:lnSpc>
                          <a:spcPct val="107000"/>
                        </a:lnSpc>
                        <a:spcAft>
                          <a:spcPts val="800"/>
                        </a:spcAft>
                      </a:pPr>
                      <a:r>
                        <a:rPr lang="ru-RU" sz="1200" dirty="0">
                          <a:solidFill>
                            <a:schemeClr val="tx1"/>
                          </a:solidFill>
                          <a:effectLst/>
                        </a:rPr>
                        <a:t>Требуется специальные технические знания для работы </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solidFill>
                      <a:srgbClr val="F4E9E9"/>
                    </a:solidFill>
                  </a:tcPr>
                </a:tc>
                <a:tc>
                  <a:txBody>
                    <a:bodyPr/>
                    <a:lstStyle/>
                    <a:p>
                      <a:pPr algn="ctr">
                        <a:lnSpc>
                          <a:spcPct val="107000"/>
                        </a:lnSpc>
                        <a:spcAft>
                          <a:spcPts val="800"/>
                        </a:spcAft>
                      </a:pPr>
                      <a:r>
                        <a:rPr lang="ru-RU" sz="1200" dirty="0">
                          <a:solidFill>
                            <a:schemeClr val="tx1"/>
                          </a:solidFill>
                          <a:effectLst/>
                        </a:rPr>
                        <a:t>Требует для подключения производительный ПК и доп. оборудование.</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solidFill>
                      <a:srgbClr val="F4E9E9"/>
                    </a:solidFill>
                  </a:tcPr>
                </a:tc>
                <a:extLst>
                  <a:ext uri="{0D108BD9-81ED-4DB2-BD59-A6C34878D82A}">
                    <a16:rowId xmlns:a16="http://schemas.microsoft.com/office/drawing/2014/main" val="1335567626"/>
                  </a:ext>
                </a:extLst>
              </a:tr>
              <a:tr h="1571673">
                <a:tc>
                  <a:txBody>
                    <a:bodyPr/>
                    <a:lstStyle/>
                    <a:p>
                      <a:pPr>
                        <a:lnSpc>
                          <a:spcPct val="107000"/>
                        </a:lnSpc>
                        <a:spcAft>
                          <a:spcPts val="800"/>
                        </a:spcAft>
                      </a:pPr>
                      <a:r>
                        <a:rPr lang="ru-RU" sz="1200" b="1" dirty="0">
                          <a:effectLst/>
                        </a:rPr>
                        <a:t>Комфортные условия для глаз и поворота головы</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Соответствует</a:t>
                      </a:r>
                      <a:r>
                        <a:rPr lang="ru-RU" sz="1200" b="1" dirty="0">
                          <a:effectLst/>
                        </a:rPr>
                        <a:t> </a:t>
                      </a:r>
                      <a:r>
                        <a:rPr lang="ru-RU" sz="1200" b="1" dirty="0">
                          <a:solidFill>
                            <a:srgbClr val="00B050"/>
                          </a:solidFill>
                          <a:effectLst/>
                        </a:rPr>
                        <a:t>естественному движению головы и тела </a:t>
                      </a:r>
                      <a:r>
                        <a:rPr lang="ru-RU" sz="1200" dirty="0">
                          <a:effectLst/>
                        </a:rPr>
                        <a:t>человека при наблюдении круговых, панорамных изображений</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Такие же условия как, при наблюдении монитора телевизора или ПК</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solidFill>
                            <a:srgbClr val="FF0000"/>
                          </a:solidFill>
                          <a:effectLst/>
                        </a:rPr>
                        <a:t>Высокая утомляемость глаз.  Неприятные ощущения </a:t>
                      </a:r>
                      <a:r>
                        <a:rPr lang="ru-RU" sz="1200" dirty="0">
                          <a:solidFill>
                            <a:srgbClr val="000000"/>
                          </a:solidFill>
                          <a:effectLst/>
                        </a:rPr>
                        <a:t>(головокружение), возникающие у многих пользователей во время просмотра. Скованы движения головы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3740788249"/>
                  </a:ext>
                </a:extLst>
              </a:tr>
              <a:tr h="1769222">
                <a:tc>
                  <a:txBody>
                    <a:bodyPr/>
                    <a:lstStyle/>
                    <a:p>
                      <a:pPr>
                        <a:lnSpc>
                          <a:spcPct val="107000"/>
                        </a:lnSpc>
                        <a:spcAft>
                          <a:spcPts val="800"/>
                        </a:spcAft>
                      </a:pPr>
                      <a:r>
                        <a:rPr lang="ru-RU" sz="1200" b="1" dirty="0">
                          <a:effectLst/>
                        </a:rPr>
                        <a:t>Создание эффекта реального присутствия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4100" dirty="0">
                          <a:effectLst/>
                        </a:rPr>
                        <a: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a:effectLst/>
                        </a:rPr>
                        <a:t>Эффект как при общении через </a:t>
                      </a:r>
                      <a:r>
                        <a:rPr lang="en-US" sz="1200">
                          <a:effectLst/>
                        </a:rPr>
                        <a:t>Zoom</a:t>
                      </a:r>
                      <a:r>
                        <a:rPr lang="ru-RU" sz="1200">
                          <a:effectLst/>
                        </a:rPr>
                        <a:t>, </a:t>
                      </a:r>
                      <a:r>
                        <a:rPr lang="en-US" sz="1200">
                          <a:effectLst/>
                        </a:rPr>
                        <a:t>Webinar </a:t>
                      </a:r>
                      <a:r>
                        <a:rPr lang="ru-RU" sz="1200">
                          <a:effectLst/>
                        </a:rPr>
                        <a:t>и т.д.</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Частично присутствует, но низкое качество связи, плохо проработанные графические элементы и заявленное время использования до 30 минут, не создает должный эффект погружения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91709353"/>
                  </a:ext>
                </a:extLst>
              </a:tr>
              <a:tr h="990195">
                <a:tc>
                  <a:txBody>
                    <a:bodyPr/>
                    <a:lstStyle/>
                    <a:p>
                      <a:pPr>
                        <a:lnSpc>
                          <a:spcPct val="107000"/>
                        </a:lnSpc>
                        <a:spcAft>
                          <a:spcPts val="800"/>
                        </a:spcAft>
                      </a:pPr>
                      <a:r>
                        <a:rPr lang="ru-RU" sz="1200" b="1" dirty="0">
                          <a:effectLst/>
                        </a:rPr>
                        <a:t>Возможность интегрировать в разные сферы жизни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solidFill>
                            <a:schemeClr val="tx1"/>
                          </a:solidFill>
                          <a:effectLst/>
                        </a:rPr>
                        <a:t>Промышленность, образование, туризм, развлечение, строительство, проведение мероприятий </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solidFill>
                            <a:srgbClr val="FF0000"/>
                          </a:solidFill>
                          <a:effectLst/>
                        </a:rPr>
                        <a:t>Только </a:t>
                      </a:r>
                      <a:r>
                        <a:rPr lang="ru-RU" sz="1200" dirty="0">
                          <a:solidFill>
                            <a:schemeClr val="tx1"/>
                          </a:solidFill>
                          <a:effectLst/>
                        </a:rPr>
                        <a:t>для проведения деловых конференций и встреч</a:t>
                      </a:r>
                      <a:endParaRPr lang="ru-RU"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tc>
                  <a:txBody>
                    <a:bodyPr/>
                    <a:lstStyle/>
                    <a:p>
                      <a:pPr algn="ctr">
                        <a:lnSpc>
                          <a:spcPct val="107000"/>
                        </a:lnSpc>
                        <a:spcAft>
                          <a:spcPts val="800"/>
                        </a:spcAft>
                      </a:pPr>
                      <a:r>
                        <a:rPr lang="ru-RU" sz="1200" dirty="0">
                          <a:effectLst/>
                        </a:rPr>
                        <a:t>Возможна интеграция во многие в сферы жизни, но техническая реализация продукта не делает это возможным</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tc>
                <a:extLst>
                  <a:ext uri="{0D108BD9-81ED-4DB2-BD59-A6C34878D82A}">
                    <a16:rowId xmlns:a16="http://schemas.microsoft.com/office/drawing/2014/main" val="1000194918"/>
                  </a:ext>
                </a:extLst>
              </a:tr>
            </a:tbl>
          </a:graphicData>
        </a:graphic>
      </p:graphicFrame>
      <p:sp>
        <p:nvSpPr>
          <p:cNvPr id="2" name="TextBox 1">
            <a:extLst>
              <a:ext uri="{FF2B5EF4-FFF2-40B4-BE49-F238E27FC236}">
                <a16:creationId xmlns:a16="http://schemas.microsoft.com/office/drawing/2014/main" id="{0264A4BC-3D81-4C23-B76F-5633CB638493}"/>
              </a:ext>
            </a:extLst>
          </p:cNvPr>
          <p:cNvSpPr txBox="1"/>
          <p:nvPr/>
        </p:nvSpPr>
        <p:spPr>
          <a:xfrm>
            <a:off x="988248" y="5970207"/>
            <a:ext cx="6971139" cy="329193"/>
          </a:xfrm>
          <a:prstGeom prst="rect">
            <a:avLst/>
          </a:prstGeom>
          <a:noFill/>
        </p:spPr>
        <p:txBody>
          <a:bodyPr wrap="none" rtlCol="0">
            <a:spAutoFit/>
          </a:bodyPr>
          <a:lstStyle/>
          <a:p>
            <a:pPr defTabSz="781903" rtl="0"/>
            <a:r>
              <a:rPr lang="ru-RU" sz="1539" u="sng" kern="1200" dirty="0">
                <a:solidFill>
                  <a:prstClr val="black"/>
                </a:solidFill>
                <a:latin typeface="Arial" panose="020B0604020202020204" pitchFamily="34" charset="0"/>
                <a:cs typeface="Arial" panose="020B0604020202020204" pitchFamily="34" charset="0"/>
              </a:rPr>
              <a:t>Таким образом наш проект имеет множество конкурентных преимуществ </a:t>
            </a:r>
          </a:p>
        </p:txBody>
      </p:sp>
    </p:spTree>
    <p:extLst>
      <p:ext uri="{BB962C8B-B14F-4D97-AF65-F5344CB8AC3E}">
        <p14:creationId xmlns:p14="http://schemas.microsoft.com/office/powerpoint/2010/main" val="88629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97052A-AAE7-F7CC-080B-63C149538CF9}"/>
              </a:ext>
            </a:extLst>
          </p:cNvPr>
          <p:cNvSpPr>
            <a:spLocks noGrp="1"/>
          </p:cNvSpPr>
          <p:nvPr>
            <p:ph type="title"/>
          </p:nvPr>
        </p:nvSpPr>
        <p:spPr>
          <a:xfrm>
            <a:off x="285750" y="981788"/>
            <a:ext cx="5178763" cy="427557"/>
          </a:xfrm>
        </p:spPr>
        <p:txBody>
          <a:bodyPr>
            <a:noAutofit/>
          </a:bodyPr>
          <a:lstStyle/>
          <a:p>
            <a:r>
              <a:rPr lang="en-US" sz="1350" dirty="0">
                <a:solidFill>
                  <a:schemeClr val="bg1"/>
                </a:solidFill>
                <a:latin typeface="Arial Black" panose="020B0A04020102020204" pitchFamily="34" charset="0"/>
              </a:rPr>
              <a:t>C</a:t>
            </a:r>
            <a:r>
              <a:rPr lang="ru-RU" sz="1350" dirty="0">
                <a:solidFill>
                  <a:schemeClr val="bg1"/>
                </a:solidFill>
                <a:latin typeface="Arial Black" panose="020B0A04020102020204" pitchFamily="34" charset="0"/>
              </a:rPr>
              <a:t>уществующие развитые российские и иностранные аналоги решения</a:t>
            </a:r>
          </a:p>
        </p:txBody>
      </p:sp>
      <p:sp>
        <p:nvSpPr>
          <p:cNvPr id="3" name="Объект 2">
            <a:extLst>
              <a:ext uri="{FF2B5EF4-FFF2-40B4-BE49-F238E27FC236}">
                <a16:creationId xmlns:a16="http://schemas.microsoft.com/office/drawing/2014/main" id="{FC39113D-AB98-00F9-27E1-87DD42C0AE56}"/>
              </a:ext>
            </a:extLst>
          </p:cNvPr>
          <p:cNvSpPr>
            <a:spLocks noGrp="1"/>
          </p:cNvSpPr>
          <p:nvPr>
            <p:ph idx="1"/>
          </p:nvPr>
        </p:nvSpPr>
        <p:spPr>
          <a:xfrm>
            <a:off x="96061" y="1620922"/>
            <a:ext cx="8951879" cy="4379828"/>
          </a:xfrm>
        </p:spPr>
        <p:txBody>
          <a:bodyPr>
            <a:normAutofit fontScale="92500" lnSpcReduction="20000"/>
          </a:bodyPr>
          <a:lstStyle/>
          <a:p>
            <a:r>
              <a:rPr lang="ru-RU" sz="1500" dirty="0">
                <a:solidFill>
                  <a:schemeClr val="bg1"/>
                </a:solidFill>
                <a:latin typeface="Open Sans" panose="020B0606030504020204" pitchFamily="34" charset="0"/>
              </a:rPr>
              <a:t>Российская компания VE Group начала выпуск систем виртуальной реальности собственной разработки для решения индустриальных задач.</a:t>
            </a:r>
            <a:r>
              <a:rPr lang="en-US" sz="1500" dirty="0">
                <a:solidFill>
                  <a:schemeClr val="bg1"/>
                </a:solidFill>
                <a:latin typeface="Open Sans" panose="020B0606030504020204" pitchFamily="34" charset="0"/>
              </a:rPr>
              <a:t> </a:t>
            </a:r>
            <a:r>
              <a:rPr lang="ru-RU" sz="1500" b="1" dirty="0">
                <a:solidFill>
                  <a:schemeClr val="bg1"/>
                </a:solidFill>
                <a:latin typeface="helvetica" panose="020B0604020202020204" pitchFamily="34" charset="0"/>
              </a:rPr>
              <a:t>VE </a:t>
            </a:r>
            <a:r>
              <a:rPr lang="ru-RU" sz="1500" b="1" dirty="0" err="1">
                <a:solidFill>
                  <a:schemeClr val="bg1"/>
                </a:solidFill>
                <a:latin typeface="helvetica" panose="020B0604020202020204" pitchFamily="34" charset="0"/>
              </a:rPr>
              <a:t>Panorama</a:t>
            </a:r>
            <a:r>
              <a:rPr lang="ru-RU" sz="1500" b="1" dirty="0">
                <a:solidFill>
                  <a:schemeClr val="bg1"/>
                </a:solidFill>
                <a:latin typeface="helvetica" panose="020B0604020202020204" pitchFamily="34" charset="0"/>
              </a:rPr>
              <a:t> — </a:t>
            </a:r>
            <a:r>
              <a:rPr lang="ru-RU" sz="1500" dirty="0">
                <a:solidFill>
                  <a:schemeClr val="bg1"/>
                </a:solidFill>
                <a:latin typeface="helvetica" panose="020B0604020202020204" pitchFamily="34" charset="0"/>
              </a:rPr>
              <a:t>панорамная система визуализации имеющая цилиндрический экран (до 180 градусов) и разрешение в несколько миллионов пикселей, что обеспечивает достаточный уровень погружения и интерактивности для коллективной работы группы экспертов из различных областей знаний, а также впечатляющих презентаций. Панорамные системы виртуальной реальности (VE </a:t>
            </a:r>
            <a:r>
              <a:rPr lang="ru-RU" sz="1500" dirty="0" err="1">
                <a:solidFill>
                  <a:schemeClr val="bg1"/>
                </a:solidFill>
                <a:latin typeface="helvetica" panose="020B0604020202020204" pitchFamily="34" charset="0"/>
              </a:rPr>
              <a:t>Panorama</a:t>
            </a:r>
            <a:r>
              <a:rPr lang="ru-RU" sz="1500" dirty="0">
                <a:solidFill>
                  <a:schemeClr val="bg1"/>
                </a:solidFill>
                <a:latin typeface="helvetica" panose="020B0604020202020204" pitchFamily="34" charset="0"/>
              </a:rPr>
              <a:t>) комплектуются всем необходимым спектром VR-периферии.</a:t>
            </a:r>
            <a:endParaRPr lang="en-US" sz="1500" dirty="0">
              <a:solidFill>
                <a:schemeClr val="bg1"/>
              </a:solidFill>
              <a:latin typeface="helvetica" panose="020B0604020202020204" pitchFamily="34" charset="0"/>
            </a:endParaRPr>
          </a:p>
          <a:p>
            <a:r>
              <a:rPr lang="ru-RU" sz="1500" dirty="0">
                <a:solidFill>
                  <a:schemeClr val="bg1"/>
                </a:solidFill>
                <a:latin typeface="helvetica" panose="020B0604020202020204" pitchFamily="34" charset="0"/>
              </a:rPr>
              <a:t>Это технология является аналогом нашей технологии. Но в тоже время технология использования экранов для создания комнат виртуальной реальности известна уже достаточно давно, и не является ноу-хау в мире </a:t>
            </a:r>
            <a:r>
              <a:rPr lang="en-US" sz="1500" dirty="0">
                <a:solidFill>
                  <a:schemeClr val="bg1"/>
                </a:solidFill>
                <a:latin typeface="helvetica" panose="020B0604020202020204" pitchFamily="34" charset="0"/>
              </a:rPr>
              <a:t>VR/AR </a:t>
            </a:r>
            <a:r>
              <a:rPr lang="ru-RU" sz="1500" dirty="0">
                <a:solidFill>
                  <a:schemeClr val="bg1"/>
                </a:solidFill>
                <a:latin typeface="helvetica" panose="020B0604020202020204" pitchFamily="34" charset="0"/>
              </a:rPr>
              <a:t>решений. На экспертной оценке также возникал вопрос о новизне и научно-технического потенциале нашего решения. Виртуальные конференц залы действительно являются прорывом в сфере технологий дополненной реальности. Возникает вопрос почему? Потому что наше решение предоставляет возможность пользователям общаться в прямом эфире с углом обзора в 360 градусов, без нужды использовать дополнительную гарнитуру. А также не просто наблюдать за окружающей средой при использовании нашей технологии, а взаимодействовать с ней в режиме реального времени. Новизна заключается не в создании комнаты </a:t>
            </a:r>
            <a:r>
              <a:rPr lang="en-US" sz="1500" dirty="0">
                <a:solidFill>
                  <a:schemeClr val="bg1"/>
                </a:solidFill>
                <a:latin typeface="helvetica" panose="020B0604020202020204" pitchFamily="34" charset="0"/>
              </a:rPr>
              <a:t>VR </a:t>
            </a:r>
            <a:r>
              <a:rPr lang="ru-RU" sz="1500" dirty="0">
                <a:solidFill>
                  <a:schemeClr val="bg1"/>
                </a:solidFill>
                <a:latin typeface="helvetica" panose="020B0604020202020204" pitchFamily="34" charset="0"/>
              </a:rPr>
              <a:t>реальности 360, такая технология уже доступна на рынке, и представлена в разных вариантах, а в ее использования для проведения конференций с эффектом реального присутствия, по средствам разрабатываемого ПО, которое способно сшивать видеоизображения в видеопанораму в режиме реального времени, а также аппаратной части, а именно панорамных экранов и проекторов. То есть подводя итог всего вышеописанного, технология </a:t>
            </a:r>
            <a:r>
              <a:rPr lang="en-US" sz="1500" dirty="0">
                <a:solidFill>
                  <a:schemeClr val="bg1"/>
                </a:solidFill>
                <a:latin typeface="helvetica" panose="020B0604020202020204" pitchFamily="34" charset="0"/>
              </a:rPr>
              <a:t>VR </a:t>
            </a:r>
            <a:r>
              <a:rPr lang="ru-RU" sz="1500" dirty="0">
                <a:solidFill>
                  <a:schemeClr val="bg1"/>
                </a:solidFill>
                <a:latin typeface="helvetica" panose="020B0604020202020204" pitchFamily="34" charset="0"/>
              </a:rPr>
              <a:t>комнат, панорамных экранов уже используется, но мы объединили все существующие решения в этой области, и использовали для создания технологии видеоконференции по средствам этих технологий, что до этого момента не было известно из существующего уровня техники. У каждого решения есть аналоги, но мы не создали что-то совершенное новое, мы не придумали самолет или ракету, мы улучшили существующие технологии, для создания нового способа взаимодействия людей при удаленных встречах.</a:t>
            </a:r>
            <a:endParaRPr lang="ru-RU" sz="1500" dirty="0">
              <a:solidFill>
                <a:schemeClr val="bg1"/>
              </a:solidFill>
            </a:endParaRPr>
          </a:p>
        </p:txBody>
      </p:sp>
      <p:pic>
        <p:nvPicPr>
          <p:cNvPr id="5" name="Рисунок 4">
            <a:extLst>
              <a:ext uri="{FF2B5EF4-FFF2-40B4-BE49-F238E27FC236}">
                <a16:creationId xmlns:a16="http://schemas.microsoft.com/office/drawing/2014/main" id="{6B4CA9D3-7A5B-1B5E-E1FB-D1F5F2BB86FD}"/>
              </a:ext>
            </a:extLst>
          </p:cNvPr>
          <p:cNvPicPr>
            <a:picLocks noChangeAspect="1"/>
          </p:cNvPicPr>
          <p:nvPr/>
        </p:nvPicPr>
        <p:blipFill>
          <a:blip r:embed="rId2"/>
          <a:stretch>
            <a:fillRect/>
          </a:stretch>
        </p:blipFill>
        <p:spPr>
          <a:xfrm>
            <a:off x="8064874" y="857251"/>
            <a:ext cx="983066" cy="370364"/>
          </a:xfrm>
          <a:prstGeom prst="rect">
            <a:avLst/>
          </a:prstGeom>
        </p:spPr>
      </p:pic>
      <p:sp>
        <p:nvSpPr>
          <p:cNvPr id="6" name="TextBox 5">
            <a:extLst>
              <a:ext uri="{FF2B5EF4-FFF2-40B4-BE49-F238E27FC236}">
                <a16:creationId xmlns:a16="http://schemas.microsoft.com/office/drawing/2014/main" id="{4D8194B0-9617-2077-1551-0FB2F52FF2DD}"/>
              </a:ext>
            </a:extLst>
          </p:cNvPr>
          <p:cNvSpPr txBox="1"/>
          <p:nvPr/>
        </p:nvSpPr>
        <p:spPr>
          <a:xfrm>
            <a:off x="5362372" y="1168885"/>
            <a:ext cx="2388785" cy="369332"/>
          </a:xfrm>
          <a:prstGeom prst="rect">
            <a:avLst/>
          </a:prstGeom>
          <a:noFill/>
        </p:spPr>
        <p:txBody>
          <a:bodyPr wrap="square" rtlCol="0">
            <a:spAutoFit/>
          </a:bodyPr>
          <a:lstStyle/>
          <a:p>
            <a:pPr defTabSz="685800" rtl="0"/>
            <a:r>
              <a:rPr lang="ru-RU" kern="1200" dirty="0">
                <a:solidFill>
                  <a:prstClr val="white"/>
                </a:solidFill>
                <a:latin typeface="Arial Black" panose="020B0A04020102020204" pitchFamily="34" charset="0"/>
              </a:rPr>
              <a:t>Аналоги ПАК</a:t>
            </a:r>
          </a:p>
        </p:txBody>
      </p:sp>
    </p:spTree>
    <p:extLst>
      <p:ext uri="{BB962C8B-B14F-4D97-AF65-F5344CB8AC3E}">
        <p14:creationId xmlns:p14="http://schemas.microsoft.com/office/powerpoint/2010/main" val="1942808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D2842A6-923F-EA22-2034-60638F992D9C}"/>
              </a:ext>
            </a:extLst>
          </p:cNvPr>
          <p:cNvSpPr>
            <a:spLocks noGrp="1"/>
          </p:cNvSpPr>
          <p:nvPr>
            <p:ph idx="1"/>
          </p:nvPr>
        </p:nvSpPr>
        <p:spPr>
          <a:xfrm>
            <a:off x="233463" y="1564938"/>
            <a:ext cx="8259999" cy="4311710"/>
          </a:xfrm>
          <a:solidFill>
            <a:schemeClr val="tx1"/>
          </a:solidFill>
        </p:spPr>
        <p:txBody>
          <a:bodyPr>
            <a:normAutofit/>
          </a:bodyPr>
          <a:lstStyle/>
          <a:p>
            <a:r>
              <a:rPr lang="ru-RU" sz="1500" dirty="0">
                <a:solidFill>
                  <a:schemeClr val="bg1"/>
                </a:solidFill>
              </a:rPr>
              <a:t>Это то, что касается аналогов, аппаратной части продукта и ПАК в целом. Аналогом именно ПО является </a:t>
            </a:r>
            <a:r>
              <a:rPr lang="ru-RU" sz="1500" dirty="0">
                <a:solidFill>
                  <a:schemeClr val="bg1"/>
                </a:solidFill>
                <a:latin typeface="Roboto" panose="02000000000000000000" pitchFamily="2" charset="0"/>
              </a:rPr>
              <a:t>Программа ПОГУМАКС Дизайнер. Программа "ПОГУМАКС Дизайнер" разработана в России, имеет понятный интерфейс, проста в управлении. В комплекте с программой идёт библиотека из 1200 анимации в формате Full HD. </a:t>
            </a:r>
            <a:br>
              <a:rPr lang="ru-RU" sz="1500" dirty="0">
                <a:solidFill>
                  <a:schemeClr val="bg1"/>
                </a:solidFill>
              </a:rPr>
            </a:br>
            <a:r>
              <a:rPr lang="ru-RU" sz="1500" dirty="0">
                <a:solidFill>
                  <a:schemeClr val="bg1"/>
                </a:solidFill>
                <a:latin typeface="Roboto" panose="02000000000000000000" pitchFamily="2" charset="0"/>
              </a:rPr>
              <a:t>При помощи программы можно создавать: проекционный дизайн интерьера – можно охватить проекцией стены, потолок или пол. То есть программа позволяет создать среду виртуальной реальности по средствам нескольких проекторов и этого ПО. Но это программа транслирует лишь анимацию и создает атмосферу виртуальной реальности. </a:t>
            </a:r>
          </a:p>
          <a:p>
            <a:r>
              <a:rPr lang="ru-RU" sz="1500" dirty="0">
                <a:solidFill>
                  <a:schemeClr val="bg1"/>
                </a:solidFill>
                <a:latin typeface="Roboto" panose="02000000000000000000" pitchFamily="2" charset="0"/>
              </a:rPr>
              <a:t>В отличии от них, наше ПО предназначено для проведения видеоконференций 360, и сшивает видео с нескольких потоков в прямом эфире, что вообще никак сходится с предназначением программы Погумакс, которая предназначена для проведения детских праздников и только для виртуального шоу для развлечения, в то время как наша программа является системой для взаимодействия с эффектом реального присутствия </a:t>
            </a:r>
            <a:endParaRPr lang="ru-RU" sz="1500" dirty="0">
              <a:solidFill>
                <a:schemeClr val="bg1"/>
              </a:solidFill>
            </a:endParaRPr>
          </a:p>
        </p:txBody>
      </p:sp>
      <p:pic>
        <p:nvPicPr>
          <p:cNvPr id="5" name="Рисунок 4">
            <a:extLst>
              <a:ext uri="{FF2B5EF4-FFF2-40B4-BE49-F238E27FC236}">
                <a16:creationId xmlns:a16="http://schemas.microsoft.com/office/drawing/2014/main" id="{E6CC9E1E-C465-153A-B0DF-84FA384C6643}"/>
              </a:ext>
            </a:extLst>
          </p:cNvPr>
          <p:cNvPicPr>
            <a:picLocks noChangeAspect="1"/>
          </p:cNvPicPr>
          <p:nvPr/>
        </p:nvPicPr>
        <p:blipFill>
          <a:blip r:embed="rId2"/>
          <a:stretch>
            <a:fillRect/>
          </a:stretch>
        </p:blipFill>
        <p:spPr>
          <a:xfrm>
            <a:off x="8093127" y="857251"/>
            <a:ext cx="983066" cy="370364"/>
          </a:xfrm>
          <a:prstGeom prst="rect">
            <a:avLst/>
          </a:prstGeom>
        </p:spPr>
      </p:pic>
      <p:sp>
        <p:nvSpPr>
          <p:cNvPr id="6" name="TextBox 5">
            <a:extLst>
              <a:ext uri="{FF2B5EF4-FFF2-40B4-BE49-F238E27FC236}">
                <a16:creationId xmlns:a16="http://schemas.microsoft.com/office/drawing/2014/main" id="{9E5A5372-ED70-D386-37F7-5478EBA8A13C}"/>
              </a:ext>
            </a:extLst>
          </p:cNvPr>
          <p:cNvSpPr txBox="1"/>
          <p:nvPr/>
        </p:nvSpPr>
        <p:spPr>
          <a:xfrm>
            <a:off x="5712568" y="1042432"/>
            <a:ext cx="1484702" cy="323165"/>
          </a:xfrm>
          <a:prstGeom prst="rect">
            <a:avLst/>
          </a:prstGeom>
          <a:solidFill>
            <a:schemeClr val="tx1"/>
          </a:solidFill>
        </p:spPr>
        <p:txBody>
          <a:bodyPr wrap="none" rtlCol="0">
            <a:spAutoFit/>
          </a:bodyPr>
          <a:lstStyle/>
          <a:p>
            <a:pPr defTabSz="685800" rtl="0"/>
            <a:r>
              <a:rPr lang="ru-RU" sz="1500" kern="1200" dirty="0">
                <a:solidFill>
                  <a:prstClr val="white"/>
                </a:solidFill>
                <a:latin typeface="Arial Black" panose="020B0A04020102020204" pitchFamily="34" charset="0"/>
              </a:rPr>
              <a:t>Аналоги ПО</a:t>
            </a:r>
          </a:p>
        </p:txBody>
      </p:sp>
    </p:spTree>
    <p:extLst>
      <p:ext uri="{BB962C8B-B14F-4D97-AF65-F5344CB8AC3E}">
        <p14:creationId xmlns:p14="http://schemas.microsoft.com/office/powerpoint/2010/main" val="1157459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0" y="0"/>
            <a:ext cx="9144000" cy="648000"/>
          </a:xfrm>
        </p:spPr>
        <p:txBody>
          <a:bodyPr>
            <a:normAutofit/>
          </a:bodyPr>
          <a:lstStyle/>
          <a:p>
            <a:pPr>
              <a:defRPr/>
            </a:pPr>
            <a:r>
              <a:rPr lang="ru-RU" sz="2400" b="1">
                <a:latin typeface="+mn-lt"/>
              </a:rPr>
              <a:t>Описание участника конкурсного отбора </a:t>
            </a:r>
            <a:endParaRPr/>
          </a:p>
        </p:txBody>
      </p:sp>
      <p:sp>
        <p:nvSpPr>
          <p:cNvPr id="5" name="Прямоугольник: скругленные углы 4"/>
          <p:cNvSpPr/>
          <p:nvPr/>
        </p:nvSpPr>
        <p:spPr bwMode="auto">
          <a:xfrm flipV="1">
            <a:off x="0" y="611701"/>
            <a:ext cx="7200000" cy="36000"/>
          </a:xfrm>
          <a:prstGeom prst="roundRect">
            <a:avLst>
              <a:gd name="adj" fmla="val 16667"/>
            </a:avLst>
          </a:prstGeom>
          <a:gradFill>
            <a:gsLst>
              <a:gs pos="0">
                <a:schemeClr val="accent5">
                  <a:lumMod val="67000"/>
                </a:schemeClr>
              </a:gs>
              <a:gs pos="72000">
                <a:schemeClr val="accent5">
                  <a:alpha val="41000"/>
                  <a:lumMod val="93000"/>
                  <a:lumOff val="7000"/>
                </a:schemeClr>
              </a:gs>
              <a:gs pos="100000">
                <a:schemeClr val="accent5">
                  <a:lumMod val="60000"/>
                  <a:lumOff val="40000"/>
                </a:schemeClr>
              </a:gs>
            </a:gsLst>
            <a:lin ang="0" scaled="1"/>
          </a:gradFill>
          <a:ln>
            <a:noFill/>
          </a:ln>
          <a:effectLst>
            <a:softEdge rad="12700"/>
          </a:effectLst>
        </p:spPr>
        <p:style>
          <a:lnRef idx="0">
            <a:srgbClr val="000000"/>
          </a:lnRef>
          <a:fillRef idx="0">
            <a:srgbClr val="000000"/>
          </a:fillRef>
          <a:effectRef idx="0">
            <a:srgbClr val="000000"/>
          </a:effectRef>
          <a:fontRef idx="minor">
            <a:schemeClr val="lt1"/>
          </a:fontRef>
        </p:style>
        <p:txBody>
          <a:bodyPr rtlCol="0" anchor="ctr"/>
          <a:lstStyle/>
          <a:p>
            <a:pPr algn="ctr">
              <a:defRPr/>
            </a:pPr>
            <a:endParaRPr lang="ru-RU"/>
          </a:p>
        </p:txBody>
      </p:sp>
      <p:sp>
        <p:nvSpPr>
          <p:cNvPr id="6" name="TextBox 5"/>
          <p:cNvSpPr txBox="1"/>
          <p:nvPr/>
        </p:nvSpPr>
        <p:spPr bwMode="auto">
          <a:xfrm>
            <a:off x="139699" y="980728"/>
            <a:ext cx="8864601" cy="6352508"/>
          </a:xfrm>
          <a:prstGeom prst="rect">
            <a:avLst/>
          </a:prstGeom>
          <a:noFill/>
        </p:spPr>
        <p:txBody>
          <a:bodyPr wrap="square" rtlCol="0">
            <a:spAutoFit/>
          </a:bodyPr>
          <a:lstStyle/>
          <a:p>
            <a:pPr>
              <a:defRPr/>
            </a:pPr>
            <a:r>
              <a:rPr lang="ru-RU" sz="1600" b="1" dirty="0">
                <a:latin typeface="Arial" panose="020B0604020202020204" pitchFamily="34" charset="0"/>
                <a:cs typeface="Arial" panose="020B0604020202020204" pitchFamily="34" charset="0"/>
              </a:rPr>
              <a:t>– </a:t>
            </a:r>
            <a:r>
              <a:rPr lang="ru-RU" sz="1600" b="1" u="sng" dirty="0">
                <a:latin typeface="Arial" panose="020B0604020202020204" pitchFamily="34" charset="0"/>
                <a:cs typeface="Arial" panose="020B0604020202020204" pitchFamily="34" charset="0"/>
              </a:rPr>
              <a:t>Опыт реализации аналогичных проектов;</a:t>
            </a:r>
            <a:endParaRPr lang="en-US" sz="1600" b="1" u="sng" dirty="0">
              <a:latin typeface="Arial" panose="020B0604020202020204" pitchFamily="34" charset="0"/>
              <a:cs typeface="Arial" panose="020B0604020202020204" pitchFamily="34" charset="0"/>
            </a:endParaRPr>
          </a:p>
          <a:p>
            <a:pPr>
              <a:defRPr/>
            </a:pPr>
            <a:endParaRPr lang="ru-RU" sz="1600" dirty="0">
              <a:latin typeface="Arial" panose="020B0604020202020204" pitchFamily="34" charset="0"/>
              <a:cs typeface="Arial" panose="020B0604020202020204" pitchFamily="34" charset="0"/>
            </a:endParaRPr>
          </a:p>
          <a:p>
            <a:pPr>
              <a:defRPr/>
            </a:pPr>
            <a:r>
              <a:rPr lang="ru-RU" sz="1600" dirty="0">
                <a:latin typeface="Arial" panose="020B0604020202020204" pitchFamily="34" charset="0"/>
                <a:cs typeface="Arial" panose="020B0604020202020204" pitchFamily="34" charset="0"/>
              </a:rPr>
              <a:t>Опыта реализации аналогичных проектов отсутствует ввиду того, что это первый проект компании в сфере высоких, но навыков и компетенций команды достаточно для успешной реализации и эффективного внедрения в указанные сферы (образование</a:t>
            </a:r>
            <a:r>
              <a:rPr lang="en-US"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 деловые</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встречи</a:t>
            </a:r>
            <a:r>
              <a:rPr lang="en-US" sz="1600" dirty="0">
                <a:latin typeface="Arial" panose="020B0604020202020204" pitchFamily="34" charset="0"/>
                <a:cs typeface="Arial" panose="020B0604020202020204" pitchFamily="34" charset="0"/>
              </a:rPr>
              <a:t>; VR/ AR </a:t>
            </a:r>
            <a:r>
              <a:rPr lang="ru-RU" sz="1600" dirty="0">
                <a:latin typeface="Arial" panose="020B0604020202020204" pitchFamily="34" charset="0"/>
                <a:cs typeface="Arial" panose="020B0604020202020204" pitchFamily="34" charset="0"/>
              </a:rPr>
              <a:t>туризм</a:t>
            </a:r>
            <a:r>
              <a:rPr lang="en-US"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a:defRPr/>
            </a:pPr>
            <a:endParaRPr lang="en-US" sz="1600" b="1" dirty="0">
              <a:latin typeface="Arial" panose="020B0604020202020204" pitchFamily="34" charset="0"/>
              <a:cs typeface="Arial" panose="020B0604020202020204" pitchFamily="34" charset="0"/>
            </a:endParaRPr>
          </a:p>
          <a:p>
            <a:pPr>
              <a:defRPr/>
            </a:pPr>
            <a:r>
              <a:rPr lang="ru-RU" sz="1600" b="1" dirty="0">
                <a:latin typeface="Arial" panose="020B0604020202020204" pitchFamily="34" charset="0"/>
                <a:cs typeface="Arial" panose="020B0604020202020204" pitchFamily="34" charset="0"/>
              </a:rPr>
              <a:t>– </a:t>
            </a:r>
            <a:r>
              <a:rPr lang="ru-RU" sz="1600" b="1" u="sng" dirty="0">
                <a:latin typeface="Arial" panose="020B0604020202020204" pitchFamily="34" charset="0"/>
                <a:cs typeface="Arial" panose="020B0604020202020204" pitchFamily="34" charset="0"/>
              </a:rPr>
              <a:t>Наличие инфраструктуры, необходимой для реализации проекта;</a:t>
            </a:r>
          </a:p>
          <a:p>
            <a:pPr algn="just">
              <a:lnSpc>
                <a:spcPct val="115000"/>
              </a:lnSpc>
              <a:spcBef>
                <a:spcPts val="1200"/>
              </a:spcBef>
              <a:spcAft>
                <a:spcPts val="1200"/>
              </a:spcAft>
            </a:pPr>
            <a:r>
              <a:rPr lang="ru-RU" sz="1600" dirty="0">
                <a:latin typeface="Arial" panose="020B0604020202020204" pitchFamily="34" charset="0"/>
                <a:cs typeface="Arial" panose="020B0604020202020204" pitchFamily="34" charset="0"/>
              </a:rPr>
              <a:t>Инфраструктура, в частности в городе Москве, необходимая для реализации проекта имеется. То есть в городе Москве имеется помещения, где можно разместить ВКЗ, также имеется соответствующее оборудование для приобретения, а также имеется кадровые ресурсы с соответствующей квалификацией, которые нужны будут для дальнейшей реализации проекта. </a:t>
            </a:r>
            <a:r>
              <a:rPr lang="ru-RU" sz="1600" dirty="0">
                <a:effectLst/>
                <a:latin typeface="Arial" panose="020B0604020202020204" pitchFamily="34" charset="0"/>
                <a:ea typeface="Times New Roman" panose="02020603050405020304" pitchFamily="18" charset="0"/>
                <a:cs typeface="Arial" panose="020B0604020202020204" pitchFamily="34" charset="0"/>
              </a:rPr>
              <a:t>Для реализации проекта необходим ряд мер: финансовых, кадровых и организационных. Так как проект является инновационным и высокотехнологичным, требующим значительных ресурсов, для привлечения кадровых высокооплачиваемых специалистов, таких как: программисты, специалисты в сфере </a:t>
            </a:r>
            <a:r>
              <a:rPr lang="en-US" sz="1600" dirty="0">
                <a:effectLst/>
                <a:latin typeface="Arial" panose="020B0604020202020204" pitchFamily="34" charset="0"/>
                <a:ea typeface="Times New Roman" panose="02020603050405020304" pitchFamily="18" charset="0"/>
                <a:cs typeface="Arial" panose="020B0604020202020204" pitchFamily="34" charset="0"/>
              </a:rPr>
              <a:t>IT</a:t>
            </a:r>
            <a:r>
              <a:rPr lang="ru-RU" sz="1600" dirty="0">
                <a:effectLst/>
                <a:latin typeface="Arial" panose="020B0604020202020204" pitchFamily="34" charset="0"/>
                <a:ea typeface="Times New Roman" panose="02020603050405020304" pitchFamily="18" charset="0"/>
                <a:cs typeface="Arial" panose="020B0604020202020204" pitchFamily="34" charset="0"/>
              </a:rPr>
              <a:t> и телекоммуникаций, а также маркетологов. </a:t>
            </a:r>
            <a:endParaRPr lang="ru-RU" sz="1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spcBef>
                <a:spcPts val="1200"/>
              </a:spcBef>
              <a:spcAft>
                <a:spcPts val="1200"/>
              </a:spcAft>
            </a:pPr>
            <a:r>
              <a:rPr lang="ru-RU" sz="1600" dirty="0">
                <a:latin typeface="Arial" panose="020B0604020202020204" pitchFamily="34" charset="0"/>
                <a:ea typeface="Times New Roman" panose="02020603050405020304" pitchFamily="18" charset="0"/>
                <a:cs typeface="Arial" panose="020B0604020202020204" pitchFamily="34" charset="0"/>
              </a:rPr>
              <a:t>Некоторые из этих </a:t>
            </a:r>
            <a:r>
              <a:rPr lang="ru-RU" sz="1600" dirty="0">
                <a:effectLst/>
                <a:latin typeface="Arial" panose="020B0604020202020204" pitchFamily="34" charset="0"/>
                <a:ea typeface="Times New Roman" panose="02020603050405020304" pitchFamily="18" charset="0"/>
                <a:cs typeface="Arial" panose="020B0604020202020204" pitchFamily="34" charset="0"/>
              </a:rPr>
              <a:t>кадровых ресурсов, на сегодняшний день привлечены к работу в нашем проекте, однако для продолжения и развития проекта требуются дополнительные финансовые ресурсы, для выплаты заработных плат, налогов и поощрения сотрудников. </a:t>
            </a:r>
            <a:endParaRPr lang="ru-RU" sz="1600" dirty="0">
              <a:effectLst/>
              <a:latin typeface="Arial" panose="020B0604020202020204" pitchFamily="34" charset="0"/>
              <a:ea typeface="Arial" panose="020B0604020202020204" pitchFamily="34" charset="0"/>
              <a:cs typeface="Arial" panose="020B0604020202020204" pitchFamily="34" charset="0"/>
            </a:endParaRPr>
          </a:p>
          <a:p>
            <a:pPr>
              <a:defRPr/>
            </a:pPr>
            <a:endParaRPr dirty="0"/>
          </a:p>
        </p:txBody>
      </p:sp>
      <p:pic>
        <p:nvPicPr>
          <p:cNvPr id="4" name="Рисунок 3">
            <a:extLst>
              <a:ext uri="{FF2B5EF4-FFF2-40B4-BE49-F238E27FC236}">
                <a16:creationId xmlns:a16="http://schemas.microsoft.com/office/drawing/2014/main" id="{8BFDB9C5-7156-60D1-F2E3-42E1ECEE835A}"/>
              </a:ext>
            </a:extLst>
          </p:cNvPr>
          <p:cNvPicPr>
            <a:picLocks noChangeAspect="1"/>
          </p:cNvPicPr>
          <p:nvPr/>
        </p:nvPicPr>
        <p:blipFill>
          <a:blip r:embed="rId2"/>
          <a:stretch>
            <a:fillRect/>
          </a:stretch>
        </p:blipFill>
        <p:spPr>
          <a:xfrm>
            <a:off x="7956376" y="320545"/>
            <a:ext cx="1310754" cy="49381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54CE8B2-4211-C2AD-8105-BA094A8195B1}"/>
              </a:ext>
            </a:extLst>
          </p:cNvPr>
          <p:cNvSpPr/>
          <p:nvPr/>
        </p:nvSpPr>
        <p:spPr>
          <a:xfrm>
            <a:off x="-39936" y="3130012"/>
            <a:ext cx="9183936" cy="3751224"/>
          </a:xfrm>
          <a:prstGeom prst="rect">
            <a:avLst/>
          </a:prstGeom>
          <a:blipFill>
            <a:blip r:embed="rId2" cstate="print"/>
            <a:stretch>
              <a:fillRect/>
            </a:stretch>
          </a:blipFill>
        </p:spPr>
        <p:txBody>
          <a:bodyPr wrap="square" lIns="0" tIns="0" rIns="0" bIns="0" rtlCol="0"/>
          <a:lstStyle/>
          <a:p>
            <a:endParaRPr lang="ru-RU"/>
          </a:p>
        </p:txBody>
      </p:sp>
      <p:sp>
        <p:nvSpPr>
          <p:cNvPr id="3" name="Объект 2">
            <a:extLst>
              <a:ext uri="{FF2B5EF4-FFF2-40B4-BE49-F238E27FC236}">
                <a16:creationId xmlns:a16="http://schemas.microsoft.com/office/drawing/2014/main" id="{D8AFE158-F062-1BD4-7059-A07830BCF756}"/>
              </a:ext>
            </a:extLst>
          </p:cNvPr>
          <p:cNvSpPr>
            <a:spLocks noGrp="1"/>
          </p:cNvSpPr>
          <p:nvPr>
            <p:ph idx="1"/>
          </p:nvPr>
        </p:nvSpPr>
        <p:spPr>
          <a:xfrm>
            <a:off x="215516" y="476672"/>
            <a:ext cx="8712968" cy="4711378"/>
          </a:xfrm>
        </p:spPr>
        <p:txBody>
          <a:bodyPr>
            <a:normAutofit fontScale="92500" lnSpcReduction="20000"/>
          </a:bodyPr>
          <a:lstStyle/>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Для того, чтобы ценные кадры были заинтересованы и мотивированы для работы, нужны финансовые ресурсы для приобретения оборудования, для практической реализации проекта. Оборудования должны быть высококачественными и современными, такие как: короткофокусные лазерные 4К проекторы, проекторные экраны широкого разрешения, высокоточные цифровые 4К видеокамеры, современные комплектующие для работы с интернетом, в том числе современный компьютер с высокой производительностью. </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Соответственно для реализации проекта нужна материально-производственная база, в виде площади или помещения. Также большая статься расходов и очень важная составляющая, как и в любом проекте, является реклама, которая должна распространяться в средствах массовой информации, и социальных сетях.  </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Также одна из больших статей финансовых расходов, заключается в изготовлении видеоматериалов для виртуальных телепорт комнат, которая включает в себя командировочные расходы, в том числе транспортные расходы и расходы за проживание.</a:t>
            </a:r>
            <a:endParaRPr kumimoji="0" lang="ru-RU" sz="14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87438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B920A3F-97FC-6175-7D28-D234EEF6F91C}"/>
              </a:ext>
            </a:extLst>
          </p:cNvPr>
          <p:cNvSpPr>
            <a:spLocks noGrp="1"/>
          </p:cNvSpPr>
          <p:nvPr>
            <p:ph idx="1"/>
          </p:nvPr>
        </p:nvSpPr>
        <p:spPr>
          <a:xfrm>
            <a:off x="23486" y="83710"/>
            <a:ext cx="8964488" cy="6513642"/>
          </a:xfrm>
        </p:spPr>
        <p:txBody>
          <a:bodyPr>
            <a:normAutofit/>
          </a:bodyPr>
          <a:lstStyle/>
          <a:p>
            <a:pPr marL="0" indent="0">
              <a:buNone/>
            </a:pPr>
            <a:r>
              <a:rPr lang="ru-RU" sz="1800" b="1" u="sng" dirty="0">
                <a:latin typeface="Arial" panose="020B0604020202020204" pitchFamily="34" charset="0"/>
                <a:cs typeface="Arial" panose="020B0604020202020204" pitchFamily="34" charset="0"/>
              </a:rPr>
              <a:t>Стадия реализации проекта</a:t>
            </a:r>
          </a:p>
          <a:p>
            <a:r>
              <a:rPr lang="ru-RU" sz="1600" dirty="0">
                <a:latin typeface="Arial" panose="020B0604020202020204" pitchFamily="34" charset="0"/>
                <a:cs typeface="Arial" panose="020B0604020202020204" pitchFamily="34" charset="0"/>
              </a:rPr>
              <a:t>Проектирование</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ru-RU" sz="1800" b="1" u="sng" dirty="0">
                <a:latin typeface="Arial" panose="020B0604020202020204" pitchFamily="34" charset="0"/>
                <a:cs typeface="Arial" panose="020B0604020202020204" pitchFamily="34" charset="0"/>
              </a:rPr>
              <a:t>Соответствие проекта одному или нескольким приоритетным направлениям</a:t>
            </a:r>
          </a:p>
          <a:p>
            <a:pPr marL="0" marR="0" lvl="0" indent="0" algn="l" defTabSz="685800" eaLnBrk="1" fontAlgn="auto" latinLnBrk="0" hangingPunct="1">
              <a:lnSpc>
                <a:spcPct val="90000"/>
              </a:lnSpc>
              <a:spcBef>
                <a:spcPts val="750"/>
              </a:spcBef>
              <a:spcAft>
                <a:spcPts val="0"/>
              </a:spcAft>
              <a:buClrTx/>
              <a:buSzTx/>
              <a:buFont typeface="Arial"/>
              <a:buNone/>
              <a:tabLst/>
              <a:defRPr/>
            </a:pPr>
            <a:endParaRPr lang="ru-RU" sz="1600" u="sng"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Коммуникационное программное обеспечение</a:t>
            </a:r>
          </a:p>
        </p:txBody>
      </p:sp>
      <p:sp>
        <p:nvSpPr>
          <p:cNvPr id="5" name="TextBox 4">
            <a:extLst>
              <a:ext uri="{FF2B5EF4-FFF2-40B4-BE49-F238E27FC236}">
                <a16:creationId xmlns:a16="http://schemas.microsoft.com/office/drawing/2014/main" id="{5720CE21-A40A-2A3F-3A7E-37F8D0A21909}"/>
              </a:ext>
            </a:extLst>
          </p:cNvPr>
          <p:cNvSpPr txBox="1"/>
          <p:nvPr/>
        </p:nvSpPr>
        <p:spPr>
          <a:xfrm>
            <a:off x="7861848" y="75982"/>
            <a:ext cx="1277888" cy="369332"/>
          </a:xfrm>
          <a:prstGeom prst="rect">
            <a:avLst/>
          </a:prstGeom>
          <a:noFill/>
        </p:spPr>
        <p:txBody>
          <a:bodyPr wrap="square">
            <a:spAutoFit/>
          </a:bodyPr>
          <a:lstStyle/>
          <a:p>
            <a:r>
              <a:rPr lang="en-US" b="0" i="0" dirty="0">
                <a:solidFill>
                  <a:srgbClr val="92862D"/>
                </a:solidFill>
                <a:effectLst/>
                <a:latin typeface="Lusitana"/>
              </a:rPr>
              <a:t>VT EMPIRE</a:t>
            </a:r>
            <a:endParaRPr lang="ru-RU" dirty="0"/>
          </a:p>
        </p:txBody>
      </p:sp>
      <p:pic>
        <p:nvPicPr>
          <p:cNvPr id="4" name="Рисунок 3" descr="Изображение выглядит как человек, мужчина">
            <a:extLst>
              <a:ext uri="{FF2B5EF4-FFF2-40B4-BE49-F238E27FC236}">
                <a16:creationId xmlns:a16="http://schemas.microsoft.com/office/drawing/2014/main" id="{9EDACBFB-8F99-9861-8640-52803744B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068960"/>
            <a:ext cx="5798418" cy="3259999"/>
          </a:xfrm>
          <a:prstGeom prst="rect">
            <a:avLst/>
          </a:prstGeom>
          <a:ln>
            <a:solidFill>
              <a:schemeClr val="tx1">
                <a:lumMod val="50000"/>
                <a:lumOff val="50000"/>
              </a:schemeClr>
            </a:solidFill>
          </a:ln>
          <a:effectLst>
            <a:glow rad="101600">
              <a:schemeClr val="tx1">
                <a:lumMod val="50000"/>
                <a:lumOff val="50000"/>
                <a:alpha val="60000"/>
              </a:schemeClr>
            </a:glow>
            <a:innerShdw blurRad="63500" dist="50800" dir="16200000">
              <a:prstClr val="black">
                <a:alpha val="50000"/>
              </a:prstClr>
            </a:innerShdw>
          </a:effectLst>
        </p:spPr>
      </p:pic>
    </p:spTree>
    <p:extLst>
      <p:ext uri="{BB962C8B-B14F-4D97-AF65-F5344CB8AC3E}">
        <p14:creationId xmlns:p14="http://schemas.microsoft.com/office/powerpoint/2010/main" val="3894183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17324" y="280162"/>
            <a:ext cx="1520380" cy="431979"/>
          </a:xfrm>
          <a:prstGeom prst="rect">
            <a:avLst/>
          </a:prstGeom>
        </p:spPr>
        <p:txBody>
          <a:bodyPr vert="horz" wrap="square" lIns="0" tIns="10860" rIns="0" bIns="0" rtlCol="0">
            <a:spAutoFit/>
          </a:bodyPr>
          <a:lstStyle/>
          <a:p>
            <a:pPr marL="10860">
              <a:spcBef>
                <a:spcPts val="86"/>
              </a:spcBef>
            </a:pPr>
            <a:r>
              <a:rPr u="none" dirty="0"/>
              <a:t>К</a:t>
            </a:r>
            <a:r>
              <a:rPr u="none" spc="-4" dirty="0"/>
              <a:t>о</a:t>
            </a:r>
            <a:r>
              <a:rPr u="none" spc="4" dirty="0"/>
              <a:t>м</a:t>
            </a:r>
            <a:r>
              <a:rPr u="none" spc="-9" dirty="0"/>
              <a:t>а</a:t>
            </a:r>
            <a:r>
              <a:rPr u="none" spc="-4" dirty="0"/>
              <a:t>н</a:t>
            </a:r>
            <a:r>
              <a:rPr u="none" spc="-9" dirty="0"/>
              <a:t>да</a:t>
            </a:r>
          </a:p>
        </p:txBody>
      </p:sp>
      <p:sp>
        <p:nvSpPr>
          <p:cNvPr id="6" name="object 6"/>
          <p:cNvSpPr/>
          <p:nvPr/>
        </p:nvSpPr>
        <p:spPr>
          <a:xfrm>
            <a:off x="1" y="714579"/>
            <a:ext cx="425163" cy="216110"/>
          </a:xfrm>
          <a:custGeom>
            <a:avLst/>
            <a:gdLst/>
            <a:ahLst/>
            <a:cxnLst/>
            <a:rect l="l" t="t" r="r" b="b"/>
            <a:pathLst>
              <a:path w="497205" h="252730">
                <a:moveTo>
                  <a:pt x="0" y="252729"/>
                </a:moveTo>
                <a:lnTo>
                  <a:pt x="497205" y="252729"/>
                </a:lnTo>
                <a:lnTo>
                  <a:pt x="497205" y="0"/>
                </a:lnTo>
                <a:lnTo>
                  <a:pt x="0" y="0"/>
                </a:lnTo>
                <a:lnTo>
                  <a:pt x="0" y="252729"/>
                </a:lnTo>
                <a:close/>
              </a:path>
            </a:pathLst>
          </a:custGeom>
          <a:solidFill>
            <a:schemeClr val="accent1">
              <a:lumMod val="75000"/>
            </a:schemeClr>
          </a:solidFill>
          <a:ln>
            <a:solidFill>
              <a:schemeClr val="accent1"/>
            </a:solidFill>
          </a:ln>
        </p:spPr>
        <p:txBody>
          <a:bodyPr wrap="square" lIns="0" tIns="0" rIns="0" bIns="0" rtlCol="0"/>
          <a:lstStyle/>
          <a:p>
            <a:pPr defTabSz="781903" rtl="0"/>
            <a:endParaRPr sz="1539" kern="1200">
              <a:solidFill>
                <a:prstClr val="black"/>
              </a:solidFill>
              <a:latin typeface="Calibri"/>
            </a:endParaRPr>
          </a:p>
        </p:txBody>
      </p:sp>
      <p:sp>
        <p:nvSpPr>
          <p:cNvPr id="9" name="object 9"/>
          <p:cNvSpPr/>
          <p:nvPr/>
        </p:nvSpPr>
        <p:spPr>
          <a:xfrm>
            <a:off x="503948" y="653050"/>
            <a:ext cx="293759" cy="355117"/>
          </a:xfrm>
          <a:custGeom>
            <a:avLst/>
            <a:gdLst/>
            <a:ahLst/>
            <a:cxnLst/>
            <a:rect l="l" t="t" r="r" b="b"/>
            <a:pathLst>
              <a:path w="343534" h="415289">
                <a:moveTo>
                  <a:pt x="12700" y="166369"/>
                </a:moveTo>
                <a:lnTo>
                  <a:pt x="3810" y="166369"/>
                </a:lnTo>
                <a:lnTo>
                  <a:pt x="0" y="170179"/>
                </a:lnTo>
                <a:lnTo>
                  <a:pt x="1904" y="401319"/>
                </a:lnTo>
                <a:lnTo>
                  <a:pt x="10795" y="411479"/>
                </a:lnTo>
                <a:lnTo>
                  <a:pt x="24130" y="415289"/>
                </a:lnTo>
                <a:lnTo>
                  <a:pt x="319405" y="415289"/>
                </a:lnTo>
                <a:lnTo>
                  <a:pt x="329565" y="414019"/>
                </a:lnTo>
                <a:lnTo>
                  <a:pt x="339725" y="405129"/>
                </a:lnTo>
                <a:lnTo>
                  <a:pt x="341630" y="400049"/>
                </a:lnTo>
                <a:lnTo>
                  <a:pt x="19685" y="400049"/>
                </a:lnTo>
                <a:lnTo>
                  <a:pt x="15875" y="396239"/>
                </a:lnTo>
                <a:lnTo>
                  <a:pt x="15875" y="170179"/>
                </a:lnTo>
                <a:lnTo>
                  <a:pt x="12700" y="166369"/>
                </a:lnTo>
                <a:close/>
              </a:path>
              <a:path w="343534" h="415289">
                <a:moveTo>
                  <a:pt x="319405" y="0"/>
                </a:moveTo>
                <a:lnTo>
                  <a:pt x="151130" y="0"/>
                </a:lnTo>
                <a:lnTo>
                  <a:pt x="147320" y="3809"/>
                </a:lnTo>
                <a:lnTo>
                  <a:pt x="147320" y="12699"/>
                </a:lnTo>
                <a:lnTo>
                  <a:pt x="151130" y="16509"/>
                </a:lnTo>
                <a:lnTo>
                  <a:pt x="323850" y="16509"/>
                </a:lnTo>
                <a:lnTo>
                  <a:pt x="327660" y="20319"/>
                </a:lnTo>
                <a:lnTo>
                  <a:pt x="327660" y="396239"/>
                </a:lnTo>
                <a:lnTo>
                  <a:pt x="323850" y="400049"/>
                </a:lnTo>
                <a:lnTo>
                  <a:pt x="341630" y="400049"/>
                </a:lnTo>
                <a:lnTo>
                  <a:pt x="343535" y="391159"/>
                </a:lnTo>
                <a:lnTo>
                  <a:pt x="341630" y="15239"/>
                </a:lnTo>
                <a:lnTo>
                  <a:pt x="332740" y="5079"/>
                </a:lnTo>
                <a:lnTo>
                  <a:pt x="319405" y="0"/>
                </a:lnTo>
                <a:close/>
              </a:path>
              <a:path w="343534" h="415289">
                <a:moveTo>
                  <a:pt x="100965" y="323849"/>
                </a:moveTo>
                <a:lnTo>
                  <a:pt x="92710" y="323849"/>
                </a:lnTo>
                <a:lnTo>
                  <a:pt x="89535" y="327659"/>
                </a:lnTo>
                <a:lnTo>
                  <a:pt x="88900" y="328929"/>
                </a:lnTo>
                <a:lnTo>
                  <a:pt x="88900" y="334009"/>
                </a:lnTo>
                <a:lnTo>
                  <a:pt x="89535" y="335279"/>
                </a:lnTo>
                <a:lnTo>
                  <a:pt x="92710" y="339089"/>
                </a:lnTo>
                <a:lnTo>
                  <a:pt x="100965" y="339089"/>
                </a:lnTo>
                <a:lnTo>
                  <a:pt x="104139" y="335279"/>
                </a:lnTo>
                <a:lnTo>
                  <a:pt x="105410" y="334009"/>
                </a:lnTo>
                <a:lnTo>
                  <a:pt x="105410" y="328929"/>
                </a:lnTo>
                <a:lnTo>
                  <a:pt x="104139" y="327659"/>
                </a:lnTo>
                <a:lnTo>
                  <a:pt x="100965" y="323849"/>
                </a:lnTo>
                <a:close/>
              </a:path>
              <a:path w="343534" h="415289">
                <a:moveTo>
                  <a:pt x="251460" y="323849"/>
                </a:moveTo>
                <a:lnTo>
                  <a:pt x="127000" y="323849"/>
                </a:lnTo>
                <a:lnTo>
                  <a:pt x="123825" y="326389"/>
                </a:lnTo>
                <a:lnTo>
                  <a:pt x="123825" y="335279"/>
                </a:lnTo>
                <a:lnTo>
                  <a:pt x="127000" y="339089"/>
                </a:lnTo>
                <a:lnTo>
                  <a:pt x="251460" y="339089"/>
                </a:lnTo>
                <a:lnTo>
                  <a:pt x="254635" y="335279"/>
                </a:lnTo>
                <a:lnTo>
                  <a:pt x="254635" y="326389"/>
                </a:lnTo>
                <a:lnTo>
                  <a:pt x="251460" y="323849"/>
                </a:lnTo>
                <a:close/>
              </a:path>
              <a:path w="343534" h="415289">
                <a:moveTo>
                  <a:pt x="100965" y="278129"/>
                </a:moveTo>
                <a:lnTo>
                  <a:pt x="92710" y="278129"/>
                </a:lnTo>
                <a:lnTo>
                  <a:pt x="89535" y="281939"/>
                </a:lnTo>
                <a:lnTo>
                  <a:pt x="88900" y="283209"/>
                </a:lnTo>
                <a:lnTo>
                  <a:pt x="88900" y="288289"/>
                </a:lnTo>
                <a:lnTo>
                  <a:pt x="89535" y="289559"/>
                </a:lnTo>
                <a:lnTo>
                  <a:pt x="92710" y="293369"/>
                </a:lnTo>
                <a:lnTo>
                  <a:pt x="94615" y="294639"/>
                </a:lnTo>
                <a:lnTo>
                  <a:pt x="99060" y="294639"/>
                </a:lnTo>
                <a:lnTo>
                  <a:pt x="100965" y="293369"/>
                </a:lnTo>
                <a:lnTo>
                  <a:pt x="104139" y="289559"/>
                </a:lnTo>
                <a:lnTo>
                  <a:pt x="105410" y="288289"/>
                </a:lnTo>
                <a:lnTo>
                  <a:pt x="105410" y="283209"/>
                </a:lnTo>
                <a:lnTo>
                  <a:pt x="104139" y="281939"/>
                </a:lnTo>
                <a:lnTo>
                  <a:pt x="100965" y="278129"/>
                </a:lnTo>
                <a:close/>
              </a:path>
              <a:path w="343534" h="415289">
                <a:moveTo>
                  <a:pt x="251460" y="278129"/>
                </a:moveTo>
                <a:lnTo>
                  <a:pt x="127000" y="278129"/>
                </a:lnTo>
                <a:lnTo>
                  <a:pt x="123825" y="281939"/>
                </a:lnTo>
                <a:lnTo>
                  <a:pt x="123825" y="290829"/>
                </a:lnTo>
                <a:lnTo>
                  <a:pt x="127000" y="294639"/>
                </a:lnTo>
                <a:lnTo>
                  <a:pt x="251460" y="294639"/>
                </a:lnTo>
                <a:lnTo>
                  <a:pt x="254635" y="290829"/>
                </a:lnTo>
                <a:lnTo>
                  <a:pt x="254635" y="281939"/>
                </a:lnTo>
                <a:lnTo>
                  <a:pt x="251460" y="278129"/>
                </a:lnTo>
                <a:close/>
              </a:path>
              <a:path w="343534" h="415289">
                <a:moveTo>
                  <a:pt x="76835" y="148589"/>
                </a:moveTo>
                <a:lnTo>
                  <a:pt x="67945" y="149859"/>
                </a:lnTo>
                <a:lnTo>
                  <a:pt x="64769" y="154939"/>
                </a:lnTo>
                <a:lnTo>
                  <a:pt x="65405" y="158749"/>
                </a:lnTo>
                <a:lnTo>
                  <a:pt x="78740" y="195579"/>
                </a:lnTo>
                <a:lnTo>
                  <a:pt x="106045" y="226059"/>
                </a:lnTo>
                <a:lnTo>
                  <a:pt x="141605" y="243839"/>
                </a:lnTo>
                <a:lnTo>
                  <a:pt x="164465" y="248919"/>
                </a:lnTo>
                <a:lnTo>
                  <a:pt x="180340" y="247649"/>
                </a:lnTo>
                <a:lnTo>
                  <a:pt x="194945" y="245109"/>
                </a:lnTo>
                <a:lnTo>
                  <a:pt x="208915" y="240029"/>
                </a:lnTo>
                <a:lnTo>
                  <a:pt x="222250" y="234949"/>
                </a:lnTo>
                <a:lnTo>
                  <a:pt x="227329" y="232409"/>
                </a:lnTo>
                <a:lnTo>
                  <a:pt x="182245" y="232409"/>
                </a:lnTo>
                <a:lnTo>
                  <a:pt x="166370" y="231139"/>
                </a:lnTo>
                <a:lnTo>
                  <a:pt x="128905" y="222249"/>
                </a:lnTo>
                <a:lnTo>
                  <a:pt x="113664" y="212089"/>
                </a:lnTo>
                <a:lnTo>
                  <a:pt x="120650" y="200659"/>
                </a:lnTo>
                <a:lnTo>
                  <a:pt x="128984" y="191769"/>
                </a:lnTo>
                <a:lnTo>
                  <a:pt x="107314" y="191769"/>
                </a:lnTo>
                <a:lnTo>
                  <a:pt x="95885" y="185419"/>
                </a:lnTo>
                <a:lnTo>
                  <a:pt x="87630" y="175259"/>
                </a:lnTo>
                <a:lnTo>
                  <a:pt x="82550" y="162559"/>
                </a:lnTo>
                <a:lnTo>
                  <a:pt x="80645" y="151129"/>
                </a:lnTo>
                <a:lnTo>
                  <a:pt x="76835" y="148589"/>
                </a:lnTo>
                <a:close/>
              </a:path>
              <a:path w="343534" h="415289">
                <a:moveTo>
                  <a:pt x="225425" y="179069"/>
                </a:moveTo>
                <a:lnTo>
                  <a:pt x="225425" y="203199"/>
                </a:lnTo>
                <a:lnTo>
                  <a:pt x="217170" y="214629"/>
                </a:lnTo>
                <a:lnTo>
                  <a:pt x="207010" y="223519"/>
                </a:lnTo>
                <a:lnTo>
                  <a:pt x="195580" y="228599"/>
                </a:lnTo>
                <a:lnTo>
                  <a:pt x="182245" y="232409"/>
                </a:lnTo>
                <a:lnTo>
                  <a:pt x="227329" y="232409"/>
                </a:lnTo>
                <a:lnTo>
                  <a:pt x="262890" y="198119"/>
                </a:lnTo>
                <a:lnTo>
                  <a:pt x="243204" y="198119"/>
                </a:lnTo>
                <a:lnTo>
                  <a:pt x="234950" y="189229"/>
                </a:lnTo>
                <a:lnTo>
                  <a:pt x="225425" y="179069"/>
                </a:lnTo>
                <a:close/>
              </a:path>
              <a:path w="343534" h="415289">
                <a:moveTo>
                  <a:pt x="219710" y="175259"/>
                </a:moveTo>
                <a:lnTo>
                  <a:pt x="166370" y="175259"/>
                </a:lnTo>
                <a:lnTo>
                  <a:pt x="181610" y="176529"/>
                </a:lnTo>
                <a:lnTo>
                  <a:pt x="194945" y="180339"/>
                </a:lnTo>
                <a:lnTo>
                  <a:pt x="207010" y="186689"/>
                </a:lnTo>
                <a:lnTo>
                  <a:pt x="217170" y="194309"/>
                </a:lnTo>
                <a:lnTo>
                  <a:pt x="225425" y="203199"/>
                </a:lnTo>
                <a:lnTo>
                  <a:pt x="225425" y="179069"/>
                </a:lnTo>
                <a:lnTo>
                  <a:pt x="219710" y="175259"/>
                </a:lnTo>
                <a:close/>
              </a:path>
              <a:path w="343534" h="415289">
                <a:moveTo>
                  <a:pt x="229235" y="49529"/>
                </a:moveTo>
                <a:lnTo>
                  <a:pt x="172085" y="49529"/>
                </a:lnTo>
                <a:lnTo>
                  <a:pt x="186690" y="50799"/>
                </a:lnTo>
                <a:lnTo>
                  <a:pt x="200025" y="53339"/>
                </a:lnTo>
                <a:lnTo>
                  <a:pt x="235585" y="74929"/>
                </a:lnTo>
                <a:lnTo>
                  <a:pt x="257810" y="109219"/>
                </a:lnTo>
                <a:lnTo>
                  <a:pt x="263525" y="137159"/>
                </a:lnTo>
                <a:lnTo>
                  <a:pt x="262890" y="152399"/>
                </a:lnTo>
                <a:lnTo>
                  <a:pt x="260350" y="165099"/>
                </a:lnTo>
                <a:lnTo>
                  <a:pt x="255904" y="177799"/>
                </a:lnTo>
                <a:lnTo>
                  <a:pt x="250190" y="187959"/>
                </a:lnTo>
                <a:lnTo>
                  <a:pt x="243204" y="198119"/>
                </a:lnTo>
                <a:lnTo>
                  <a:pt x="262890" y="198119"/>
                </a:lnTo>
                <a:lnTo>
                  <a:pt x="278130" y="161289"/>
                </a:lnTo>
                <a:lnTo>
                  <a:pt x="279347" y="146049"/>
                </a:lnTo>
                <a:lnTo>
                  <a:pt x="278765" y="132079"/>
                </a:lnTo>
                <a:lnTo>
                  <a:pt x="266065" y="90169"/>
                </a:lnTo>
                <a:lnTo>
                  <a:pt x="240029" y="58419"/>
                </a:lnTo>
                <a:lnTo>
                  <a:pt x="229235" y="49529"/>
                </a:lnTo>
                <a:close/>
              </a:path>
              <a:path w="343534" h="415289">
                <a:moveTo>
                  <a:pt x="177800" y="88899"/>
                </a:moveTo>
                <a:lnTo>
                  <a:pt x="139065" y="105409"/>
                </a:lnTo>
                <a:lnTo>
                  <a:pt x="132080" y="135889"/>
                </a:lnTo>
                <a:lnTo>
                  <a:pt x="134620" y="148589"/>
                </a:lnTo>
                <a:lnTo>
                  <a:pt x="140335" y="160019"/>
                </a:lnTo>
                <a:lnTo>
                  <a:pt x="137795" y="166369"/>
                </a:lnTo>
                <a:lnTo>
                  <a:pt x="131445" y="170179"/>
                </a:lnTo>
                <a:lnTo>
                  <a:pt x="125730" y="173989"/>
                </a:lnTo>
                <a:lnTo>
                  <a:pt x="115570" y="181609"/>
                </a:lnTo>
                <a:lnTo>
                  <a:pt x="107314" y="191769"/>
                </a:lnTo>
                <a:lnTo>
                  <a:pt x="128984" y="191769"/>
                </a:lnTo>
                <a:lnTo>
                  <a:pt x="130175" y="190499"/>
                </a:lnTo>
                <a:lnTo>
                  <a:pt x="140970" y="182879"/>
                </a:lnTo>
                <a:lnTo>
                  <a:pt x="153035" y="177799"/>
                </a:lnTo>
                <a:lnTo>
                  <a:pt x="166370" y="175259"/>
                </a:lnTo>
                <a:lnTo>
                  <a:pt x="219710" y="175259"/>
                </a:lnTo>
                <a:lnTo>
                  <a:pt x="212090" y="170179"/>
                </a:lnTo>
                <a:lnTo>
                  <a:pt x="203200" y="165099"/>
                </a:lnTo>
                <a:lnTo>
                  <a:pt x="206375" y="157479"/>
                </a:lnTo>
                <a:lnTo>
                  <a:pt x="180340" y="157479"/>
                </a:lnTo>
                <a:lnTo>
                  <a:pt x="148590" y="128269"/>
                </a:lnTo>
                <a:lnTo>
                  <a:pt x="152400" y="114299"/>
                </a:lnTo>
                <a:lnTo>
                  <a:pt x="163195" y="106679"/>
                </a:lnTo>
                <a:lnTo>
                  <a:pt x="195580" y="106679"/>
                </a:lnTo>
                <a:lnTo>
                  <a:pt x="195580" y="96519"/>
                </a:lnTo>
                <a:lnTo>
                  <a:pt x="191135" y="93979"/>
                </a:lnTo>
                <a:lnTo>
                  <a:pt x="177800" y="88899"/>
                </a:lnTo>
                <a:close/>
              </a:path>
              <a:path w="343534" h="415289">
                <a:moveTo>
                  <a:pt x="195580" y="96519"/>
                </a:moveTo>
                <a:lnTo>
                  <a:pt x="195580" y="135889"/>
                </a:lnTo>
                <a:lnTo>
                  <a:pt x="191135" y="149859"/>
                </a:lnTo>
                <a:lnTo>
                  <a:pt x="180340" y="157479"/>
                </a:lnTo>
                <a:lnTo>
                  <a:pt x="206375" y="157479"/>
                </a:lnTo>
                <a:lnTo>
                  <a:pt x="207645" y="154939"/>
                </a:lnTo>
                <a:lnTo>
                  <a:pt x="211454" y="142239"/>
                </a:lnTo>
                <a:lnTo>
                  <a:pt x="211454" y="128269"/>
                </a:lnTo>
                <a:lnTo>
                  <a:pt x="208915" y="114299"/>
                </a:lnTo>
                <a:lnTo>
                  <a:pt x="204470" y="106679"/>
                </a:lnTo>
                <a:lnTo>
                  <a:pt x="201930" y="101599"/>
                </a:lnTo>
                <a:lnTo>
                  <a:pt x="195580" y="96519"/>
                </a:lnTo>
                <a:close/>
              </a:path>
              <a:path w="343534" h="415289">
                <a:moveTo>
                  <a:pt x="10160" y="135889"/>
                </a:moveTo>
                <a:lnTo>
                  <a:pt x="5714" y="135889"/>
                </a:lnTo>
                <a:lnTo>
                  <a:pt x="3810" y="137159"/>
                </a:lnTo>
                <a:lnTo>
                  <a:pt x="635" y="139699"/>
                </a:lnTo>
                <a:lnTo>
                  <a:pt x="0" y="142239"/>
                </a:lnTo>
                <a:lnTo>
                  <a:pt x="0" y="146049"/>
                </a:lnTo>
                <a:lnTo>
                  <a:pt x="635" y="148589"/>
                </a:lnTo>
                <a:lnTo>
                  <a:pt x="3810" y="151129"/>
                </a:lnTo>
                <a:lnTo>
                  <a:pt x="5714" y="152399"/>
                </a:lnTo>
                <a:lnTo>
                  <a:pt x="10160" y="152399"/>
                </a:lnTo>
                <a:lnTo>
                  <a:pt x="12065" y="151129"/>
                </a:lnTo>
                <a:lnTo>
                  <a:pt x="15240" y="148589"/>
                </a:lnTo>
                <a:lnTo>
                  <a:pt x="15875" y="146049"/>
                </a:lnTo>
                <a:lnTo>
                  <a:pt x="15875" y="142239"/>
                </a:lnTo>
                <a:lnTo>
                  <a:pt x="15240" y="139699"/>
                </a:lnTo>
                <a:lnTo>
                  <a:pt x="12065" y="137159"/>
                </a:lnTo>
                <a:lnTo>
                  <a:pt x="10160" y="135889"/>
                </a:lnTo>
                <a:close/>
              </a:path>
              <a:path w="343534" h="415289">
                <a:moveTo>
                  <a:pt x="55880" y="1269"/>
                </a:moveTo>
                <a:lnTo>
                  <a:pt x="20320" y="19049"/>
                </a:lnTo>
                <a:lnTo>
                  <a:pt x="1270" y="57149"/>
                </a:lnTo>
                <a:lnTo>
                  <a:pt x="0" y="72389"/>
                </a:lnTo>
                <a:lnTo>
                  <a:pt x="3175" y="86359"/>
                </a:lnTo>
                <a:lnTo>
                  <a:pt x="26670" y="120649"/>
                </a:lnTo>
                <a:lnTo>
                  <a:pt x="66675" y="133349"/>
                </a:lnTo>
                <a:lnTo>
                  <a:pt x="73025" y="133349"/>
                </a:lnTo>
                <a:lnTo>
                  <a:pt x="86995" y="130809"/>
                </a:lnTo>
                <a:lnTo>
                  <a:pt x="99695" y="124459"/>
                </a:lnTo>
                <a:lnTo>
                  <a:pt x="109855" y="116839"/>
                </a:lnTo>
                <a:lnTo>
                  <a:pt x="64769" y="116839"/>
                </a:lnTo>
                <a:lnTo>
                  <a:pt x="51435" y="115569"/>
                </a:lnTo>
                <a:lnTo>
                  <a:pt x="22859" y="88899"/>
                </a:lnTo>
                <a:lnTo>
                  <a:pt x="17145" y="58419"/>
                </a:lnTo>
                <a:lnTo>
                  <a:pt x="21590" y="44449"/>
                </a:lnTo>
                <a:lnTo>
                  <a:pt x="29209" y="33019"/>
                </a:lnTo>
                <a:lnTo>
                  <a:pt x="39370" y="24129"/>
                </a:lnTo>
                <a:lnTo>
                  <a:pt x="52069" y="19049"/>
                </a:lnTo>
                <a:lnTo>
                  <a:pt x="66675" y="16509"/>
                </a:lnTo>
                <a:lnTo>
                  <a:pt x="107314" y="16509"/>
                </a:lnTo>
                <a:lnTo>
                  <a:pt x="100965" y="11429"/>
                </a:lnTo>
                <a:lnTo>
                  <a:pt x="87630" y="6349"/>
                </a:lnTo>
                <a:lnTo>
                  <a:pt x="72390" y="2539"/>
                </a:lnTo>
                <a:lnTo>
                  <a:pt x="55880" y="1269"/>
                </a:lnTo>
                <a:close/>
              </a:path>
              <a:path w="343534" h="415289">
                <a:moveTo>
                  <a:pt x="195580" y="106679"/>
                </a:moveTo>
                <a:lnTo>
                  <a:pt x="163195" y="106679"/>
                </a:lnTo>
                <a:lnTo>
                  <a:pt x="180340" y="107949"/>
                </a:lnTo>
                <a:lnTo>
                  <a:pt x="191135" y="114299"/>
                </a:lnTo>
                <a:lnTo>
                  <a:pt x="195580" y="125729"/>
                </a:lnTo>
                <a:lnTo>
                  <a:pt x="195580" y="106679"/>
                </a:lnTo>
                <a:close/>
              </a:path>
              <a:path w="343534" h="415289">
                <a:moveTo>
                  <a:pt x="115570" y="24129"/>
                </a:moveTo>
                <a:lnTo>
                  <a:pt x="115570" y="77469"/>
                </a:lnTo>
                <a:lnTo>
                  <a:pt x="111125" y="90169"/>
                </a:lnTo>
                <a:lnTo>
                  <a:pt x="102870" y="101599"/>
                </a:lnTo>
                <a:lnTo>
                  <a:pt x="92710" y="109219"/>
                </a:lnTo>
                <a:lnTo>
                  <a:pt x="79375" y="115569"/>
                </a:lnTo>
                <a:lnTo>
                  <a:pt x="64769" y="116839"/>
                </a:lnTo>
                <a:lnTo>
                  <a:pt x="109855" y="116839"/>
                </a:lnTo>
                <a:lnTo>
                  <a:pt x="131445" y="81279"/>
                </a:lnTo>
                <a:lnTo>
                  <a:pt x="132715" y="66039"/>
                </a:lnTo>
                <a:lnTo>
                  <a:pt x="131445" y="53339"/>
                </a:lnTo>
                <a:lnTo>
                  <a:pt x="127635" y="40639"/>
                </a:lnTo>
                <a:lnTo>
                  <a:pt x="120650" y="29209"/>
                </a:lnTo>
                <a:lnTo>
                  <a:pt x="115570" y="24129"/>
                </a:lnTo>
                <a:close/>
              </a:path>
              <a:path w="343534" h="415289">
                <a:moveTo>
                  <a:pt x="45085" y="60959"/>
                </a:moveTo>
                <a:lnTo>
                  <a:pt x="40005" y="60959"/>
                </a:lnTo>
                <a:lnTo>
                  <a:pt x="33655" y="67309"/>
                </a:lnTo>
                <a:lnTo>
                  <a:pt x="33655" y="72389"/>
                </a:lnTo>
                <a:lnTo>
                  <a:pt x="53340" y="92709"/>
                </a:lnTo>
                <a:lnTo>
                  <a:pt x="61594" y="92709"/>
                </a:lnTo>
                <a:lnTo>
                  <a:pt x="80644" y="73659"/>
                </a:lnTo>
                <a:lnTo>
                  <a:pt x="57785" y="73659"/>
                </a:lnTo>
                <a:lnTo>
                  <a:pt x="45085" y="60959"/>
                </a:lnTo>
                <a:close/>
              </a:path>
              <a:path w="343534" h="415289">
                <a:moveTo>
                  <a:pt x="107314" y="16509"/>
                </a:moveTo>
                <a:lnTo>
                  <a:pt x="69850" y="16509"/>
                </a:lnTo>
                <a:lnTo>
                  <a:pt x="81915" y="19049"/>
                </a:lnTo>
                <a:lnTo>
                  <a:pt x="109855" y="45719"/>
                </a:lnTo>
                <a:lnTo>
                  <a:pt x="115570" y="77469"/>
                </a:lnTo>
                <a:lnTo>
                  <a:pt x="115570" y="24129"/>
                </a:lnTo>
                <a:lnTo>
                  <a:pt x="111760" y="20319"/>
                </a:lnTo>
                <a:lnTo>
                  <a:pt x="107314" y="16509"/>
                </a:lnTo>
                <a:close/>
              </a:path>
              <a:path w="343534" h="415289">
                <a:moveTo>
                  <a:pt x="92075" y="44449"/>
                </a:moveTo>
                <a:lnTo>
                  <a:pt x="86995" y="44449"/>
                </a:lnTo>
                <a:lnTo>
                  <a:pt x="57785" y="73659"/>
                </a:lnTo>
                <a:lnTo>
                  <a:pt x="80644" y="73659"/>
                </a:lnTo>
                <a:lnTo>
                  <a:pt x="98425" y="55879"/>
                </a:lnTo>
                <a:lnTo>
                  <a:pt x="98425" y="50799"/>
                </a:lnTo>
                <a:lnTo>
                  <a:pt x="92075" y="44449"/>
                </a:lnTo>
                <a:close/>
              </a:path>
              <a:path w="343534" h="415289">
                <a:moveTo>
                  <a:pt x="177165" y="33019"/>
                </a:moveTo>
                <a:lnTo>
                  <a:pt x="160655" y="33019"/>
                </a:lnTo>
                <a:lnTo>
                  <a:pt x="151130" y="34289"/>
                </a:lnTo>
                <a:lnTo>
                  <a:pt x="147955" y="39369"/>
                </a:lnTo>
                <a:lnTo>
                  <a:pt x="149225" y="48259"/>
                </a:lnTo>
                <a:lnTo>
                  <a:pt x="153670" y="50799"/>
                </a:lnTo>
                <a:lnTo>
                  <a:pt x="162560" y="49529"/>
                </a:lnTo>
                <a:lnTo>
                  <a:pt x="227965" y="49529"/>
                </a:lnTo>
                <a:lnTo>
                  <a:pt x="217170" y="43179"/>
                </a:lnTo>
                <a:lnTo>
                  <a:pt x="204470" y="38099"/>
                </a:lnTo>
                <a:lnTo>
                  <a:pt x="191135" y="34289"/>
                </a:lnTo>
                <a:lnTo>
                  <a:pt x="177165" y="33019"/>
                </a:lnTo>
                <a:close/>
              </a:path>
            </a:pathLst>
          </a:custGeom>
          <a:solidFill>
            <a:schemeClr val="accent1">
              <a:lumMod val="75000"/>
            </a:schemeClr>
          </a:solidFill>
        </p:spPr>
        <p:txBody>
          <a:bodyPr wrap="square" lIns="0" tIns="0" rIns="0" bIns="0" rtlCol="0"/>
          <a:lstStyle/>
          <a:p>
            <a:pPr defTabSz="781903" rtl="0"/>
            <a:endParaRPr sz="1539" kern="1200">
              <a:solidFill>
                <a:prstClr val="black"/>
              </a:solidFill>
              <a:latin typeface="Calibri"/>
            </a:endParaRPr>
          </a:p>
        </p:txBody>
      </p:sp>
      <p:sp>
        <p:nvSpPr>
          <p:cNvPr id="10" name="object 10"/>
          <p:cNvSpPr/>
          <p:nvPr/>
        </p:nvSpPr>
        <p:spPr>
          <a:xfrm>
            <a:off x="923088" y="780748"/>
            <a:ext cx="6640260" cy="0"/>
          </a:xfrm>
          <a:custGeom>
            <a:avLst/>
            <a:gdLst/>
            <a:ahLst/>
            <a:cxnLst/>
            <a:rect l="l" t="t" r="r" b="b"/>
            <a:pathLst>
              <a:path w="7765415">
                <a:moveTo>
                  <a:pt x="0" y="0"/>
                </a:moveTo>
                <a:lnTo>
                  <a:pt x="7765415" y="0"/>
                </a:lnTo>
              </a:path>
            </a:pathLst>
          </a:custGeom>
          <a:ln w="18516">
            <a:solidFill>
              <a:schemeClr val="accent1"/>
            </a:solidFill>
          </a:ln>
        </p:spPr>
        <p:txBody>
          <a:bodyPr wrap="square" lIns="0" tIns="0" rIns="0" bIns="0" rtlCol="0"/>
          <a:lstStyle/>
          <a:p>
            <a:pPr defTabSz="781903" rtl="0"/>
            <a:endParaRPr sz="1539" kern="1200">
              <a:solidFill>
                <a:prstClr val="black"/>
              </a:solidFill>
              <a:latin typeface="Calibri"/>
            </a:endParaRPr>
          </a:p>
        </p:txBody>
      </p:sp>
      <p:sp>
        <p:nvSpPr>
          <p:cNvPr id="5" name="TextBox 4">
            <a:extLst>
              <a:ext uri="{FF2B5EF4-FFF2-40B4-BE49-F238E27FC236}">
                <a16:creationId xmlns:a16="http://schemas.microsoft.com/office/drawing/2014/main" id="{A8B1240F-94BE-40CA-AE4D-74E185ADAC8A}"/>
              </a:ext>
            </a:extLst>
          </p:cNvPr>
          <p:cNvSpPr txBox="1"/>
          <p:nvPr/>
        </p:nvSpPr>
        <p:spPr>
          <a:xfrm>
            <a:off x="383320" y="3828900"/>
            <a:ext cx="1549069" cy="513346"/>
          </a:xfrm>
          <a:prstGeom prst="rect">
            <a:avLst/>
          </a:prstGeom>
          <a:noFill/>
        </p:spPr>
        <p:txBody>
          <a:bodyPr wrap="square" rtlCol="0">
            <a:spAutoFit/>
          </a:bodyPr>
          <a:lstStyle/>
          <a:p>
            <a:pPr algn="ctr" defTabSz="781903" rtl="0"/>
            <a:r>
              <a:rPr lang="ru-RU" sz="1368" b="1" kern="1200" dirty="0">
                <a:solidFill>
                  <a:prstClr val="black"/>
                </a:solidFill>
                <a:latin typeface="Arial" panose="020B0604020202020204" pitchFamily="34" charset="0"/>
                <a:cs typeface="Arial" panose="020B0604020202020204" pitchFamily="34" charset="0"/>
              </a:rPr>
              <a:t>Аль-Зубейди    Али Хальдун</a:t>
            </a:r>
          </a:p>
        </p:txBody>
      </p:sp>
      <p:sp>
        <p:nvSpPr>
          <p:cNvPr id="14" name="TextBox 13">
            <a:extLst>
              <a:ext uri="{FF2B5EF4-FFF2-40B4-BE49-F238E27FC236}">
                <a16:creationId xmlns:a16="http://schemas.microsoft.com/office/drawing/2014/main" id="{71433DF7-F745-494C-B53A-2504FC7472A3}"/>
              </a:ext>
            </a:extLst>
          </p:cNvPr>
          <p:cNvSpPr txBox="1"/>
          <p:nvPr/>
        </p:nvSpPr>
        <p:spPr>
          <a:xfrm>
            <a:off x="2916549" y="3833219"/>
            <a:ext cx="1549070" cy="513346"/>
          </a:xfrm>
          <a:prstGeom prst="rect">
            <a:avLst/>
          </a:prstGeom>
          <a:noFill/>
        </p:spPr>
        <p:txBody>
          <a:bodyPr wrap="square">
            <a:spAutoFit/>
          </a:bodyPr>
          <a:lstStyle/>
          <a:p>
            <a:pPr algn="ctr" defTabSz="781903" rtl="0"/>
            <a:r>
              <a:rPr lang="ru-RU" sz="1368" b="1" kern="1200" dirty="0">
                <a:solidFill>
                  <a:prstClr val="black"/>
                </a:solidFill>
                <a:latin typeface="Arial" panose="020B0604020202020204" pitchFamily="34" charset="0"/>
                <a:cs typeface="Arial" panose="020B0604020202020204" pitchFamily="34" charset="0"/>
              </a:rPr>
              <a:t>Аль-Зубейди Ахмед Хальдун</a:t>
            </a:r>
          </a:p>
        </p:txBody>
      </p:sp>
      <p:sp>
        <p:nvSpPr>
          <p:cNvPr id="16" name="TextBox 15">
            <a:extLst>
              <a:ext uri="{FF2B5EF4-FFF2-40B4-BE49-F238E27FC236}">
                <a16:creationId xmlns:a16="http://schemas.microsoft.com/office/drawing/2014/main" id="{A9A1189F-6011-4AA1-8FBA-95C58A1C6880}"/>
              </a:ext>
            </a:extLst>
          </p:cNvPr>
          <p:cNvSpPr txBox="1"/>
          <p:nvPr/>
        </p:nvSpPr>
        <p:spPr>
          <a:xfrm>
            <a:off x="5138890" y="3822288"/>
            <a:ext cx="1549069" cy="513346"/>
          </a:xfrm>
          <a:prstGeom prst="rect">
            <a:avLst/>
          </a:prstGeom>
          <a:noFill/>
        </p:spPr>
        <p:txBody>
          <a:bodyPr wrap="square">
            <a:spAutoFit/>
          </a:bodyPr>
          <a:lstStyle/>
          <a:p>
            <a:pPr algn="ctr" defTabSz="781903" rtl="0">
              <a:defRPr/>
            </a:pPr>
            <a:r>
              <a:rPr lang="ru-RU" sz="1368" b="1" kern="1200" dirty="0">
                <a:solidFill>
                  <a:prstClr val="black"/>
                </a:solidFill>
                <a:latin typeface="Arial" panose="020B0604020202020204" pitchFamily="34" charset="0"/>
                <a:cs typeface="Arial" panose="020B0604020202020204" pitchFamily="34" charset="0"/>
              </a:rPr>
              <a:t>Аль-Зубейди Хальдун Саид</a:t>
            </a:r>
          </a:p>
        </p:txBody>
      </p:sp>
      <p:sp>
        <p:nvSpPr>
          <p:cNvPr id="18" name="TextBox 17">
            <a:extLst>
              <a:ext uri="{FF2B5EF4-FFF2-40B4-BE49-F238E27FC236}">
                <a16:creationId xmlns:a16="http://schemas.microsoft.com/office/drawing/2014/main" id="{2C7274E7-3CCB-4414-A2A1-4DC98E130F87}"/>
              </a:ext>
            </a:extLst>
          </p:cNvPr>
          <p:cNvSpPr txBox="1"/>
          <p:nvPr/>
        </p:nvSpPr>
        <p:spPr>
          <a:xfrm>
            <a:off x="7162999" y="3795925"/>
            <a:ext cx="2026925" cy="513346"/>
          </a:xfrm>
          <a:prstGeom prst="rect">
            <a:avLst/>
          </a:prstGeom>
          <a:noFill/>
        </p:spPr>
        <p:txBody>
          <a:bodyPr wrap="square">
            <a:spAutoFit/>
          </a:bodyPr>
          <a:lstStyle/>
          <a:p>
            <a:pPr algn="ctr" defTabSz="781903" rtl="0">
              <a:defRPr/>
            </a:pPr>
            <a:r>
              <a:rPr lang="ru-RU" sz="1368" b="1" kern="1200" dirty="0">
                <a:solidFill>
                  <a:prstClr val="black"/>
                </a:solidFill>
                <a:latin typeface="Arial" panose="020B0604020202020204" pitchFamily="34" charset="0"/>
                <a:cs typeface="Arial" panose="020B0604020202020204" pitchFamily="34" charset="0"/>
              </a:rPr>
              <a:t>Аль-Зубейди</a:t>
            </a:r>
          </a:p>
          <a:p>
            <a:pPr algn="ctr" defTabSz="781903" rtl="0">
              <a:defRPr/>
            </a:pPr>
            <a:r>
              <a:rPr lang="ru-RU" sz="1368" b="1" kern="1200" dirty="0">
                <a:solidFill>
                  <a:prstClr val="black"/>
                </a:solidFill>
                <a:latin typeface="Arial" panose="020B0604020202020204" pitchFamily="34" charset="0"/>
                <a:cs typeface="Arial" panose="020B0604020202020204" pitchFamily="34" charset="0"/>
              </a:rPr>
              <a:t>Саина Геннадьевна</a:t>
            </a:r>
          </a:p>
        </p:txBody>
      </p:sp>
      <p:pic>
        <p:nvPicPr>
          <p:cNvPr id="15" name="Рисунок 14">
            <a:extLst>
              <a:ext uri="{FF2B5EF4-FFF2-40B4-BE49-F238E27FC236}">
                <a16:creationId xmlns:a16="http://schemas.microsoft.com/office/drawing/2014/main" id="{94007925-CF69-4981-AB06-BC3CCDFCE60A}"/>
              </a:ext>
            </a:extLst>
          </p:cNvPr>
          <p:cNvPicPr>
            <a:picLocks noChangeAspect="1"/>
          </p:cNvPicPr>
          <p:nvPr/>
        </p:nvPicPr>
        <p:blipFill>
          <a:blip r:embed="rId2"/>
          <a:stretch>
            <a:fillRect/>
          </a:stretch>
        </p:blipFill>
        <p:spPr>
          <a:xfrm>
            <a:off x="7186937" y="1225400"/>
            <a:ext cx="1987017" cy="2530673"/>
          </a:xfrm>
          <a:prstGeom prst="rect">
            <a:avLst/>
          </a:prstGeom>
        </p:spPr>
      </p:pic>
      <p:pic>
        <p:nvPicPr>
          <p:cNvPr id="20" name="Рисунок 19" descr="Изображение выглядит как мужчина, человек, стена, внутренний&#10;&#10;Автоматически созданное описание">
            <a:extLst>
              <a:ext uri="{FF2B5EF4-FFF2-40B4-BE49-F238E27FC236}">
                <a16:creationId xmlns:a16="http://schemas.microsoft.com/office/drawing/2014/main" id="{5AE2452E-8134-46C1-92FD-215B83A58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73" y="1163331"/>
            <a:ext cx="1845506" cy="2654867"/>
          </a:xfrm>
          <a:prstGeom prst="rect">
            <a:avLst/>
          </a:prstGeom>
        </p:spPr>
      </p:pic>
      <p:pic>
        <p:nvPicPr>
          <p:cNvPr id="22" name="Рисунок 21" descr="Изображение выглядит как человек, внешний&#10;&#10;Автоматически созданное описание">
            <a:extLst>
              <a:ext uri="{FF2B5EF4-FFF2-40B4-BE49-F238E27FC236}">
                <a16:creationId xmlns:a16="http://schemas.microsoft.com/office/drawing/2014/main" id="{77742054-C0ED-4197-94CB-56A88C017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38" y="1120271"/>
            <a:ext cx="1845506" cy="2675254"/>
          </a:xfrm>
          <a:prstGeom prst="rect">
            <a:avLst/>
          </a:prstGeom>
        </p:spPr>
      </p:pic>
      <p:pic>
        <p:nvPicPr>
          <p:cNvPr id="23" name="Рисунок 22" descr="Изображение выглядит как человек, стена, внутренний, в позе&#10;&#10;Автоматически созданное описание">
            <a:extLst>
              <a:ext uri="{FF2B5EF4-FFF2-40B4-BE49-F238E27FC236}">
                <a16:creationId xmlns:a16="http://schemas.microsoft.com/office/drawing/2014/main" id="{541A8964-E3B6-4392-A172-0EFAAA0304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626" y="1151482"/>
            <a:ext cx="1800515" cy="2658957"/>
          </a:xfrm>
          <a:prstGeom prst="rect">
            <a:avLst/>
          </a:prstGeom>
        </p:spPr>
      </p:pic>
      <p:sp>
        <p:nvSpPr>
          <p:cNvPr id="4" name="TextBox 3">
            <a:extLst>
              <a:ext uri="{FF2B5EF4-FFF2-40B4-BE49-F238E27FC236}">
                <a16:creationId xmlns:a16="http://schemas.microsoft.com/office/drawing/2014/main" id="{79E99B00-B937-42C1-A208-9FAE37F672CD}"/>
              </a:ext>
            </a:extLst>
          </p:cNvPr>
          <p:cNvSpPr txBox="1"/>
          <p:nvPr/>
        </p:nvSpPr>
        <p:spPr>
          <a:xfrm>
            <a:off x="-69290" y="4297653"/>
            <a:ext cx="2730987" cy="3080908"/>
          </a:xfrm>
          <a:prstGeom prst="rect">
            <a:avLst/>
          </a:prstGeom>
          <a:noFill/>
          <a:ln>
            <a:solidFill>
              <a:schemeClr val="bg1"/>
            </a:solidFill>
          </a:ln>
        </p:spPr>
        <p:txBody>
          <a:bodyPr wrap="square" rtlCol="0">
            <a:spAutoFit/>
          </a:bodyPr>
          <a:lstStyle/>
          <a:p>
            <a:pPr algn="ctr" defTabSz="781903" rtl="0"/>
            <a:r>
              <a:rPr lang="ru-RU" sz="1197" u="sng" kern="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Руководитель и основатель проекта, учредитель, ген. директор</a:t>
            </a:r>
          </a:p>
          <a:p>
            <a:pPr algn="ctr" defTabSz="781903" rtl="0"/>
            <a:r>
              <a:rPr lang="ru-RU" sz="1197" kern="1200" dirty="0">
                <a:solidFill>
                  <a:prstClr val="black"/>
                </a:solidFill>
                <a:latin typeface="Arial" panose="020B0604020202020204" pitchFamily="34" charset="0"/>
                <a:cs typeface="Arial" panose="020B0604020202020204" pitchFamily="34" charset="0"/>
              </a:rPr>
              <a:t>Обладатель 2 патентов на изобретение в сфере высоких технологий. Автор и со-автор 10 изобретений.</a:t>
            </a:r>
          </a:p>
          <a:p>
            <a:pPr algn="ctr" defTabSz="781903" rtl="0">
              <a:defRPr/>
            </a:pPr>
            <a:r>
              <a:rPr lang="ru-RU" sz="1197" kern="1200" dirty="0">
                <a:solidFill>
                  <a:prstClr val="black"/>
                </a:solidFill>
                <a:latin typeface="Arial" panose="020B0604020202020204" pitchFamily="34" charset="0"/>
                <a:cs typeface="Arial" panose="020B0604020202020204" pitchFamily="34" charset="0"/>
              </a:rPr>
              <a:t>Предпринимательский опыт в сфере торговли 4 года</a:t>
            </a:r>
          </a:p>
          <a:p>
            <a:pPr algn="ctr" defTabSz="781903" rtl="0">
              <a:defRPr/>
            </a:pPr>
            <a:r>
              <a:rPr lang="ru-RU" sz="1197" kern="1200" dirty="0">
                <a:solidFill>
                  <a:prstClr val="black"/>
                </a:solidFill>
                <a:latin typeface="Arial" panose="020B0604020202020204" pitchFamily="34" charset="0"/>
                <a:cs typeface="Arial" panose="020B0604020202020204" pitchFamily="34" charset="0"/>
              </a:rPr>
              <a:t>Основатель нескольких стартапов</a:t>
            </a:r>
          </a:p>
          <a:p>
            <a:pPr algn="ctr" defTabSz="781903" rtl="0">
              <a:defRPr/>
            </a:pPr>
            <a:r>
              <a:rPr lang="en-US" sz="1197" kern="1200" dirty="0">
                <a:solidFill>
                  <a:prstClr val="black"/>
                </a:solidFill>
                <a:latin typeface="Arial" panose="020B0604020202020204" pitchFamily="34" charset="0"/>
                <a:cs typeface="Arial" panose="020B0604020202020204" pitchFamily="34" charset="0"/>
              </a:rPr>
              <a:t>Web </a:t>
            </a:r>
            <a:r>
              <a:rPr lang="ru-RU" sz="1197" kern="1200" dirty="0">
                <a:solidFill>
                  <a:prstClr val="black"/>
                </a:solidFill>
                <a:latin typeface="Arial" panose="020B0604020202020204" pitchFamily="34" charset="0"/>
                <a:cs typeface="Arial" panose="020B0604020202020204" pitchFamily="34" charset="0"/>
              </a:rPr>
              <a:t>разработчик</a:t>
            </a:r>
          </a:p>
          <a:p>
            <a:pPr algn="ctr" defTabSz="781903" rtl="0">
              <a:lnSpc>
                <a:spcPct val="115000"/>
              </a:lnSpc>
              <a:spcAft>
                <a:spcPts val="684"/>
              </a:spcAft>
            </a:pPr>
            <a:r>
              <a:rPr lang="ru-RU" sz="1197" kern="1200" dirty="0">
                <a:solidFill>
                  <a:prstClr val="black"/>
                </a:solidFill>
                <a:latin typeface="Arial" panose="020B0604020202020204" pitchFamily="34" charset="0"/>
                <a:cs typeface="Arial" panose="020B0604020202020204" pitchFamily="34" charset="0"/>
              </a:rPr>
              <a:t>В проекте будет </a:t>
            </a:r>
            <a:r>
              <a:rPr lang="ru-RU" sz="1197"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осуществлять организационную работу и вести проект</a:t>
            </a:r>
          </a:p>
          <a:p>
            <a:pPr algn="ctr" defTabSz="781903" rtl="0">
              <a:defRPr/>
            </a:pPr>
            <a:endParaRPr lang="ru-RU" sz="1197" kern="1200" dirty="0">
              <a:solidFill>
                <a:prstClr val="black"/>
              </a:solidFill>
              <a:latin typeface="Arial" panose="020B0604020202020204" pitchFamily="34" charset="0"/>
              <a:cs typeface="Arial" panose="020B0604020202020204" pitchFamily="34" charset="0"/>
            </a:endParaRPr>
          </a:p>
          <a:p>
            <a:pPr defTabSz="781903" rtl="0"/>
            <a:endParaRPr lang="ru-RU" sz="1539" kern="1200" dirty="0">
              <a:solidFill>
                <a:prstClr val="black"/>
              </a:solidFill>
              <a:latin typeface="Calibri"/>
            </a:endParaRPr>
          </a:p>
        </p:txBody>
      </p:sp>
      <p:sp>
        <p:nvSpPr>
          <p:cNvPr id="7" name="TextBox 6">
            <a:extLst>
              <a:ext uri="{FF2B5EF4-FFF2-40B4-BE49-F238E27FC236}">
                <a16:creationId xmlns:a16="http://schemas.microsoft.com/office/drawing/2014/main" id="{AF497A48-17C3-42C4-BC08-15BE90D9CD06}"/>
              </a:ext>
            </a:extLst>
          </p:cNvPr>
          <p:cNvSpPr txBox="1"/>
          <p:nvPr/>
        </p:nvSpPr>
        <p:spPr>
          <a:xfrm>
            <a:off x="4676398" y="3873983"/>
            <a:ext cx="2510539" cy="3197735"/>
          </a:xfrm>
          <a:prstGeom prst="rect">
            <a:avLst/>
          </a:prstGeom>
          <a:noFill/>
        </p:spPr>
        <p:txBody>
          <a:bodyPr wrap="square" rtlCol="0">
            <a:spAutoFit/>
          </a:bodyPr>
          <a:lstStyle/>
          <a:p>
            <a:pPr algn="ctr" defTabSz="781903" rtl="0"/>
            <a:endParaRPr lang="ru-RU" sz="1539" kern="1200" dirty="0">
              <a:solidFill>
                <a:prstClr val="black"/>
              </a:solidFill>
              <a:latin typeface="Calibri"/>
            </a:endParaRPr>
          </a:p>
          <a:p>
            <a:pPr algn="ctr" defTabSz="781903" rtl="0"/>
            <a:endParaRPr lang="ru-RU" sz="1539" kern="1200" dirty="0">
              <a:solidFill>
                <a:prstClr val="black"/>
              </a:solidFill>
              <a:latin typeface="Calibri"/>
            </a:endParaRPr>
          </a:p>
          <a:p>
            <a:pPr algn="ctr" defTabSz="781903" rtl="0"/>
            <a:r>
              <a:rPr lang="ru-RU" sz="1197" u="sng" kern="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Инженер специалист </a:t>
            </a:r>
          </a:p>
          <a:p>
            <a:pPr algn="ctr" defTabSz="781903" rtl="0"/>
            <a:r>
              <a:rPr lang="ru-RU" sz="1197" kern="1200" dirty="0">
                <a:solidFill>
                  <a:prstClr val="black"/>
                </a:solidFill>
                <a:latin typeface="Arial" panose="020B0604020202020204" pitchFamily="34" charset="0"/>
                <a:cs typeface="Arial" panose="020B0604020202020204" pitchFamily="34" charset="0"/>
              </a:rPr>
              <a:t>Магистр технических наук в сфере</a:t>
            </a:r>
          </a:p>
          <a:p>
            <a:pPr algn="ctr" defTabSz="781903" rtl="0"/>
            <a:r>
              <a:rPr lang="ru-RU" sz="1197" kern="1200" dirty="0">
                <a:solidFill>
                  <a:prstClr val="black"/>
                </a:solidFill>
                <a:latin typeface="Arial" panose="020B0604020202020204" pitchFamily="34" charset="0"/>
                <a:cs typeface="Arial" panose="020B0604020202020204" pitchFamily="34" charset="0"/>
              </a:rPr>
              <a:t>сети ЭВМ и телекоммуникаций </a:t>
            </a:r>
          </a:p>
          <a:p>
            <a:pPr algn="ctr" defTabSz="781903" rtl="0">
              <a:defRPr/>
            </a:pPr>
            <a:r>
              <a:rPr lang="ru-RU" sz="1197" kern="1200" dirty="0">
                <a:solidFill>
                  <a:prstClr val="black"/>
                </a:solidFill>
                <a:latin typeface="Arial" panose="020B0604020202020204" pitchFamily="34" charset="0"/>
                <a:cs typeface="Arial" panose="020B0604020202020204" pitchFamily="34" charset="0"/>
              </a:rPr>
              <a:t>Патентообладатель и автор 5 патентов на изобретение и автор 24 подданых заявок.</a:t>
            </a:r>
          </a:p>
          <a:p>
            <a:pPr algn="ctr" defTabSz="781903" rtl="0">
              <a:defRPr/>
            </a:pPr>
            <a:r>
              <a:rPr lang="ru-RU" sz="1197" kern="1200" dirty="0">
                <a:solidFill>
                  <a:prstClr val="black"/>
                </a:solidFill>
                <a:latin typeface="Arial" panose="020B0604020202020204" pitchFamily="34" charset="0"/>
                <a:cs typeface="Arial" panose="020B0604020202020204" pitchFamily="34" charset="0"/>
              </a:rPr>
              <a:t>Опыт в сфере строительства и возведения объектов.</a:t>
            </a:r>
          </a:p>
          <a:p>
            <a:pPr algn="ctr" defTabSz="781903" rtl="0"/>
            <a:r>
              <a:rPr lang="ru-RU" sz="1197" kern="1200" dirty="0">
                <a:solidFill>
                  <a:prstClr val="black"/>
                </a:solidFill>
                <a:latin typeface="Arial" panose="020B0604020202020204" pitchFamily="34" charset="0"/>
                <a:cs typeface="Arial" panose="020B0604020202020204" pitchFamily="34" charset="0"/>
              </a:rPr>
              <a:t>Один из ключевых людей в команде. Будет заниматься всем что, связано с технической частью проекта.</a:t>
            </a:r>
          </a:p>
          <a:p>
            <a:pPr defTabSz="781903" rtl="0"/>
            <a:endParaRPr lang="ru-RU" sz="1539" kern="1200" dirty="0">
              <a:solidFill>
                <a:prstClr val="black"/>
              </a:solidFill>
              <a:latin typeface="Calibri"/>
            </a:endParaRPr>
          </a:p>
        </p:txBody>
      </p:sp>
      <p:sp>
        <p:nvSpPr>
          <p:cNvPr id="11" name="TextBox 10">
            <a:extLst>
              <a:ext uri="{FF2B5EF4-FFF2-40B4-BE49-F238E27FC236}">
                <a16:creationId xmlns:a16="http://schemas.microsoft.com/office/drawing/2014/main" id="{CE9F552E-8C54-4FCE-BF03-7753DFCE4F4C}"/>
              </a:ext>
            </a:extLst>
          </p:cNvPr>
          <p:cNvSpPr txBox="1"/>
          <p:nvPr/>
        </p:nvSpPr>
        <p:spPr>
          <a:xfrm>
            <a:off x="2511820" y="4346565"/>
            <a:ext cx="2269399" cy="2302938"/>
          </a:xfrm>
          <a:prstGeom prst="rect">
            <a:avLst/>
          </a:prstGeom>
          <a:noFill/>
        </p:spPr>
        <p:txBody>
          <a:bodyPr wrap="square" rtlCol="0">
            <a:spAutoFit/>
          </a:bodyPr>
          <a:lstStyle/>
          <a:p>
            <a:pPr algn="ctr" defTabSz="781903" rtl="0"/>
            <a:r>
              <a:rPr lang="ru-RU" sz="1197" u="sng" kern="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 основатель проекта </a:t>
            </a:r>
          </a:p>
          <a:p>
            <a:pPr algn="ctr" defTabSz="781903" rtl="0"/>
            <a:r>
              <a:rPr lang="ru-RU" sz="1197" u="sng" kern="1200" dirty="0">
                <a:solidFill>
                  <a:prstClr val="black"/>
                </a:solidFill>
                <a:latin typeface="Arial" panose="020B0604020202020204" pitchFamily="34" charset="0"/>
                <a:cs typeface="Arial" panose="020B0604020202020204" pitchFamily="34" charset="0"/>
              </a:rPr>
              <a:t>Заместитель Генерального Директора</a:t>
            </a:r>
          </a:p>
          <a:p>
            <a:pPr algn="ctr" defTabSz="781903" rtl="0"/>
            <a:r>
              <a:rPr lang="ru-RU" sz="1197" kern="1200" dirty="0">
                <a:solidFill>
                  <a:prstClr val="black"/>
                </a:solidFill>
                <a:latin typeface="Arial" panose="020B0604020202020204" pitchFamily="34" charset="0"/>
                <a:cs typeface="Arial" panose="020B0604020202020204" pitchFamily="34" charset="0"/>
              </a:rPr>
              <a:t>Главный специалист программист.</a:t>
            </a:r>
          </a:p>
          <a:p>
            <a:pPr algn="ctr" defTabSz="781903" rtl="0"/>
            <a:r>
              <a:rPr lang="ru-RU" sz="1197" kern="1200" dirty="0">
                <a:solidFill>
                  <a:prstClr val="black"/>
                </a:solidFill>
                <a:latin typeface="Arial" panose="020B0604020202020204" pitchFamily="34" charset="0"/>
                <a:cs typeface="Arial" panose="020B0604020202020204" pitchFamily="34" charset="0"/>
              </a:rPr>
              <a:t>Опыт ведения бизнеса (ТРЦ) Видеооператор, специалист видеомонтажа.</a:t>
            </a:r>
          </a:p>
          <a:p>
            <a:pPr algn="ctr" defTabSz="781903" rtl="0"/>
            <a:r>
              <a:rPr lang="ru-RU" sz="1197" kern="1200" dirty="0">
                <a:solidFill>
                  <a:prstClr val="black"/>
                </a:solidFill>
                <a:latin typeface="Arial" panose="020B0604020202020204" pitchFamily="34" charset="0"/>
                <a:cs typeface="Arial" panose="020B0604020202020204" pitchFamily="34" charset="0"/>
              </a:rPr>
              <a:t>В проекте будет заниматься всем что с связано с ПО, монтажом, операторской работой</a:t>
            </a:r>
          </a:p>
        </p:txBody>
      </p:sp>
      <p:sp>
        <p:nvSpPr>
          <p:cNvPr id="30" name="TextBox 29">
            <a:extLst>
              <a:ext uri="{FF2B5EF4-FFF2-40B4-BE49-F238E27FC236}">
                <a16:creationId xmlns:a16="http://schemas.microsoft.com/office/drawing/2014/main" id="{A35A541F-AB21-4A6F-8143-D2B277F4A376}"/>
              </a:ext>
            </a:extLst>
          </p:cNvPr>
          <p:cNvSpPr txBox="1"/>
          <p:nvPr/>
        </p:nvSpPr>
        <p:spPr>
          <a:xfrm>
            <a:off x="7107211" y="4332433"/>
            <a:ext cx="2138500" cy="1802929"/>
          </a:xfrm>
          <a:prstGeom prst="rect">
            <a:avLst/>
          </a:prstGeom>
          <a:noFill/>
        </p:spPr>
        <p:txBody>
          <a:bodyPr wrap="square">
            <a:spAutoFit/>
          </a:bodyPr>
          <a:lstStyle/>
          <a:p>
            <a:pPr algn="ctr" defTabSz="781903" rtl="0"/>
            <a:r>
              <a:rPr lang="ru-RU" sz="1197" u="sng" kern="12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Главный бухгалтер и маркетолог</a:t>
            </a:r>
          </a:p>
          <a:p>
            <a:pPr algn="ctr" defTabSz="781903" rtl="0"/>
            <a:r>
              <a:rPr lang="ru-RU" sz="1197" kern="1200" dirty="0">
                <a:solidFill>
                  <a:prstClr val="black"/>
                </a:solidFill>
                <a:latin typeface="Arial" panose="020B0604020202020204" pitchFamily="34" charset="0"/>
                <a:cs typeface="Arial" panose="020B0604020202020204" pitchFamily="34" charset="0"/>
              </a:rPr>
              <a:t>Опыт работы бухгалтером более 10 лет.</a:t>
            </a:r>
          </a:p>
          <a:p>
            <a:pPr algn="ctr" defTabSz="781903" rtl="0"/>
            <a:r>
              <a:rPr lang="ru-RU" sz="1197" kern="1200" dirty="0">
                <a:solidFill>
                  <a:prstClr val="black"/>
                </a:solidFill>
                <a:latin typeface="Arial" panose="020B0604020202020204" pitchFamily="34" charset="0"/>
                <a:cs typeface="Arial" panose="020B0604020202020204" pitchFamily="34" charset="0"/>
              </a:rPr>
              <a:t>В проекте будет заниматься бухгалтерским учетом и маркетинг составляющей</a:t>
            </a:r>
          </a:p>
          <a:p>
            <a:pPr defTabSz="781903" rtl="0"/>
            <a:endParaRPr lang="ru-RU" sz="1539" kern="1200" dirty="0">
              <a:solidFill>
                <a:prstClr val="black"/>
              </a:solidFill>
              <a:latin typeface="Calibri"/>
            </a:endParaRPr>
          </a:p>
        </p:txBody>
      </p:sp>
      <p:sp>
        <p:nvSpPr>
          <p:cNvPr id="40" name="TextBox 39">
            <a:extLst>
              <a:ext uri="{FF2B5EF4-FFF2-40B4-BE49-F238E27FC236}">
                <a16:creationId xmlns:a16="http://schemas.microsoft.com/office/drawing/2014/main" id="{015163F5-F04B-4B7A-816C-B89754820EC1}"/>
              </a:ext>
            </a:extLst>
          </p:cNvPr>
          <p:cNvSpPr txBox="1"/>
          <p:nvPr/>
        </p:nvSpPr>
        <p:spPr>
          <a:xfrm>
            <a:off x="7213879" y="5974049"/>
            <a:ext cx="1918166" cy="816249"/>
          </a:xfrm>
          <a:prstGeom prst="rect">
            <a:avLst/>
          </a:prstGeom>
          <a:noFill/>
          <a:ln>
            <a:solidFill>
              <a:schemeClr val="tx1"/>
            </a:solidFill>
          </a:ln>
        </p:spPr>
        <p:txBody>
          <a:bodyPr wrap="square" rtlCol="0">
            <a:spAutoFit/>
          </a:bodyPr>
          <a:lstStyle/>
          <a:p>
            <a:pPr algn="ctr" defTabSz="781903" rtl="0"/>
            <a:r>
              <a:rPr lang="ru-RU" sz="941" kern="1200" dirty="0">
                <a:solidFill>
                  <a:prstClr val="black"/>
                </a:solidFill>
                <a:latin typeface="Arial" panose="020B0604020202020204" pitchFamily="34" charset="0"/>
                <a:cs typeface="Arial" panose="020B0604020202020204" pitchFamily="34" charset="0"/>
              </a:rPr>
              <a:t>*Также в проекте уже задействовано несколько рядовых наемных специалистов (программистов)</a:t>
            </a:r>
          </a:p>
        </p:txBody>
      </p:sp>
      <p:cxnSp>
        <p:nvCxnSpPr>
          <p:cNvPr id="12" name="Прямая соединительная линия 11">
            <a:extLst>
              <a:ext uri="{FF2B5EF4-FFF2-40B4-BE49-F238E27FC236}">
                <a16:creationId xmlns:a16="http://schemas.microsoft.com/office/drawing/2014/main" id="{740D922C-FAE5-C592-A1FB-4509EF19C44E}"/>
              </a:ext>
            </a:extLst>
          </p:cNvPr>
          <p:cNvCxnSpPr>
            <a:cxnSpLocks/>
          </p:cNvCxnSpPr>
          <p:nvPr/>
        </p:nvCxnSpPr>
        <p:spPr>
          <a:xfrm>
            <a:off x="2555944" y="3900166"/>
            <a:ext cx="0" cy="2890132"/>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Рисунок 16">
            <a:extLst>
              <a:ext uri="{FF2B5EF4-FFF2-40B4-BE49-F238E27FC236}">
                <a16:creationId xmlns:a16="http://schemas.microsoft.com/office/drawing/2014/main" id="{E1DD4427-394B-BED9-3AD8-B8BFF8D918DB}"/>
              </a:ext>
            </a:extLst>
          </p:cNvPr>
          <p:cNvPicPr>
            <a:picLocks noChangeAspect="1"/>
          </p:cNvPicPr>
          <p:nvPr/>
        </p:nvPicPr>
        <p:blipFill>
          <a:blip r:embed="rId6"/>
          <a:stretch>
            <a:fillRect/>
          </a:stretch>
        </p:blipFill>
        <p:spPr>
          <a:xfrm>
            <a:off x="4668928" y="3900166"/>
            <a:ext cx="121931" cy="2993395"/>
          </a:xfrm>
          <a:prstGeom prst="rect">
            <a:avLst/>
          </a:prstGeom>
        </p:spPr>
      </p:pic>
      <p:pic>
        <p:nvPicPr>
          <p:cNvPr id="19" name="Рисунок 18">
            <a:extLst>
              <a:ext uri="{FF2B5EF4-FFF2-40B4-BE49-F238E27FC236}">
                <a16:creationId xmlns:a16="http://schemas.microsoft.com/office/drawing/2014/main" id="{15C07987-E7F3-54EE-BDD8-B33C1DEA8DC4}"/>
              </a:ext>
            </a:extLst>
          </p:cNvPr>
          <p:cNvPicPr>
            <a:picLocks noChangeAspect="1"/>
          </p:cNvPicPr>
          <p:nvPr/>
        </p:nvPicPr>
        <p:blipFill>
          <a:blip r:embed="rId6"/>
          <a:stretch>
            <a:fillRect/>
          </a:stretch>
        </p:blipFill>
        <p:spPr>
          <a:xfrm>
            <a:off x="7094533" y="3900166"/>
            <a:ext cx="121931" cy="2993395"/>
          </a:xfrm>
          <a:prstGeom prst="rect">
            <a:avLst/>
          </a:prstGeom>
        </p:spPr>
      </p:pic>
      <p:pic>
        <p:nvPicPr>
          <p:cNvPr id="21" name="Рисунок 20">
            <a:extLst>
              <a:ext uri="{FF2B5EF4-FFF2-40B4-BE49-F238E27FC236}">
                <a16:creationId xmlns:a16="http://schemas.microsoft.com/office/drawing/2014/main" id="{C35B9F1B-89C6-5685-D0F0-D608969D35C1}"/>
              </a:ext>
            </a:extLst>
          </p:cNvPr>
          <p:cNvPicPr>
            <a:picLocks noChangeAspect="1"/>
          </p:cNvPicPr>
          <p:nvPr/>
        </p:nvPicPr>
        <p:blipFill>
          <a:blip r:embed="rId7"/>
          <a:stretch>
            <a:fillRect/>
          </a:stretch>
        </p:blipFill>
        <p:spPr>
          <a:xfrm>
            <a:off x="45924" y="3842570"/>
            <a:ext cx="9144000" cy="11131"/>
          </a:xfrm>
          <a:prstGeom prst="rect">
            <a:avLst/>
          </a:prstGeom>
        </p:spPr>
      </p:pic>
      <p:sp>
        <p:nvSpPr>
          <p:cNvPr id="8" name="TextBox 7">
            <a:extLst>
              <a:ext uri="{FF2B5EF4-FFF2-40B4-BE49-F238E27FC236}">
                <a16:creationId xmlns:a16="http://schemas.microsoft.com/office/drawing/2014/main" id="{1115F297-86F4-D0A3-DB6B-715FA6556458}"/>
              </a:ext>
            </a:extLst>
          </p:cNvPr>
          <p:cNvSpPr txBox="1"/>
          <p:nvPr/>
        </p:nvSpPr>
        <p:spPr>
          <a:xfrm>
            <a:off x="7812360" y="35260"/>
            <a:ext cx="1549064" cy="369332"/>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2862D"/>
                </a:solidFill>
                <a:effectLst/>
                <a:uLnTx/>
                <a:uFillTx/>
                <a:latin typeface="Lusitana"/>
                <a:cs typeface="Arial"/>
              </a:rPr>
              <a:t>VT EMPIRE</a:t>
            </a:r>
            <a:endParaRPr kumimoji="0" lang="ru-RU" sz="1800" b="0" i="0" u="none" strike="noStrike" kern="0" cap="none" spc="0" normalizeH="0" baseline="0" noProof="0" dirty="0">
              <a:ln>
                <a:noFill/>
              </a:ln>
              <a:solidFill>
                <a:prstClr val="black"/>
              </a:solidFill>
              <a:effectLst/>
              <a:uLnTx/>
              <a:uFillTx/>
              <a:latin typeface="Calibri"/>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D8539B-7CC2-FAB4-016D-7B0DA2787DDF}"/>
              </a:ext>
            </a:extLst>
          </p:cNvPr>
          <p:cNvSpPr>
            <a:spLocks noGrp="1"/>
          </p:cNvSpPr>
          <p:nvPr>
            <p:ph type="title"/>
          </p:nvPr>
        </p:nvSpPr>
        <p:spPr>
          <a:xfrm>
            <a:off x="215516" y="0"/>
            <a:ext cx="8712968" cy="1325563"/>
          </a:xfrm>
        </p:spPr>
        <p:txBody>
          <a:bodyPr/>
          <a:lstStyle/>
          <a:p>
            <a:pPr algn="ctr"/>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Описание этапов реализации проекта</a:t>
            </a:r>
          </a:p>
        </p:txBody>
      </p:sp>
      <p:sp>
        <p:nvSpPr>
          <p:cNvPr id="3" name="Объект 2">
            <a:extLst>
              <a:ext uri="{FF2B5EF4-FFF2-40B4-BE49-F238E27FC236}">
                <a16:creationId xmlns:a16="http://schemas.microsoft.com/office/drawing/2014/main" id="{C2BFBC0A-2BF9-9F25-B14C-EA650C89B211}"/>
              </a:ext>
            </a:extLst>
          </p:cNvPr>
          <p:cNvSpPr>
            <a:spLocks noGrp="1"/>
          </p:cNvSpPr>
          <p:nvPr>
            <p:ph idx="1"/>
          </p:nvPr>
        </p:nvSpPr>
        <p:spPr>
          <a:xfrm>
            <a:off x="107504" y="1325563"/>
            <a:ext cx="8928992" cy="5184576"/>
          </a:xfrm>
        </p:spPr>
        <p:txBody>
          <a:bodyPr>
            <a:normAutofit/>
          </a:bodyPr>
          <a:lstStyle/>
          <a:p>
            <a:pPr marL="0" indent="0" algn="just">
              <a:buNone/>
            </a:pPr>
            <a:r>
              <a:rPr lang="ru-RU" sz="1800" b="1" dirty="0">
                <a:cs typeface="Arial" panose="020B0604020202020204" pitchFamily="34" charset="0"/>
              </a:rPr>
              <a:t>Этап 1</a:t>
            </a:r>
            <a:r>
              <a:rPr lang="ru-RU" sz="1800" dirty="0">
                <a:cs typeface="Arial" panose="020B0604020202020204" pitchFamily="34" charset="0"/>
              </a:rPr>
              <a:t>: Первоначально будет произведена закупка оборудования  (компьютеры, офисное оборудование), а также будут приобретены лицензионные ПО необходимые для обеспечения начала разработки программного обеспечения для ВКЗ. Также нужно будет арендовать офисное помещение для того, чтобы разместить работников, и начать работу по разработке ПО. А также обеспечить найм дополнительных специалистов разработчиков, и системных аналитиков, а также выделить средства для обеспечения оплаты труда сотрудников на время первого этапа проекта. То есть, в общем первый этап будет включать, разработку заявленного ПО для программно-аппаратного комплекса ВКЗ. </a:t>
            </a:r>
          </a:p>
          <a:p>
            <a:pPr marL="0" indent="0" algn="just">
              <a:buNone/>
            </a:pPr>
            <a:r>
              <a:rPr lang="ru-RU" sz="1800" b="1" dirty="0">
                <a:cs typeface="Arial" panose="020B0604020202020204" pitchFamily="34" charset="0"/>
              </a:rPr>
              <a:t>Итогом</a:t>
            </a:r>
            <a:r>
              <a:rPr lang="ru-RU" sz="1800" dirty="0">
                <a:cs typeface="Arial" panose="020B0604020202020204" pitchFamily="34" charset="0"/>
              </a:rPr>
              <a:t> первого этапа является окончание разработки ПО ВКЗ готовое к эксплуатации, с заявленными функциями и характеристиками. </a:t>
            </a:r>
          </a:p>
          <a:p>
            <a:pPr marL="0" indent="0" algn="just">
              <a:buNone/>
            </a:pPr>
            <a:r>
              <a:rPr lang="ru-RU" sz="1800" dirty="0">
                <a:cs typeface="Arial" panose="020B0604020202020204" pitchFamily="34" charset="0"/>
              </a:rPr>
              <a:t>Основная часть средств на данном пойдет на закупку оборудования, и выплату заработных плат.</a:t>
            </a:r>
          </a:p>
          <a:p>
            <a:pPr marL="0" indent="0" algn="just">
              <a:buNone/>
            </a:pPr>
            <a:r>
              <a:rPr lang="ru-RU" sz="1800" dirty="0">
                <a:cs typeface="Arial" panose="020B0604020202020204" pitchFamily="34" charset="0"/>
              </a:rPr>
              <a:t>На этом также будет произведен один демонстрационный образец ВКЗ. </a:t>
            </a:r>
          </a:p>
        </p:txBody>
      </p:sp>
      <p:sp>
        <p:nvSpPr>
          <p:cNvPr id="6" name="object 6">
            <a:extLst>
              <a:ext uri="{FF2B5EF4-FFF2-40B4-BE49-F238E27FC236}">
                <a16:creationId xmlns:a16="http://schemas.microsoft.com/office/drawing/2014/main" id="{DF3B99A3-74EB-B5CB-3B99-C28779991DF6}"/>
              </a:ext>
            </a:extLst>
          </p:cNvPr>
          <p:cNvSpPr/>
          <p:nvPr/>
        </p:nvSpPr>
        <p:spPr>
          <a:xfrm flipV="1">
            <a:off x="899592" y="938788"/>
            <a:ext cx="7053024" cy="45719"/>
          </a:xfrm>
          <a:custGeom>
            <a:avLst/>
            <a:gdLst/>
            <a:ahLst/>
            <a:cxnLst/>
            <a:rect l="l" t="t" r="r" b="b"/>
            <a:pathLst>
              <a:path w="10006965">
                <a:moveTo>
                  <a:pt x="0" y="0"/>
                </a:moveTo>
                <a:lnTo>
                  <a:pt x="10006584" y="0"/>
                </a:lnTo>
              </a:path>
            </a:pathLst>
          </a:custGeom>
          <a:ln w="12192">
            <a:solidFill>
              <a:srgbClr val="00D1C1"/>
            </a:solidFill>
          </a:ln>
        </p:spPr>
        <p:txBody>
          <a:bodyPr wrap="square" lIns="0" tIns="0" rIns="0" bIns="0"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01680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B7F476-46E9-8033-A2CE-E170A011E5CC}"/>
              </a:ext>
            </a:extLst>
          </p:cNvPr>
          <p:cNvSpPr>
            <a:spLocks noGrp="1"/>
          </p:cNvSpPr>
          <p:nvPr>
            <p:ph idx="1"/>
          </p:nvPr>
        </p:nvSpPr>
        <p:spPr>
          <a:xfrm>
            <a:off x="179512" y="166328"/>
            <a:ext cx="8784976" cy="6575040"/>
          </a:xfrm>
        </p:spPr>
        <p:txBody>
          <a:bodyPr>
            <a:normAutofit/>
          </a:bodyPr>
          <a:lstStyle/>
          <a:p>
            <a:pPr marL="0" indent="0" algn="just">
              <a:buNone/>
            </a:pPr>
            <a:r>
              <a:rPr lang="ru-RU" sz="1800" b="1" dirty="0">
                <a:cs typeface="Arial" panose="020B0604020202020204" pitchFamily="34" charset="0"/>
              </a:rPr>
              <a:t>Этап 2</a:t>
            </a:r>
            <a:r>
              <a:rPr lang="ru-RU" sz="1800" dirty="0">
                <a:cs typeface="Arial" panose="020B0604020202020204" pitchFamily="34" charset="0"/>
              </a:rPr>
              <a:t>: Приобретение оборудования для аппаратной части виртуальных конференц залов, в частности: проекторы, экраны, акустическая система, видеокамеры, а также остальное оборудование (которое детально описано в спецификации ВКЗ), а также заработные платы сотрудникам. После этого на данном этапе будет производиться  практическое объединение программной и аппаратной части проекта, для создания полноценного готового к эксплуатации. </a:t>
            </a:r>
          </a:p>
          <a:p>
            <a:pPr marL="0" indent="0" algn="just">
              <a:buNone/>
            </a:pPr>
            <a:r>
              <a:rPr lang="ru-RU" sz="1800" b="1" dirty="0">
                <a:cs typeface="Arial" panose="020B0604020202020204" pitchFamily="34" charset="0"/>
              </a:rPr>
              <a:t>Итогом</a:t>
            </a:r>
            <a:r>
              <a:rPr lang="ru-RU" sz="1800" dirty="0">
                <a:cs typeface="Arial" panose="020B0604020202020204" pitchFamily="34" charset="0"/>
              </a:rPr>
              <a:t> данного этапа реализации проекта будет создано два виртуальных конференц зала и ПО обеспечивающее конференц-связь между ними.</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ru-RU" sz="1800" b="0" i="0" u="none" strike="noStrike" kern="1200" cap="none" spc="0" normalizeH="0" baseline="0" noProof="0" dirty="0">
              <a:ln>
                <a:noFill/>
              </a:ln>
              <a:solidFill>
                <a:prstClr val="black"/>
              </a:solidFill>
              <a:effectLst/>
              <a:uLnTx/>
              <a:uFillTx/>
              <a:ea typeface="Microsoft Sans Serif" panose="020B060402020202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800" b="0" i="0" u="none" strike="noStrike" kern="1200" cap="none" spc="0" normalizeH="0" baseline="0" noProof="0" dirty="0">
                <a:ln>
                  <a:noFill/>
                </a:ln>
                <a:solidFill>
                  <a:prstClr val="black"/>
                </a:solidFill>
                <a:effectLst/>
                <a:uLnTx/>
                <a:uFillTx/>
                <a:ea typeface="Microsoft Sans Serif" panose="020B0604020202020204" pitchFamily="34" charset="0"/>
                <a:cs typeface="Arial" panose="020B0604020202020204" pitchFamily="34" charset="0"/>
              </a:rPr>
              <a:t>Благодаря этому этапу, уже можно будет размещать ВКЗ, в филиалах и отделениях крупных корпораций и компаний, в министерствах на местах, для проведения удаленных встреч и конференций.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800" b="0" i="0" u="none" strike="noStrike" kern="1200" cap="none" spc="0" normalizeH="0" baseline="0" noProof="0" dirty="0">
                <a:ln>
                  <a:noFill/>
                </a:ln>
                <a:solidFill>
                  <a:prstClr val="black"/>
                </a:solidFill>
                <a:effectLst/>
                <a:uLnTx/>
                <a:uFillTx/>
                <a:ea typeface="Microsoft Sans Serif" panose="020B0604020202020204" pitchFamily="34" charset="0"/>
                <a:cs typeface="Arial" panose="020B0604020202020204" pitchFamily="34" charset="0"/>
              </a:rPr>
              <a:t>На данном этапе уже можно будет </a:t>
            </a:r>
            <a:r>
              <a:rPr kumimoji="0" lang="ru-RU" sz="1800" b="1" i="0" u="none" strike="noStrike" kern="1200" cap="none" spc="0" normalizeH="0" baseline="0" noProof="0" dirty="0">
                <a:ln>
                  <a:noFill/>
                </a:ln>
                <a:solidFill>
                  <a:prstClr val="black"/>
                </a:solidFill>
                <a:effectLst/>
                <a:uLnTx/>
                <a:uFillTx/>
                <a:ea typeface="Microsoft Sans Serif" panose="020B0604020202020204" pitchFamily="34" charset="0"/>
                <a:cs typeface="Arial" panose="020B0604020202020204" pitchFamily="34" charset="0"/>
              </a:rPr>
              <a:t>монетизировать</a:t>
            </a:r>
            <a:r>
              <a:rPr kumimoji="0" lang="ru-RU" sz="1800" b="0" i="0" u="none" strike="noStrike" kern="1200" cap="none" spc="0" normalizeH="0" baseline="0" noProof="0" dirty="0">
                <a:ln>
                  <a:noFill/>
                </a:ln>
                <a:solidFill>
                  <a:prstClr val="black"/>
                </a:solidFill>
                <a:effectLst/>
                <a:uLnTx/>
                <a:uFillTx/>
                <a:ea typeface="Microsoft Sans Serif" panose="020B0604020202020204" pitchFamily="34" charset="0"/>
                <a:cs typeface="Arial" panose="020B0604020202020204" pitchFamily="34" charset="0"/>
              </a:rPr>
              <a:t> данную технологию предлагая наши кабинки для проведения, удаленных встреч и конференций для всех желающих, так как наши кабинки будут расположены на доступных местах. Плата будет взыматься за аренду общего ВКЗ, и за пользование кабинкой, либо же за размещение и установку кабинку в месте, где желает пользователь, за определенную плату.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800" b="0" i="0" u="none" strike="noStrike" kern="1200" cap="none" spc="0" normalizeH="0" baseline="0" noProof="0" dirty="0">
                <a:ln>
                  <a:noFill/>
                </a:ln>
                <a:solidFill>
                  <a:prstClr val="black"/>
                </a:solidFill>
                <a:effectLst/>
                <a:uLnTx/>
                <a:uFillTx/>
                <a:ea typeface="Microsoft Sans Serif" panose="020B0604020202020204" pitchFamily="34" charset="0"/>
                <a:cs typeface="Arial" panose="020B0604020202020204" pitchFamily="34" charset="0"/>
              </a:rPr>
              <a:t>Также эта технология будет предлагаться крупным государственным организациям для проведения удаленных встреч и конференций, осуществляться это будет за счет участия в тендерах или по другим каналам, которые выведут на них.</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ru-RU" sz="1800" b="0" i="0" u="none" strike="noStrike" kern="1200" cap="none" spc="0" normalizeH="0" baseline="0" noProof="0" dirty="0">
              <a:ln>
                <a:noFill/>
              </a:ln>
              <a:solidFill>
                <a:prstClr val="black"/>
              </a:solidFill>
              <a:effectLst/>
              <a:uLnTx/>
              <a:uFillTx/>
              <a:ea typeface="Microsoft Sans Serif" panose="020B0604020202020204" pitchFamily="34" charset="0"/>
              <a:cs typeface="Arial" panose="020B0604020202020204" pitchFamily="34" charset="0"/>
            </a:endParaRPr>
          </a:p>
          <a:p>
            <a:pPr marL="0" indent="0">
              <a:buNone/>
            </a:pPr>
            <a:endParaRPr lang="ru-RU" dirty="0"/>
          </a:p>
          <a:p>
            <a:pPr marL="0" indent="0">
              <a:buNone/>
            </a:pPr>
            <a:endParaRPr lang="ru-RU" dirty="0"/>
          </a:p>
        </p:txBody>
      </p:sp>
      <p:sp>
        <p:nvSpPr>
          <p:cNvPr id="4" name="object 6">
            <a:extLst>
              <a:ext uri="{FF2B5EF4-FFF2-40B4-BE49-F238E27FC236}">
                <a16:creationId xmlns:a16="http://schemas.microsoft.com/office/drawing/2014/main" id="{E7BA06FB-831E-AF79-9EED-4DFB01EA6E61}"/>
              </a:ext>
            </a:extLst>
          </p:cNvPr>
          <p:cNvSpPr/>
          <p:nvPr/>
        </p:nvSpPr>
        <p:spPr>
          <a:xfrm flipV="1">
            <a:off x="179512" y="332656"/>
            <a:ext cx="783294" cy="72008"/>
          </a:xfrm>
          <a:custGeom>
            <a:avLst/>
            <a:gdLst/>
            <a:ahLst/>
            <a:cxnLst/>
            <a:rect l="l" t="t" r="r" b="b"/>
            <a:pathLst>
              <a:path w="10006965">
                <a:moveTo>
                  <a:pt x="0" y="0"/>
                </a:moveTo>
                <a:lnTo>
                  <a:pt x="10006584" y="0"/>
                </a:lnTo>
              </a:path>
            </a:pathLst>
          </a:custGeom>
          <a:ln w="12192">
            <a:solidFill>
              <a:srgbClr val="00D1C1"/>
            </a:solidFill>
          </a:ln>
        </p:spPr>
        <p:txBody>
          <a:bodyPr wrap="square" lIns="0" tIns="0" rIns="0" bIns="0"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932519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85DD4DC-C6EC-73BC-1698-31EAC00C09D2}"/>
              </a:ext>
            </a:extLst>
          </p:cNvPr>
          <p:cNvSpPr>
            <a:spLocks noGrp="1"/>
          </p:cNvSpPr>
          <p:nvPr>
            <p:ph idx="1"/>
          </p:nvPr>
        </p:nvSpPr>
        <p:spPr>
          <a:xfrm>
            <a:off x="107504" y="260648"/>
            <a:ext cx="8928992" cy="5844307"/>
          </a:xfrm>
        </p:spPr>
        <p:txBody>
          <a:bodyPr/>
          <a:lstStyle/>
          <a:p>
            <a:pPr marL="0" marR="0" lvl="0" indent="0" algn="l" defTabSz="685800" eaLnBrk="1" fontAlgn="auto" latinLnBrk="0" hangingPunct="1">
              <a:lnSpc>
                <a:spcPct val="90000"/>
              </a:lnSpc>
              <a:spcBef>
                <a:spcPts val="750"/>
              </a:spcBef>
              <a:spcAft>
                <a:spcPts val="0"/>
              </a:spcAft>
              <a:buClrTx/>
              <a:buSzTx/>
              <a:buFont typeface="Arial"/>
              <a:buNone/>
              <a:tabLst/>
              <a:defRPr/>
            </a:pPr>
            <a:r>
              <a:rPr kumimoji="0" lang="ru-RU" sz="1900" b="1" i="0" u="none" strike="noStrike" kern="0" cap="none" spc="0" normalizeH="0" baseline="0" noProof="0" dirty="0">
                <a:ln>
                  <a:noFill/>
                </a:ln>
                <a:solidFill>
                  <a:prstClr val="black"/>
                </a:solidFill>
                <a:effectLst/>
                <a:uLnTx/>
                <a:uFillTx/>
                <a:latin typeface="Calibri"/>
                <a:cs typeface="Arial"/>
              </a:rPr>
              <a:t>Этап 3</a:t>
            </a:r>
            <a:r>
              <a:rPr kumimoji="0" lang="ru-RU" sz="1900" b="0" i="0" u="none" strike="noStrike" kern="0" cap="none" spc="0" normalizeH="0" baseline="0" noProof="0" dirty="0">
                <a:ln>
                  <a:noFill/>
                </a:ln>
                <a:solidFill>
                  <a:prstClr val="black"/>
                </a:solidFill>
                <a:effectLst/>
                <a:uLnTx/>
                <a:uFillTx/>
                <a:latin typeface="Calibri"/>
                <a:cs typeface="Arial"/>
              </a:rPr>
              <a:t>: </a:t>
            </a:r>
            <a:r>
              <a:rPr lang="ru-RU" sz="1900" dirty="0">
                <a:solidFill>
                  <a:prstClr val="black"/>
                </a:solidFill>
                <a:latin typeface="Calibri"/>
                <a:cs typeface="Arial"/>
              </a:rPr>
              <a:t>Р</a:t>
            </a:r>
            <a:r>
              <a:rPr kumimoji="0" lang="ru-RU" sz="1900" b="0" i="0" u="none" strike="noStrike" kern="0" cap="none" spc="0" normalizeH="0" baseline="0" noProof="0" dirty="0" err="1">
                <a:ln>
                  <a:noFill/>
                </a:ln>
                <a:solidFill>
                  <a:prstClr val="black"/>
                </a:solidFill>
                <a:effectLst/>
                <a:uLnTx/>
                <a:uFillTx/>
                <a:latin typeface="Calibri"/>
                <a:cs typeface="Arial"/>
              </a:rPr>
              <a:t>азмещение</a:t>
            </a:r>
            <a:r>
              <a:rPr kumimoji="0" lang="ru-RU" sz="1900" b="0" i="0" u="none" strike="noStrike" kern="0" cap="none" spc="0" normalizeH="0" baseline="0" noProof="0" dirty="0">
                <a:ln>
                  <a:noFill/>
                </a:ln>
                <a:solidFill>
                  <a:prstClr val="black"/>
                </a:solidFill>
                <a:effectLst/>
                <a:uLnTx/>
                <a:uFillTx/>
                <a:latin typeface="Calibri"/>
                <a:cs typeface="Arial"/>
              </a:rPr>
              <a:t> ВКЗ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icrosoft Sans Serif" panose="020B0604020202020204" pitchFamily="34" charset="0"/>
                <a:cs typeface="Microsoft Sans Serif" panose="020B0604020202020204" pitchFamily="34" charset="0"/>
              </a:rPr>
              <a:t>Включает в себя расширение арсенала виртуальных кабинок и распространение их в вузах, в кабинетах министерств РФ, также в государственных учреждениях по регионам РФ для организации видеоконференций в более широком формате. Тем самым включить, как можно коммерческих, образовательных и государственных учреждений в систему ВКЗ.</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icrosoft Sans Serif" panose="020B0604020202020204" pitchFamily="34" charset="0"/>
                <a:cs typeface="Microsoft Sans Serif" panose="020B0604020202020204" pitchFamily="34" charset="0"/>
              </a:rPr>
              <a:t>Остаток суммы в  будет использован для расширения арсенала кабинок и распространения их, на субъектах Российской Федерации, также на приобретение и обновление оборудования, и также на заработную плату сотрудников и обслуживающего персонала ВКЗ системы.</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icrosoft Sans Serif" panose="020B0604020202020204" pitchFamily="34" charset="0"/>
              <a:cs typeface="Microsoft Sans Serif" panose="020B0604020202020204" pitchFamily="34" charset="0"/>
            </a:endParaRPr>
          </a:p>
          <a:p>
            <a:endParaRPr lang="ru-RU" dirty="0"/>
          </a:p>
        </p:txBody>
      </p:sp>
      <p:sp>
        <p:nvSpPr>
          <p:cNvPr id="4" name="object 6">
            <a:extLst>
              <a:ext uri="{FF2B5EF4-FFF2-40B4-BE49-F238E27FC236}">
                <a16:creationId xmlns:a16="http://schemas.microsoft.com/office/drawing/2014/main" id="{5F9600CB-4555-D1CB-025C-512C017046CA}"/>
              </a:ext>
            </a:extLst>
          </p:cNvPr>
          <p:cNvSpPr/>
          <p:nvPr/>
        </p:nvSpPr>
        <p:spPr>
          <a:xfrm flipV="1">
            <a:off x="107504" y="476672"/>
            <a:ext cx="783294" cy="72008"/>
          </a:xfrm>
          <a:custGeom>
            <a:avLst/>
            <a:gdLst/>
            <a:ahLst/>
            <a:cxnLst/>
            <a:rect l="l" t="t" r="r" b="b"/>
            <a:pathLst>
              <a:path w="10006965">
                <a:moveTo>
                  <a:pt x="0" y="0"/>
                </a:moveTo>
                <a:lnTo>
                  <a:pt x="10006584" y="0"/>
                </a:lnTo>
              </a:path>
            </a:pathLst>
          </a:custGeom>
          <a:ln w="12192">
            <a:solidFill>
              <a:srgbClr val="00D1C1"/>
            </a:solidFill>
          </a:ln>
        </p:spPr>
        <p:txBody>
          <a:bodyPr wrap="square" lIns="0" tIns="0" rIns="0" bIns="0" rtlCol="0"/>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916920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53407" y="365011"/>
            <a:ext cx="7316829" cy="431979"/>
          </a:xfrm>
          <a:prstGeom prst="rect">
            <a:avLst/>
          </a:prstGeom>
        </p:spPr>
        <p:txBody>
          <a:bodyPr vert="horz" wrap="square" lIns="0" tIns="10860" rIns="0" bIns="0" rtlCol="0">
            <a:spAutoFit/>
          </a:bodyPr>
          <a:lstStyle/>
          <a:p>
            <a:pPr marL="10860">
              <a:spcBef>
                <a:spcPts val="86"/>
              </a:spcBef>
            </a:pPr>
            <a:r>
              <a:rPr u="none" spc="-4" dirty="0"/>
              <a:t>Защита интеллектуальной</a:t>
            </a:r>
            <a:r>
              <a:rPr u="none" spc="-17" dirty="0"/>
              <a:t> </a:t>
            </a:r>
            <a:r>
              <a:rPr u="none" spc="-4" dirty="0"/>
              <a:t>собственности</a:t>
            </a:r>
          </a:p>
        </p:txBody>
      </p:sp>
      <p:sp>
        <p:nvSpPr>
          <p:cNvPr id="7" name="object 7"/>
          <p:cNvSpPr/>
          <p:nvPr/>
        </p:nvSpPr>
        <p:spPr>
          <a:xfrm>
            <a:off x="1" y="570774"/>
            <a:ext cx="425163" cy="165611"/>
          </a:xfrm>
          <a:custGeom>
            <a:avLst/>
            <a:gdLst/>
            <a:ahLst/>
            <a:cxnLst/>
            <a:rect l="l" t="t" r="r" b="b"/>
            <a:pathLst>
              <a:path w="497205" h="252730">
                <a:moveTo>
                  <a:pt x="0" y="252729"/>
                </a:moveTo>
                <a:lnTo>
                  <a:pt x="497205" y="252729"/>
                </a:lnTo>
                <a:lnTo>
                  <a:pt x="497205" y="0"/>
                </a:lnTo>
                <a:lnTo>
                  <a:pt x="0" y="0"/>
                </a:lnTo>
                <a:lnTo>
                  <a:pt x="0" y="252729"/>
                </a:lnTo>
                <a:close/>
              </a:path>
            </a:pathLst>
          </a:custGeom>
          <a:solidFill>
            <a:schemeClr val="accent1">
              <a:lumMod val="75000"/>
            </a:schemeClr>
          </a:solidFill>
        </p:spPr>
        <p:txBody>
          <a:bodyPr wrap="square" lIns="0" tIns="0" rIns="0" bIns="0" rtlCol="0"/>
          <a:lstStyle/>
          <a:p>
            <a:pPr defTabSz="781903" rtl="0"/>
            <a:endParaRPr sz="1539" kern="1200">
              <a:solidFill>
                <a:prstClr val="black"/>
              </a:solidFill>
              <a:latin typeface="Calibri"/>
            </a:endParaRPr>
          </a:p>
        </p:txBody>
      </p:sp>
      <p:sp>
        <p:nvSpPr>
          <p:cNvPr id="10" name="object 10"/>
          <p:cNvSpPr/>
          <p:nvPr/>
        </p:nvSpPr>
        <p:spPr>
          <a:xfrm>
            <a:off x="516931" y="427631"/>
            <a:ext cx="256834" cy="334993"/>
          </a:xfrm>
          <a:prstGeom prst="rect">
            <a:avLst/>
          </a:prstGeom>
          <a:blipFill>
            <a:blip r:embed="rId2" cstate="print"/>
            <a:stretch>
              <a:fillRect/>
            </a:stretch>
          </a:blipFill>
          <a:ln>
            <a:solidFill>
              <a:schemeClr val="accent1"/>
            </a:solidFill>
          </a:ln>
        </p:spPr>
        <p:txBody>
          <a:bodyPr wrap="square" lIns="0" tIns="0" rIns="0" bIns="0" rtlCol="0"/>
          <a:lstStyle/>
          <a:p>
            <a:pPr defTabSz="781903" rtl="0"/>
            <a:endParaRPr sz="1539" kern="1200">
              <a:solidFill>
                <a:prstClr val="black"/>
              </a:solidFill>
              <a:latin typeface="Calibri"/>
            </a:endParaRPr>
          </a:p>
        </p:txBody>
      </p:sp>
      <p:sp>
        <p:nvSpPr>
          <p:cNvPr id="13" name="object 13"/>
          <p:cNvSpPr/>
          <p:nvPr/>
        </p:nvSpPr>
        <p:spPr>
          <a:xfrm>
            <a:off x="1147887" y="840117"/>
            <a:ext cx="7417283" cy="0"/>
          </a:xfrm>
          <a:custGeom>
            <a:avLst/>
            <a:gdLst/>
            <a:ahLst/>
            <a:cxnLst/>
            <a:rect l="l" t="t" r="r" b="b"/>
            <a:pathLst>
              <a:path w="8674100">
                <a:moveTo>
                  <a:pt x="0" y="0"/>
                </a:moveTo>
                <a:lnTo>
                  <a:pt x="8674100" y="0"/>
                </a:lnTo>
              </a:path>
            </a:pathLst>
          </a:custGeom>
          <a:ln w="18516">
            <a:solidFill>
              <a:schemeClr val="accent1"/>
            </a:solidFill>
          </a:ln>
        </p:spPr>
        <p:txBody>
          <a:bodyPr wrap="square" lIns="0" tIns="0" rIns="0" bIns="0" rtlCol="0"/>
          <a:lstStyle/>
          <a:p>
            <a:pPr defTabSz="781903" rtl="0"/>
            <a:endParaRPr sz="1539" kern="1200">
              <a:solidFill>
                <a:prstClr val="black"/>
              </a:solidFill>
              <a:latin typeface="Calibri"/>
            </a:endParaRPr>
          </a:p>
        </p:txBody>
      </p:sp>
      <p:sp>
        <p:nvSpPr>
          <p:cNvPr id="14" name="object 14"/>
          <p:cNvSpPr txBox="1"/>
          <p:nvPr/>
        </p:nvSpPr>
        <p:spPr>
          <a:xfrm>
            <a:off x="8527121" y="6198537"/>
            <a:ext cx="149323" cy="261443"/>
          </a:xfrm>
          <a:prstGeom prst="rect">
            <a:avLst/>
          </a:prstGeom>
        </p:spPr>
        <p:txBody>
          <a:bodyPr vert="horz" wrap="square" lIns="0" tIns="30950" rIns="0" bIns="0" rtlCol="0">
            <a:spAutoFit/>
          </a:bodyPr>
          <a:lstStyle/>
          <a:p>
            <a:pPr marL="21720" defTabSz="781903" rtl="0">
              <a:spcBef>
                <a:spcPts val="243"/>
              </a:spcBef>
            </a:pPr>
            <a:fld id="{81D60167-4931-47E6-BA6A-407CBD079E47}" type="slidenum">
              <a:rPr sz="1496" kern="1200" dirty="0">
                <a:solidFill>
                  <a:prstClr val="black"/>
                </a:solidFill>
                <a:latin typeface="Arial"/>
                <a:cs typeface="Arial"/>
              </a:rPr>
              <a:pPr marL="21720" defTabSz="781903" rtl="0">
                <a:spcBef>
                  <a:spcPts val="243"/>
                </a:spcBef>
              </a:pPr>
              <a:t>44</a:t>
            </a:fld>
            <a:endParaRPr sz="1496" kern="1200">
              <a:solidFill>
                <a:prstClr val="black"/>
              </a:solidFill>
              <a:latin typeface="Arial"/>
              <a:cs typeface="Arial"/>
            </a:endParaRPr>
          </a:p>
        </p:txBody>
      </p:sp>
      <p:pic>
        <p:nvPicPr>
          <p:cNvPr id="18" name="Рисунок 17">
            <a:extLst>
              <a:ext uri="{FF2B5EF4-FFF2-40B4-BE49-F238E27FC236}">
                <a16:creationId xmlns:a16="http://schemas.microsoft.com/office/drawing/2014/main" id="{08CCBBEE-08BC-4AC6-97F4-D30E9058F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5" y="2645759"/>
            <a:ext cx="2901099" cy="3989863"/>
          </a:xfrm>
          <a:prstGeom prst="rect">
            <a:avLst/>
          </a:prstGeom>
        </p:spPr>
      </p:pic>
      <p:pic>
        <p:nvPicPr>
          <p:cNvPr id="20" name="Рисунок 19">
            <a:extLst>
              <a:ext uri="{FF2B5EF4-FFF2-40B4-BE49-F238E27FC236}">
                <a16:creationId xmlns:a16="http://schemas.microsoft.com/office/drawing/2014/main" id="{086E34CA-F796-4B05-BF7D-14E914AF5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603" y="2663943"/>
            <a:ext cx="2916448" cy="4010974"/>
          </a:xfrm>
          <a:prstGeom prst="rect">
            <a:avLst/>
          </a:prstGeom>
        </p:spPr>
      </p:pic>
      <p:pic>
        <p:nvPicPr>
          <p:cNvPr id="28" name="Рисунок 27">
            <a:extLst>
              <a:ext uri="{FF2B5EF4-FFF2-40B4-BE49-F238E27FC236}">
                <a16:creationId xmlns:a16="http://schemas.microsoft.com/office/drawing/2014/main" id="{AFA469B4-A902-4207-A67E-B112FBF6A2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3099" y="2645759"/>
            <a:ext cx="2852615" cy="3923187"/>
          </a:xfrm>
          <a:prstGeom prst="rect">
            <a:avLst/>
          </a:prstGeom>
        </p:spPr>
      </p:pic>
      <p:sp>
        <p:nvSpPr>
          <p:cNvPr id="30" name="TextBox 29">
            <a:extLst>
              <a:ext uri="{FF2B5EF4-FFF2-40B4-BE49-F238E27FC236}">
                <a16:creationId xmlns:a16="http://schemas.microsoft.com/office/drawing/2014/main" id="{020D0977-1623-4417-B217-B932E314CB90}"/>
              </a:ext>
            </a:extLst>
          </p:cNvPr>
          <p:cNvSpPr txBox="1"/>
          <p:nvPr/>
        </p:nvSpPr>
        <p:spPr>
          <a:xfrm>
            <a:off x="76420" y="873181"/>
            <a:ext cx="2705192" cy="1806007"/>
          </a:xfrm>
          <a:prstGeom prst="rect">
            <a:avLst/>
          </a:prstGeom>
          <a:noFill/>
        </p:spPr>
        <p:txBody>
          <a:bodyPr wrap="square">
            <a:spAutoFit/>
          </a:bodyPr>
          <a:lstStyle/>
          <a:p>
            <a:pPr algn="ctr" defTabSz="781903" rtl="0">
              <a:defRPr/>
            </a:pPr>
            <a:r>
              <a:rPr lang="ru-RU" sz="1197" kern="1200" dirty="0">
                <a:solidFill>
                  <a:prstClr val="black"/>
                </a:solidFill>
                <a:latin typeface="Calibri"/>
              </a:rPr>
              <a:t>НАМИ ПОЛУЧЕН ПАТЕНТ НА ИЗОБРЕТЕНИЕ ОПИСЫВАЮЩИЙ ОСУЩЕСТВЛЕНИЕ ДАННОЙ ТЕХНОЛОГИИ, ОТ</a:t>
            </a:r>
          </a:p>
          <a:p>
            <a:pPr algn="ctr" defTabSz="781903" rtl="0">
              <a:lnSpc>
                <a:spcPct val="107000"/>
              </a:lnSpc>
              <a:spcAft>
                <a:spcPts val="684"/>
              </a:spcAft>
              <a:defRPr/>
            </a:pPr>
            <a:r>
              <a:rPr lang="ru-RU" sz="1197" kern="1200" dirty="0">
                <a:solidFill>
                  <a:prstClr val="black"/>
                </a:solidFill>
                <a:latin typeface="Calibri"/>
              </a:rPr>
              <a:t>ЕАПО, </a:t>
            </a:r>
            <a:r>
              <a:rPr lang="ru-RU" sz="1197" b="1" kern="1200" dirty="0">
                <a:solidFill>
                  <a:prstClr val="black"/>
                </a:solidFill>
                <a:latin typeface="Calibri"/>
              </a:rPr>
              <a:t>«СПОСОБ ПЕРЕДАЧИ И ПРИЕМА ИНФОРМАЦИИ»</a:t>
            </a:r>
            <a:r>
              <a:rPr lang="ru-RU" sz="1197" kern="1200" dirty="0">
                <a:solidFill>
                  <a:prstClr val="black"/>
                </a:solidFill>
                <a:latin typeface="Calibri"/>
              </a:rPr>
              <a:t> ЗАЯВКА № 2014400438  </a:t>
            </a:r>
            <a:r>
              <a:rPr lang="ru-RU" sz="1197" kern="1200" dirty="0">
                <a:solidFill>
                  <a:prstClr val="black"/>
                </a:solidFill>
                <a:latin typeface="Calibri"/>
                <a:ea typeface="Calibri" panose="020F0502020204030204" pitchFamily="34" charset="0"/>
                <a:cs typeface="Times New Roman" panose="02020603050405020304" pitchFamily="18" charset="0"/>
              </a:rPr>
              <a:t>ОТ 7 МАЯ 2014, ПАТЕНТ ЕАПО 037243 ДАТА РЕГИСТРАЦИИ 25 ФЕВРАЛЯ 2021.)</a:t>
            </a:r>
          </a:p>
        </p:txBody>
      </p:sp>
      <p:sp>
        <p:nvSpPr>
          <p:cNvPr id="32" name="TextBox 31">
            <a:extLst>
              <a:ext uri="{FF2B5EF4-FFF2-40B4-BE49-F238E27FC236}">
                <a16:creationId xmlns:a16="http://schemas.microsoft.com/office/drawing/2014/main" id="{8E607037-BD10-49BB-912B-F29BB622DE3F}"/>
              </a:ext>
            </a:extLst>
          </p:cNvPr>
          <p:cNvSpPr txBox="1"/>
          <p:nvPr/>
        </p:nvSpPr>
        <p:spPr>
          <a:xfrm>
            <a:off x="2869517" y="856246"/>
            <a:ext cx="2901099" cy="1857560"/>
          </a:xfrm>
          <a:prstGeom prst="rect">
            <a:avLst/>
          </a:prstGeom>
          <a:noFill/>
        </p:spPr>
        <p:txBody>
          <a:bodyPr wrap="square">
            <a:spAutoFit/>
          </a:bodyPr>
          <a:lstStyle/>
          <a:p>
            <a:pPr algn="ctr" defTabSz="781903" rtl="0">
              <a:lnSpc>
                <a:spcPct val="107000"/>
              </a:lnSpc>
              <a:spcAft>
                <a:spcPts val="684"/>
              </a:spcAft>
              <a:defRPr/>
            </a:pPr>
            <a:r>
              <a:rPr lang="ru-RU" sz="1197" kern="1200" dirty="0">
                <a:solidFill>
                  <a:prstClr val="black"/>
                </a:solidFill>
                <a:latin typeface="Calibri"/>
                <a:ea typeface="Calibri" panose="020F0502020204030204" pitchFamily="34" charset="0"/>
                <a:cs typeface="Times New Roman" panose="02020603050405020304" pitchFamily="18" charset="0"/>
              </a:rPr>
              <a:t>А ТАКЖЕ НАМИ ЗАПАТЕНТОВАНА СПЕЦИАЛЬНАЯ ПАНОРАМНАЯ МНОГООБЪЕКТИВНАЯ ВИДЕОКАМЕРА, КОТОРАЯ НУЖНА ДЛЯ ОСУЩЕСТВЛЕНИЯ  ТЕХНОЛОГИИ ВИРТУАЛЬНОЙ ТЕЛЕПОРТАЦИИ. («</a:t>
            </a:r>
            <a:r>
              <a:rPr lang="ru-RU" sz="1197" b="1" kern="1200" dirty="0">
                <a:solidFill>
                  <a:prstClr val="black"/>
                </a:solidFill>
                <a:latin typeface="Calibri"/>
                <a:ea typeface="Calibri" panose="020F0502020204030204" pitchFamily="34" charset="0"/>
                <a:cs typeface="Times New Roman" panose="02020603050405020304" pitchFamily="18" charset="0"/>
              </a:rPr>
              <a:t>ПАНОРАМНАЯ ВИДЕОКАМЕРА» </a:t>
            </a:r>
            <a:r>
              <a:rPr lang="ru-RU" sz="1197" kern="1200" dirty="0">
                <a:solidFill>
                  <a:prstClr val="black"/>
                </a:solidFill>
                <a:latin typeface="Calibri"/>
                <a:ea typeface="Calibri" panose="020F0502020204030204" pitchFamily="34" charset="0"/>
                <a:cs typeface="Times New Roman" panose="02020603050405020304" pitchFamily="18" charset="0"/>
              </a:rPr>
              <a:t>ПАТЕНТ НА ПОЛЕЗНУЮ МОДЕЛЬ РФ № 206409 ОТ </a:t>
            </a:r>
            <a:r>
              <a:rPr lang="ru-RU" sz="1197" kern="1200" dirty="0">
                <a:solidFill>
                  <a:prstClr val="black"/>
                </a:solidFill>
                <a:latin typeface="Calibri"/>
                <a:ea typeface="Calibri" panose="020F0502020204030204" pitchFamily="34" charset="0"/>
              </a:rPr>
              <a:t>30 МАРТА 2021Г,  ДАТА РЕГИСТРАЦИИ 14 СЕНТЯБРЯ</a:t>
            </a:r>
            <a:r>
              <a:rPr lang="ru-RU" sz="1197" b="1" kern="1200" dirty="0">
                <a:solidFill>
                  <a:prstClr val="black"/>
                </a:solidFill>
                <a:latin typeface="Calibri"/>
                <a:ea typeface="Calibri" panose="020F0502020204030204" pitchFamily="34" charset="0"/>
              </a:rPr>
              <a:t>)</a:t>
            </a:r>
          </a:p>
        </p:txBody>
      </p:sp>
      <p:sp>
        <p:nvSpPr>
          <p:cNvPr id="34" name="TextBox 33">
            <a:extLst>
              <a:ext uri="{FF2B5EF4-FFF2-40B4-BE49-F238E27FC236}">
                <a16:creationId xmlns:a16="http://schemas.microsoft.com/office/drawing/2014/main" id="{30EDA1EE-B72A-49D3-BA40-A531A2C87752}"/>
              </a:ext>
            </a:extLst>
          </p:cNvPr>
          <p:cNvSpPr txBox="1"/>
          <p:nvPr/>
        </p:nvSpPr>
        <p:spPr>
          <a:xfrm>
            <a:off x="5517788" y="840117"/>
            <a:ext cx="3536407" cy="1857560"/>
          </a:xfrm>
          <a:prstGeom prst="rect">
            <a:avLst/>
          </a:prstGeom>
          <a:noFill/>
        </p:spPr>
        <p:txBody>
          <a:bodyPr wrap="square">
            <a:spAutoFit/>
          </a:bodyPr>
          <a:lstStyle/>
          <a:p>
            <a:pPr marL="390952" lvl="1" algn="ctr" defTabSz="781903" rtl="0">
              <a:lnSpc>
                <a:spcPct val="107000"/>
              </a:lnSpc>
              <a:spcAft>
                <a:spcPts val="684"/>
              </a:spcAft>
              <a:defRPr/>
            </a:pPr>
            <a:r>
              <a:rPr lang="ru-RU" sz="1197" kern="1200" dirty="0">
                <a:solidFill>
                  <a:prstClr val="black"/>
                </a:solidFill>
                <a:latin typeface="Calibri"/>
                <a:ea typeface="Calibri" panose="020F0502020204030204" pitchFamily="34" charset="0"/>
              </a:rPr>
              <a:t>ТАКЖЕ НАМИ ПОЛУЧЕН ПАТЕНТ НА ПОЛЕЗНУЮ МОДЕЛЬ НА МНОГОЭКРАННЫЙ ПАНОРАМНЫЙ ТЕЛЕВИЗОРА КОТОРЫЙ ТАКЖЕ БУДЕТ ВОСТРЕБОВАН ДЛЯ ОСУЩЕСТВЛЕНИЯ  ПРОЕКТА («</a:t>
            </a:r>
            <a:r>
              <a:rPr lang="ru-RU" sz="1197" b="1" kern="1200" dirty="0">
                <a:solidFill>
                  <a:prstClr val="black"/>
                </a:solidFill>
                <a:latin typeface="Calibri"/>
                <a:ea typeface="Calibri" panose="020F0502020204030204" pitchFamily="34" charset="0"/>
                <a:cs typeface="Times New Roman" panose="02020603050405020304" pitchFamily="18" charset="0"/>
              </a:rPr>
              <a:t>МНОГОЭКРАННЫЙ ПАНОРАМНЫЙ ТЕЛЕВИЗОР» </a:t>
            </a:r>
            <a:r>
              <a:rPr lang="ru-RU" sz="1197" kern="1200" dirty="0">
                <a:solidFill>
                  <a:prstClr val="black"/>
                </a:solidFill>
                <a:latin typeface="Calibri"/>
                <a:ea typeface="Calibri" panose="020F0502020204030204" pitchFamily="34" charset="0"/>
                <a:cs typeface="Times New Roman" panose="02020603050405020304" pitchFamily="18" charset="0"/>
              </a:rPr>
              <a:t>ПАТЕНТ РФ НА ПОЛЕЗНУЮ МОДЕЛЬ №  206248 ОТ </a:t>
            </a:r>
            <a:r>
              <a:rPr lang="ru-RU" sz="1197" kern="1200" dirty="0">
                <a:solidFill>
                  <a:prstClr val="black"/>
                </a:solidFill>
                <a:latin typeface="Calibri"/>
                <a:ea typeface="Calibri" panose="020F0502020204030204" pitchFamily="34" charset="0"/>
              </a:rPr>
              <a:t>30 МАРТА 2021Г. , ДАТА РЕГИСТРАЦИИ  2 СЕНТЯБРЯ 2021Г.)</a:t>
            </a:r>
            <a:endParaRPr lang="ru-RU" sz="1197" kern="1200" dirty="0">
              <a:solidFill>
                <a:prstClr val="black"/>
              </a:solidFill>
              <a:latin typeface="Calibri"/>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bwMode="auto">
        <a:xfrm>
          <a:off x="0" y="0"/>
          <a:ext cx="0" cy="0"/>
          <a:chOff x="0" y="0"/>
          <a:chExt cx="0" cy="0"/>
        </a:xfrm>
      </p:grpSpPr>
      <p:sp>
        <p:nvSpPr>
          <p:cNvPr id="8" name="object 2">
            <a:extLst>
              <a:ext uri="{FF2B5EF4-FFF2-40B4-BE49-F238E27FC236}">
                <a16:creationId xmlns:a16="http://schemas.microsoft.com/office/drawing/2014/main" id="{45AA6838-F8F6-5B0D-A1EC-D400F3B56122}"/>
              </a:ext>
            </a:extLst>
          </p:cNvPr>
          <p:cNvSpPr/>
          <p:nvPr/>
        </p:nvSpPr>
        <p:spPr>
          <a:xfrm>
            <a:off x="-39936" y="3130012"/>
            <a:ext cx="9183936" cy="3751224"/>
          </a:xfrm>
          <a:prstGeom prst="rect">
            <a:avLst/>
          </a:prstGeom>
          <a:blipFill>
            <a:blip r:embed="rId2" cstate="print"/>
            <a:stretch>
              <a:fillRect/>
            </a:stretch>
          </a:blipFill>
        </p:spPr>
        <p:txBody>
          <a:bodyPr wrap="square" lIns="0" tIns="0" rIns="0" bIns="0" rtlCol="0"/>
          <a:lstStyle/>
          <a:p>
            <a:endParaRPr lang="ru-RU"/>
          </a:p>
        </p:txBody>
      </p:sp>
      <p:sp>
        <p:nvSpPr>
          <p:cNvPr id="2" name="Заголовок 1"/>
          <p:cNvSpPr>
            <a:spLocks noGrp="1"/>
          </p:cNvSpPr>
          <p:nvPr>
            <p:ph type="title"/>
          </p:nvPr>
        </p:nvSpPr>
        <p:spPr bwMode="auto">
          <a:xfrm>
            <a:off x="0" y="1"/>
            <a:ext cx="9144000" cy="596899"/>
          </a:xfrm>
        </p:spPr>
        <p:txBody>
          <a:bodyPr>
            <a:normAutofit/>
          </a:bodyPr>
          <a:lstStyle/>
          <a:p>
            <a:pPr>
              <a:defRPr/>
            </a:pPr>
            <a:r>
              <a:rPr lang="ru-RU" sz="2400" b="1" dirty="0">
                <a:latin typeface="+mn-lt"/>
              </a:rPr>
              <a:t>Итоги реализации проекта</a:t>
            </a:r>
            <a:endParaRPr sz="2400" dirty="0"/>
          </a:p>
        </p:txBody>
      </p:sp>
      <p:sp>
        <p:nvSpPr>
          <p:cNvPr id="7" name="Прямоугольник: скругленные углы 6"/>
          <p:cNvSpPr/>
          <p:nvPr/>
        </p:nvSpPr>
        <p:spPr bwMode="auto">
          <a:xfrm flipV="1">
            <a:off x="0" y="611701"/>
            <a:ext cx="7200000" cy="36000"/>
          </a:xfrm>
          <a:prstGeom prst="roundRect">
            <a:avLst>
              <a:gd name="adj" fmla="val 16667"/>
            </a:avLst>
          </a:prstGeom>
          <a:gradFill>
            <a:gsLst>
              <a:gs pos="0">
                <a:schemeClr val="accent5">
                  <a:lumMod val="67000"/>
                </a:schemeClr>
              </a:gs>
              <a:gs pos="72000">
                <a:schemeClr val="accent5">
                  <a:alpha val="41000"/>
                  <a:lumMod val="93000"/>
                  <a:lumOff val="7000"/>
                </a:schemeClr>
              </a:gs>
              <a:gs pos="100000">
                <a:schemeClr val="accent5">
                  <a:lumMod val="60000"/>
                  <a:lumOff val="40000"/>
                </a:schemeClr>
              </a:gs>
            </a:gsLst>
            <a:lin ang="0" scaled="1"/>
          </a:gradFill>
          <a:ln>
            <a:noFill/>
          </a:ln>
          <a:effectLst>
            <a:softEdge rad="12700"/>
          </a:effectLst>
        </p:spPr>
        <p:style>
          <a:lnRef idx="0">
            <a:srgbClr val="000000"/>
          </a:lnRef>
          <a:fillRef idx="0">
            <a:srgbClr val="000000"/>
          </a:fillRef>
          <a:effectRef idx="0">
            <a:srgbClr val="000000"/>
          </a:effectRef>
          <a:fontRef idx="minor">
            <a:schemeClr val="lt1"/>
          </a:fontRef>
        </p:style>
        <p:txBody>
          <a:bodyPr rtlCol="0" anchor="ctr"/>
          <a:lstStyle/>
          <a:p>
            <a:pPr algn="ctr">
              <a:defRPr/>
            </a:pPr>
            <a:endParaRPr lang="ru-RU"/>
          </a:p>
        </p:txBody>
      </p:sp>
      <p:sp>
        <p:nvSpPr>
          <p:cNvPr id="6" name="TextBox 5"/>
          <p:cNvSpPr txBox="1"/>
          <p:nvPr/>
        </p:nvSpPr>
        <p:spPr bwMode="auto">
          <a:xfrm>
            <a:off x="107504" y="836712"/>
            <a:ext cx="8856984" cy="4967514"/>
          </a:xfrm>
          <a:prstGeom prst="rect">
            <a:avLst/>
          </a:prstGeom>
          <a:noFill/>
        </p:spPr>
        <p:txBody>
          <a:bodyPr wrap="square" rtlCol="0">
            <a:spAutoFit/>
          </a:bodyPr>
          <a:lstStyle/>
          <a:p>
            <a:pPr>
              <a:defRPr/>
            </a:pPr>
            <a:r>
              <a:rPr lang="ru-RU" sz="1600" b="1" dirty="0"/>
              <a:t>– </a:t>
            </a:r>
            <a:r>
              <a:rPr lang="ru-RU" sz="1600" b="1" u="sng" dirty="0"/>
              <a:t>Результаты реализации проекта (плановые показатели);</a:t>
            </a:r>
          </a:p>
          <a:p>
            <a:pPr marL="0" marR="0" lvl="0" indent="0" algn="just" defTabSz="685800" eaLnBrk="1" fontAlgn="auto" latinLnBrk="0" hangingPunct="1">
              <a:lnSpc>
                <a:spcPct val="90000"/>
              </a:lnSpc>
              <a:spcBef>
                <a:spcPts val="750"/>
              </a:spcBef>
              <a:spcAft>
                <a:spcPts val="0"/>
              </a:spcAft>
              <a:buClrTx/>
              <a:buSzTx/>
              <a:buFont typeface="Arial"/>
              <a:buNone/>
              <a:tabLst/>
              <a:defRPr/>
            </a:pPr>
            <a:r>
              <a:rPr kumimoji="0" lang="ru-RU" sz="1800" b="0" i="0" u="none" strike="noStrike" kern="0" cap="none" spc="0" normalizeH="0" baseline="0" noProof="0" dirty="0">
                <a:ln>
                  <a:noFill/>
                </a:ln>
                <a:solidFill>
                  <a:prstClr val="black"/>
                </a:solidFill>
                <a:effectLst/>
                <a:uLnTx/>
                <a:uFillTx/>
                <a:latin typeface="Calibri"/>
                <a:cs typeface="Arial"/>
              </a:rPr>
              <a:t>Итогом реализации будет фактическое использование и эксплуатация программно-аппаратного комплекса ВКЗ по заказу государственных учреждений, учебных заведений и крупных корпорация. Доходы получаемые за счет заключения договор по установке ВКЗ с приобретением лицензии на использование нашего ПО, с дальнейшем обслуживанием и сопровождением на каждом этапе работоспособности данной технологии. Также доходы будет обеспечиваться за счет организации крупных мероприятий с использованием данной технологии, таких как больших саммитов  конференций, в том числе с использованием данной технологии за пределами Российской Федерации.</a:t>
            </a:r>
          </a:p>
          <a:p>
            <a:pPr marL="0" marR="0" lvl="0" indent="0" algn="just" defTabSz="685800" eaLnBrk="1" fontAlgn="auto" latinLnBrk="0" hangingPunct="1">
              <a:lnSpc>
                <a:spcPct val="90000"/>
              </a:lnSpc>
              <a:spcBef>
                <a:spcPts val="750"/>
              </a:spcBef>
              <a:spcAft>
                <a:spcPts val="0"/>
              </a:spcAft>
              <a:buClrTx/>
              <a:buSzTx/>
              <a:buFont typeface="Arial"/>
              <a:buNone/>
              <a:tabLst/>
              <a:defRPr/>
            </a:pPr>
            <a:r>
              <a:rPr kumimoji="0" lang="ru-RU" sz="1800" b="0" i="0" u="none" strike="noStrike" kern="0" cap="none" spc="0" normalizeH="0" baseline="0" noProof="0" dirty="0">
                <a:ln>
                  <a:noFill/>
                </a:ln>
                <a:solidFill>
                  <a:prstClr val="black"/>
                </a:solidFill>
                <a:effectLst/>
                <a:uLnTx/>
                <a:uFillTx/>
                <a:latin typeface="Calibri"/>
                <a:cs typeface="Arial"/>
              </a:rPr>
              <a:t>Планируется значительно масштабировать данную технологию на мировом уровне, в частности проведения международной конференции и международного саммита с участием лидеров стран или руководителей крупных корпораций</a:t>
            </a:r>
          </a:p>
          <a:p>
            <a:pPr>
              <a:defRPr/>
            </a:pPr>
            <a:endParaRPr lang="ru-RU" b="1" u="sng" dirty="0">
              <a:solidFill>
                <a:srgbClr val="92872D"/>
              </a:solidFill>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92872D"/>
                </a:solidFill>
                <a:effectLst/>
                <a:uLnTx/>
                <a:uFillTx/>
                <a:latin typeface="Calibri" panose="020F0502020204030204"/>
                <a:ea typeface="+mn-ea"/>
                <a:cs typeface="+mn-cs"/>
              </a:rPr>
              <a:t>(525 000 + 2 975 000)= 3 500 000 * 12n = 42 000 000 рублей (чистый доход 18 000 000 руб. (1 500 000 * 12n)</a:t>
            </a:r>
          </a:p>
          <a:p>
            <a:pPr>
              <a:defRPr/>
            </a:pPr>
            <a:endParaRPr b="1" u="sng" dirty="0">
              <a:solidFill>
                <a:srgbClr val="92872D"/>
              </a:solidFill>
            </a:endParaRPr>
          </a:p>
          <a:p>
            <a:pPr>
              <a:defRPr/>
            </a:pPr>
            <a:endParaRPr dirty="0"/>
          </a:p>
        </p:txBody>
      </p:sp>
    </p:spTree>
    <p:extLst>
      <p:ext uri="{BB962C8B-B14F-4D97-AF65-F5344CB8AC3E}">
        <p14:creationId xmlns:p14="http://schemas.microsoft.com/office/powerpoint/2010/main" val="3029846054"/>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20B6D1-AF65-B4C2-5D77-DB61FFCC7DF3}"/>
              </a:ext>
            </a:extLst>
          </p:cNvPr>
          <p:cNvSpPr>
            <a:spLocks noGrp="1"/>
          </p:cNvSpPr>
          <p:nvPr>
            <p:ph type="title"/>
          </p:nvPr>
        </p:nvSpPr>
        <p:spPr>
          <a:xfrm>
            <a:off x="354330" y="1029891"/>
            <a:ext cx="7886700" cy="994172"/>
          </a:xfrm>
        </p:spPr>
        <p:txBody>
          <a:bodyPr>
            <a:normAutofit/>
          </a:bodyPr>
          <a:lstStyle/>
          <a:p>
            <a:r>
              <a:rPr lang="ru-RU" b="1" dirty="0">
                <a:solidFill>
                  <a:schemeClr val="bg1"/>
                </a:solidFill>
              </a:rPr>
              <a:t>Плановые показатели реализации проекта</a:t>
            </a:r>
          </a:p>
        </p:txBody>
      </p:sp>
      <p:sp>
        <p:nvSpPr>
          <p:cNvPr id="3" name="Объект 2">
            <a:extLst>
              <a:ext uri="{FF2B5EF4-FFF2-40B4-BE49-F238E27FC236}">
                <a16:creationId xmlns:a16="http://schemas.microsoft.com/office/drawing/2014/main" id="{E0B84FC2-8D44-EE35-07F7-E3513534C895}"/>
              </a:ext>
            </a:extLst>
          </p:cNvPr>
          <p:cNvSpPr>
            <a:spLocks noGrp="1"/>
          </p:cNvSpPr>
          <p:nvPr>
            <p:ph idx="1"/>
          </p:nvPr>
        </p:nvSpPr>
        <p:spPr>
          <a:xfrm>
            <a:off x="293370" y="1779270"/>
            <a:ext cx="8721090" cy="4152900"/>
          </a:xfrm>
        </p:spPr>
        <p:txBody>
          <a:bodyPr>
            <a:normAutofit fontScale="85000" lnSpcReduction="20000"/>
          </a:bodyPr>
          <a:lstStyle/>
          <a:p>
            <a:endParaRPr lang="ru-RU" dirty="0">
              <a:solidFill>
                <a:schemeClr val="bg1"/>
              </a:solidFill>
            </a:endParaRPr>
          </a:p>
          <a:p>
            <a:r>
              <a:rPr lang="ru-RU" dirty="0">
                <a:solidFill>
                  <a:schemeClr val="bg1"/>
                </a:solidFill>
              </a:rPr>
              <a:t>(525 000 + 2 975 000)= 3 500 000 * 12n = 42 000 000 рублей (чистый доход 18 000 000 руб. (1 500 000 * 12n)</a:t>
            </a:r>
          </a:p>
          <a:p>
            <a:r>
              <a:rPr lang="ru-RU" dirty="0">
                <a:solidFill>
                  <a:schemeClr val="bg1"/>
                </a:solidFill>
              </a:rPr>
              <a:t>Формула расчета: К = А1+Ф1+А2+Ф2+…+</a:t>
            </a:r>
            <a:r>
              <a:rPr lang="ru-RU" dirty="0" err="1">
                <a:solidFill>
                  <a:schemeClr val="bg1"/>
                </a:solidFill>
              </a:rPr>
              <a:t>Аn+Фn</a:t>
            </a:r>
            <a:r>
              <a:rPr lang="ru-RU" dirty="0">
                <a:solidFill>
                  <a:schemeClr val="bg1"/>
                </a:solidFill>
              </a:rPr>
              <a:t>,</a:t>
            </a:r>
          </a:p>
          <a:p>
            <a:r>
              <a:rPr lang="ru-RU" dirty="0">
                <a:solidFill>
                  <a:schemeClr val="bg1"/>
                </a:solidFill>
              </a:rPr>
              <a:t>где К – показатель выручки, руб.,</a:t>
            </a:r>
          </a:p>
          <a:p>
            <a:r>
              <a:rPr lang="ru-RU" dirty="0">
                <a:solidFill>
                  <a:schemeClr val="bg1"/>
                </a:solidFill>
              </a:rPr>
              <a:t>А – авансовый платеж от клиента, руб.,</a:t>
            </a:r>
          </a:p>
          <a:p>
            <a:r>
              <a:rPr lang="ru-RU" dirty="0">
                <a:solidFill>
                  <a:schemeClr val="bg1"/>
                </a:solidFill>
              </a:rPr>
              <a:t>Ф – окончательная оплата клиентом стоимости Решения, услуг/работ по внедрению Решения,</a:t>
            </a:r>
          </a:p>
          <a:p>
            <a:r>
              <a:rPr lang="ru-RU" dirty="0">
                <a:solidFill>
                  <a:schemeClr val="bg1"/>
                </a:solidFill>
              </a:rPr>
              <a:t>услуг по сопровождению и (или) поддержке Решения руб.,</a:t>
            </a:r>
          </a:p>
          <a:p>
            <a:r>
              <a:rPr lang="ru-RU" dirty="0">
                <a:solidFill>
                  <a:schemeClr val="bg1"/>
                </a:solidFill>
              </a:rPr>
              <a:t>n – количество клиентов, ед.</a:t>
            </a:r>
          </a:p>
          <a:p>
            <a:pPr>
              <a:buFont typeface="Wingdings" panose="05000000000000000000" pitchFamily="2" charset="2"/>
              <a:buChar char="ü"/>
            </a:pPr>
            <a:r>
              <a:rPr lang="ru-RU" dirty="0">
                <a:solidFill>
                  <a:schemeClr val="bg1"/>
                </a:solidFill>
              </a:rPr>
              <a:t>Учитывается вся выручка от реализации Решения по итогам соответствующего календарного года, то есть с момента создания решения и до наступления плановой даты коммерциализации (31 декабря соответствующего календарного года).</a:t>
            </a:r>
          </a:p>
          <a:p>
            <a:pPr>
              <a:buFont typeface="Wingdings" panose="05000000000000000000" pitchFamily="2" charset="2"/>
              <a:buChar char="ü"/>
            </a:pPr>
            <a:r>
              <a:rPr lang="ru-RU" dirty="0">
                <a:solidFill>
                  <a:schemeClr val="bg1"/>
                </a:solidFill>
              </a:rPr>
              <a:t> Также в обязательном порядке устройство, именно устройство то есть виртуальный конференц зал, а не ПАК в целом, будет внесен в реестр радиоэлектронной продукции РФ.</a:t>
            </a:r>
          </a:p>
          <a:p>
            <a:pPr marL="0" indent="0">
              <a:buNone/>
            </a:pPr>
            <a:endParaRPr lang="ru-RU" dirty="0">
              <a:solidFill>
                <a:schemeClr val="bg1"/>
              </a:solidFill>
            </a:endParaRPr>
          </a:p>
        </p:txBody>
      </p:sp>
      <p:pic>
        <p:nvPicPr>
          <p:cNvPr id="5" name="Рисунок 4">
            <a:extLst>
              <a:ext uri="{FF2B5EF4-FFF2-40B4-BE49-F238E27FC236}">
                <a16:creationId xmlns:a16="http://schemas.microsoft.com/office/drawing/2014/main" id="{B72AEB9F-20DF-1A0F-F159-D79BFAC8A9E0}"/>
              </a:ext>
            </a:extLst>
          </p:cNvPr>
          <p:cNvPicPr>
            <a:picLocks noChangeAspect="1"/>
          </p:cNvPicPr>
          <p:nvPr/>
        </p:nvPicPr>
        <p:blipFill>
          <a:blip r:embed="rId2"/>
          <a:stretch>
            <a:fillRect/>
          </a:stretch>
        </p:blipFill>
        <p:spPr>
          <a:xfrm>
            <a:off x="8160934" y="844709"/>
            <a:ext cx="983066" cy="370364"/>
          </a:xfrm>
          <a:prstGeom prst="rect">
            <a:avLst/>
          </a:prstGeom>
        </p:spPr>
      </p:pic>
    </p:spTree>
    <p:extLst>
      <p:ext uri="{BB962C8B-B14F-4D97-AF65-F5344CB8AC3E}">
        <p14:creationId xmlns:p14="http://schemas.microsoft.com/office/powerpoint/2010/main" val="1459782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E03520-EC58-A8FC-9B7B-15BCC48D01F7}"/>
              </a:ext>
            </a:extLst>
          </p:cNvPr>
          <p:cNvSpPr>
            <a:spLocks noGrp="1"/>
          </p:cNvSpPr>
          <p:nvPr>
            <p:ph type="title"/>
          </p:nvPr>
        </p:nvSpPr>
        <p:spPr>
          <a:xfrm>
            <a:off x="395186" y="1012842"/>
            <a:ext cx="7886700" cy="994172"/>
          </a:xfrm>
        </p:spPr>
        <p:txBody>
          <a:bodyPr/>
          <a:lstStyle/>
          <a:p>
            <a:r>
              <a:rPr lang="ru-RU" b="1" dirty="0">
                <a:solidFill>
                  <a:schemeClr val="bg1"/>
                </a:solidFill>
              </a:rPr>
              <a:t>Импорта замещающий потенциал</a:t>
            </a:r>
          </a:p>
        </p:txBody>
      </p:sp>
      <p:sp>
        <p:nvSpPr>
          <p:cNvPr id="3" name="Объект 2">
            <a:extLst>
              <a:ext uri="{FF2B5EF4-FFF2-40B4-BE49-F238E27FC236}">
                <a16:creationId xmlns:a16="http://schemas.microsoft.com/office/drawing/2014/main" id="{133A4E49-D1AF-9C1A-C510-68AAABE34C0F}"/>
              </a:ext>
            </a:extLst>
          </p:cNvPr>
          <p:cNvSpPr>
            <a:spLocks noGrp="1"/>
          </p:cNvSpPr>
          <p:nvPr>
            <p:ph idx="1"/>
          </p:nvPr>
        </p:nvSpPr>
        <p:spPr>
          <a:xfrm>
            <a:off x="453552" y="2262947"/>
            <a:ext cx="7886700" cy="3263504"/>
          </a:xfrm>
        </p:spPr>
        <p:txBody>
          <a:bodyPr/>
          <a:lstStyle/>
          <a:p>
            <a:pPr marL="0" indent="0">
              <a:buNone/>
            </a:pPr>
            <a:r>
              <a:rPr lang="ru-RU" dirty="0">
                <a:solidFill>
                  <a:schemeClr val="bg1"/>
                </a:solidFill>
              </a:rPr>
              <a:t>Не смотря на мнение и критерии экспертов, что наше решение не имеет импортозамещающий потенциал. Наш ПАК заменит технологию </a:t>
            </a:r>
            <a:r>
              <a:rPr lang="en-US" dirty="0">
                <a:solidFill>
                  <a:schemeClr val="bg1"/>
                </a:solidFill>
              </a:rPr>
              <a:t>Telepresence </a:t>
            </a:r>
            <a:r>
              <a:rPr lang="ru-RU" dirty="0">
                <a:solidFill>
                  <a:schemeClr val="bg1"/>
                </a:solidFill>
              </a:rPr>
              <a:t>от компании </a:t>
            </a:r>
            <a:r>
              <a:rPr lang="en-US" dirty="0">
                <a:solidFill>
                  <a:schemeClr val="bg1"/>
                </a:solidFill>
              </a:rPr>
              <a:t>CISCO,</a:t>
            </a:r>
            <a:r>
              <a:rPr lang="ru-RU" dirty="0">
                <a:solidFill>
                  <a:schemeClr val="bg1"/>
                </a:solidFill>
              </a:rPr>
              <a:t> в общем аналог является не является новым и представлен на рынке уже долгое время, но решение повсеместно используется крупными организациями также и в России. Виртуальные конференц залы имеют потенциал заменить эту зарубежную технологию, на нашу отечественную, разработанную нами, российской ИТ-компанией ООО «ВТ ИМПАЙЕР».</a:t>
            </a:r>
          </a:p>
        </p:txBody>
      </p:sp>
      <p:pic>
        <p:nvPicPr>
          <p:cNvPr id="5" name="Рисунок 4">
            <a:extLst>
              <a:ext uri="{FF2B5EF4-FFF2-40B4-BE49-F238E27FC236}">
                <a16:creationId xmlns:a16="http://schemas.microsoft.com/office/drawing/2014/main" id="{37A3D2C4-080E-FE82-E1D9-E820CEA9AE81}"/>
              </a:ext>
            </a:extLst>
          </p:cNvPr>
          <p:cNvPicPr>
            <a:picLocks noChangeAspect="1"/>
          </p:cNvPicPr>
          <p:nvPr/>
        </p:nvPicPr>
        <p:blipFill>
          <a:blip r:embed="rId2"/>
          <a:stretch>
            <a:fillRect/>
          </a:stretch>
        </p:blipFill>
        <p:spPr>
          <a:xfrm>
            <a:off x="8136615" y="844709"/>
            <a:ext cx="983066" cy="370364"/>
          </a:xfrm>
          <a:prstGeom prst="rect">
            <a:avLst/>
          </a:prstGeom>
        </p:spPr>
      </p:pic>
    </p:spTree>
    <p:extLst>
      <p:ext uri="{BB962C8B-B14F-4D97-AF65-F5344CB8AC3E}">
        <p14:creationId xmlns:p14="http://schemas.microsoft.com/office/powerpoint/2010/main" val="1169640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82D40CA-4F59-B565-8C70-67C3697C54C0}"/>
              </a:ext>
            </a:extLst>
          </p:cNvPr>
          <p:cNvSpPr>
            <a:spLocks noGrp="1"/>
          </p:cNvSpPr>
          <p:nvPr>
            <p:ph idx="1"/>
          </p:nvPr>
        </p:nvSpPr>
        <p:spPr>
          <a:xfrm>
            <a:off x="0" y="116632"/>
            <a:ext cx="9036496" cy="6060331"/>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ru-RU" sz="1500" b="0" i="0" u="none" strike="noStrike" kern="0" cap="none" spc="0" normalizeH="0" baseline="0" noProof="0" dirty="0">
                <a:ln>
                  <a:noFill/>
                </a:ln>
                <a:solidFill>
                  <a:prstClr val="black"/>
                </a:solidFill>
                <a:effectLst/>
                <a:uLnTx/>
                <a:uFillTx/>
                <a:latin typeface="Calibri"/>
                <a:cs typeface="Arial"/>
              </a:rPr>
              <a:t>– </a:t>
            </a:r>
            <a:r>
              <a:rPr kumimoji="0" lang="ru-RU" sz="1700" b="1" i="0" u="sng" strike="noStrike" kern="0" cap="none" spc="0" normalizeH="0" baseline="0" noProof="0" dirty="0">
                <a:ln>
                  <a:noFill/>
                </a:ln>
                <a:solidFill>
                  <a:prstClr val="black"/>
                </a:solidFill>
                <a:effectLst/>
                <a:uLnTx/>
                <a:uFillTx/>
                <a:latin typeface="Calibri"/>
                <a:cs typeface="Arial"/>
              </a:rPr>
              <a:t>Эффект для отрасли, в которой планируется реализовать проект;</a:t>
            </a:r>
          </a:p>
          <a:p>
            <a:pPr marL="0" marR="0" lvl="0" indent="0" algn="just" defTabSz="685800" eaLnBrk="1" fontAlgn="auto" latinLnBrk="0" hangingPunct="1">
              <a:lnSpc>
                <a:spcPct val="90000"/>
              </a:lnSpc>
              <a:spcBef>
                <a:spcPts val="750"/>
              </a:spcBef>
              <a:spcAft>
                <a:spcPts val="0"/>
              </a:spcAft>
              <a:buClrTx/>
              <a:buSzTx/>
              <a:buFont typeface="Arial"/>
              <a:buNone/>
              <a:tabLst/>
              <a:defRPr/>
            </a:pPr>
            <a:r>
              <a:rPr kumimoji="0" lang="ru-RU" sz="1700" b="0" i="0" u="none" strike="noStrike" kern="0" cap="none" spc="0" normalizeH="0" baseline="0" noProof="0" dirty="0">
                <a:ln>
                  <a:noFill/>
                </a:ln>
                <a:solidFill>
                  <a:prstClr val="black"/>
                </a:solidFill>
                <a:effectLst/>
                <a:uLnTx/>
                <a:uFillTx/>
                <a:latin typeface="Calibri"/>
                <a:cs typeface="Arial"/>
              </a:rPr>
              <a:t>Эффект в той отрасли, в которой будет использоваться технология может играть серьезную роль в эффективности и принести большую пользу для технологий  связи и конференций, конференц связь станет более удобной с эффектом реального присутствия, что обеспечит более реалистичного контакта между участниками конференций. А также проект внесет значительный вклад в развитие и улучшение технологий телеприсутствия, и их большему распространению, для создания конкурентоспособного отечественного продукта, по сравнению с аналогами технологии в других странах. Также ВКЗ внесет вклад во многие сферы жизнедеятельности человека, в частности изменит подход к обучению, не только школьников и студентов, но и сотрудников крупных компаний, также в производстве, и технологиях телемедицины. </a:t>
            </a:r>
          </a:p>
          <a:p>
            <a:pPr marL="0" marR="0" lvl="0" indent="0" algn="just" defTabSz="685800" eaLnBrk="1" fontAlgn="auto" latinLnBrk="0" hangingPunct="1">
              <a:lnSpc>
                <a:spcPct val="90000"/>
              </a:lnSpc>
              <a:spcBef>
                <a:spcPts val="750"/>
              </a:spcBef>
              <a:spcAft>
                <a:spcPts val="0"/>
              </a:spcAft>
              <a:buClrTx/>
              <a:buSzTx/>
              <a:buFont typeface="Arial"/>
              <a:buNone/>
              <a:tabLst/>
              <a:defRPr/>
            </a:pPr>
            <a:r>
              <a:rPr kumimoji="0" lang="ru-RU" sz="1700" b="0" i="0" u="none" strike="noStrike" kern="0" cap="none" spc="0" normalizeH="0" baseline="0" noProof="0" dirty="0">
                <a:ln>
                  <a:noFill/>
                </a:ln>
                <a:solidFill>
                  <a:prstClr val="black"/>
                </a:solidFill>
                <a:effectLst/>
                <a:uLnTx/>
                <a:uFillTx/>
                <a:latin typeface="Calibri"/>
                <a:cs typeface="Arial"/>
              </a:rPr>
              <a:t>И также технология внесет вклад в туристическую отрасль, путем создания виртуального пространства, практически идентичного для восприятия, локации в другой части мира, что </a:t>
            </a:r>
            <a:r>
              <a:rPr lang="ru-RU" sz="1700" dirty="0">
                <a:solidFill>
                  <a:prstClr val="black"/>
                </a:solidFill>
                <a:latin typeface="Calibri"/>
                <a:cs typeface="Arial"/>
              </a:rPr>
              <a:t>будет </a:t>
            </a:r>
            <a:r>
              <a:rPr kumimoji="0" lang="ru-RU" sz="1700" b="0" i="0" u="none" strike="noStrike" kern="0" cap="none" spc="0" normalizeH="0" baseline="0" noProof="0" dirty="0">
                <a:ln>
                  <a:noFill/>
                </a:ln>
                <a:solidFill>
                  <a:prstClr val="black"/>
                </a:solidFill>
                <a:effectLst/>
                <a:uLnTx/>
                <a:uFillTx/>
                <a:latin typeface="Calibri"/>
                <a:cs typeface="Arial"/>
              </a:rPr>
              <a:t>стимулировать</a:t>
            </a:r>
            <a:r>
              <a:rPr lang="ru-RU" sz="1700" dirty="0">
                <a:solidFill>
                  <a:prstClr val="black"/>
                </a:solidFill>
                <a:latin typeface="Calibri"/>
                <a:cs typeface="Arial"/>
              </a:rPr>
              <a:t> к </a:t>
            </a:r>
            <a:r>
              <a:rPr kumimoji="0" lang="ru-RU" sz="1700" b="0" i="0" u="none" strike="noStrike" kern="0" cap="none" spc="0" normalizeH="0" baseline="0" noProof="0" dirty="0">
                <a:ln>
                  <a:noFill/>
                </a:ln>
                <a:solidFill>
                  <a:prstClr val="black"/>
                </a:solidFill>
                <a:effectLst/>
                <a:uLnTx/>
                <a:uFillTx/>
                <a:latin typeface="Calibri"/>
                <a:cs typeface="Arial"/>
              </a:rPr>
              <a:t>росту туристических поездок, так как после посещения виртуальных телепорт комнат, пользователю очевидно захочется увидеть в реальном мире, место которое</a:t>
            </a:r>
            <a:r>
              <a:rPr lang="ru-RU" sz="1700" dirty="0">
                <a:solidFill>
                  <a:prstClr val="black"/>
                </a:solidFill>
                <a:latin typeface="Calibri"/>
                <a:cs typeface="Arial"/>
              </a:rPr>
              <a:t> он посетил виртуально</a:t>
            </a:r>
            <a:r>
              <a:rPr kumimoji="0" lang="ru-RU" sz="1700" b="0" i="0" u="none" strike="noStrike" kern="0" cap="none" spc="0" normalizeH="0" baseline="0" noProof="0" dirty="0">
                <a:ln>
                  <a:noFill/>
                </a:ln>
                <a:solidFill>
                  <a:prstClr val="black"/>
                </a:solidFill>
                <a:effectLst/>
                <a:uLnTx/>
                <a:uFillTx/>
                <a:latin typeface="Calibri"/>
                <a:cs typeface="Arial"/>
              </a:rPr>
              <a:t>. А также позволит лицам, </a:t>
            </a:r>
            <a:r>
              <a:rPr lang="ru-RU" sz="1700" dirty="0">
                <a:solidFill>
                  <a:prstClr val="black"/>
                </a:solidFill>
                <a:latin typeface="Calibri"/>
                <a:cs typeface="Arial"/>
              </a:rPr>
              <a:t>с ограниченным возможностями, </a:t>
            </a:r>
            <a:r>
              <a:rPr kumimoji="0" lang="ru-RU" sz="1700" b="0" i="0" u="none" strike="noStrike" kern="0" cap="none" spc="0" normalizeH="0" baseline="0" noProof="0" dirty="0">
                <a:ln>
                  <a:noFill/>
                </a:ln>
                <a:solidFill>
                  <a:prstClr val="black"/>
                </a:solidFill>
                <a:effectLst/>
                <a:uLnTx/>
                <a:uFillTx/>
                <a:latin typeface="Calibri"/>
                <a:cs typeface="Arial"/>
              </a:rPr>
              <a:t>которые ввиду физической неспособности увидеть, какое-либо интересующие их место вживую, увидеть его виртуально, с минимальной разницей в восприятии. </a:t>
            </a:r>
          </a:p>
          <a:p>
            <a:pPr marL="0" marR="0" lvl="0" indent="0" algn="just" defTabSz="685800" eaLnBrk="1" fontAlgn="auto" latinLnBrk="0" hangingPunct="1">
              <a:lnSpc>
                <a:spcPct val="90000"/>
              </a:lnSpc>
              <a:spcBef>
                <a:spcPts val="750"/>
              </a:spcBef>
              <a:spcAft>
                <a:spcPts val="0"/>
              </a:spcAft>
              <a:buClrTx/>
              <a:buSzTx/>
              <a:buFont typeface="Arial"/>
              <a:buNone/>
              <a:tabLst/>
              <a:defRPr/>
            </a:pPr>
            <a:r>
              <a:rPr lang="ru-RU" sz="1700" dirty="0">
                <a:solidFill>
                  <a:prstClr val="black"/>
                </a:solidFill>
                <a:latin typeface="Calibri"/>
                <a:cs typeface="Arial"/>
              </a:rPr>
              <a:t>Также технология изменит вектор направления российского сегмента </a:t>
            </a:r>
            <a:r>
              <a:rPr lang="en-US" sz="1700" dirty="0">
                <a:solidFill>
                  <a:prstClr val="black"/>
                </a:solidFill>
                <a:latin typeface="Calibri"/>
                <a:cs typeface="Arial"/>
              </a:rPr>
              <a:t>VR</a:t>
            </a:r>
            <a:r>
              <a:rPr lang="ru-RU" sz="1700" dirty="0">
                <a:solidFill>
                  <a:prstClr val="black"/>
                </a:solidFill>
                <a:latin typeface="Calibri"/>
                <a:cs typeface="Arial"/>
              </a:rPr>
              <a:t>/</a:t>
            </a:r>
            <a:r>
              <a:rPr lang="en-US" sz="1700" dirty="0">
                <a:solidFill>
                  <a:prstClr val="black"/>
                </a:solidFill>
                <a:latin typeface="Calibri"/>
                <a:cs typeface="Arial"/>
              </a:rPr>
              <a:t>AR</a:t>
            </a:r>
            <a:r>
              <a:rPr lang="ru-RU" sz="1700" dirty="0">
                <a:solidFill>
                  <a:prstClr val="black"/>
                </a:solidFill>
                <a:latin typeface="Calibri"/>
                <a:cs typeface="Arial"/>
              </a:rPr>
              <a:t> технологий (технологий дополненной и смешанной реальности), пополнит его и соразмерно дополнит, сделав российский сегмент, одним из самых лидирующих и конкурентоспособных в мире.    Это и является одной из </a:t>
            </a:r>
            <a:r>
              <a:rPr lang="ru-RU" sz="1700" b="1" dirty="0">
                <a:solidFill>
                  <a:prstClr val="black"/>
                </a:solidFill>
                <a:latin typeface="Calibri"/>
                <a:cs typeface="Arial"/>
              </a:rPr>
              <a:t>ключевых </a:t>
            </a:r>
            <a:r>
              <a:rPr lang="ru-RU" sz="1700" dirty="0">
                <a:solidFill>
                  <a:prstClr val="black"/>
                </a:solidFill>
                <a:latin typeface="Calibri"/>
                <a:cs typeface="Arial"/>
              </a:rPr>
              <a:t>намеченных целей проекта.</a:t>
            </a:r>
            <a:endParaRPr kumimoji="0" lang="ru-RU" sz="1700" b="0" i="0" u="none" strike="noStrike" kern="0" cap="none" spc="0" normalizeH="0" baseline="0" noProof="0" dirty="0">
              <a:ln>
                <a:noFill/>
              </a:ln>
              <a:solidFill>
                <a:prstClr val="black"/>
              </a:solidFill>
              <a:effectLst/>
              <a:uLnTx/>
              <a:uFillTx/>
              <a:latin typeface="Calibri"/>
              <a:cs typeface="Arial"/>
            </a:endParaRPr>
          </a:p>
          <a:p>
            <a:endParaRPr lang="ru-RU" dirty="0"/>
          </a:p>
        </p:txBody>
      </p:sp>
    </p:spTree>
    <p:extLst>
      <p:ext uri="{BB962C8B-B14F-4D97-AF65-F5344CB8AC3E}">
        <p14:creationId xmlns:p14="http://schemas.microsoft.com/office/powerpoint/2010/main" val="4192468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bwMode="auto">
        <a:xfrm>
          <a:off x="0" y="0"/>
          <a:ext cx="0" cy="0"/>
          <a:chOff x="0" y="0"/>
          <a:chExt cx="0" cy="0"/>
        </a:xfrm>
      </p:grpSpPr>
      <p:sp>
        <p:nvSpPr>
          <p:cNvPr id="6" name="TextBox 5"/>
          <p:cNvSpPr txBox="1"/>
          <p:nvPr/>
        </p:nvSpPr>
        <p:spPr bwMode="auto">
          <a:xfrm>
            <a:off x="107504" y="260648"/>
            <a:ext cx="8541074" cy="4416594"/>
          </a:xfrm>
          <a:prstGeom prst="rect">
            <a:avLst/>
          </a:prstGeom>
          <a:noFill/>
        </p:spPr>
        <p:txBody>
          <a:bodyPr wrap="square" rtlCol="0">
            <a:spAutoFit/>
          </a:bodyPr>
          <a:lstStyle/>
          <a:p>
            <a:pPr>
              <a:defRPr/>
            </a:pPr>
            <a:r>
              <a:rPr lang="ru-RU" sz="1700" b="1" dirty="0"/>
              <a:t>– </a:t>
            </a:r>
            <a:r>
              <a:rPr lang="ru-RU" sz="1700" b="1" u="sng" dirty="0"/>
              <a:t>Планы по развитию решения после завершения проекта;</a:t>
            </a:r>
          </a:p>
          <a:p>
            <a:pPr algn="just">
              <a:lnSpc>
                <a:spcPct val="115000"/>
              </a:lnSpc>
              <a:spcBef>
                <a:spcPts val="1200"/>
              </a:spcBef>
              <a:spcAft>
                <a:spcPts val="1200"/>
              </a:spcAft>
            </a:pPr>
            <a:r>
              <a:rPr lang="ru-RU" sz="1800" dirty="0">
                <a:effectLst/>
                <a:ea typeface="Times New Roman" panose="02020603050405020304" pitchFamily="18" charset="0"/>
                <a:cs typeface="Arial" panose="020B0604020202020204" pitchFamily="34" charset="0"/>
              </a:rPr>
              <a:t>Проект «Виртуальные телепорт комнаты», является инновационным и высокотехнологичным. Сферы его применения может охватывать большую часть современного мира. Развитие онлайн конференц</a:t>
            </a:r>
            <a:r>
              <a:rPr lang="ru-RU" dirty="0">
                <a:ea typeface="Times New Roman" panose="02020603050405020304" pitchFamily="18" charset="0"/>
                <a:cs typeface="Arial" panose="020B0604020202020204" pitchFamily="34" charset="0"/>
              </a:rPr>
              <a:t>-</a:t>
            </a:r>
            <a:r>
              <a:rPr lang="ru-RU" sz="1800" dirty="0">
                <a:effectLst/>
                <a:ea typeface="Times New Roman" panose="02020603050405020304" pitchFamily="18" charset="0"/>
                <a:cs typeface="Arial" panose="020B0604020202020204" pitchFamily="34" charset="0"/>
              </a:rPr>
              <a:t>связи, образования и трансляция спортивных событий, а также промышленности на прямую связаны с развитием данной технологии. В будущем большой востребованностью будут пользоваться виртуальные телепорт комнаты, во время больших саммитов и онлайн бизнес встреч. </a:t>
            </a:r>
            <a:endParaRPr lang="ru-RU" sz="1400" dirty="0">
              <a:effectLst/>
              <a:ea typeface="Arial" panose="020B0604020202020204" pitchFamily="34" charset="0"/>
              <a:cs typeface="Arial" panose="020B0604020202020204" pitchFamily="34" charset="0"/>
            </a:endParaRPr>
          </a:p>
          <a:p>
            <a:pPr algn="just">
              <a:lnSpc>
                <a:spcPct val="115000"/>
              </a:lnSpc>
              <a:spcBef>
                <a:spcPts val="1200"/>
              </a:spcBef>
              <a:spcAft>
                <a:spcPts val="1200"/>
              </a:spcAft>
            </a:pPr>
            <a:r>
              <a:rPr lang="ru-RU" sz="1800" dirty="0">
                <a:effectLst/>
                <a:ea typeface="Times New Roman" panose="02020603050405020304" pitchFamily="18" charset="0"/>
                <a:cs typeface="Arial" panose="020B0604020202020204" pitchFamily="34" charset="0"/>
              </a:rPr>
              <a:t>В будущем также будет широкое применение виртуальных телепорт комнат в спортивных и концертных стадионах, для трансляции событий в прямом эфире с эффектом реального присутствия. </a:t>
            </a:r>
            <a:endParaRPr lang="ru-RU" sz="1400" dirty="0">
              <a:effectLst/>
              <a:ea typeface="Arial" panose="020B0604020202020204" pitchFamily="34" charset="0"/>
              <a:cs typeface="Arial" panose="020B0604020202020204" pitchFamily="34" charset="0"/>
            </a:endParaRPr>
          </a:p>
          <a:p>
            <a:pPr>
              <a:defRPr/>
            </a:pPr>
            <a:endParaRPr dirty="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61C00AA-1762-4FD7-94E8-77A77E4AEABF}"/>
              </a:ext>
            </a:extLst>
          </p:cNvPr>
          <p:cNvSpPr>
            <a:spLocks noGrp="1"/>
          </p:cNvSpPr>
          <p:nvPr>
            <p:ph idx="1"/>
          </p:nvPr>
        </p:nvSpPr>
        <p:spPr>
          <a:xfrm>
            <a:off x="0" y="35479"/>
            <a:ext cx="9144000" cy="6921913"/>
          </a:xfrm>
        </p:spPr>
        <p:txBody>
          <a:bodyPr>
            <a:normAutofit fontScale="25000" lnSpcReduction="20000"/>
          </a:bodyPr>
          <a:lstStyle/>
          <a:p>
            <a:pPr marL="285750" marR="0" lvl="0" indent="-285750" algn="l" defTabSz="914400" eaLnBrk="1" fontAlgn="auto" latinLnBrk="0" hangingPunct="1">
              <a:lnSpc>
                <a:spcPct val="100000"/>
              </a:lnSpc>
              <a:spcBef>
                <a:spcPts val="0"/>
              </a:spcBef>
              <a:spcAft>
                <a:spcPts val="0"/>
              </a:spcAft>
              <a:buClrTx/>
              <a:buSzTx/>
              <a:buFontTx/>
              <a:buChar char="-"/>
              <a:tabLst/>
              <a:defRPr/>
            </a:pPr>
            <a:r>
              <a:rPr kumimoji="0" lang="ru-RU" sz="7200" b="1" i="0" u="sng" strike="noStrike" kern="0" cap="none" spc="0" normalizeH="0" baseline="0" noProof="0" dirty="0">
                <a:ln>
                  <a:noFill/>
                </a:ln>
                <a:solidFill>
                  <a:prstClr val="black"/>
                </a:solidFill>
                <a:effectLst/>
                <a:uLnTx/>
                <a:uFillTx/>
                <a:latin typeface="Calibri"/>
                <a:cs typeface="Arial"/>
              </a:rPr>
              <a:t>Обоснование актуальности разрабатываемого / дорабатываемого ПО</a:t>
            </a:r>
            <a:endParaRPr kumimoji="0" lang="en-US" sz="7200" b="1" i="0" u="sng" strike="noStrike" kern="0" cap="none" spc="0" normalizeH="0" baseline="0" noProof="0" dirty="0">
              <a:ln>
                <a:noFill/>
              </a:ln>
              <a:solidFill>
                <a:prstClr val="black"/>
              </a:solidFill>
              <a:effectLst/>
              <a:uLnTx/>
              <a:uFillTx/>
              <a:latin typeface="Calibri"/>
              <a:cs typeface="Arial"/>
            </a:endParaRPr>
          </a:p>
          <a:p>
            <a:pPr indent="450215" algn="just">
              <a:lnSpc>
                <a:spcPct val="115000"/>
              </a:lnSpc>
            </a:pPr>
            <a:endParaRPr lang="en-US" sz="6000" dirty="0">
              <a:latin typeface="Times New Roman" panose="02020603050405020304" pitchFamily="18" charset="0"/>
              <a:ea typeface="Times New Roman" panose="02020603050405020304" pitchFamily="18" charset="0"/>
            </a:endParaRPr>
          </a:p>
          <a:p>
            <a:pPr indent="450215" algn="just">
              <a:lnSpc>
                <a:spcPct val="115000"/>
              </a:lnSpc>
            </a:pPr>
            <a:r>
              <a:rPr lang="ru-RU" sz="6000" dirty="0">
                <a:latin typeface="Times New Roman" panose="02020603050405020304" pitchFamily="18" charset="0"/>
                <a:ea typeface="Times New Roman" panose="02020603050405020304" pitchFamily="18" charset="0"/>
              </a:rPr>
              <a:t>Разрабатываемое ПО главным образом предназначено для создания программно-аппаратного комплекса ВКЗ. </a:t>
            </a:r>
            <a:r>
              <a:rPr lang="ru-RU" sz="6000" dirty="0">
                <a:effectLst/>
                <a:latin typeface="Times New Roman" panose="02020603050405020304" pitchFamily="18" charset="0"/>
                <a:ea typeface="Times New Roman" panose="02020603050405020304" pitchFamily="18" charset="0"/>
              </a:rPr>
              <a:t>Проект является особенно </a:t>
            </a:r>
            <a:r>
              <a:rPr lang="ru-RU" sz="6000" b="1" dirty="0">
                <a:effectLst/>
                <a:latin typeface="Times New Roman" panose="02020603050405020304" pitchFamily="18" charset="0"/>
                <a:ea typeface="Times New Roman" panose="02020603050405020304" pitchFamily="18" charset="0"/>
              </a:rPr>
              <a:t>актуальным</a:t>
            </a:r>
            <a:r>
              <a:rPr lang="ru-RU" sz="6000" dirty="0">
                <a:effectLst/>
                <a:latin typeface="Times New Roman" panose="02020603050405020304" pitchFamily="18" charset="0"/>
                <a:ea typeface="Times New Roman" panose="02020603050405020304" pitchFamily="18" charset="0"/>
              </a:rPr>
              <a:t> в сегодняшнем мире, так как средства онлайн связи, конференций, и виртуального общения между людьми становятся крайне востребованными. В нынешних условиях, при которых люди не могут свободно посещать многие страны, наша технология решает такие наиболее значимые задачи.  </a:t>
            </a:r>
            <a:endParaRPr lang="ru-RU" sz="6000" dirty="0">
              <a:effectLst/>
              <a:latin typeface="Arial" panose="020B0604020202020204" pitchFamily="34" charset="0"/>
              <a:ea typeface="Arial" panose="020B0604020202020204" pitchFamily="34" charset="0"/>
            </a:endParaRPr>
          </a:p>
          <a:p>
            <a:pPr indent="450215" algn="just">
              <a:lnSpc>
                <a:spcPct val="115000"/>
              </a:lnSpc>
            </a:pPr>
            <a:r>
              <a:rPr lang="ru-RU" sz="7200" b="1" dirty="0">
                <a:effectLst/>
                <a:latin typeface="Times New Roman" panose="02020603050405020304" pitchFamily="18" charset="0"/>
                <a:ea typeface="Times New Roman" panose="02020603050405020304" pitchFamily="18" charset="0"/>
              </a:rPr>
              <a:t>Целью проекта</a:t>
            </a:r>
            <a:r>
              <a:rPr lang="ru-RU" sz="6000" dirty="0">
                <a:effectLst/>
                <a:latin typeface="Times New Roman" panose="02020603050405020304" pitchFamily="18" charset="0"/>
                <a:ea typeface="Times New Roman" panose="02020603050405020304" pitchFamily="18" charset="0"/>
              </a:rPr>
              <a:t>, является развитие ИТ технологий в Российской Федерации, направленной на улучшение качества жизни граждан и развитие прорывных технологий, нацеленных на повышение работоспособности и эффективности в работе государственных органов власти. Целью нашего проекта также является развитие и улучшение образовательного процесса.   Также в развитии туризма и бизнес индустрии в целом. Также для привлечения специалистов и развития их технического потенциала.  А также для укрепления экономической </a:t>
            </a:r>
            <a:r>
              <a:rPr lang="ru-RU" sz="6000" b="1" dirty="0">
                <a:effectLst/>
                <a:latin typeface="Times New Roman" panose="02020603050405020304" pitchFamily="18" charset="0"/>
                <a:ea typeface="Times New Roman" panose="02020603050405020304" pitchFamily="18" charset="0"/>
              </a:rPr>
              <a:t>стабильности и независимости</a:t>
            </a:r>
            <a:r>
              <a:rPr lang="ru-RU" sz="6000" dirty="0">
                <a:effectLst/>
                <a:latin typeface="Times New Roman" panose="02020603050405020304" pitchFamily="18" charset="0"/>
                <a:ea typeface="Times New Roman" panose="02020603050405020304" pitchFamily="18" charset="0"/>
              </a:rPr>
              <a:t> российской науки в целом.</a:t>
            </a:r>
            <a:endParaRPr lang="ru-RU" sz="6000" dirty="0">
              <a:effectLst/>
              <a:latin typeface="Arial" panose="020B0604020202020204" pitchFamily="34" charset="0"/>
              <a:ea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None/>
              <a:tabLst/>
              <a:defRPr/>
            </a:pPr>
            <a:endParaRPr lang="ru-RU" sz="6000" dirty="0">
              <a:solidFill>
                <a:prstClr val="black"/>
              </a:solidFill>
              <a:latin typeface="Calibri"/>
              <a:cs typeface="Arial"/>
            </a:endParaRPr>
          </a:p>
          <a:p>
            <a:pPr marL="0" marR="0" lvl="0" indent="450215" algn="just" defTabSz="914400" rtl="0" eaLnBrk="1" fontAlgn="auto" latinLnBrk="0" hangingPunct="1">
              <a:lnSpc>
                <a:spcPct val="107000"/>
              </a:lnSpc>
              <a:spcBef>
                <a:spcPts val="0"/>
              </a:spcBef>
              <a:spcAft>
                <a:spcPts val="800"/>
              </a:spcAft>
              <a:buClrTx/>
              <a:buSzTx/>
              <a:buFontTx/>
              <a:buNone/>
              <a:tabLst/>
              <a:defRPr/>
            </a:pPr>
            <a:r>
              <a:rPr kumimoji="0" lang="ru-RU" sz="7200" b="1"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В условиях </a:t>
            </a:r>
            <a:r>
              <a:rPr kumimoji="0" lang="ru-RU" sz="60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санкционных ограничений наша  технология поможет учебным заведениям  использующим при обучении дистанционно  зарубежных платформ таких как Zoom, Webinar, MS  </a:t>
            </a:r>
            <a:r>
              <a:rPr kumimoji="0" lang="ru-RU" sz="6000" b="0" i="0" u="none" strike="noStrike" kern="1200" cap="none" spc="0" normalizeH="0" baseline="0" noProof="0" dirty="0" err="1">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Teams</a:t>
            </a:r>
            <a:r>
              <a:rPr kumimoji="0" lang="ru-RU" sz="60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 которые также вводят ограничения или  собираются их вводить, полностью отказаться от  них, и заменить на нашу технологию. </a:t>
            </a:r>
          </a:p>
          <a:p>
            <a:pPr marL="0" marR="0" lvl="0" indent="0" algn="just" defTabSz="914400" rtl="0" eaLnBrk="1" fontAlgn="auto" latinLnBrk="0" hangingPunct="1">
              <a:lnSpc>
                <a:spcPct val="100000"/>
              </a:lnSpc>
              <a:spcBef>
                <a:spcPts val="0"/>
              </a:spcBef>
              <a:spcAft>
                <a:spcPts val="0"/>
              </a:spcAft>
              <a:buClrTx/>
              <a:buSzTx/>
              <a:buNone/>
              <a:tabLst/>
              <a:defRPr/>
            </a:pPr>
            <a:r>
              <a:rPr kumimoji="0" lang="ru-RU" sz="6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Также при  проведении встреч и видеоконференций  высокопоставленных лиц и лидеров нашего  государства, отказаться от зарубежных технологий в  этой области, опираясь на наш патент защищенный  в РФ.</a:t>
            </a:r>
          </a:p>
          <a:p>
            <a:pPr marL="0" marR="0" lvl="0" indent="0" algn="just" defTabSz="914400" rtl="0" eaLnBrk="1" fontAlgn="auto" latinLnBrk="0" hangingPunct="1">
              <a:lnSpc>
                <a:spcPct val="100000"/>
              </a:lnSpc>
              <a:spcBef>
                <a:spcPts val="0"/>
              </a:spcBef>
              <a:spcAft>
                <a:spcPts val="0"/>
              </a:spcAft>
              <a:buClrTx/>
              <a:buSzTx/>
              <a:buNone/>
              <a:tabLst/>
              <a:defRPr/>
            </a:pPr>
            <a:endParaRPr kumimoji="0" lang="ru-RU" sz="6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6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Инновационность технологии заключается именно в создании эффекта близкого к </a:t>
            </a:r>
            <a:r>
              <a:rPr kumimoji="0" lang="en-US" sz="6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ru-RU"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телепортации</a:t>
            </a:r>
            <a:r>
              <a:rPr kumimoji="0" lang="en-US" sz="6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ru-RU" sz="6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то есть перемещению человека в отличного от его реального местонахождения. Также в способе передачи информации в виде видеоизображение в максимальном объемном виде(углом обзора) с эффектом полного присутствия. На данный момент на рынке, аналоги не могут настолько полной эффект погружения, присутствия с комфортными условиями для восприятия. Также инновационность заключается в том, что эта технология- система включает несколько технически новых устройств</a:t>
            </a:r>
            <a:r>
              <a:rPr kumimoji="0" lang="en-US" sz="6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6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виртуальная телепорт комната, и специальная многообъективная камера разработанная именно под эту технологию.</a:t>
            </a:r>
          </a:p>
          <a:p>
            <a:pPr marL="0" indent="0">
              <a:buNone/>
            </a:pPr>
            <a:endParaRPr lang="ru-RU" dirty="0"/>
          </a:p>
        </p:txBody>
      </p:sp>
      <p:pic>
        <p:nvPicPr>
          <p:cNvPr id="5" name="Рисунок 4" descr="Восклицательный знак со сплошной заливкой">
            <a:extLst>
              <a:ext uri="{FF2B5EF4-FFF2-40B4-BE49-F238E27FC236}">
                <a16:creationId xmlns:a16="http://schemas.microsoft.com/office/drawing/2014/main" id="{87EB2C92-DFF8-6B99-5807-AF77D0310B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528" y="1772816"/>
            <a:ext cx="504056" cy="504056"/>
          </a:xfrm>
          <a:prstGeom prst="rect">
            <a:avLst/>
          </a:prstGeom>
        </p:spPr>
      </p:pic>
    </p:spTree>
    <p:extLst>
      <p:ext uri="{BB962C8B-B14F-4D97-AF65-F5344CB8AC3E}">
        <p14:creationId xmlns:p14="http://schemas.microsoft.com/office/powerpoint/2010/main" val="2082465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CEFEB5C-2749-ED22-0827-F8F8F9ABBF1E}"/>
              </a:ext>
            </a:extLst>
          </p:cNvPr>
          <p:cNvSpPr>
            <a:spLocks noGrp="1"/>
          </p:cNvSpPr>
          <p:nvPr>
            <p:ph idx="1"/>
          </p:nvPr>
        </p:nvSpPr>
        <p:spPr>
          <a:xfrm>
            <a:off x="179512" y="260648"/>
            <a:ext cx="8712968" cy="4351338"/>
          </a:xfrm>
        </p:spPr>
        <p:txBody>
          <a:bodyPr>
            <a:noAutofit/>
          </a:bodyPr>
          <a:lstStyle/>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Для этого нужно будет расширить арсенал применения виртуальных телепорт комнат и распространить их чтобы они охватывали, большое пространство жизнедеятельности. И в планах создание сетей, которые связывают несколько виртуальных телепорт комнат, для создания единой инфраструктуры, способной объединить большое количество пользователей. Для этого нужно создать единый виртуальный конференц</a:t>
            </a:r>
            <a:r>
              <a:rPr lang="ru-RU" sz="16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центр, который сможет объединить несколько виртуальных телепорт комнат, расположенных в разных субъектах Российской Федерации в единую сеть. В том, числе создать разные центры для применения виртуальных телепорт комнат в зависимости от сферы деятельности.</a:t>
            </a:r>
            <a:endPar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Таким образом создастся несколько центров, к примеру объединяющих несколько залов совещаний, в один виртуальный конгресс центр. </a:t>
            </a:r>
            <a:endPar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Также для объединения нескольких спортивных стадионов и залов, в единый виртуальный спортивный стадион. </a:t>
            </a:r>
            <a:endPar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eaLnBrk="1" fontAlgn="auto" latinLnBrk="0" hangingPunct="1">
              <a:lnSpc>
                <a:spcPct val="115000"/>
              </a:lnSpc>
              <a:spcBef>
                <a:spcPts val="1200"/>
              </a:spcBef>
              <a:spcAft>
                <a:spcPts val="1200"/>
              </a:spcAft>
              <a:buClrTx/>
              <a:buSzTx/>
              <a:buFontTx/>
              <a:buNone/>
              <a:tabLst/>
              <a:defRPr/>
            </a:pPr>
            <a:r>
              <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Также в перспективе распространить виртуальные телепорт комнаты, в разных вузах в России, для дальнейшей трансляций лекций в единый виртуальный вуз, лекторий. </a:t>
            </a:r>
            <a:endParaRPr kumimoji="0" lang="ru-RU" sz="1600" b="0" i="0" u="none" strike="noStrike" kern="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510767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C4F467-B1F8-7949-9274-45F657564AA7}"/>
              </a:ext>
            </a:extLst>
          </p:cNvPr>
          <p:cNvSpPr>
            <a:spLocks noGrp="1"/>
          </p:cNvSpPr>
          <p:nvPr>
            <p:ph type="title"/>
          </p:nvPr>
        </p:nvSpPr>
        <p:spPr/>
        <p:txBody>
          <a:bodyPr>
            <a:normAutofit fontScale="90000"/>
          </a:bodyPr>
          <a:lstStyle/>
          <a:p>
            <a:pPr>
              <a:lnSpc>
                <a:spcPct val="107000"/>
              </a:lnSpc>
              <a:spcAft>
                <a:spcPts val="600"/>
              </a:spcAft>
            </a:pPr>
            <a:r>
              <a:rPr lang="ru-RU" b="1" dirty="0">
                <a:solidFill>
                  <a:schemeClr val="bg1"/>
                </a:solidFill>
                <a:latin typeface="Calibri" panose="020F0502020204030204" pitchFamily="34" charset="0"/>
                <a:ea typeface="Calibri" panose="020F0502020204030204" pitchFamily="34" charset="0"/>
                <a:cs typeface="Calibri" panose="020F0502020204030204" pitchFamily="34" charset="0"/>
              </a:rPr>
              <a:t>Стратегия продвижения и коммерциализации решения.</a:t>
            </a:r>
            <a:br>
              <a:rPr lang="ru-RU" sz="30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888E097-C3AA-9099-FE5C-0842406FFC75}"/>
              </a:ext>
            </a:extLst>
          </p:cNvPr>
          <p:cNvSpPr>
            <a:spLocks noGrp="1"/>
          </p:cNvSpPr>
          <p:nvPr>
            <p:ph idx="1"/>
          </p:nvPr>
        </p:nvSpPr>
        <p:spPr/>
        <p:txBody>
          <a:bodyPr>
            <a:normAutofit fontScale="77500" lnSpcReduction="20000"/>
          </a:bodyPr>
          <a:lstStyle/>
          <a:p>
            <a:pPr algn="just">
              <a:lnSpc>
                <a:spcPct val="107000"/>
              </a:lnSpc>
              <a:spcAft>
                <a:spcPts val="600"/>
              </a:spcAft>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После того как ПО ВКЗ  будет разработано и готово к эксплуатации и использованию, будет собрана демонстрационная система ВКЗ, состоящая из двух связанных комнат. По предварительному плану они будут размещены в двух ВУЗах (РУДН и РЭУ имени  Г.В Плеханова) это будет старт для внедрения данной технологии в систему образования, как образец для привлечения других образовательных учреждений для приобретения систем ВКЗ. Таким образом на основании демонстрации проекта в выше указанных заведениях, будем вести индивидуальную работу с привлечением средств от других образовательных учреждений, которые будут заинтересованы в заключении договоров о приобретении систем ВКЗ. В предварительном плане рассчитываем на то, что за первый год мы сможем внедрить системы ВКЗ  в 15 ведущих ВУЗов страны. Также на сегодняшний день с нами заключены соглашения о намерениях приобретения четырех ВКЗ систем, предназначенных для коммерческих целей. Между тем, нами уже ведутся переговоры с пятью крупными коммерческими организациями РФ. Планируется за первый год эксплуатации внедрить 15 систем ВКЗ</a:t>
            </a:r>
            <a:r>
              <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600"/>
              </a:spcAft>
              <a:buNone/>
            </a:pPr>
            <a:r>
              <a:rPr lang="ru-R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C81929C4-9B8E-7AA3-C286-81D57C07B8BE}"/>
              </a:ext>
            </a:extLst>
          </p:cNvPr>
          <p:cNvPicPr>
            <a:picLocks noChangeAspect="1"/>
          </p:cNvPicPr>
          <p:nvPr/>
        </p:nvPicPr>
        <p:blipFill>
          <a:blip r:embed="rId2"/>
          <a:stretch>
            <a:fillRect/>
          </a:stretch>
        </p:blipFill>
        <p:spPr>
          <a:xfrm>
            <a:off x="8160934" y="828067"/>
            <a:ext cx="983066" cy="370364"/>
          </a:xfrm>
          <a:prstGeom prst="rect">
            <a:avLst/>
          </a:prstGeom>
        </p:spPr>
      </p:pic>
    </p:spTree>
    <p:extLst>
      <p:ext uri="{BB962C8B-B14F-4D97-AF65-F5344CB8AC3E}">
        <p14:creationId xmlns:p14="http://schemas.microsoft.com/office/powerpoint/2010/main" val="2374194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5000" b="-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254978-8704-4522-B91C-7019FC03E64C}"/>
              </a:ext>
            </a:extLst>
          </p:cNvPr>
          <p:cNvSpPr>
            <a:spLocks noGrp="1"/>
          </p:cNvSpPr>
          <p:nvPr>
            <p:ph type="title"/>
          </p:nvPr>
        </p:nvSpPr>
        <p:spPr>
          <a:xfrm>
            <a:off x="664840" y="547969"/>
            <a:ext cx="7819749" cy="421013"/>
          </a:xfrm>
        </p:spPr>
        <p:txBody>
          <a:bodyPr/>
          <a:lstStyle/>
          <a:p>
            <a:r>
              <a:rPr lang="ru-RU" u="none" dirty="0">
                <a:solidFill>
                  <a:prstClr val="black"/>
                </a:solidFill>
              </a:rPr>
              <a:t>Контактная</a:t>
            </a:r>
            <a:r>
              <a:rPr lang="ru-RU" u="none" spc="4" dirty="0">
                <a:solidFill>
                  <a:prstClr val="black"/>
                </a:solidFill>
              </a:rPr>
              <a:t> информация</a:t>
            </a:r>
            <a:endParaRPr lang="ru-RU" dirty="0"/>
          </a:p>
        </p:txBody>
      </p:sp>
      <p:sp>
        <p:nvSpPr>
          <p:cNvPr id="3" name="Текст 2">
            <a:extLst>
              <a:ext uri="{FF2B5EF4-FFF2-40B4-BE49-F238E27FC236}">
                <a16:creationId xmlns:a16="http://schemas.microsoft.com/office/drawing/2014/main" id="{2BF11039-68F6-4A9C-A05C-071719AF7469}"/>
              </a:ext>
            </a:extLst>
          </p:cNvPr>
          <p:cNvSpPr>
            <a:spLocks noGrp="1"/>
          </p:cNvSpPr>
          <p:nvPr>
            <p:ph type="body" idx="1"/>
          </p:nvPr>
        </p:nvSpPr>
        <p:spPr>
          <a:xfrm>
            <a:off x="179512" y="1213200"/>
            <a:ext cx="8856984" cy="5201424"/>
          </a:xfrm>
        </p:spPr>
        <p:txBody>
          <a:bodyPr/>
          <a:lstStyle/>
          <a:p>
            <a:pPr algn="l"/>
            <a:r>
              <a:rPr lang="ru-RU" sz="2000" dirty="0"/>
              <a:t>ООО «ВОЛЮМЕТРИК ТЕХНОЛОДЖИ ИМПАЙЕР» </a:t>
            </a:r>
          </a:p>
          <a:p>
            <a:pPr algn="l"/>
            <a:r>
              <a:rPr lang="ru-RU" sz="2000" dirty="0"/>
              <a:t>ИНН/КПП: 1700002326 772701001</a:t>
            </a:r>
          </a:p>
          <a:p>
            <a:pPr algn="l"/>
            <a:r>
              <a:rPr lang="ru-RU" sz="2000" b="0" i="0" dirty="0">
                <a:solidFill>
                  <a:srgbClr val="35383B"/>
                </a:solidFill>
                <a:effectLst/>
                <a:latin typeface="Rubik"/>
              </a:rPr>
              <a:t>Генеральный директор: </a:t>
            </a:r>
            <a:r>
              <a:rPr lang="ru-RU" sz="2000" u="sng" dirty="0">
                <a:latin typeface="Rubik"/>
              </a:rPr>
              <a:t>Аль-Зубейди Али Хальдун</a:t>
            </a:r>
            <a:endParaRPr lang="ru-RU" sz="2000" b="0" u="sng" strike="noStrike" dirty="0">
              <a:effectLst/>
              <a:latin typeface="Rubik"/>
            </a:endParaRPr>
          </a:p>
          <a:p>
            <a:pPr algn="l"/>
            <a:r>
              <a:rPr lang="ru-RU" sz="2000" dirty="0">
                <a:solidFill>
                  <a:srgbClr val="04192C"/>
                </a:solidFill>
                <a:latin typeface="Rubik"/>
              </a:rPr>
              <a:t>Учредитель: </a:t>
            </a:r>
            <a:r>
              <a:rPr lang="ru-RU" sz="2000" u="sng" dirty="0">
                <a:solidFill>
                  <a:srgbClr val="04192C"/>
                </a:solidFill>
                <a:latin typeface="Rubik"/>
              </a:rPr>
              <a:t>Аль-Зубейди Али Хальдун</a:t>
            </a:r>
            <a:endParaRPr lang="ru-RU" sz="2000" u="sng" dirty="0"/>
          </a:p>
          <a:p>
            <a:pPr algn="l"/>
            <a:r>
              <a:rPr lang="ru-RU" sz="2000" b="0" i="0" dirty="0">
                <a:solidFill>
                  <a:srgbClr val="0C0E31"/>
                </a:solidFill>
                <a:effectLst/>
                <a:latin typeface="Rubik"/>
              </a:rPr>
              <a:t>Юридический адрес: </a:t>
            </a:r>
            <a:r>
              <a:rPr lang="ru-RU" sz="2000" b="0" i="0" dirty="0">
                <a:solidFill>
                  <a:srgbClr val="35383B"/>
                </a:solidFill>
                <a:effectLst/>
                <a:latin typeface="Rubik"/>
              </a:rPr>
              <a:t>117042, город Москва, ул. Адмирала Лазарева, д. 8, кв. 59</a:t>
            </a:r>
            <a:endParaRPr lang="ru-RU" sz="2000" dirty="0"/>
          </a:p>
          <a:p>
            <a:pPr algn="l"/>
            <a:r>
              <a:rPr lang="ru-RU" sz="2000" dirty="0"/>
              <a:t>Электронный адрес: </a:t>
            </a:r>
            <a:r>
              <a:rPr lang="en-US" sz="2000" dirty="0">
                <a:hlinkClick r:id="rId3"/>
              </a:rPr>
              <a:t>vtempire@hotmail.com</a:t>
            </a:r>
            <a:endParaRPr lang="en-US" sz="2000" dirty="0"/>
          </a:p>
          <a:p>
            <a:pPr algn="l"/>
            <a:r>
              <a:rPr lang="ru-RU" sz="2000" dirty="0"/>
              <a:t>Сайт: </a:t>
            </a:r>
            <a:r>
              <a:rPr lang="en-US" sz="2000" dirty="0">
                <a:hlinkClick r:id="rId4"/>
              </a:rPr>
              <a:t>www.vtempire.com</a:t>
            </a:r>
            <a:endParaRPr lang="ru-RU" sz="2000" dirty="0"/>
          </a:p>
          <a:p>
            <a:pPr algn="l"/>
            <a:r>
              <a:rPr lang="ru-RU" sz="2000" dirty="0"/>
              <a:t>Телефон: +79233804433</a:t>
            </a:r>
            <a:endParaRPr lang="en-US" sz="2000" dirty="0"/>
          </a:p>
          <a:p>
            <a:pPr algn="l"/>
            <a:r>
              <a:rPr lang="ru-RU" sz="2000" dirty="0"/>
              <a:t>Адрес:</a:t>
            </a:r>
            <a:r>
              <a:rPr lang="en-US" sz="2000" dirty="0"/>
              <a:t> </a:t>
            </a:r>
            <a:r>
              <a:rPr lang="ru-RU" sz="2000" dirty="0"/>
              <a:t>г. Москва, Ул. Скобелевская 1 к.3</a:t>
            </a:r>
          </a:p>
          <a:p>
            <a:pPr algn="l"/>
            <a:endParaRPr lang="en-US" sz="2000" dirty="0"/>
          </a:p>
          <a:p>
            <a:pPr algn="l"/>
            <a:r>
              <a:rPr lang="ru-RU" sz="2000" dirty="0"/>
              <a:t>Ссылки на видео </a:t>
            </a:r>
            <a:r>
              <a:rPr lang="en-US" sz="2000" dirty="0"/>
              <a:t>YouTube</a:t>
            </a:r>
            <a:endParaRPr lang="ru-RU" sz="2000" dirty="0"/>
          </a:p>
          <a:p>
            <a:pPr algn="l"/>
            <a:r>
              <a:rPr lang="ru-RU" sz="2000" dirty="0"/>
              <a:t>Виртуальные</a:t>
            </a:r>
            <a:r>
              <a:rPr lang="en-US" sz="2000" dirty="0"/>
              <a:t> </a:t>
            </a:r>
            <a:r>
              <a:rPr lang="ru-RU" sz="2000" dirty="0"/>
              <a:t>конференции: </a:t>
            </a:r>
            <a:r>
              <a:rPr lang="en-US" sz="2000" dirty="0">
                <a:hlinkClick r:id="rId5"/>
              </a:rPr>
              <a:t>https://youtu.be/yV0Xws9yXYg</a:t>
            </a:r>
            <a:endParaRPr lang="ru-RU" sz="2000" dirty="0"/>
          </a:p>
          <a:p>
            <a:pPr algn="l"/>
            <a:r>
              <a:rPr lang="ru-RU" sz="2000" dirty="0"/>
              <a:t>Виртуальные лекции: </a:t>
            </a:r>
            <a:r>
              <a:rPr lang="en-US" sz="2000" dirty="0">
                <a:hlinkClick r:id="rId6"/>
              </a:rPr>
              <a:t>https://youtu.be/QOLBIEb_3E8</a:t>
            </a:r>
            <a:endParaRPr lang="ru-RU" sz="2000" dirty="0"/>
          </a:p>
          <a:p>
            <a:pPr algn="l"/>
            <a:r>
              <a:rPr lang="ru-RU" sz="2000" dirty="0"/>
              <a:t>Виртуальные стадионы: </a:t>
            </a:r>
            <a:r>
              <a:rPr lang="en-US" sz="2000" dirty="0">
                <a:hlinkClick r:id="rId7"/>
              </a:rPr>
              <a:t>https://youtu.be/jY7Hlt7ZF_8</a:t>
            </a:r>
            <a:endParaRPr lang="ru-RU" sz="2000" dirty="0"/>
          </a:p>
          <a:p>
            <a:pPr algn="l"/>
            <a:endParaRPr lang="ru-RU" sz="2000" dirty="0"/>
          </a:p>
          <a:p>
            <a:pPr algn="l"/>
            <a:r>
              <a:rPr lang="en-US" sz="2000" dirty="0"/>
              <a:t>Telegram: @AliAlz7</a:t>
            </a:r>
            <a:endParaRPr lang="ru-RU" sz="2000" dirty="0"/>
          </a:p>
          <a:p>
            <a:endParaRPr lang="ru-RU" dirty="0"/>
          </a:p>
        </p:txBody>
      </p:sp>
      <p:pic>
        <p:nvPicPr>
          <p:cNvPr id="4" name="Рисунок 3">
            <a:extLst>
              <a:ext uri="{FF2B5EF4-FFF2-40B4-BE49-F238E27FC236}">
                <a16:creationId xmlns:a16="http://schemas.microsoft.com/office/drawing/2014/main" id="{45C8476A-7DDF-4ABA-9C0E-E1028D942094}"/>
              </a:ext>
            </a:extLst>
          </p:cNvPr>
          <p:cNvPicPr>
            <a:picLocks noChangeAspect="1"/>
          </p:cNvPicPr>
          <p:nvPr/>
        </p:nvPicPr>
        <p:blipFill>
          <a:blip r:embed="rId8"/>
          <a:stretch>
            <a:fillRect/>
          </a:stretch>
        </p:blipFill>
        <p:spPr>
          <a:xfrm>
            <a:off x="539552" y="1056129"/>
            <a:ext cx="6652022" cy="15640"/>
          </a:xfrm>
          <a:prstGeom prst="rect">
            <a:avLst/>
          </a:prstGeom>
          <a:solidFill>
            <a:srgbClr val="FF0000"/>
          </a:solidFill>
          <a:ln>
            <a:solidFill>
              <a:srgbClr val="C00000"/>
            </a:solidFill>
          </a:ln>
        </p:spPr>
      </p:pic>
      <p:pic>
        <p:nvPicPr>
          <p:cNvPr id="5" name="Рисунок 4">
            <a:extLst>
              <a:ext uri="{FF2B5EF4-FFF2-40B4-BE49-F238E27FC236}">
                <a16:creationId xmlns:a16="http://schemas.microsoft.com/office/drawing/2014/main" id="{125F6DE7-16E5-4E2F-5C58-6EC6F209DA66}"/>
              </a:ext>
            </a:extLst>
          </p:cNvPr>
          <p:cNvPicPr>
            <a:picLocks noChangeAspect="1"/>
          </p:cNvPicPr>
          <p:nvPr/>
        </p:nvPicPr>
        <p:blipFill>
          <a:blip r:embed="rId9"/>
          <a:stretch>
            <a:fillRect/>
          </a:stretch>
        </p:blipFill>
        <p:spPr>
          <a:xfrm>
            <a:off x="7308304" y="1190197"/>
            <a:ext cx="1568648" cy="1823163"/>
          </a:xfrm>
          <a:prstGeom prst="rect">
            <a:avLst/>
          </a:prstGeom>
        </p:spPr>
      </p:pic>
    </p:spTree>
    <p:extLst>
      <p:ext uri="{BB962C8B-B14F-4D97-AF65-F5344CB8AC3E}">
        <p14:creationId xmlns:p14="http://schemas.microsoft.com/office/powerpoint/2010/main" val="93797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B02B5EF-8E83-4F03-E141-319657F8874E}"/>
              </a:ext>
            </a:extLst>
          </p:cNvPr>
          <p:cNvSpPr>
            <a:spLocks noGrp="1"/>
          </p:cNvSpPr>
          <p:nvPr>
            <p:ph idx="1"/>
          </p:nvPr>
        </p:nvSpPr>
        <p:spPr>
          <a:xfrm>
            <a:off x="0" y="116632"/>
            <a:ext cx="9144000" cy="6624736"/>
          </a:xfrm>
        </p:spPr>
        <p:txBody>
          <a:bodyPr>
            <a:normAutofit fontScale="92500" lnSpcReduction="20000"/>
          </a:bodyPr>
          <a:lstStyle/>
          <a:p>
            <a:pPr marL="0" indent="0">
              <a:buNone/>
            </a:pPr>
            <a:r>
              <a:rPr lang="ru-RU" sz="2200" b="1" u="sng" dirty="0"/>
              <a:t>Дополнительное описание, необходимое по мнению участника</a:t>
            </a:r>
            <a:endParaRPr kumimoji="0" lang="ru-RU" sz="2200" b="0" i="0" u="none" strike="noStrike" kern="1200" cap="none" spc="0" normalizeH="0" baseline="0" noProof="0" dirty="0">
              <a:ln>
                <a:noFill/>
              </a:ln>
              <a:solidFill>
                <a:prstClr val="black"/>
              </a:solidFill>
              <a:effectLst/>
              <a:uLnTx/>
              <a:uFillTx/>
              <a:latin typeface="Calibri"/>
              <a:ea typeface="Verdana" panose="020B0604030504040204" pitchFamily="34" charset="0"/>
              <a:cs typeface="Times New Roman" panose="02020603050405020304" pitchFamily="18" charset="0"/>
            </a:endParaRPr>
          </a:p>
          <a:p>
            <a:pPr marL="0" marR="0" lvl="0" indent="450215" algn="just" defTabSz="914400" rtl="0" eaLnBrk="1" fontAlgn="auto" latinLnBrk="0" hangingPunct="1">
              <a:lnSpc>
                <a:spcPct val="107000"/>
              </a:lnSpc>
              <a:spcBef>
                <a:spcPts val="0"/>
              </a:spcBef>
              <a:spcAft>
                <a:spcPts val="80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450215" algn="just" defTabSz="914400" rtl="0" eaLnBrk="1" fontAlgn="auto" latinLnBrk="0" hangingPunct="1">
              <a:lnSpc>
                <a:spcPct val="107000"/>
              </a:lnSpc>
              <a:spcBef>
                <a:spcPts val="0"/>
              </a:spcBef>
              <a:spcAft>
                <a:spcPts val="800"/>
              </a:spcAft>
              <a:buClrTx/>
              <a:buSzTx/>
              <a:buFontTx/>
              <a:buNone/>
              <a:tabLst/>
              <a:defRPr/>
            </a:pPr>
            <a:r>
              <a:rPr kumimoji="0" lang="ru-RU" sz="1900" b="0"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Проблема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состоит в том, что современные способы связи и коммуникации, передачи видео изображения в прямом эфире (Skype, Zoom, FaceTime, WhatsApp, ВКС),и устройства для обмена видеоинформацией (компьютер, смартфон), совсем не создают для пользователей чувство реального присутствия в месте откуда передается видео изображение, и не создают ощущения реального разговора с собеседником, ограничиваются лишь 2D пространством.</a:t>
            </a:r>
          </a:p>
          <a:p>
            <a:pPr marL="0" marR="0" lvl="0" indent="450215" algn="just" defTabSz="914400" rtl="0" eaLnBrk="1" fontAlgn="auto" latinLnBrk="0" hangingPunct="1">
              <a:lnSpc>
                <a:spcPct val="107000"/>
              </a:lnSpc>
              <a:spcBef>
                <a:spcPts val="0"/>
              </a:spcBef>
              <a:spcAft>
                <a:spcPts val="8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Также в процессе обучения такими  способами информация усваивается плохо, и  мешает образовательному процессу.</a:t>
            </a:r>
          </a:p>
          <a:p>
            <a:pPr marL="0" marR="0" lvl="0" indent="450215" algn="just" defTabSz="914400" rtl="0" eaLnBrk="1" fontAlgn="auto" latinLnBrk="0" hangingPunct="1">
              <a:lnSpc>
                <a:spcPct val="107000"/>
              </a:lnSpc>
              <a:spcBef>
                <a:spcPts val="0"/>
              </a:spcBef>
              <a:spcAft>
                <a:spcPts val="8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Указанные проблемы будут решаться за счет технологии и принципа ее работы. Например в образовательном процессе по средствам внедрения аппаратно</a:t>
            </a:r>
            <a:r>
              <a:rPr lang="ru-RU" sz="1600" kern="1200"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программного комплекса ВКЗ в образовательные учреждения (вузы, школы, академии), для проведения лекций, уроков в дистанционном формате с эффектом реального присутствия и специальных образовательных программ. Осуществляться в образовательном процессе это будет таким образом: при проведении лекций преподаватель, или приглашенный известный лектор, не будет находиться в аудитории со студентами, а будет находиться в передающей виртуальной телепорт комнате, а студенты в аудитории, оснащенной виртуальной телепорт кабинкой, по средствам чего они смогут взаимодействовать в прямом эфире. Картинка с передающего ВКЗ по средствам нескольких видеокамер будет передаваться на 3 проекционных экрана в аудитории (принимающий ВКЗ), расположенных  таким образом, чтобы создавался угол обзора 360, то есть видео панорама будет передаваться с передающей на принимающую виртуальную комнату и наоборот. Таким образом для студентов будет создаваться впечатление полного присутствия преподавателя.</a:t>
            </a:r>
          </a:p>
          <a:p>
            <a:pPr marL="0" marR="0" lvl="0" indent="450215" algn="just" defTabSz="914400" rtl="0" eaLnBrk="1" fontAlgn="auto" latinLnBrk="0" hangingPunct="1">
              <a:lnSpc>
                <a:spcPct val="107000"/>
              </a:lnSpc>
              <a:spcBef>
                <a:spcPts val="0"/>
              </a:spcBef>
              <a:spcAft>
                <a:spcPts val="8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Также проблема состоит в то, что при  проведении ВКС конференций отсутствует  эффект присутствия и реального разговора с собеседником при  проведении таких встреч. </a:t>
            </a:r>
            <a:r>
              <a:rPr lang="ru-RU" sz="1600" kern="1200" dirty="0">
                <a:solidFill>
                  <a:prstClr val="black"/>
                </a:solidFill>
                <a:latin typeface="Times New Roman" panose="02020603050405020304" pitchFamily="18" charset="0"/>
                <a:ea typeface="Verdana" panose="020B0604030504040204" pitchFamily="34" charset="0"/>
                <a:cs typeface="Times New Roman" panose="02020603050405020304" pitchFamily="18" charset="0"/>
              </a:rPr>
              <a:t>Программно-аппаратный комплекс ВКЗ, решает данную проблему, по средствам технологии видеоконференций 360, при котором для пользователей создается эффект реального присутствия и разговора между друг другом.</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p>
          <a:p>
            <a:pPr marL="0" marR="0" lvl="0" indent="450215" algn="just" defTabSz="914400" rtl="0" eaLnBrk="1" fontAlgn="auto" latinLnBrk="0" hangingPunct="1">
              <a:lnSpc>
                <a:spcPct val="107000"/>
              </a:lnSpc>
              <a:spcBef>
                <a:spcPts val="0"/>
              </a:spcBef>
              <a:spcAft>
                <a:spcPts val="80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Нашу технологию целесообразно использовать для проведения совещаний, конференций, деловых встреч в онлайн формате, с эффектом полного присутствия и реального разговора между участниками, с использованием нашей технологии.</a:t>
            </a:r>
            <a:endParaRPr lang="ru-RU" sz="1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1437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Рисунок 4" descr="Изображение выглядит как человек&#10;&#10;Автоматически созданное описание">
            <a:extLst>
              <a:ext uri="{FF2B5EF4-FFF2-40B4-BE49-F238E27FC236}">
                <a16:creationId xmlns:a16="http://schemas.microsoft.com/office/drawing/2014/main" id="{B0B3568C-D347-7D90-83AF-3558EF1A6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10" y="536564"/>
            <a:ext cx="3541294" cy="2975284"/>
          </a:xfrm>
          <a:prstGeom prst="rect">
            <a:avLst/>
          </a:prstGeom>
        </p:spPr>
      </p:pic>
      <p:pic>
        <p:nvPicPr>
          <p:cNvPr id="7" name="Рисунок 6" descr="Изображение выглядит как текст, сцена, зал, конференц зал&#10;&#10;Автоматически созданное описание">
            <a:extLst>
              <a:ext uri="{FF2B5EF4-FFF2-40B4-BE49-F238E27FC236}">
                <a16:creationId xmlns:a16="http://schemas.microsoft.com/office/drawing/2014/main" id="{6C14950C-1791-EFE6-8FB7-FB6814CA8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057" y="680482"/>
            <a:ext cx="4700616" cy="2391100"/>
          </a:xfrm>
          <a:prstGeom prst="rect">
            <a:avLst/>
          </a:prstGeom>
        </p:spPr>
      </p:pic>
      <p:pic>
        <p:nvPicPr>
          <p:cNvPr id="9" name="Рисунок 8" descr="Изображение выглядит как внутренний, потолок, пол, туалет&#10;&#10;Автоматически созданное описание">
            <a:extLst>
              <a:ext uri="{FF2B5EF4-FFF2-40B4-BE49-F238E27FC236}">
                <a16:creationId xmlns:a16="http://schemas.microsoft.com/office/drawing/2014/main" id="{3A54F0A1-4AD6-33B0-C948-FFBF5799A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3969032"/>
            <a:ext cx="3672408" cy="2751140"/>
          </a:xfrm>
          <a:prstGeom prst="rect">
            <a:avLst/>
          </a:prstGeom>
        </p:spPr>
      </p:pic>
      <p:pic>
        <p:nvPicPr>
          <p:cNvPr id="15" name="Рисунок 14" descr="Изображение выглядит как текст, внутренний, электроника, экран&#10;&#10;Автоматически созданное описание">
            <a:extLst>
              <a:ext uri="{FF2B5EF4-FFF2-40B4-BE49-F238E27FC236}">
                <a16:creationId xmlns:a16="http://schemas.microsoft.com/office/drawing/2014/main" id="{F5364086-101A-515A-AEF4-C68B708E22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72" t="3797" r="5172" b="4249"/>
          <a:stretch/>
        </p:blipFill>
        <p:spPr>
          <a:xfrm>
            <a:off x="4303063" y="4077536"/>
            <a:ext cx="4392487" cy="2534127"/>
          </a:xfrm>
          <a:prstGeom prst="rect">
            <a:avLst/>
          </a:prstGeom>
        </p:spPr>
      </p:pic>
      <p:sp>
        <p:nvSpPr>
          <p:cNvPr id="16" name="TextBox 15">
            <a:extLst>
              <a:ext uri="{FF2B5EF4-FFF2-40B4-BE49-F238E27FC236}">
                <a16:creationId xmlns:a16="http://schemas.microsoft.com/office/drawing/2014/main" id="{7C9B4DB8-1C8A-9CF1-8B4F-28746C3CAD8D}"/>
              </a:ext>
            </a:extLst>
          </p:cNvPr>
          <p:cNvSpPr txBox="1"/>
          <p:nvPr/>
        </p:nvSpPr>
        <p:spPr>
          <a:xfrm>
            <a:off x="1043608" y="91017"/>
            <a:ext cx="6758581" cy="369332"/>
          </a:xfrm>
          <a:prstGeom prst="rect">
            <a:avLst/>
          </a:prstGeom>
          <a:noFill/>
        </p:spPr>
        <p:txBody>
          <a:bodyPr wrap="none" rtlCol="0">
            <a:spAutoFit/>
          </a:bodyPr>
          <a:lstStyle/>
          <a:p>
            <a:pPr algn="ctr"/>
            <a:r>
              <a:rPr lang="ru-RU" dirty="0">
                <a:solidFill>
                  <a:schemeClr val="bg1"/>
                </a:solidFill>
              </a:rPr>
              <a:t>Рисунок применение системы ВКЗ при проведении онлайн лекций</a:t>
            </a:r>
          </a:p>
        </p:txBody>
      </p:sp>
      <p:sp>
        <p:nvSpPr>
          <p:cNvPr id="17" name="TextBox 16">
            <a:extLst>
              <a:ext uri="{FF2B5EF4-FFF2-40B4-BE49-F238E27FC236}">
                <a16:creationId xmlns:a16="http://schemas.microsoft.com/office/drawing/2014/main" id="{4E371EC7-A619-114A-5172-9831CA74ACAC}"/>
              </a:ext>
            </a:extLst>
          </p:cNvPr>
          <p:cNvSpPr txBox="1"/>
          <p:nvPr/>
        </p:nvSpPr>
        <p:spPr>
          <a:xfrm>
            <a:off x="285166" y="3528766"/>
            <a:ext cx="8640507" cy="369332"/>
          </a:xfrm>
          <a:prstGeom prst="rect">
            <a:avLst/>
          </a:prstGeom>
          <a:noFill/>
        </p:spPr>
        <p:txBody>
          <a:bodyPr wrap="none" rtlCol="0">
            <a:spAutoFit/>
          </a:bodyPr>
          <a:lstStyle/>
          <a:p>
            <a:pPr algn="ctr"/>
            <a:r>
              <a:rPr lang="ru-RU" dirty="0">
                <a:solidFill>
                  <a:schemeClr val="bg1"/>
                </a:solidFill>
              </a:rPr>
              <a:t>Рисунок применение системы ВКЗ при проведении совещаний в удаленном формате</a:t>
            </a:r>
          </a:p>
        </p:txBody>
      </p:sp>
      <p:pic>
        <p:nvPicPr>
          <p:cNvPr id="26" name="Рисунок 25" descr="Передача со сплошной заливкой">
            <a:extLst>
              <a:ext uri="{FF2B5EF4-FFF2-40B4-BE49-F238E27FC236}">
                <a16:creationId xmlns:a16="http://schemas.microsoft.com/office/drawing/2014/main" id="{DA32539F-97C3-7733-806B-00B577EAA7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41817" y="1876032"/>
            <a:ext cx="449326" cy="449326"/>
          </a:xfrm>
          <a:prstGeom prst="rect">
            <a:avLst/>
          </a:prstGeom>
        </p:spPr>
      </p:pic>
      <p:pic>
        <p:nvPicPr>
          <p:cNvPr id="27" name="Рисунок 26">
            <a:extLst>
              <a:ext uri="{FF2B5EF4-FFF2-40B4-BE49-F238E27FC236}">
                <a16:creationId xmlns:a16="http://schemas.microsoft.com/office/drawing/2014/main" id="{1CB361ED-F92E-362D-55A2-78251CD2E63A}"/>
              </a:ext>
            </a:extLst>
          </p:cNvPr>
          <p:cNvPicPr>
            <a:picLocks noChangeAspect="1"/>
          </p:cNvPicPr>
          <p:nvPr/>
        </p:nvPicPr>
        <p:blipFill>
          <a:blip r:embed="rId9"/>
          <a:stretch>
            <a:fillRect/>
          </a:stretch>
        </p:blipFill>
        <p:spPr>
          <a:xfrm>
            <a:off x="3851920" y="5122077"/>
            <a:ext cx="451143" cy="445047"/>
          </a:xfrm>
          <a:prstGeom prst="rect">
            <a:avLst/>
          </a:prstGeom>
        </p:spPr>
      </p:pic>
    </p:spTree>
    <p:extLst>
      <p:ext uri="{BB962C8B-B14F-4D97-AF65-F5344CB8AC3E}">
        <p14:creationId xmlns:p14="http://schemas.microsoft.com/office/powerpoint/2010/main" val="44959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67D593-9E4C-4CFE-5867-D5EDEFDC6BD7}"/>
              </a:ext>
            </a:extLst>
          </p:cNvPr>
          <p:cNvSpPr>
            <a:spLocks noGrp="1"/>
          </p:cNvSpPr>
          <p:nvPr>
            <p:ph type="title"/>
          </p:nvPr>
        </p:nvSpPr>
        <p:spPr>
          <a:xfrm>
            <a:off x="611560" y="0"/>
            <a:ext cx="7399735" cy="998909"/>
          </a:xfrm>
        </p:spPr>
        <p:txBody>
          <a:bodyPr>
            <a:normAutofit/>
          </a:bodyPr>
          <a:lstStyle/>
          <a:p>
            <a:pPr algn="ctr"/>
            <a:r>
              <a:rPr lang="ru-RU" sz="2800" dirty="0">
                <a:effectLst>
                  <a:outerShdw blurRad="38100" dist="38100" dir="2700000" algn="tl">
                    <a:srgbClr val="000000">
                      <a:alpha val="43137"/>
                    </a:srgbClr>
                  </a:outerShdw>
                </a:effectLst>
              </a:rPr>
              <a:t>Программно-аппаратный комплекс ВКЗ</a:t>
            </a:r>
            <a:br>
              <a:rPr lang="ru-RU" sz="2800" dirty="0">
                <a:effectLst>
                  <a:outerShdw blurRad="38100" dist="38100" dir="2700000" algn="tl">
                    <a:srgbClr val="000000">
                      <a:alpha val="43137"/>
                    </a:srgbClr>
                  </a:outerShdw>
                </a:effectLst>
              </a:rPr>
            </a:br>
            <a:r>
              <a:rPr lang="ru-RU" sz="2800" dirty="0">
                <a:effectLst>
                  <a:outerShdw blurRad="38100" dist="38100" dir="2700000" algn="tl">
                    <a:srgbClr val="000000">
                      <a:alpha val="43137"/>
                    </a:srgbClr>
                  </a:outerShdw>
                </a:effectLst>
              </a:rPr>
              <a:t>(спецификация)</a:t>
            </a:r>
          </a:p>
        </p:txBody>
      </p:sp>
      <p:graphicFrame>
        <p:nvGraphicFramePr>
          <p:cNvPr id="7" name="Таблица 7">
            <a:extLst>
              <a:ext uri="{FF2B5EF4-FFF2-40B4-BE49-F238E27FC236}">
                <a16:creationId xmlns:a16="http://schemas.microsoft.com/office/drawing/2014/main" id="{966BD2FC-428D-8F88-8EF2-65A8623E995D}"/>
              </a:ext>
            </a:extLst>
          </p:cNvPr>
          <p:cNvGraphicFramePr>
            <a:graphicFrameLocks noGrp="1"/>
          </p:cNvGraphicFramePr>
          <p:nvPr>
            <p:ph idx="1"/>
            <p:extLst>
              <p:ext uri="{D42A27DB-BD31-4B8C-83A1-F6EECF244321}">
                <p14:modId xmlns:p14="http://schemas.microsoft.com/office/powerpoint/2010/main" val="2329878578"/>
              </p:ext>
            </p:extLst>
          </p:nvPr>
        </p:nvGraphicFramePr>
        <p:xfrm>
          <a:off x="71500" y="1031879"/>
          <a:ext cx="9000999" cy="5704655"/>
        </p:xfrm>
        <a:graphic>
          <a:graphicData uri="http://schemas.openxmlformats.org/drawingml/2006/table">
            <a:tbl>
              <a:tblPr firstRow="1" bandRow="1">
                <a:tableStyleId>{BDBED569-4797-4DF1-A0F4-6AAB3CD982D8}</a:tableStyleId>
              </a:tblPr>
              <a:tblGrid>
                <a:gridCol w="1332149">
                  <a:extLst>
                    <a:ext uri="{9D8B030D-6E8A-4147-A177-3AD203B41FA5}">
                      <a16:colId xmlns:a16="http://schemas.microsoft.com/office/drawing/2014/main" val="2565200525"/>
                    </a:ext>
                  </a:extLst>
                </a:gridCol>
                <a:gridCol w="2016224">
                  <a:extLst>
                    <a:ext uri="{9D8B030D-6E8A-4147-A177-3AD203B41FA5}">
                      <a16:colId xmlns:a16="http://schemas.microsoft.com/office/drawing/2014/main" val="1794592814"/>
                    </a:ext>
                  </a:extLst>
                </a:gridCol>
                <a:gridCol w="792088">
                  <a:extLst>
                    <a:ext uri="{9D8B030D-6E8A-4147-A177-3AD203B41FA5}">
                      <a16:colId xmlns:a16="http://schemas.microsoft.com/office/drawing/2014/main" val="1126434110"/>
                    </a:ext>
                  </a:extLst>
                </a:gridCol>
                <a:gridCol w="4860538">
                  <a:extLst>
                    <a:ext uri="{9D8B030D-6E8A-4147-A177-3AD203B41FA5}">
                      <a16:colId xmlns:a16="http://schemas.microsoft.com/office/drawing/2014/main" val="2918414914"/>
                    </a:ext>
                  </a:extLst>
                </a:gridCol>
              </a:tblGrid>
              <a:tr h="1930195">
                <a:tc rowSpan="9">
                  <a:txBody>
                    <a:bodyPr/>
                    <a:lstStyle/>
                    <a:p>
                      <a:pPr algn="ctr"/>
                      <a:r>
                        <a:rPr lang="ru-RU" sz="2400" b="0" dirty="0"/>
                        <a:t>Общее</a:t>
                      </a:r>
                    </a:p>
                  </a:txBody>
                  <a:tcPr vert="vert270" anchor="ctr">
                    <a:solidFill>
                      <a:schemeClr val="accent1">
                        <a:lumMod val="40000"/>
                        <a:lumOff val="60000"/>
                      </a:schemeClr>
                    </a:solidFill>
                  </a:tcPr>
                </a:tc>
                <a:tc>
                  <a:txBody>
                    <a:bodyPr/>
                    <a:lstStyle/>
                    <a:p>
                      <a:pPr algn="ctr"/>
                      <a:r>
                        <a:rPr lang="ru-RU" dirty="0"/>
                        <a:t>Изделие</a:t>
                      </a:r>
                    </a:p>
                  </a:txBody>
                  <a:tcPr anchor="ctr">
                    <a:solidFill>
                      <a:schemeClr val="bg1"/>
                    </a:solidFill>
                  </a:tcPr>
                </a:tc>
                <a:tc gridSpan="2">
                  <a:txBody>
                    <a:bodyPr/>
                    <a:lstStyle/>
                    <a:p>
                      <a:pPr algn="ctr"/>
                      <a:r>
                        <a:rPr lang="ru-RU" b="1" dirty="0"/>
                        <a:t>Программно-аппаратный комплекс ВКЗ (виртуальные конференц залы)-это конференц-систем с возможностью приема, передачи и воспроизведения информации в виде видеоизображения передаваемой от аналогичного ВКЗ, либо от нескольких видеокамер, панорамной видеокамеры либо внешних устройств с углом обзора в 360 градусов для создания эффекта реального присутствия, работающий на основе разрабатываемого ПО в составе программного-аппаратного комплекса</a:t>
                      </a:r>
                    </a:p>
                  </a:txBody>
                  <a:tcPr/>
                </a:tc>
                <a:tc hMerge="1">
                  <a:txBody>
                    <a:bodyPr/>
                    <a:lstStyle/>
                    <a:p>
                      <a:endParaRPr lang="ru-RU"/>
                    </a:p>
                  </a:txBody>
                  <a:tcPr/>
                </a:tc>
                <a:extLst>
                  <a:ext uri="{0D108BD9-81ED-4DB2-BD59-A6C34878D82A}">
                    <a16:rowId xmlns:a16="http://schemas.microsoft.com/office/drawing/2014/main" val="3040791164"/>
                  </a:ext>
                </a:extLst>
              </a:tr>
              <a:tr h="501776">
                <a:tc vMerge="1">
                  <a:txBody>
                    <a:bodyPr/>
                    <a:lstStyle/>
                    <a:p>
                      <a:pPr algn="ctr"/>
                      <a:endParaRPr lang="ru-RU" dirty="0"/>
                    </a:p>
                  </a:txBody>
                  <a:tcPr/>
                </a:tc>
                <a:tc rowSpan="8">
                  <a:txBody>
                    <a:bodyPr/>
                    <a:lstStyle/>
                    <a:p>
                      <a:pPr algn="ctr"/>
                      <a:r>
                        <a:rPr lang="ru-RU" b="1" dirty="0"/>
                        <a:t>Комплектация</a:t>
                      </a:r>
                    </a:p>
                  </a:txBody>
                  <a:tcPr anchor="ctr">
                    <a:solidFill>
                      <a:schemeClr val="bg1">
                        <a:alpha val="20000"/>
                      </a:schemeClr>
                    </a:solidFill>
                  </a:tcPr>
                </a:tc>
                <a:tc>
                  <a:txBody>
                    <a:bodyPr/>
                    <a:lstStyle/>
                    <a:p>
                      <a:pPr algn="ctr"/>
                      <a:r>
                        <a:rPr lang="ru-RU" dirty="0"/>
                        <a:t>1</a:t>
                      </a:r>
                    </a:p>
                  </a:txBody>
                  <a:tcPr/>
                </a:tc>
                <a:tc>
                  <a:txBody>
                    <a:bodyPr/>
                    <a:lstStyle/>
                    <a:p>
                      <a:pPr algn="ctr"/>
                      <a:r>
                        <a:rPr lang="ru-RU" dirty="0"/>
                        <a:t>Экраны (проекционные экраны, высококачественные </a:t>
                      </a:r>
                      <a:r>
                        <a:rPr lang="en-US" dirty="0"/>
                        <a:t>LED </a:t>
                      </a:r>
                      <a:r>
                        <a:rPr lang="ru-RU" dirty="0"/>
                        <a:t>экраны)</a:t>
                      </a:r>
                    </a:p>
                  </a:txBody>
                  <a:tcPr/>
                </a:tc>
                <a:extLst>
                  <a:ext uri="{0D108BD9-81ED-4DB2-BD59-A6C34878D82A}">
                    <a16:rowId xmlns:a16="http://schemas.microsoft.com/office/drawing/2014/main" val="369489542"/>
                  </a:ext>
                </a:extLst>
              </a:tr>
              <a:tr h="335920">
                <a:tc vMerge="1">
                  <a:txBody>
                    <a:bodyPr/>
                    <a:lstStyle/>
                    <a:p>
                      <a:pPr algn="ctr"/>
                      <a:endParaRPr lang="ru-RU" dirty="0"/>
                    </a:p>
                  </a:txBody>
                  <a:tcPr vert="vert270"/>
                </a:tc>
                <a:tc vMerge="1">
                  <a:txBody>
                    <a:bodyPr/>
                    <a:lstStyle/>
                    <a:p>
                      <a:pPr algn="ctr"/>
                      <a:endParaRPr lang="ru-RU" dirty="0"/>
                    </a:p>
                  </a:txBody>
                  <a:tcPr/>
                </a:tc>
                <a:tc>
                  <a:txBody>
                    <a:bodyPr/>
                    <a:lstStyle/>
                    <a:p>
                      <a:pPr algn="ctr"/>
                      <a:r>
                        <a:rPr lang="ru-RU" dirty="0"/>
                        <a:t>2</a:t>
                      </a:r>
                    </a:p>
                  </a:txBody>
                  <a:tcP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Видеокамеры высокого разрешения </a:t>
                      </a:r>
                      <a:r>
                        <a:rPr lang="ru-RU" sz="1350" dirty="0">
                          <a:effectLst/>
                        </a:rPr>
                        <a:t>  </a:t>
                      </a:r>
                      <a:endParaRPr lang="ru-RU" sz="1350" dirty="0">
                        <a:latin typeface="+mn-lt"/>
                      </a:endParaRPr>
                    </a:p>
                  </a:txBody>
                  <a:tcPr/>
                </a:tc>
                <a:extLst>
                  <a:ext uri="{0D108BD9-81ED-4DB2-BD59-A6C34878D82A}">
                    <a16:rowId xmlns:a16="http://schemas.microsoft.com/office/drawing/2014/main" val="1379065328"/>
                  </a:ext>
                </a:extLst>
              </a:tr>
              <a:tr h="335920">
                <a:tc vMerge="1">
                  <a:txBody>
                    <a:bodyPr/>
                    <a:lstStyle/>
                    <a:p>
                      <a:pPr algn="ctr"/>
                      <a:endParaRPr lang="ru-RU" dirty="0"/>
                    </a:p>
                  </a:txBody>
                  <a:tcPr vert="vert270"/>
                </a:tc>
                <a:tc vMerge="1">
                  <a:txBody>
                    <a:bodyPr/>
                    <a:lstStyle/>
                    <a:p>
                      <a:pPr algn="ctr"/>
                      <a:endParaRPr lang="ru-RU" dirty="0"/>
                    </a:p>
                  </a:txBody>
                  <a:tcPr/>
                </a:tc>
                <a:tc>
                  <a:txBody>
                    <a:bodyPr/>
                    <a:lstStyle/>
                    <a:p>
                      <a:pPr algn="ctr"/>
                      <a:r>
                        <a:rPr lang="ru-RU" dirty="0"/>
                        <a:t>3</a:t>
                      </a:r>
                    </a:p>
                  </a:txBody>
                  <a:tcPr/>
                </a:tc>
                <a:tc>
                  <a: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ru-RU" sz="1350" b="0" i="0" u="none" strike="noStrike" kern="0" cap="none" spc="0" normalizeH="0" baseline="0" noProof="0" dirty="0">
                          <a:ln>
                            <a:noFill/>
                          </a:ln>
                          <a:solidFill>
                            <a:prstClr val="black"/>
                          </a:solidFill>
                          <a:effectLst/>
                          <a:uLnTx/>
                          <a:uFillTx/>
                          <a:latin typeface="+mn-lt"/>
                          <a:cs typeface="+mn-cs"/>
                        </a:rPr>
                        <a:t>Ультра короткофокусные 4к лазерные проекторы</a:t>
                      </a:r>
                    </a:p>
                  </a:txBody>
                  <a:tcPr/>
                </a:tc>
                <a:extLst>
                  <a:ext uri="{0D108BD9-81ED-4DB2-BD59-A6C34878D82A}">
                    <a16:rowId xmlns:a16="http://schemas.microsoft.com/office/drawing/2014/main" val="976560779"/>
                  </a:ext>
                </a:extLst>
              </a:tr>
              <a:tr h="335920">
                <a:tc vMerge="1">
                  <a:txBody>
                    <a:bodyPr/>
                    <a:lstStyle/>
                    <a:p>
                      <a:pPr algn="ctr"/>
                      <a:endParaRPr lang="ru-RU" dirty="0"/>
                    </a:p>
                  </a:txBody>
                  <a:tcPr vert="vert270"/>
                </a:tc>
                <a:tc vMerge="1">
                  <a:txBody>
                    <a:bodyPr/>
                    <a:lstStyle/>
                    <a:p>
                      <a:pPr algn="ctr"/>
                      <a:endParaRPr lang="ru-RU" dirty="0"/>
                    </a:p>
                  </a:txBody>
                  <a:tcPr/>
                </a:tc>
                <a:tc>
                  <a:txBody>
                    <a:bodyPr/>
                    <a:lstStyle/>
                    <a:p>
                      <a:pPr algn="ctr"/>
                      <a:r>
                        <a:rPr lang="ru-RU" dirty="0"/>
                        <a:t>4</a:t>
                      </a:r>
                    </a:p>
                  </a:txBody>
                  <a:tcPr/>
                </a:tc>
                <a:tc>
                  <a:txBody>
                    <a:bodyPr/>
                    <a:lstStyle/>
                    <a:p>
                      <a:pPr algn="ctr"/>
                      <a:r>
                        <a:rPr kumimoji="0" lang="ru-RU" sz="1350" b="0" i="0" u="none" strike="noStrike" kern="0" cap="none" spc="0" normalizeH="0" baseline="0" noProof="0" dirty="0">
                          <a:ln>
                            <a:noFill/>
                          </a:ln>
                          <a:solidFill>
                            <a:prstClr val="black"/>
                          </a:solidFill>
                          <a:effectLst/>
                          <a:uLnTx/>
                          <a:uFillTx/>
                          <a:latin typeface="+mn-lt"/>
                          <a:cs typeface="+mn-cs"/>
                        </a:rPr>
                        <a:t>Компьютер (системный блок, монитор) </a:t>
                      </a:r>
                      <a:endParaRPr lang="ru-RU" sz="1350" dirty="0">
                        <a:latin typeface="+mn-lt"/>
                      </a:endParaRPr>
                    </a:p>
                  </a:txBody>
                  <a:tcPr/>
                </a:tc>
                <a:extLst>
                  <a:ext uri="{0D108BD9-81ED-4DB2-BD59-A6C34878D82A}">
                    <a16:rowId xmlns:a16="http://schemas.microsoft.com/office/drawing/2014/main" val="2757152727"/>
                  </a:ext>
                </a:extLst>
              </a:tr>
              <a:tr h="335920">
                <a:tc vMerge="1">
                  <a:txBody>
                    <a:bodyPr/>
                    <a:lstStyle/>
                    <a:p>
                      <a:pPr algn="ctr"/>
                      <a:endParaRPr lang="ru-RU" dirty="0"/>
                    </a:p>
                  </a:txBody>
                  <a:tcPr vert="vert270"/>
                </a:tc>
                <a:tc vMerge="1">
                  <a:txBody>
                    <a:bodyPr/>
                    <a:lstStyle/>
                    <a:p>
                      <a:pPr algn="ctr"/>
                      <a:endParaRPr lang="ru-RU" dirty="0"/>
                    </a:p>
                  </a:txBody>
                  <a:tcPr/>
                </a:tc>
                <a:tc>
                  <a:txBody>
                    <a:bodyPr/>
                    <a:lstStyle/>
                    <a:p>
                      <a:pPr algn="ctr"/>
                      <a:r>
                        <a:rPr lang="ru-RU" dirty="0"/>
                        <a:t>5</a:t>
                      </a:r>
                    </a:p>
                  </a:txBody>
                  <a:tcPr/>
                </a:tc>
                <a:tc>
                  <a:txBody>
                    <a:bodyPr/>
                    <a:lstStyle/>
                    <a:p>
                      <a:pPr algn="ctr"/>
                      <a:r>
                        <a:rPr lang="ru-RU" sz="1350" dirty="0"/>
                        <a:t>Акустическая система (колонки, усилители) и микрофоны</a:t>
                      </a:r>
                      <a:endParaRPr lang="ru-RU" sz="1350" dirty="0">
                        <a:latin typeface="+mn-lt"/>
                      </a:endParaRPr>
                    </a:p>
                  </a:txBody>
                  <a:tcPr/>
                </a:tc>
                <a:extLst>
                  <a:ext uri="{0D108BD9-81ED-4DB2-BD59-A6C34878D82A}">
                    <a16:rowId xmlns:a16="http://schemas.microsoft.com/office/drawing/2014/main" val="3842284189"/>
                  </a:ext>
                </a:extLst>
              </a:tr>
              <a:tr h="707048">
                <a:tc vMerge="1">
                  <a:txBody>
                    <a:bodyPr/>
                    <a:lstStyle/>
                    <a:p>
                      <a:pPr algn="ctr"/>
                      <a:endParaRPr lang="ru-RU" dirty="0"/>
                    </a:p>
                  </a:txBody>
                  <a:tcPr vert="vert270"/>
                </a:tc>
                <a:tc vMerge="1">
                  <a:txBody>
                    <a:bodyPr/>
                    <a:lstStyle/>
                    <a:p>
                      <a:pPr algn="ctr"/>
                      <a:endParaRPr lang="ru-RU" dirty="0"/>
                    </a:p>
                  </a:txBody>
                  <a:tcPr/>
                </a:tc>
                <a:tc>
                  <a:txBody>
                    <a:bodyPr/>
                    <a:lstStyle/>
                    <a:p>
                      <a:pPr algn="ctr"/>
                      <a:r>
                        <a:rPr lang="ru-RU" dirty="0"/>
                        <a:t>                           6</a:t>
                      </a:r>
                    </a:p>
                  </a:txBody>
                  <a:tcPr/>
                </a:tc>
                <a:tc>
                  <a:txBody>
                    <a:bodyPr/>
                    <a:lstStyle/>
                    <a:p>
                      <a:pPr algn="ctr"/>
                      <a:r>
                        <a:rPr lang="ru-RU" sz="1350" dirty="0"/>
                        <a:t>Разрабатываемое программное обеспечение (сшивка и склейка, автокоррекция, видеоконференция, онлайн трансляция, адаптированное горизонтальное и вертикальное отображение и передача на экраны)</a:t>
                      </a:r>
                      <a:endParaRPr lang="ru-RU" sz="1350" dirty="0">
                        <a:latin typeface="+mn-lt"/>
                      </a:endParaRPr>
                    </a:p>
                  </a:txBody>
                  <a:tcPr/>
                </a:tc>
                <a:extLst>
                  <a:ext uri="{0D108BD9-81ED-4DB2-BD59-A6C34878D82A}">
                    <a16:rowId xmlns:a16="http://schemas.microsoft.com/office/drawing/2014/main" val="1913616016"/>
                  </a:ext>
                </a:extLst>
              </a:tr>
              <a:tr h="509379">
                <a:tc vMerge="1">
                  <a:txBody>
                    <a:bodyPr/>
                    <a:lstStyle/>
                    <a:p>
                      <a:pPr algn="ctr"/>
                      <a:endParaRPr lang="ru-RU" dirty="0"/>
                    </a:p>
                  </a:txBody>
                  <a:tcPr vert="vert270"/>
                </a:tc>
                <a:tc vMerge="1">
                  <a:txBody>
                    <a:bodyPr/>
                    <a:lstStyle/>
                    <a:p>
                      <a:pPr algn="ctr"/>
                      <a:endParaRPr lang="ru-RU" dirty="0"/>
                    </a:p>
                  </a:txBody>
                  <a:tcPr/>
                </a:tc>
                <a:tc>
                  <a:txBody>
                    <a:bodyPr/>
                    <a:lstStyle/>
                    <a:p>
                      <a:pPr algn="ctr"/>
                      <a:r>
                        <a:rPr lang="ru-RU" dirty="0"/>
                        <a:t>7</a:t>
                      </a:r>
                    </a:p>
                  </a:txBody>
                  <a:tcPr/>
                </a:tc>
                <a:tc>
                  <a:txBody>
                    <a:bodyPr/>
                    <a:lstStyle/>
                    <a:p>
                      <a:pPr algn="ctr"/>
                      <a:r>
                        <a:rPr lang="ru-RU" sz="1350" dirty="0"/>
                        <a:t>Операционная система и </a:t>
                      </a:r>
                      <a:endParaRPr lang="ru-RU" sz="2400" b="0" u="none" strike="noStrike" baseline="0" dirty="0">
                        <a:solidFill>
                          <a:srgbClr val="000000"/>
                        </a:solidFill>
                      </a:endParaRPr>
                    </a:p>
                    <a:p>
                      <a:pPr algn="ctr"/>
                      <a:r>
                        <a:rPr lang="ru-RU" sz="1400" b="0" u="none" strike="noStrike" baseline="0" dirty="0">
                          <a:solidFill>
                            <a:srgbClr val="000000"/>
                          </a:solidFill>
                        </a:rPr>
                        <a:t>антивирусное программное обеспечение 	</a:t>
                      </a:r>
                      <a:endParaRPr lang="ru-RU" sz="1400" b="0" i="0" u="none" strike="noStrike" baseline="0" dirty="0">
                        <a:solidFill>
                          <a:srgbClr val="000000"/>
                        </a:solidFill>
                        <a:latin typeface="Calibri" panose="020F0502020204030204" pitchFamily="34" charset="0"/>
                      </a:endParaRPr>
                    </a:p>
                  </a:txBody>
                  <a:tcPr/>
                </a:tc>
                <a:extLst>
                  <a:ext uri="{0D108BD9-81ED-4DB2-BD59-A6C34878D82A}">
                    <a16:rowId xmlns:a16="http://schemas.microsoft.com/office/drawing/2014/main" val="816188720"/>
                  </a:ext>
                </a:extLst>
              </a:tr>
              <a:tr h="335920">
                <a:tc vMerge="1">
                  <a:txBody>
                    <a:bodyPr/>
                    <a:lstStyle/>
                    <a:p>
                      <a:pPr algn="ctr"/>
                      <a:endParaRPr lang="ru-RU" dirty="0"/>
                    </a:p>
                  </a:txBody>
                  <a:tcPr vert="vert270"/>
                </a:tc>
                <a:tc vMerge="1">
                  <a:txBody>
                    <a:bodyPr/>
                    <a:lstStyle/>
                    <a:p>
                      <a:pPr algn="ctr"/>
                      <a:endParaRPr lang="ru-RU" dirty="0"/>
                    </a:p>
                  </a:txBody>
                  <a:tcPr/>
                </a:tc>
                <a:tc>
                  <a:txBody>
                    <a:bodyPr/>
                    <a:lstStyle/>
                    <a:p>
                      <a:pPr algn="ctr"/>
                      <a:r>
                        <a:rPr lang="ru-RU" dirty="0"/>
                        <a:t>8</a:t>
                      </a:r>
                    </a:p>
                  </a:txBody>
                  <a:tcPr/>
                </a:tc>
                <a:tc>
                  <a:txBody>
                    <a:bodyPr/>
                    <a:lstStyle/>
                    <a:p>
                      <a:pPr algn="ctr"/>
                      <a:r>
                        <a:rPr lang="ru-RU" sz="1350" dirty="0"/>
                        <a:t>Пульт ДУ, контроллер управления, коммутаторы, центральный блок конференц-системы</a:t>
                      </a:r>
                      <a:endParaRPr lang="ru-RU" sz="1350" dirty="0">
                        <a:latin typeface="+mn-lt"/>
                      </a:endParaRPr>
                    </a:p>
                  </a:txBody>
                  <a:tcPr/>
                </a:tc>
                <a:extLst>
                  <a:ext uri="{0D108BD9-81ED-4DB2-BD59-A6C34878D82A}">
                    <a16:rowId xmlns:a16="http://schemas.microsoft.com/office/drawing/2014/main" val="4224984549"/>
                  </a:ext>
                </a:extLst>
              </a:tr>
            </a:tbl>
          </a:graphicData>
        </a:graphic>
      </p:graphicFrame>
    </p:spTree>
    <p:extLst>
      <p:ext uri="{BB962C8B-B14F-4D97-AF65-F5344CB8AC3E}">
        <p14:creationId xmlns:p14="http://schemas.microsoft.com/office/powerpoint/2010/main" val="289133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F970EC31-7764-397E-825B-2AB9BA64605E}"/>
              </a:ext>
            </a:extLst>
          </p:cNvPr>
          <p:cNvGraphicFramePr>
            <a:graphicFrameLocks noGrp="1"/>
          </p:cNvGraphicFramePr>
          <p:nvPr>
            <p:ph idx="1"/>
            <p:extLst>
              <p:ext uri="{D42A27DB-BD31-4B8C-83A1-F6EECF244321}">
                <p14:modId xmlns:p14="http://schemas.microsoft.com/office/powerpoint/2010/main" val="2266052790"/>
              </p:ext>
            </p:extLst>
          </p:nvPr>
        </p:nvGraphicFramePr>
        <p:xfrm>
          <a:off x="143508" y="56886"/>
          <a:ext cx="8856984" cy="6744227"/>
        </p:xfrm>
        <a:graphic>
          <a:graphicData uri="http://schemas.openxmlformats.org/drawingml/2006/table">
            <a:tbl>
              <a:tblPr firstRow="1" bandRow="1">
                <a:tableStyleId>{BDBED569-4797-4DF1-A0F4-6AAB3CD982D8}</a:tableStyleId>
              </a:tblPr>
              <a:tblGrid>
                <a:gridCol w="4428492">
                  <a:extLst>
                    <a:ext uri="{9D8B030D-6E8A-4147-A177-3AD203B41FA5}">
                      <a16:colId xmlns:a16="http://schemas.microsoft.com/office/drawing/2014/main" val="2781980979"/>
                    </a:ext>
                  </a:extLst>
                </a:gridCol>
                <a:gridCol w="4428492">
                  <a:extLst>
                    <a:ext uri="{9D8B030D-6E8A-4147-A177-3AD203B41FA5}">
                      <a16:colId xmlns:a16="http://schemas.microsoft.com/office/drawing/2014/main" val="1541475832"/>
                    </a:ext>
                  </a:extLst>
                </a:gridCol>
              </a:tblGrid>
              <a:tr h="382674">
                <a:tc gridSpan="2">
                  <a:txBody>
                    <a:bodyPr/>
                    <a:lstStyle/>
                    <a:p>
                      <a:pPr algn="ctr"/>
                      <a:r>
                        <a:rPr lang="ru-RU" sz="1600" dirty="0">
                          <a:latin typeface="+mn-lt"/>
                        </a:rPr>
                        <a:t>1. Характеристики экрана</a:t>
                      </a:r>
                    </a:p>
                  </a:txBody>
                  <a:tcPr/>
                </a:tc>
                <a:tc hMerge="1">
                  <a:txBody>
                    <a:bodyPr/>
                    <a:lstStyle/>
                    <a:p>
                      <a:endParaRPr lang="ru-RU" dirty="0"/>
                    </a:p>
                  </a:txBody>
                  <a:tcPr/>
                </a:tc>
                <a:extLst>
                  <a:ext uri="{0D108BD9-81ED-4DB2-BD59-A6C34878D82A}">
                    <a16:rowId xmlns:a16="http://schemas.microsoft.com/office/drawing/2014/main" val="936156792"/>
                  </a:ext>
                </a:extLst>
              </a:tr>
              <a:tr h="722205">
                <a:tc>
                  <a:txBody>
                    <a:bodyPr/>
                    <a:lstStyle/>
                    <a:p>
                      <a:r>
                        <a:rPr lang="ru-RU" sz="1350" dirty="0">
                          <a:latin typeface="+mn-lt"/>
                        </a:rPr>
                        <a:t>Вид</a:t>
                      </a:r>
                    </a:p>
                  </a:txBody>
                  <a:tcPr/>
                </a:tc>
                <a:tc>
                  <a:txBody>
                    <a:bodyPr/>
                    <a:lstStyle/>
                    <a:p>
                      <a:r>
                        <a:rPr lang="ru-RU" sz="1350" dirty="0">
                          <a:latin typeface="+mn-lt"/>
                        </a:rPr>
                        <a:t>Может использоваться жидкокристаллические </a:t>
                      </a:r>
                      <a:r>
                        <a:rPr lang="en-US" sz="1350" dirty="0">
                          <a:latin typeface="+mn-lt"/>
                        </a:rPr>
                        <a:t>LED</a:t>
                      </a:r>
                      <a:r>
                        <a:rPr lang="ru-RU" sz="1350" dirty="0">
                          <a:latin typeface="+mn-lt"/>
                        </a:rPr>
                        <a:t> экраны либо высококачественные проекционные экраны (при использовании решения с проектором) </a:t>
                      </a:r>
                    </a:p>
                  </a:txBody>
                  <a:tcPr/>
                </a:tc>
                <a:extLst>
                  <a:ext uri="{0D108BD9-81ED-4DB2-BD59-A6C34878D82A}">
                    <a16:rowId xmlns:a16="http://schemas.microsoft.com/office/drawing/2014/main" val="3588121273"/>
                  </a:ext>
                </a:extLst>
              </a:tr>
              <a:tr h="896788">
                <a:tc>
                  <a:txBody>
                    <a:bodyPr/>
                    <a:lstStyle/>
                    <a:p>
                      <a:r>
                        <a:rPr lang="ru-RU" sz="1350" dirty="0">
                          <a:latin typeface="+mn-lt"/>
                        </a:rPr>
                        <a:t>Размер диагонали</a:t>
                      </a:r>
                    </a:p>
                  </a:txBody>
                  <a:tcPr/>
                </a:tc>
                <a:tc>
                  <a:txBody>
                    <a:bodyPr/>
                    <a:lstStyle/>
                    <a:p>
                      <a:pPr algn="l"/>
                      <a:r>
                        <a:rPr lang="ru-RU" sz="1350" dirty="0">
                          <a:latin typeface="+mn-lt"/>
                        </a:rPr>
                        <a:t>  Может использоваться от 3 до 4 и более экранов, размером не менее </a:t>
                      </a:r>
                      <a:r>
                        <a:rPr lang="ru-RU" sz="1350" b="1" dirty="0">
                          <a:latin typeface="+mn-lt"/>
                        </a:rPr>
                        <a:t>177</a:t>
                      </a:r>
                      <a:r>
                        <a:rPr lang="ru-RU" sz="1350" b="0" i="0" u="none" strike="noStrike" baseline="0" dirty="0">
                          <a:solidFill>
                            <a:srgbClr val="000000"/>
                          </a:solidFill>
                          <a:latin typeface="+mn-lt"/>
                        </a:rPr>
                        <a:t>°</a:t>
                      </a:r>
                      <a:r>
                        <a:rPr lang="ru-RU" sz="1350" dirty="0">
                          <a:latin typeface="+mn-lt"/>
                        </a:rPr>
                        <a:t>дюймов (4</a:t>
                      </a:r>
                      <a:r>
                        <a:rPr lang="en-US" sz="1350" dirty="0">
                          <a:latin typeface="+mn-lt"/>
                        </a:rPr>
                        <a:t>x</a:t>
                      </a:r>
                      <a:r>
                        <a:rPr lang="ru-RU" sz="1350" dirty="0">
                          <a:latin typeface="+mn-lt"/>
                        </a:rPr>
                        <a:t>2 метра)  для создания эффекта полного погружения и присутствия </a:t>
                      </a:r>
                    </a:p>
                  </a:txBody>
                  <a:tcPr/>
                </a:tc>
                <a:extLst>
                  <a:ext uri="{0D108BD9-81ED-4DB2-BD59-A6C34878D82A}">
                    <a16:rowId xmlns:a16="http://schemas.microsoft.com/office/drawing/2014/main" val="1482720179"/>
                  </a:ext>
                </a:extLst>
              </a:tr>
              <a:tr h="487040">
                <a:tc>
                  <a:txBody>
                    <a:bodyPr/>
                    <a:lstStyle/>
                    <a:p>
                      <a:r>
                        <a:rPr lang="ru-RU" sz="1350" dirty="0">
                          <a:latin typeface="+mn-lt"/>
                        </a:rPr>
                        <a:t>Угол обзора</a:t>
                      </a:r>
                    </a:p>
                  </a:txBody>
                  <a:tcPr/>
                </a:tc>
                <a:tc>
                  <a:txBody>
                    <a:bodyPr/>
                    <a:lstStyle/>
                    <a:p>
                      <a:pPr algn="l"/>
                      <a:r>
                        <a:rPr lang="ru-RU" sz="1350" dirty="0">
                          <a:latin typeface="+mn-lt"/>
                        </a:rPr>
                        <a:t>При совмещении экранов от 180 ° до </a:t>
                      </a:r>
                      <a:r>
                        <a:rPr lang="ru-RU" sz="1350" b="1" dirty="0">
                          <a:latin typeface="+mn-lt"/>
                        </a:rPr>
                        <a:t>360 </a:t>
                      </a:r>
                      <a:r>
                        <a:rPr lang="ru-RU" sz="1350" dirty="0">
                          <a:latin typeface="+mn-lt"/>
                        </a:rPr>
                        <a:t>°</a:t>
                      </a:r>
                    </a:p>
                  </a:txBody>
                  <a:tcPr/>
                </a:tc>
                <a:extLst>
                  <a:ext uri="{0D108BD9-81ED-4DB2-BD59-A6C34878D82A}">
                    <a16:rowId xmlns:a16="http://schemas.microsoft.com/office/drawing/2014/main" val="249215887"/>
                  </a:ext>
                </a:extLst>
              </a:tr>
              <a:tr h="452252">
                <a:tc>
                  <a:txBody>
                    <a:bodyPr/>
                    <a:lstStyle/>
                    <a:p>
                      <a:r>
                        <a:rPr lang="ru-RU" sz="1350" dirty="0">
                          <a:latin typeface="+mn-lt"/>
                        </a:rPr>
                        <a:t>Разрешение (качество изображения)</a:t>
                      </a:r>
                    </a:p>
                  </a:txBody>
                  <a:tcPr/>
                </a:tc>
                <a:tc>
                  <a:txBody>
                    <a:bodyPr/>
                    <a:lstStyle/>
                    <a:p>
                      <a:pPr algn="l"/>
                      <a:r>
                        <a:rPr lang="ru-RU" sz="1350" dirty="0">
                          <a:latin typeface="+mn-lt"/>
                        </a:rPr>
                        <a:t>Желательно не менее </a:t>
                      </a:r>
                      <a:r>
                        <a:rPr lang="ru-RU" sz="1350" b="0" i="0" dirty="0">
                          <a:solidFill>
                            <a:srgbClr val="222222"/>
                          </a:solidFill>
                          <a:effectLst/>
                          <a:latin typeface="+mn-lt"/>
                        </a:rPr>
                        <a:t>1920×1080 до</a:t>
                      </a:r>
                      <a:r>
                        <a:rPr lang="ru-RU" sz="1350" dirty="0">
                          <a:latin typeface="+mn-lt"/>
                        </a:rPr>
                        <a:t> </a:t>
                      </a:r>
                      <a:r>
                        <a:rPr lang="en-US" sz="1350" dirty="0">
                          <a:latin typeface="+mn-lt"/>
                        </a:rPr>
                        <a:t>3840x2160	</a:t>
                      </a:r>
                      <a:endParaRPr lang="ru-RU" sz="1350" dirty="0">
                        <a:latin typeface="+mn-lt"/>
                      </a:endParaRPr>
                    </a:p>
                  </a:txBody>
                  <a:tcPr/>
                </a:tc>
                <a:extLst>
                  <a:ext uri="{0D108BD9-81ED-4DB2-BD59-A6C34878D82A}">
                    <a16:rowId xmlns:a16="http://schemas.microsoft.com/office/drawing/2014/main" val="4024386100"/>
                  </a:ext>
                </a:extLst>
              </a:tr>
              <a:tr h="313097">
                <a:tc>
                  <a:txBody>
                    <a:bodyPr/>
                    <a:lstStyle/>
                    <a:p>
                      <a:r>
                        <a:rPr lang="ru-RU" sz="1350" dirty="0">
                          <a:latin typeface="+mn-lt"/>
                        </a:rPr>
                        <a:t>Соотношение сторон</a:t>
                      </a:r>
                    </a:p>
                  </a:txBody>
                  <a:tcPr/>
                </a:tc>
                <a:tc>
                  <a:txBody>
                    <a:bodyPr/>
                    <a:lstStyle/>
                    <a:p>
                      <a:pPr algn="l"/>
                      <a:r>
                        <a:rPr kumimoji="0" lang="en-US" sz="1350" b="0" i="0" u="none" strike="noStrike" kern="0" cap="none" spc="0" normalizeH="0" baseline="0" noProof="0" dirty="0">
                          <a:ln>
                            <a:noFill/>
                          </a:ln>
                          <a:solidFill>
                            <a:prstClr val="black"/>
                          </a:solidFill>
                          <a:effectLst/>
                          <a:uLnTx/>
                          <a:uFillTx/>
                          <a:latin typeface="+mn-lt"/>
                          <a:cs typeface="+mn-cs"/>
                        </a:rPr>
                        <a:t>16:9</a:t>
                      </a:r>
                      <a:endParaRPr lang="ru-RU" sz="1350" dirty="0">
                        <a:latin typeface="+mn-lt"/>
                      </a:endParaRPr>
                    </a:p>
                  </a:txBody>
                  <a:tcPr/>
                </a:tc>
                <a:extLst>
                  <a:ext uri="{0D108BD9-81ED-4DB2-BD59-A6C34878D82A}">
                    <a16:rowId xmlns:a16="http://schemas.microsoft.com/office/drawing/2014/main" val="2526836091"/>
                  </a:ext>
                </a:extLst>
              </a:tr>
              <a:tr h="382674">
                <a:tc gridSpan="2">
                  <a:txBody>
                    <a:bodyPr/>
                    <a:lstStyle/>
                    <a:p>
                      <a:pPr algn="ctr"/>
                      <a:r>
                        <a:rPr lang="ru-RU" sz="1600" b="1" u="none" dirty="0">
                          <a:latin typeface="+mn-lt"/>
                        </a:rPr>
                        <a:t>2. Характеристики видеокамеры</a:t>
                      </a:r>
                    </a:p>
                  </a:txBody>
                  <a:tcPr/>
                </a:tc>
                <a:tc hMerge="1">
                  <a:txBody>
                    <a:bodyPr/>
                    <a:lstStyle/>
                    <a:p>
                      <a:pPr algn="l"/>
                      <a:endParaRPr lang="ru-RU" dirty="0"/>
                    </a:p>
                  </a:txBody>
                  <a:tcPr/>
                </a:tc>
                <a:extLst>
                  <a:ext uri="{0D108BD9-81ED-4DB2-BD59-A6C34878D82A}">
                    <a16:rowId xmlns:a16="http://schemas.microsoft.com/office/drawing/2014/main" val="221236513"/>
                  </a:ext>
                </a:extLst>
              </a:tr>
              <a:tr h="1908526">
                <a:tc>
                  <a:txBody>
                    <a:bodyPr/>
                    <a:lstStyle/>
                    <a:p>
                      <a:pPr algn="l"/>
                      <a:r>
                        <a:rPr lang="ru-RU" sz="1350" dirty="0">
                          <a:latin typeface="+mn-lt"/>
                        </a:rPr>
                        <a:t>Вид</a:t>
                      </a:r>
                    </a:p>
                  </a:txBody>
                  <a:tcPr/>
                </a:tc>
                <a:tc>
                  <a:txBody>
                    <a:bodyPr/>
                    <a:lstStyle/>
                    <a:p>
                      <a:pPr algn="l"/>
                      <a:r>
                        <a:rPr lang="ru-RU" sz="1350" dirty="0">
                          <a:latin typeface="+mn-lt"/>
                        </a:rPr>
                        <a:t>Видеокамеры, снимающие в 4К разрешении, со сверх широким </a:t>
                      </a:r>
                      <a:r>
                        <a:rPr lang="ru-RU" sz="1350" b="0" i="0" dirty="0">
                          <a:solidFill>
                            <a:srgbClr val="333333"/>
                          </a:solidFill>
                          <a:effectLst/>
                          <a:latin typeface="+mn-lt"/>
                        </a:rPr>
                        <a:t>объективом для высококачественной съемки крупным планом и захвата максимального возможного угла обзора одной камерой. Это нужно для правильной работы технологии, и отображения высококачественной видео панорамы 360 на </a:t>
                      </a:r>
                      <a:r>
                        <a:rPr lang="en-US" sz="1350" b="0" i="0" dirty="0">
                          <a:solidFill>
                            <a:srgbClr val="333333"/>
                          </a:solidFill>
                          <a:effectLst/>
                          <a:latin typeface="+mn-lt"/>
                        </a:rPr>
                        <a:t>UHD LED </a:t>
                      </a:r>
                      <a:r>
                        <a:rPr lang="ru-RU" sz="1350" b="0" i="0" dirty="0">
                          <a:solidFill>
                            <a:srgbClr val="333333"/>
                          </a:solidFill>
                          <a:effectLst/>
                          <a:latin typeface="+mn-lt"/>
                        </a:rPr>
                        <a:t>экранах или проекторах. Предпочтительно использовать от 3 и более видеокамер для создания панорамного обзора</a:t>
                      </a:r>
                      <a:endParaRPr lang="ru-RU" sz="1350" dirty="0">
                        <a:latin typeface="+mn-lt"/>
                      </a:endParaRPr>
                    </a:p>
                  </a:txBody>
                  <a:tcPr/>
                </a:tc>
                <a:extLst>
                  <a:ext uri="{0D108BD9-81ED-4DB2-BD59-A6C34878D82A}">
                    <a16:rowId xmlns:a16="http://schemas.microsoft.com/office/drawing/2014/main" val="3431296709"/>
                  </a:ext>
                </a:extLst>
              </a:tr>
              <a:tr h="499223">
                <a:tc>
                  <a:txBody>
                    <a:bodyPr/>
                    <a:lstStyle/>
                    <a:p>
                      <a:pPr algn="l"/>
                      <a:r>
                        <a:rPr lang="ru-RU" sz="1350" dirty="0">
                          <a:latin typeface="+mn-lt"/>
                        </a:rPr>
                        <a:t>Разрешение (</a:t>
                      </a:r>
                      <a:r>
                        <a:rPr lang="ru-RU" sz="1350" b="0" i="0" dirty="0">
                          <a:solidFill>
                            <a:srgbClr val="414141"/>
                          </a:solidFill>
                          <a:effectLst/>
                          <a:latin typeface="+mn-lt"/>
                        </a:rPr>
                        <a:t> разрешающая способность цифрового видео)</a:t>
                      </a:r>
                      <a:endParaRPr lang="ru-RU" sz="1350" dirty="0">
                        <a:latin typeface="+mn-lt"/>
                      </a:endParaRPr>
                    </a:p>
                  </a:txBody>
                  <a:tcPr/>
                </a:tc>
                <a:tc>
                  <a:txBody>
                    <a:bodyPr/>
                    <a:lstStyle/>
                    <a:p>
                      <a:pPr algn="l"/>
                      <a:r>
                        <a:rPr lang="ru-RU" sz="1350" dirty="0">
                          <a:latin typeface="+mn-lt"/>
                        </a:rPr>
                        <a:t>От </a:t>
                      </a:r>
                      <a:r>
                        <a:rPr lang="en-US" sz="1350" dirty="0">
                          <a:latin typeface="+mn-lt"/>
                        </a:rPr>
                        <a:t>Full HD (1920x1080). </a:t>
                      </a:r>
                      <a:r>
                        <a:rPr lang="ru-RU" sz="1350" dirty="0">
                          <a:latin typeface="+mn-lt"/>
                        </a:rPr>
                        <a:t>Но предпочтительно 4</a:t>
                      </a:r>
                      <a:r>
                        <a:rPr lang="en-US" sz="1350" dirty="0">
                          <a:latin typeface="+mn-lt"/>
                        </a:rPr>
                        <a:t>K </a:t>
                      </a:r>
                      <a:r>
                        <a:rPr lang="ru-RU" sz="1350" dirty="0">
                          <a:latin typeface="+mn-lt"/>
                        </a:rPr>
                        <a:t>(</a:t>
                      </a:r>
                      <a:r>
                        <a:rPr lang="en-US" sz="1350" b="0" i="0" dirty="0">
                          <a:solidFill>
                            <a:srgbClr val="202124"/>
                          </a:solidFill>
                          <a:effectLst/>
                          <a:latin typeface="+mn-lt"/>
                        </a:rPr>
                        <a:t>3840 x 2160</a:t>
                      </a:r>
                      <a:r>
                        <a:rPr lang="ru-RU" sz="1350" b="0" i="0" dirty="0">
                          <a:solidFill>
                            <a:srgbClr val="202124"/>
                          </a:solidFill>
                          <a:effectLst/>
                          <a:latin typeface="+mn-lt"/>
                        </a:rPr>
                        <a:t>)</a:t>
                      </a:r>
                      <a:endParaRPr lang="ru-RU" sz="1350" dirty="0">
                        <a:latin typeface="+mn-lt"/>
                      </a:endParaRPr>
                    </a:p>
                  </a:txBody>
                  <a:tcPr/>
                </a:tc>
                <a:extLst>
                  <a:ext uri="{0D108BD9-81ED-4DB2-BD59-A6C34878D82A}">
                    <a16:rowId xmlns:a16="http://schemas.microsoft.com/office/drawing/2014/main" val="179900443"/>
                  </a:ext>
                </a:extLst>
              </a:tr>
              <a:tr h="696051">
                <a:tc>
                  <a:txBody>
                    <a:bodyPr/>
                    <a:lstStyle/>
                    <a:p>
                      <a:pPr algn="l"/>
                      <a:r>
                        <a:rPr lang="ru-RU" sz="1350" dirty="0">
                          <a:latin typeface="+mn-lt"/>
                        </a:rPr>
                        <a:t>Возможности управления, интерфейс</a:t>
                      </a:r>
                    </a:p>
                  </a:txBody>
                  <a:tcPr/>
                </a:tc>
                <a:tc>
                  <a:txBody>
                    <a:bodyPr/>
                    <a:lstStyle/>
                    <a:p>
                      <a:pPr algn="l"/>
                      <a:r>
                        <a:rPr lang="ru-RU" sz="1350" b="0" i="0" dirty="0">
                          <a:solidFill>
                            <a:srgbClr val="414141"/>
                          </a:solidFill>
                          <a:effectLst/>
                          <a:latin typeface="+mn-lt"/>
                        </a:rPr>
                        <a:t>Дистанционное управление и передача данных:   </a:t>
                      </a:r>
                      <a:r>
                        <a:rPr lang="en-US" sz="1350" b="0" i="0" dirty="0">
                          <a:solidFill>
                            <a:srgbClr val="414141"/>
                          </a:solidFill>
                          <a:effectLst/>
                          <a:latin typeface="+mn-lt"/>
                        </a:rPr>
                        <a:t>WI-FI;</a:t>
                      </a:r>
                      <a:r>
                        <a:rPr kumimoji="0" lang="en-US" sz="1350" b="0" i="0" u="none" strike="noStrike" kern="0" cap="none" spc="0" normalizeH="0" baseline="0" noProof="0" dirty="0">
                          <a:ln>
                            <a:noFill/>
                          </a:ln>
                          <a:solidFill>
                            <a:srgbClr val="414141"/>
                          </a:solidFill>
                          <a:effectLst/>
                          <a:uLnTx/>
                          <a:uFillTx/>
                          <a:latin typeface="+mn-lt"/>
                          <a:cs typeface="+mn-cs"/>
                        </a:rPr>
                        <a:t> NFC; Bluetooth;</a:t>
                      </a:r>
                      <a:r>
                        <a:rPr lang="en-US" sz="1350" b="0" i="0" dirty="0">
                          <a:solidFill>
                            <a:srgbClr val="414141"/>
                          </a:solidFill>
                          <a:effectLst/>
                          <a:latin typeface="+mn-lt"/>
                        </a:rPr>
                        <a:t> </a:t>
                      </a:r>
                      <a:r>
                        <a:rPr lang="ru-RU" sz="1350" b="0" i="0" dirty="0">
                          <a:solidFill>
                            <a:srgbClr val="414141"/>
                          </a:solidFill>
                          <a:effectLst/>
                          <a:latin typeface="+mn-lt"/>
                        </a:rPr>
                        <a:t>смартфон</a:t>
                      </a:r>
                      <a:r>
                        <a:rPr lang="en-US" sz="1350" b="0" i="0" dirty="0">
                          <a:solidFill>
                            <a:srgbClr val="414141"/>
                          </a:solidFill>
                          <a:effectLst/>
                          <a:latin typeface="+mn-lt"/>
                        </a:rPr>
                        <a:t> </a:t>
                      </a:r>
                      <a:r>
                        <a:rPr lang="ru-RU" sz="1350" b="0" i="0" dirty="0">
                          <a:solidFill>
                            <a:srgbClr val="414141"/>
                          </a:solidFill>
                          <a:effectLst/>
                          <a:latin typeface="+mn-lt"/>
                        </a:rPr>
                        <a:t>и ручное управление</a:t>
                      </a:r>
                      <a:endParaRPr lang="ru-RU" sz="1350" dirty="0">
                        <a:latin typeface="+mn-lt"/>
                      </a:endParaRPr>
                    </a:p>
                  </a:txBody>
                  <a:tcPr/>
                </a:tc>
                <a:extLst>
                  <a:ext uri="{0D108BD9-81ED-4DB2-BD59-A6C34878D82A}">
                    <a16:rowId xmlns:a16="http://schemas.microsoft.com/office/drawing/2014/main" val="2460206460"/>
                  </a:ext>
                </a:extLst>
              </a:tr>
            </a:tbl>
          </a:graphicData>
        </a:graphic>
      </p:graphicFrame>
    </p:spTree>
    <p:extLst>
      <p:ext uri="{BB962C8B-B14F-4D97-AF65-F5344CB8AC3E}">
        <p14:creationId xmlns:p14="http://schemas.microsoft.com/office/powerpoint/2010/main" val="38289862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57670</TotalTime>
  <Words>8502</Words>
  <Application>Microsoft Office PowerPoint</Application>
  <DocSecurity>0</DocSecurity>
  <PresentationFormat>Экран (4:3)</PresentationFormat>
  <Paragraphs>567</Paragraphs>
  <Slides>52</Slides>
  <Notes>2</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3</vt:i4>
      </vt:variant>
      <vt:variant>
        <vt:lpstr>Заголовки слайдов</vt:lpstr>
      </vt:variant>
      <vt:variant>
        <vt:i4>52</vt:i4>
      </vt:variant>
    </vt:vector>
  </HeadingPairs>
  <TitlesOfParts>
    <vt:vector size="69" baseType="lpstr">
      <vt:lpstr>Arial</vt:lpstr>
      <vt:lpstr>Arial Black</vt:lpstr>
      <vt:lpstr>Calibri</vt:lpstr>
      <vt:lpstr>Calibri Light</vt:lpstr>
      <vt:lpstr>helvetica</vt:lpstr>
      <vt:lpstr>HelveticaNeue LT</vt:lpstr>
      <vt:lpstr>Lusitana</vt:lpstr>
      <vt:lpstr>Microsoft Sans Serif</vt:lpstr>
      <vt:lpstr>Open Sans</vt:lpstr>
      <vt:lpstr>Roboto</vt:lpstr>
      <vt:lpstr>Rubik</vt:lpstr>
      <vt:lpstr>Times New Roman</vt:lpstr>
      <vt:lpstr>Verdana</vt:lpstr>
      <vt:lpstr>Wingdings</vt:lpstr>
      <vt:lpstr>Тема Office</vt:lpstr>
      <vt:lpstr>Office Theme</vt:lpstr>
      <vt:lpstr>1_Тема Office</vt:lpstr>
      <vt:lpstr>Презентация PowerPoint</vt:lpstr>
      <vt:lpstr>Презентация PowerPoint</vt:lpstr>
      <vt:lpstr>Обоснование целесообразности грантовой поддержки проекта</vt:lpstr>
      <vt:lpstr>Презентация PowerPoint</vt:lpstr>
      <vt:lpstr>Презентация PowerPoint</vt:lpstr>
      <vt:lpstr>Презентация PowerPoint</vt:lpstr>
      <vt:lpstr>Презентация PowerPoint</vt:lpstr>
      <vt:lpstr>Программно-аппаратный комплекс ВКЗ (спецификация)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Рынок проекта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Cуществующие развитые российские и иностранные аналоги решения</vt:lpstr>
      <vt:lpstr>Презентация PowerPoint</vt:lpstr>
      <vt:lpstr>Описание участника конкурсного отбора </vt:lpstr>
      <vt:lpstr>Презентация PowerPoint</vt:lpstr>
      <vt:lpstr>Команда</vt:lpstr>
      <vt:lpstr>Описание этапов реализации проекта</vt:lpstr>
      <vt:lpstr>Презентация PowerPoint</vt:lpstr>
      <vt:lpstr>Презентация PowerPoint</vt:lpstr>
      <vt:lpstr>Защита интеллектуальной собственности</vt:lpstr>
      <vt:lpstr>Итоги реализации проекта</vt:lpstr>
      <vt:lpstr>Плановые показатели реализации проекта</vt:lpstr>
      <vt:lpstr>Импорта замещающий потенциал</vt:lpstr>
      <vt:lpstr>Презентация PowerPoint</vt:lpstr>
      <vt:lpstr>Презентация PowerPoint</vt:lpstr>
      <vt:lpstr>Презентация PowerPoint</vt:lpstr>
      <vt:lpstr>Стратегия продвижения и коммерциализации решения. </vt:lpstr>
      <vt:lpstr>Контактная информация</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Ali Al-Zoubaidi</dc:creator>
  <cp:keywords/>
  <dc:description/>
  <cp:lastModifiedBy>Ali Al-Zoubaidi</cp:lastModifiedBy>
  <cp:revision>85</cp:revision>
  <dcterms:created xsi:type="dcterms:W3CDTF">2020-04-16T06:12:18Z</dcterms:created>
  <dcterms:modified xsi:type="dcterms:W3CDTF">2023-09-04T09:44:41Z</dcterms:modified>
  <cp:category/>
  <dc:identifier/>
  <cp:contentStatus/>
  <dc:language/>
  <cp:version/>
</cp:coreProperties>
</file>