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306" r:id="rId5"/>
    <p:sldId id="260" r:id="rId6"/>
    <p:sldId id="258" r:id="rId7"/>
    <p:sldId id="259" r:id="rId8"/>
    <p:sldId id="262" r:id="rId9"/>
    <p:sldId id="261" r:id="rId10"/>
    <p:sldId id="281" r:id="rId11"/>
    <p:sldId id="315" r:id="rId12"/>
    <p:sldId id="314" r:id="rId13"/>
    <p:sldId id="317" r:id="rId14"/>
    <p:sldId id="282" r:id="rId15"/>
    <p:sldId id="319" r:id="rId16"/>
    <p:sldId id="318" r:id="rId17"/>
    <p:sldId id="320" r:id="rId18"/>
    <p:sldId id="305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A7753A-C358-4F9F-AFCD-4E25F731C99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B20CC01-3020-42ED-BF0B-0671D94C696A}">
      <dgm:prSet phldrT="[Текст]"/>
      <dgm:spPr/>
      <dgm:t>
        <a:bodyPr/>
        <a:lstStyle/>
        <a:p>
          <a:r>
            <a:rPr lang="ru-RU" b="1" dirty="0"/>
            <a:t>Апрель 2023</a:t>
          </a:r>
        </a:p>
        <a:p>
          <a:r>
            <a:rPr lang="ru-RU" dirty="0"/>
            <a:t>Подача на грант «Студенческий стартап»</a:t>
          </a:r>
        </a:p>
      </dgm:t>
    </dgm:pt>
    <dgm:pt modelId="{0AE86B33-8E3D-4D09-A5C4-85239B602117}" type="parTrans" cxnId="{20C7438B-2C38-4E07-9467-5A32997350A9}">
      <dgm:prSet/>
      <dgm:spPr/>
      <dgm:t>
        <a:bodyPr/>
        <a:lstStyle/>
        <a:p>
          <a:endParaRPr lang="ru-RU"/>
        </a:p>
      </dgm:t>
    </dgm:pt>
    <dgm:pt modelId="{C99299C6-3893-480A-BF3D-7231AEF6A75E}" type="sibTrans" cxnId="{20C7438B-2C38-4E07-9467-5A32997350A9}">
      <dgm:prSet/>
      <dgm:spPr/>
      <dgm:t>
        <a:bodyPr/>
        <a:lstStyle/>
        <a:p>
          <a:endParaRPr lang="ru-RU"/>
        </a:p>
      </dgm:t>
    </dgm:pt>
    <dgm:pt modelId="{F8A33402-9E20-4603-A9F8-607005EE2408}">
      <dgm:prSet phldrT="[Текст]"/>
      <dgm:spPr/>
      <dgm:t>
        <a:bodyPr/>
        <a:lstStyle/>
        <a:p>
          <a:r>
            <a:rPr lang="ru-RU" b="1" dirty="0"/>
            <a:t>Июль 2023 </a:t>
          </a:r>
        </a:p>
        <a:p>
          <a:r>
            <a:rPr lang="ru-RU" dirty="0"/>
            <a:t>Получение гранта</a:t>
          </a:r>
        </a:p>
      </dgm:t>
    </dgm:pt>
    <dgm:pt modelId="{B106E422-2D67-4601-AC17-98E6D69427FF}" type="parTrans" cxnId="{7BEF8FF9-37CC-44B5-8E60-5866055E4D54}">
      <dgm:prSet/>
      <dgm:spPr/>
      <dgm:t>
        <a:bodyPr/>
        <a:lstStyle/>
        <a:p>
          <a:endParaRPr lang="ru-RU"/>
        </a:p>
      </dgm:t>
    </dgm:pt>
    <dgm:pt modelId="{5645E416-9D08-4520-82C8-86EBDDB0ED96}" type="sibTrans" cxnId="{7BEF8FF9-37CC-44B5-8E60-5866055E4D54}">
      <dgm:prSet/>
      <dgm:spPr/>
      <dgm:t>
        <a:bodyPr/>
        <a:lstStyle/>
        <a:p>
          <a:endParaRPr lang="ru-RU"/>
        </a:p>
      </dgm:t>
    </dgm:pt>
    <dgm:pt modelId="{BD05929E-41FC-49DF-A1B3-4FBAE9A089E1}">
      <dgm:prSet phldrT="[Текст]"/>
      <dgm:spPr/>
      <dgm:t>
        <a:bodyPr/>
        <a:lstStyle/>
        <a:p>
          <a:r>
            <a:rPr lang="ru-RU" b="1" dirty="0"/>
            <a:t>Сентябрь 2023 </a:t>
          </a:r>
        </a:p>
        <a:p>
          <a:r>
            <a:rPr lang="ru-RU" dirty="0"/>
            <a:t>открытие юр. Лица. Начала разработки прототипа</a:t>
          </a:r>
        </a:p>
      </dgm:t>
    </dgm:pt>
    <dgm:pt modelId="{0CC18413-4AF9-4F81-8F2B-8EE13D470C38}" type="parTrans" cxnId="{A81A6FF3-EAD9-4CDC-83F4-C0984456604C}">
      <dgm:prSet/>
      <dgm:spPr/>
      <dgm:t>
        <a:bodyPr/>
        <a:lstStyle/>
        <a:p>
          <a:endParaRPr lang="ru-RU"/>
        </a:p>
      </dgm:t>
    </dgm:pt>
    <dgm:pt modelId="{15D6860F-F87A-4FF3-AA3A-66C7CDFB1758}" type="sibTrans" cxnId="{A81A6FF3-EAD9-4CDC-83F4-C0984456604C}">
      <dgm:prSet/>
      <dgm:spPr/>
      <dgm:t>
        <a:bodyPr/>
        <a:lstStyle/>
        <a:p>
          <a:endParaRPr lang="ru-RU"/>
        </a:p>
      </dgm:t>
    </dgm:pt>
    <dgm:pt modelId="{5EF2AC33-4239-43DF-9870-53EB1F14F7FF}">
      <dgm:prSet phldrT="[Текст]"/>
      <dgm:spPr/>
      <dgm:t>
        <a:bodyPr/>
        <a:lstStyle/>
        <a:p>
          <a:r>
            <a:rPr lang="ru-RU" b="1" dirty="0"/>
            <a:t>Ноябрь 2023</a:t>
          </a:r>
        </a:p>
        <a:p>
          <a:r>
            <a:rPr lang="ru-RU" dirty="0"/>
            <a:t> Проведение экспертизы.</a:t>
          </a:r>
        </a:p>
        <a:p>
          <a:r>
            <a:rPr lang="ru-RU" dirty="0"/>
            <a:t>Тест  прототипа</a:t>
          </a:r>
        </a:p>
        <a:p>
          <a:endParaRPr lang="ru-RU" dirty="0"/>
        </a:p>
      </dgm:t>
    </dgm:pt>
    <dgm:pt modelId="{EF583858-660F-4F22-BFD1-8D3DA7CC706D}" type="parTrans" cxnId="{5D5E2757-6BD7-4C11-8AF7-C69BB5BC541E}">
      <dgm:prSet/>
      <dgm:spPr/>
      <dgm:t>
        <a:bodyPr/>
        <a:lstStyle/>
        <a:p>
          <a:endParaRPr lang="ru-RU"/>
        </a:p>
      </dgm:t>
    </dgm:pt>
    <dgm:pt modelId="{8C46AF3F-583F-45A3-AA2E-161E38ACC6F1}" type="sibTrans" cxnId="{5D5E2757-6BD7-4C11-8AF7-C69BB5BC541E}">
      <dgm:prSet/>
      <dgm:spPr/>
      <dgm:t>
        <a:bodyPr/>
        <a:lstStyle/>
        <a:p>
          <a:endParaRPr lang="ru-RU"/>
        </a:p>
      </dgm:t>
    </dgm:pt>
    <dgm:pt modelId="{12B94B6A-632C-4760-91E2-A8953C1EDF4D}">
      <dgm:prSet phldrT="[Текст]"/>
      <dgm:spPr/>
      <dgm:t>
        <a:bodyPr/>
        <a:lstStyle/>
        <a:p>
          <a:r>
            <a:rPr lang="ru-RU" b="1" dirty="0"/>
            <a:t>Январь 2024 Окончание разработки прототипа</a:t>
          </a:r>
        </a:p>
      </dgm:t>
    </dgm:pt>
    <dgm:pt modelId="{3C8E8B0B-DCAF-4F09-BF09-739C62232087}" type="parTrans" cxnId="{140D9247-4A87-442D-9EBB-710758A6769D}">
      <dgm:prSet/>
      <dgm:spPr/>
      <dgm:t>
        <a:bodyPr/>
        <a:lstStyle/>
        <a:p>
          <a:endParaRPr lang="ru-RU"/>
        </a:p>
      </dgm:t>
    </dgm:pt>
    <dgm:pt modelId="{DB2FCCAD-5317-4395-A15B-D508EE0CC2B2}" type="sibTrans" cxnId="{140D9247-4A87-442D-9EBB-710758A6769D}">
      <dgm:prSet/>
      <dgm:spPr/>
      <dgm:t>
        <a:bodyPr/>
        <a:lstStyle/>
        <a:p>
          <a:endParaRPr lang="ru-RU"/>
        </a:p>
      </dgm:t>
    </dgm:pt>
    <dgm:pt modelId="{457E6AAA-E3C5-4C1F-99A3-AE3F9DB50D64}">
      <dgm:prSet phldrT="[Текст]"/>
      <dgm:spPr/>
      <dgm:t>
        <a:bodyPr/>
        <a:lstStyle/>
        <a:p>
          <a:r>
            <a:rPr lang="ru-RU" b="1" dirty="0"/>
            <a:t>Март 2024 </a:t>
          </a:r>
        </a:p>
        <a:p>
          <a:r>
            <a:rPr lang="ru-RU" dirty="0"/>
            <a:t>Выход на рынок. Первые продажи</a:t>
          </a:r>
        </a:p>
      </dgm:t>
    </dgm:pt>
    <dgm:pt modelId="{E47ED37E-CEBD-4667-9AD2-B8DF3F343E59}" type="parTrans" cxnId="{B842BD46-B531-41B1-8657-312FED0519F0}">
      <dgm:prSet/>
      <dgm:spPr/>
      <dgm:t>
        <a:bodyPr/>
        <a:lstStyle/>
        <a:p>
          <a:endParaRPr lang="ru-RU"/>
        </a:p>
      </dgm:t>
    </dgm:pt>
    <dgm:pt modelId="{A7CABEBD-3BD8-41CC-A137-4CF5509B9D7F}" type="sibTrans" cxnId="{B842BD46-B531-41B1-8657-312FED0519F0}">
      <dgm:prSet/>
      <dgm:spPr/>
      <dgm:t>
        <a:bodyPr/>
        <a:lstStyle/>
        <a:p>
          <a:endParaRPr lang="ru-RU"/>
        </a:p>
      </dgm:t>
    </dgm:pt>
    <dgm:pt modelId="{BB1CB46C-A8DD-4BF5-B931-09E4BEA36EFF}" type="pres">
      <dgm:prSet presAssocID="{05A7753A-C358-4F9F-AFCD-4E25F731C99C}" presName="CompostProcess" presStyleCnt="0">
        <dgm:presLayoutVars>
          <dgm:dir/>
          <dgm:resizeHandles val="exact"/>
        </dgm:presLayoutVars>
      </dgm:prSet>
      <dgm:spPr/>
    </dgm:pt>
    <dgm:pt modelId="{C43EA58B-787A-4799-A066-75568FF9B8BC}" type="pres">
      <dgm:prSet presAssocID="{05A7753A-C358-4F9F-AFCD-4E25F731C99C}" presName="arrow" presStyleLbl="bgShp" presStyleIdx="0" presStyleCnt="1" custScaleX="110871" custLinFactNeighborX="-2053" custLinFactNeighborY="-428"/>
      <dgm:spPr/>
    </dgm:pt>
    <dgm:pt modelId="{AC759F04-65AC-41D0-BFAB-036AEE3F2C6E}" type="pres">
      <dgm:prSet presAssocID="{05A7753A-C358-4F9F-AFCD-4E25F731C99C}" presName="linearProcess" presStyleCnt="0"/>
      <dgm:spPr/>
    </dgm:pt>
    <dgm:pt modelId="{ED73A914-EDBC-4806-B525-1E6FAB21849E}" type="pres">
      <dgm:prSet presAssocID="{DB20CC01-3020-42ED-BF0B-0671D94C696A}" presName="textNode" presStyleLbl="node1" presStyleIdx="0" presStyleCnt="6" custLinFactNeighborX="-43655" custLinFactNeighborY="2373">
        <dgm:presLayoutVars>
          <dgm:bulletEnabled val="1"/>
        </dgm:presLayoutVars>
      </dgm:prSet>
      <dgm:spPr/>
    </dgm:pt>
    <dgm:pt modelId="{5CD7394A-E5D6-49E1-8B7D-F59C8D42DF37}" type="pres">
      <dgm:prSet presAssocID="{C99299C6-3893-480A-BF3D-7231AEF6A75E}" presName="sibTrans" presStyleCnt="0"/>
      <dgm:spPr/>
    </dgm:pt>
    <dgm:pt modelId="{1D4714ED-6205-4703-8022-D07B1B887663}" type="pres">
      <dgm:prSet presAssocID="{F8A33402-9E20-4603-A9F8-607005EE2408}" presName="textNode" presStyleLbl="node1" presStyleIdx="1" presStyleCnt="6">
        <dgm:presLayoutVars>
          <dgm:bulletEnabled val="1"/>
        </dgm:presLayoutVars>
      </dgm:prSet>
      <dgm:spPr/>
    </dgm:pt>
    <dgm:pt modelId="{946867C0-7C6D-4521-9975-E0565BC254C3}" type="pres">
      <dgm:prSet presAssocID="{5645E416-9D08-4520-82C8-86EBDDB0ED96}" presName="sibTrans" presStyleCnt="0"/>
      <dgm:spPr/>
    </dgm:pt>
    <dgm:pt modelId="{8B63BECD-44F0-4F57-B5BE-77FEE754BB77}" type="pres">
      <dgm:prSet presAssocID="{BD05929E-41FC-49DF-A1B3-4FBAE9A089E1}" presName="textNode" presStyleLbl="node1" presStyleIdx="2" presStyleCnt="6">
        <dgm:presLayoutVars>
          <dgm:bulletEnabled val="1"/>
        </dgm:presLayoutVars>
      </dgm:prSet>
      <dgm:spPr/>
    </dgm:pt>
    <dgm:pt modelId="{A2FEC7CB-0578-4CAB-BEEC-FF6BBCA43FF4}" type="pres">
      <dgm:prSet presAssocID="{15D6860F-F87A-4FF3-AA3A-66C7CDFB1758}" presName="sibTrans" presStyleCnt="0"/>
      <dgm:spPr/>
    </dgm:pt>
    <dgm:pt modelId="{723A7B93-7538-472F-BE3B-86458BAFF7C0}" type="pres">
      <dgm:prSet presAssocID="{5EF2AC33-4239-43DF-9870-53EB1F14F7FF}" presName="textNode" presStyleLbl="node1" presStyleIdx="3" presStyleCnt="6">
        <dgm:presLayoutVars>
          <dgm:bulletEnabled val="1"/>
        </dgm:presLayoutVars>
      </dgm:prSet>
      <dgm:spPr/>
    </dgm:pt>
    <dgm:pt modelId="{E26B3ACF-BB28-4790-83FC-3B01104532AB}" type="pres">
      <dgm:prSet presAssocID="{8C46AF3F-583F-45A3-AA2E-161E38ACC6F1}" presName="sibTrans" presStyleCnt="0"/>
      <dgm:spPr/>
    </dgm:pt>
    <dgm:pt modelId="{479C4C67-F5D8-4837-9D06-CBD3511D2BB0}" type="pres">
      <dgm:prSet presAssocID="{12B94B6A-632C-4760-91E2-A8953C1EDF4D}" presName="textNode" presStyleLbl="node1" presStyleIdx="4" presStyleCnt="6" custLinFactNeighborX="-3" custLinFactNeighborY="-1071">
        <dgm:presLayoutVars>
          <dgm:bulletEnabled val="1"/>
        </dgm:presLayoutVars>
      </dgm:prSet>
      <dgm:spPr/>
    </dgm:pt>
    <dgm:pt modelId="{C26A0B59-5C22-4855-9793-625CBB02E618}" type="pres">
      <dgm:prSet presAssocID="{DB2FCCAD-5317-4395-A15B-D508EE0CC2B2}" presName="sibTrans" presStyleCnt="0"/>
      <dgm:spPr/>
    </dgm:pt>
    <dgm:pt modelId="{85E2F62B-36AD-4AAD-BCBC-D51B75A546EB}" type="pres">
      <dgm:prSet presAssocID="{457E6AAA-E3C5-4C1F-99A3-AE3F9DB50D64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79498A0C-5981-454F-9260-9CBB113796D0}" type="presOf" srcId="{DB20CC01-3020-42ED-BF0B-0671D94C696A}" destId="{ED73A914-EDBC-4806-B525-1E6FAB21849E}" srcOrd="0" destOrd="0" presId="urn:microsoft.com/office/officeart/2005/8/layout/hProcess9"/>
    <dgm:cxn modelId="{F6FD8F13-47D0-498A-9533-CBBAAFEE145D}" type="presOf" srcId="{5EF2AC33-4239-43DF-9870-53EB1F14F7FF}" destId="{723A7B93-7538-472F-BE3B-86458BAFF7C0}" srcOrd="0" destOrd="0" presId="urn:microsoft.com/office/officeart/2005/8/layout/hProcess9"/>
    <dgm:cxn modelId="{6D597A2F-1523-4539-8956-6E04F8C415DC}" type="presOf" srcId="{12B94B6A-632C-4760-91E2-A8953C1EDF4D}" destId="{479C4C67-F5D8-4837-9D06-CBD3511D2BB0}" srcOrd="0" destOrd="0" presId="urn:microsoft.com/office/officeart/2005/8/layout/hProcess9"/>
    <dgm:cxn modelId="{B842BD46-B531-41B1-8657-312FED0519F0}" srcId="{05A7753A-C358-4F9F-AFCD-4E25F731C99C}" destId="{457E6AAA-E3C5-4C1F-99A3-AE3F9DB50D64}" srcOrd="5" destOrd="0" parTransId="{E47ED37E-CEBD-4667-9AD2-B8DF3F343E59}" sibTransId="{A7CABEBD-3BD8-41CC-A137-4CF5509B9D7F}"/>
    <dgm:cxn modelId="{140D9247-4A87-442D-9EBB-710758A6769D}" srcId="{05A7753A-C358-4F9F-AFCD-4E25F731C99C}" destId="{12B94B6A-632C-4760-91E2-A8953C1EDF4D}" srcOrd="4" destOrd="0" parTransId="{3C8E8B0B-DCAF-4F09-BF09-739C62232087}" sibTransId="{DB2FCCAD-5317-4395-A15B-D508EE0CC2B2}"/>
    <dgm:cxn modelId="{F0013751-B813-4AC5-94CE-65C4F781D68F}" type="presOf" srcId="{05A7753A-C358-4F9F-AFCD-4E25F731C99C}" destId="{BB1CB46C-A8DD-4BF5-B931-09E4BEA36EFF}" srcOrd="0" destOrd="0" presId="urn:microsoft.com/office/officeart/2005/8/layout/hProcess9"/>
    <dgm:cxn modelId="{5D5E2757-6BD7-4C11-8AF7-C69BB5BC541E}" srcId="{05A7753A-C358-4F9F-AFCD-4E25F731C99C}" destId="{5EF2AC33-4239-43DF-9870-53EB1F14F7FF}" srcOrd="3" destOrd="0" parTransId="{EF583858-660F-4F22-BFD1-8D3DA7CC706D}" sibTransId="{8C46AF3F-583F-45A3-AA2E-161E38ACC6F1}"/>
    <dgm:cxn modelId="{0FB93C79-7E0E-4A9D-951E-08D273B2E77F}" type="presOf" srcId="{457E6AAA-E3C5-4C1F-99A3-AE3F9DB50D64}" destId="{85E2F62B-36AD-4AAD-BCBC-D51B75A546EB}" srcOrd="0" destOrd="0" presId="urn:microsoft.com/office/officeart/2005/8/layout/hProcess9"/>
    <dgm:cxn modelId="{20C7438B-2C38-4E07-9467-5A32997350A9}" srcId="{05A7753A-C358-4F9F-AFCD-4E25F731C99C}" destId="{DB20CC01-3020-42ED-BF0B-0671D94C696A}" srcOrd="0" destOrd="0" parTransId="{0AE86B33-8E3D-4D09-A5C4-85239B602117}" sibTransId="{C99299C6-3893-480A-BF3D-7231AEF6A75E}"/>
    <dgm:cxn modelId="{D6009ABC-6AE0-4496-91BB-17D64729A4B2}" type="presOf" srcId="{F8A33402-9E20-4603-A9F8-607005EE2408}" destId="{1D4714ED-6205-4703-8022-D07B1B887663}" srcOrd="0" destOrd="0" presId="urn:microsoft.com/office/officeart/2005/8/layout/hProcess9"/>
    <dgm:cxn modelId="{028ED9C8-1FB8-4FC8-AE1F-D16398BB7409}" type="presOf" srcId="{BD05929E-41FC-49DF-A1B3-4FBAE9A089E1}" destId="{8B63BECD-44F0-4F57-B5BE-77FEE754BB77}" srcOrd="0" destOrd="0" presId="urn:microsoft.com/office/officeart/2005/8/layout/hProcess9"/>
    <dgm:cxn modelId="{A81A6FF3-EAD9-4CDC-83F4-C0984456604C}" srcId="{05A7753A-C358-4F9F-AFCD-4E25F731C99C}" destId="{BD05929E-41FC-49DF-A1B3-4FBAE9A089E1}" srcOrd="2" destOrd="0" parTransId="{0CC18413-4AF9-4F81-8F2B-8EE13D470C38}" sibTransId="{15D6860F-F87A-4FF3-AA3A-66C7CDFB1758}"/>
    <dgm:cxn modelId="{7BEF8FF9-37CC-44B5-8E60-5866055E4D54}" srcId="{05A7753A-C358-4F9F-AFCD-4E25F731C99C}" destId="{F8A33402-9E20-4603-A9F8-607005EE2408}" srcOrd="1" destOrd="0" parTransId="{B106E422-2D67-4601-AC17-98E6D69427FF}" sibTransId="{5645E416-9D08-4520-82C8-86EBDDB0ED96}"/>
    <dgm:cxn modelId="{0FD842F8-B820-49D0-9F60-EEC8B05E4471}" type="presParOf" srcId="{BB1CB46C-A8DD-4BF5-B931-09E4BEA36EFF}" destId="{C43EA58B-787A-4799-A066-75568FF9B8BC}" srcOrd="0" destOrd="0" presId="urn:microsoft.com/office/officeart/2005/8/layout/hProcess9"/>
    <dgm:cxn modelId="{56F27A4A-3BF9-46A4-9CE8-E609A560AEA3}" type="presParOf" srcId="{BB1CB46C-A8DD-4BF5-B931-09E4BEA36EFF}" destId="{AC759F04-65AC-41D0-BFAB-036AEE3F2C6E}" srcOrd="1" destOrd="0" presId="urn:microsoft.com/office/officeart/2005/8/layout/hProcess9"/>
    <dgm:cxn modelId="{B51A5D95-5385-4663-8BBF-2D8E7D4C3DE2}" type="presParOf" srcId="{AC759F04-65AC-41D0-BFAB-036AEE3F2C6E}" destId="{ED73A914-EDBC-4806-B525-1E6FAB21849E}" srcOrd="0" destOrd="0" presId="urn:microsoft.com/office/officeart/2005/8/layout/hProcess9"/>
    <dgm:cxn modelId="{7CC98AB9-23F4-4FDE-B405-1DD125E5CAB7}" type="presParOf" srcId="{AC759F04-65AC-41D0-BFAB-036AEE3F2C6E}" destId="{5CD7394A-E5D6-49E1-8B7D-F59C8D42DF37}" srcOrd="1" destOrd="0" presId="urn:microsoft.com/office/officeart/2005/8/layout/hProcess9"/>
    <dgm:cxn modelId="{0540530A-961E-4015-96B2-5DAB2F1FB08B}" type="presParOf" srcId="{AC759F04-65AC-41D0-BFAB-036AEE3F2C6E}" destId="{1D4714ED-6205-4703-8022-D07B1B887663}" srcOrd="2" destOrd="0" presId="urn:microsoft.com/office/officeart/2005/8/layout/hProcess9"/>
    <dgm:cxn modelId="{8A6653FB-68AC-4652-9C81-1CD5233F542F}" type="presParOf" srcId="{AC759F04-65AC-41D0-BFAB-036AEE3F2C6E}" destId="{946867C0-7C6D-4521-9975-E0565BC254C3}" srcOrd="3" destOrd="0" presId="urn:microsoft.com/office/officeart/2005/8/layout/hProcess9"/>
    <dgm:cxn modelId="{BA495E2C-4C97-4DE2-8B04-50110AE7D3B5}" type="presParOf" srcId="{AC759F04-65AC-41D0-BFAB-036AEE3F2C6E}" destId="{8B63BECD-44F0-4F57-B5BE-77FEE754BB77}" srcOrd="4" destOrd="0" presId="urn:microsoft.com/office/officeart/2005/8/layout/hProcess9"/>
    <dgm:cxn modelId="{6F686256-ED20-4AFD-9EC5-E246FEE9754D}" type="presParOf" srcId="{AC759F04-65AC-41D0-BFAB-036AEE3F2C6E}" destId="{A2FEC7CB-0578-4CAB-BEEC-FF6BBCA43FF4}" srcOrd="5" destOrd="0" presId="urn:microsoft.com/office/officeart/2005/8/layout/hProcess9"/>
    <dgm:cxn modelId="{2A6F2382-A694-4FD3-8BEB-D978D2DD5BC2}" type="presParOf" srcId="{AC759F04-65AC-41D0-BFAB-036AEE3F2C6E}" destId="{723A7B93-7538-472F-BE3B-86458BAFF7C0}" srcOrd="6" destOrd="0" presId="urn:microsoft.com/office/officeart/2005/8/layout/hProcess9"/>
    <dgm:cxn modelId="{E8A3C779-E730-42E6-ABC1-4B99450465B3}" type="presParOf" srcId="{AC759F04-65AC-41D0-BFAB-036AEE3F2C6E}" destId="{E26B3ACF-BB28-4790-83FC-3B01104532AB}" srcOrd="7" destOrd="0" presId="urn:microsoft.com/office/officeart/2005/8/layout/hProcess9"/>
    <dgm:cxn modelId="{702DC48F-69E8-4A50-8E49-083068361D5F}" type="presParOf" srcId="{AC759F04-65AC-41D0-BFAB-036AEE3F2C6E}" destId="{479C4C67-F5D8-4837-9D06-CBD3511D2BB0}" srcOrd="8" destOrd="0" presId="urn:microsoft.com/office/officeart/2005/8/layout/hProcess9"/>
    <dgm:cxn modelId="{E018B38A-2A12-41B6-A985-199822F8B752}" type="presParOf" srcId="{AC759F04-65AC-41D0-BFAB-036AEE3F2C6E}" destId="{C26A0B59-5C22-4855-9793-625CBB02E618}" srcOrd="9" destOrd="0" presId="urn:microsoft.com/office/officeart/2005/8/layout/hProcess9"/>
    <dgm:cxn modelId="{B9B60025-993C-48CE-BF77-9F1DC7184C35}" type="presParOf" srcId="{AC759F04-65AC-41D0-BFAB-036AEE3F2C6E}" destId="{85E2F62B-36AD-4AAD-BCBC-D51B75A546EB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3EA58B-787A-4799-A066-75568FF9B8BC}">
      <dsp:nvSpPr>
        <dsp:cNvPr id="0" name=""/>
        <dsp:cNvSpPr/>
      </dsp:nvSpPr>
      <dsp:spPr>
        <a:xfrm>
          <a:off x="120114" y="0"/>
          <a:ext cx="9975222" cy="583815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3A914-EDBC-4806-B525-1E6FAB21849E}">
      <dsp:nvSpPr>
        <dsp:cNvPr id="0" name=""/>
        <dsp:cNvSpPr/>
      </dsp:nvSpPr>
      <dsp:spPr>
        <a:xfrm>
          <a:off x="0" y="1806861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Апрель 2023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Подача на грант «Студенческий стартап»</a:t>
          </a:r>
        </a:p>
      </dsp:txBody>
      <dsp:txXfrm>
        <a:off x="82628" y="1889489"/>
        <a:ext cx="1527393" cy="2170005"/>
      </dsp:txXfrm>
    </dsp:sp>
    <dsp:sp modelId="{1D4714ED-6205-4703-8022-D07B1B887663}">
      <dsp:nvSpPr>
        <dsp:cNvPr id="0" name=""/>
        <dsp:cNvSpPr/>
      </dsp:nvSpPr>
      <dsp:spPr>
        <a:xfrm>
          <a:off x="1780189" y="1751445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Июль 2023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Получение гранта</a:t>
          </a:r>
        </a:p>
      </dsp:txBody>
      <dsp:txXfrm>
        <a:off x="1862817" y="1834073"/>
        <a:ext cx="1527393" cy="2170005"/>
      </dsp:txXfrm>
    </dsp:sp>
    <dsp:sp modelId="{8B63BECD-44F0-4F57-B5BE-77FEE754BB77}">
      <dsp:nvSpPr>
        <dsp:cNvPr id="0" name=""/>
        <dsp:cNvSpPr/>
      </dsp:nvSpPr>
      <dsp:spPr>
        <a:xfrm>
          <a:off x="3557471" y="1751445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Сентябрь 2023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открытие юр. Лица. Начала разработки прототипа</a:t>
          </a:r>
        </a:p>
      </dsp:txBody>
      <dsp:txXfrm>
        <a:off x="3640099" y="1834073"/>
        <a:ext cx="1527393" cy="2170005"/>
      </dsp:txXfrm>
    </dsp:sp>
    <dsp:sp modelId="{723A7B93-7538-472F-BE3B-86458BAFF7C0}">
      <dsp:nvSpPr>
        <dsp:cNvPr id="0" name=""/>
        <dsp:cNvSpPr/>
      </dsp:nvSpPr>
      <dsp:spPr>
        <a:xfrm>
          <a:off x="5334753" y="1751445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Ноябрь 2023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 Проведение экспертизы.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Тест  прототипа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700" kern="1200" dirty="0"/>
        </a:p>
      </dsp:txBody>
      <dsp:txXfrm>
        <a:off x="5417381" y="1834073"/>
        <a:ext cx="1527393" cy="2170005"/>
      </dsp:txXfrm>
    </dsp:sp>
    <dsp:sp modelId="{479C4C67-F5D8-4837-9D06-CBD3511D2BB0}">
      <dsp:nvSpPr>
        <dsp:cNvPr id="0" name=""/>
        <dsp:cNvSpPr/>
      </dsp:nvSpPr>
      <dsp:spPr>
        <a:xfrm>
          <a:off x="7112032" y="1726435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Январь 2024 Окончание разработки прототипа</a:t>
          </a:r>
        </a:p>
      </dsp:txBody>
      <dsp:txXfrm>
        <a:off x="7194660" y="1809063"/>
        <a:ext cx="1527393" cy="2170005"/>
      </dsp:txXfrm>
    </dsp:sp>
    <dsp:sp modelId="{85E2F62B-36AD-4AAD-BCBC-D51B75A546EB}">
      <dsp:nvSpPr>
        <dsp:cNvPr id="0" name=""/>
        <dsp:cNvSpPr/>
      </dsp:nvSpPr>
      <dsp:spPr>
        <a:xfrm>
          <a:off x="8889317" y="1751445"/>
          <a:ext cx="1692649" cy="23352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/>
            <a:t>Март 2024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Выход на рынок. Первые продажи</a:t>
          </a:r>
        </a:p>
      </dsp:txBody>
      <dsp:txXfrm>
        <a:off x="8971945" y="1834073"/>
        <a:ext cx="1527393" cy="217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3226F-69EA-A64B-BAE6-75A81B2A9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7C76A8-07D1-D82A-BFCE-F3D203736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52D9E-C857-6F98-A786-1383A4EC2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873677-B0DF-AF67-1E20-B9386C6B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469F2-E106-EBAF-CD78-7722A288C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43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DF7A1-CA0C-58DB-4349-2412AB0DA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DEC2B0-360D-0423-16C0-DB2EB86CC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8BF450-E02F-3DC2-7069-8CD64CEF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C6416F-A63C-7F73-2E63-03A25780B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588D1-F649-8FF1-2B6D-DD08445A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84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DEAD94-0838-9BC4-671A-CA72381AF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1BBDBB-2017-5BA5-E037-546476F19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C1692A-E907-7555-8154-992FB31A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9904EF-5A6E-08B8-80C2-A11325170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80567C-8BE0-32B1-B91E-AA2762C97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626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942" y="2125981"/>
            <a:ext cx="1036935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886" y="3840481"/>
            <a:ext cx="85394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907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6454" y="376365"/>
            <a:ext cx="10426332" cy="421013"/>
          </a:xfrm>
        </p:spPr>
        <p:txBody>
          <a:bodyPr lIns="0" tIns="0" rIns="0" bIns="0"/>
          <a:lstStyle>
            <a:lvl1pPr>
              <a:defRPr sz="2736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66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6454" y="376365"/>
            <a:ext cx="10426332" cy="421013"/>
          </a:xfrm>
        </p:spPr>
        <p:txBody>
          <a:bodyPr lIns="0" tIns="0" rIns="0" bIns="0"/>
          <a:lstStyle>
            <a:lvl1pPr>
              <a:defRPr sz="2736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62" y="1577340"/>
            <a:ext cx="53066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610" y="1577340"/>
            <a:ext cx="530666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5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6454" y="376365"/>
            <a:ext cx="10426332" cy="421013"/>
          </a:xfrm>
        </p:spPr>
        <p:txBody>
          <a:bodyPr lIns="0" tIns="0" rIns="0" bIns="0"/>
          <a:lstStyle>
            <a:lvl1pPr>
              <a:defRPr sz="2736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50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40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17267-86C4-880B-6363-B92199756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35BBF9-3D9B-8B6C-800E-EEAE3096C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19755D-AB36-2EA4-962D-41ED9D171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CD2C84-AE45-1091-AAAE-64E965934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E2978E-BF95-420F-76DB-CF730F44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2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D40A0-847B-E891-15BF-CB4D7E337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CBA63F-E64E-CB31-3FDE-D1D6A2E5B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3D9E8-89F0-E6E4-684D-4985475F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E759E-63B4-8BC2-EADC-45782397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C42FDF-8AFB-7555-2294-6017681F2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139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A778F-16F1-3F6C-04E2-2BE1BA40A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4750A3-D40D-4C44-29ED-6EEB95277C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7405B3-0756-DEB8-5500-79EE0C76F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ADCD11-1BFA-872D-21E6-03A40B81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160B0D7-F8EB-DADD-D800-5B7EB4A1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D003A8-5F87-1B0E-426D-E7B67101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15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94926F-A6E5-790B-AEC0-48E398AF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8749D7-6A81-9986-E1F3-498E2F6A8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A46AF7-8A85-049B-B84A-F6289E704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5A14B4-7594-D823-800D-D86AACC12F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15E039-62D0-8CE2-AC03-F0059516B6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C818B27-E698-B890-4063-E2DD53AAA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E85076-1C07-E026-AA46-D1116722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B79A6F-1B14-30E7-839B-2E74B00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89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3BDCC-D30F-0420-9435-B711CC6E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2D1488-3C70-6DD6-8735-3BAF971AA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AE7E67A-B8CC-CE7C-C362-D4D764A6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471E7B2-CCF5-2713-7D54-784C20F2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36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FEF549-EB38-481D-BA18-0F06B12FE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C668945-B9AC-EE64-8C41-F1D9810D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AD584B8-410E-14E3-B76C-D5B97A69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871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029F1D-F006-484A-F816-C10B3B73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E46E5-D3A7-E4B5-7205-8191511F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EBEA1C-4FCC-7110-21DE-49896D81E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60FD02-6017-4C10-40EF-F8D1BA3F9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672E59-184A-9AC3-5A00-C9AB86DB0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177A9E-4C79-575D-B44E-D6C1CF5A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17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BB2EB-AD47-159F-05D3-D3F67860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DE81761-37D8-BB91-206F-AB8F5A778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41BE87-C088-118C-4955-CDC097E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EE5BA9-92B5-BADE-BC4A-D59665E0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8B8512-AEBD-DB63-B362-A8FB8623D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A22F2C-6E0A-640C-C510-4EA827B9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914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D18F2-9114-4D69-504F-674B7A77D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407998-F125-1AFA-948F-33F5B1CFD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05724-DB47-7708-DD29-76F624F52C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3FA21-A4E0-4DCB-8D83-76026D6041A0}" type="datetimeFigureOut">
              <a:rPr lang="ru-RU" smtClean="0"/>
              <a:t>24.09.2023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2BE0BA-807F-84DA-5405-79DC1933C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18A38D-CF12-33FE-A8A9-1EC116C8B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265B0-5310-4E44-874D-B3DBC31772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22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86454" y="376365"/>
            <a:ext cx="1042633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 u="heavy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31964" y="1717262"/>
            <a:ext cx="913531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741" y="6377941"/>
            <a:ext cx="39037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61" y="6377941"/>
            <a:ext cx="280582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69547" y="6337202"/>
            <a:ext cx="340276" cy="2301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9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21720">
              <a:spcBef>
                <a:spcPts val="201"/>
              </a:spcBef>
            </a:pPr>
            <a:fld id="{81D60167-4931-47E6-BA6A-407CBD079E47}" type="slidenum">
              <a:rPr lang="ru-RU" smtClean="0"/>
              <a:pPr marL="21720">
                <a:spcBef>
                  <a:spcPts val="201"/>
                </a:spcBef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0952">
        <a:defRPr>
          <a:latin typeface="+mn-lt"/>
          <a:ea typeface="+mn-ea"/>
          <a:cs typeface="+mn-cs"/>
        </a:defRPr>
      </a:lvl2pPr>
      <a:lvl3pPr marL="781903">
        <a:defRPr>
          <a:latin typeface="+mn-lt"/>
          <a:ea typeface="+mn-ea"/>
          <a:cs typeface="+mn-cs"/>
        </a:defRPr>
      </a:lvl3pPr>
      <a:lvl4pPr marL="1172855">
        <a:defRPr>
          <a:latin typeface="+mn-lt"/>
          <a:ea typeface="+mn-ea"/>
          <a:cs typeface="+mn-cs"/>
        </a:defRPr>
      </a:lvl4pPr>
      <a:lvl5pPr marL="1563807">
        <a:defRPr>
          <a:latin typeface="+mn-lt"/>
          <a:ea typeface="+mn-ea"/>
          <a:cs typeface="+mn-cs"/>
        </a:defRPr>
      </a:lvl5pPr>
      <a:lvl6pPr marL="1954759">
        <a:defRPr>
          <a:latin typeface="+mn-lt"/>
          <a:ea typeface="+mn-ea"/>
          <a:cs typeface="+mn-cs"/>
        </a:defRPr>
      </a:lvl6pPr>
      <a:lvl7pPr marL="2345710">
        <a:defRPr>
          <a:latin typeface="+mn-lt"/>
          <a:ea typeface="+mn-ea"/>
          <a:cs typeface="+mn-cs"/>
        </a:defRPr>
      </a:lvl7pPr>
      <a:lvl8pPr marL="2736662">
        <a:defRPr>
          <a:latin typeface="+mn-lt"/>
          <a:ea typeface="+mn-ea"/>
          <a:cs typeface="+mn-cs"/>
        </a:defRPr>
      </a:lvl8pPr>
      <a:lvl9pPr marL="312761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online.fasie.ru/m/contest-query/pages/177636/main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vtempire@hotmail.com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://www.vtempire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46763-9BC4-F76E-B413-1A0B1CA22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1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</a:extLst>
          </a:blip>
          <a:srcRect l="24454" t="12984" r="12125"/>
          <a:stretch/>
        </p:blipFill>
        <p:spPr>
          <a:xfrm>
            <a:off x="4348200" y="192812"/>
            <a:ext cx="7908098" cy="5967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ACCDF-B8E9-F7BA-CDFD-13544641E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190" y="967437"/>
            <a:ext cx="5505449" cy="2387600"/>
          </a:xfrm>
        </p:spPr>
        <p:txBody>
          <a:bodyPr>
            <a:normAutofit/>
          </a:bodyPr>
          <a:lstStyle/>
          <a:p>
            <a:r>
              <a:rPr lang="ru-RU" sz="5000" dirty="0">
                <a:solidFill>
                  <a:schemeClr val="bg1"/>
                </a:solidFill>
              </a:rPr>
              <a:t>Рельефно-объемный экран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AF15C48C-3D49-7DB0-DBAC-3C312E199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036" y="3928409"/>
            <a:ext cx="9070109" cy="1497021"/>
          </a:xfrm>
        </p:spPr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Аль-Зубейди Али Хальдун</a:t>
            </a:r>
          </a:p>
          <a:p>
            <a:pPr algn="l"/>
            <a:r>
              <a:rPr lang="ru-RU" dirty="0">
                <a:solidFill>
                  <a:schemeClr val="bg1"/>
                </a:solidFill>
              </a:rPr>
              <a:t>Письмо поддержки от РЭУ им Г.В. Плеханова</a:t>
            </a:r>
          </a:p>
          <a:p>
            <a:pPr algn="l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2A70B6-6ABF-D1B5-CD33-C8AC8FFC08C4}"/>
              </a:ext>
            </a:extLst>
          </p:cNvPr>
          <p:cNvSpPr txBox="1"/>
          <p:nvPr/>
        </p:nvSpPr>
        <p:spPr>
          <a:xfrm>
            <a:off x="351419" y="3215670"/>
            <a:ext cx="6132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u="none" strike="noStrike" dirty="0">
                <a:solidFill>
                  <a:srgbClr val="1F4E79"/>
                </a:solidFill>
                <a:effectLst/>
                <a:latin typeface="IBM Plex Sans" panose="020B0503050203000203" pitchFamily="34" charset="0"/>
                <a:hlinkClick r:id="rId4" tooltip="Перейти к заявке"/>
              </a:rPr>
              <a:t>СтС-300794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AEDF22-4CB2-A51B-2C4E-478E6C8BC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38" y="5355161"/>
            <a:ext cx="3062422" cy="11147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15484B-30FC-80C8-ED87-91700694C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264" y="376739"/>
            <a:ext cx="1851281" cy="8639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3C5CE8-4DD2-CBD2-D405-4B281249AA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0042" y="279969"/>
            <a:ext cx="1614671" cy="15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04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90B7C7-5D0B-9351-5147-A5B948398970}"/>
              </a:ext>
            </a:extLst>
          </p:cNvPr>
          <p:cNvSpPr txBox="1"/>
          <p:nvPr/>
        </p:nvSpPr>
        <p:spPr>
          <a:xfrm>
            <a:off x="1533236" y="1621319"/>
            <a:ext cx="87468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Держателем проблемы являются рекламные агентства, которые для достижения маркетинговых целей используют рекламные щиты (билборды). Мотивация приобретения технологии рельефно-объемного экрана- это повышения внимания и улучшение маркетинговых показателей по средствам использования рельефно-объемных экранов в рекламных щитах.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8FB6B-0837-CA9F-4E85-E0EA5E1F54A3}"/>
              </a:ext>
            </a:extLst>
          </p:cNvPr>
          <p:cNvSpPr txBox="1"/>
          <p:nvPr/>
        </p:nvSpPr>
        <p:spPr>
          <a:xfrm>
            <a:off x="4147128" y="378691"/>
            <a:ext cx="2919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Маркетинг стратегия</a:t>
            </a:r>
          </a:p>
        </p:txBody>
      </p:sp>
    </p:spTree>
    <p:extLst>
      <p:ext uri="{BB962C8B-B14F-4D97-AF65-F5344CB8AC3E}">
        <p14:creationId xmlns:p14="http://schemas.microsoft.com/office/powerpoint/2010/main" val="203447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5E4292-0359-94EE-C651-09BB18074387}"/>
              </a:ext>
            </a:extLst>
          </p:cNvPr>
          <p:cNvSpPr txBox="1"/>
          <p:nvPr/>
        </p:nvSpPr>
        <p:spPr>
          <a:xfrm>
            <a:off x="5902036" y="860610"/>
            <a:ext cx="60960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b="0" i="0" dirty="0">
                <a:solidFill>
                  <a:srgbClr val="36312D"/>
                </a:solidFill>
                <a:effectLst/>
                <a:latin typeface="PT Sans" panose="020B0503020203020204" pitchFamily="34" charset="-52"/>
              </a:rPr>
              <a:t>Отечественные компании условно можно разделить: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6312D"/>
              </a:solidFill>
              <a:effectLst/>
              <a:latin typeface="PT Sans" panose="020B0503020203020204" pitchFamily="34" charset="-52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6312D"/>
                </a:solidFill>
                <a:effectLst/>
                <a:latin typeface="PT Sans" panose="020B0503020203020204" pitchFamily="34" charset="-52"/>
              </a:rPr>
              <a:t>на небольшие предприятия индивидуального типа, выпускающие исключительно небольшие экраны и табло с бегущей строкой;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6312D"/>
              </a:solidFill>
              <a:effectLst/>
              <a:latin typeface="PT Sans" panose="020B0503020203020204" pitchFamily="34" charset="-52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6312D"/>
                </a:solidFill>
                <a:effectLst/>
                <a:latin typeface="PT Sans" panose="020B0503020203020204" pitchFamily="34" charset="-52"/>
              </a:rPr>
              <a:t>средние предприятия, осуществляющие сборку из деталей и узлов, ввезённых из-за рубежа;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6312D"/>
              </a:solidFill>
              <a:effectLst/>
              <a:latin typeface="PT Sans" panose="020B0503020203020204" pitchFamily="34" charset="-52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36312D"/>
                </a:solidFill>
                <a:effectLst/>
                <a:latin typeface="PT Sans" panose="020B0503020203020204" pitchFamily="34" charset="-52"/>
              </a:rPr>
              <a:t>Крупные предприятия, занимающиеся разработкой и производством собственных комплектующих деталей (их экраны отличаются хорошим качеством и вполне доступной ценой).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98F655-AFAF-7EBA-610A-858D8F109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293253"/>
            <a:ext cx="5329382" cy="39970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56C30D-CF3D-72F4-51E8-0803245E17B9}"/>
              </a:ext>
            </a:extLst>
          </p:cNvPr>
          <p:cNvSpPr txBox="1"/>
          <p:nvPr/>
        </p:nvSpPr>
        <p:spPr>
          <a:xfrm>
            <a:off x="3925455" y="5551055"/>
            <a:ext cx="464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 займем нишу крупных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val="861920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29EDDCD-3528-CE6D-C389-01FB33716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657326"/>
              </p:ext>
            </p:extLst>
          </p:nvPr>
        </p:nvGraphicFramePr>
        <p:xfrm>
          <a:off x="812799" y="534938"/>
          <a:ext cx="10584874" cy="5838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EF3A3C4-E6E7-8833-4A28-0F2ED8418F0A}"/>
              </a:ext>
            </a:extLst>
          </p:cNvPr>
          <p:cNvSpPr txBox="1"/>
          <p:nvPr/>
        </p:nvSpPr>
        <p:spPr>
          <a:xfrm>
            <a:off x="572654" y="295564"/>
            <a:ext cx="3343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Дорожная карта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213441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59D1A1-5677-51A0-4405-B35D70ED5621}"/>
              </a:ext>
            </a:extLst>
          </p:cNvPr>
          <p:cNvSpPr txBox="1"/>
          <p:nvPr/>
        </p:nvSpPr>
        <p:spPr>
          <a:xfrm>
            <a:off x="544945" y="1228437"/>
            <a:ext cx="1140691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ru-RU" b="0" i="0" dirty="0">
                <a:solidFill>
                  <a:srgbClr val="000000"/>
                </a:solidFill>
                <a:effectLst/>
              </a:rPr>
            </a:br>
            <a:r>
              <a:rPr lang="ru-RU" b="0" i="0" dirty="0">
                <a:solidFill>
                  <a:srgbClr val="000000"/>
                </a:solidFill>
                <a:effectLst/>
              </a:rPr>
              <a:t>На этапе, на котором мы сейчас нужно разработать MVP, после этого начать процесс коммерциализации. Который включает в себя, начало производства данной технологии. Планируется использовать технологию в качестве рекламных щитов, а также экранов любых размеров для отображения информации с эффектом изменяемой поверхности. </a:t>
            </a:r>
          </a:p>
          <a:p>
            <a:endParaRPr lang="ru-RU" b="0" i="0" dirty="0">
              <a:solidFill>
                <a:srgbClr val="000000"/>
              </a:solidFill>
              <a:effectLst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</a:rPr>
              <a:t>Данный продукт будет продаваться рекламным компаниям, компаниям размещения наружной рекламы на билбордах, а также компаниям размещающим рекламы на спортивных стадионах.</a:t>
            </a:r>
          </a:p>
          <a:p>
            <a:endParaRPr lang="ru-RU" dirty="0">
              <a:solidFill>
                <a:srgbClr val="000000"/>
              </a:solidFill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</a:rPr>
              <a:t>  Применение таких экранов разнообразно- рекламные щиты, указатели в зданиях, любые виды светодиодных баннеров, дорожные указатели.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27B3F6-E9F9-0C93-C433-A0619FCB749F}"/>
              </a:ext>
            </a:extLst>
          </p:cNvPr>
          <p:cNvSpPr txBox="1"/>
          <p:nvPr/>
        </p:nvSpPr>
        <p:spPr>
          <a:xfrm>
            <a:off x="831274" y="295563"/>
            <a:ext cx="21210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/>
              <a:t>Что требуется?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367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текст, письмо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A8DFA5BA-A5D3-F5ED-CAC2-03504EE0F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4" t="4386" r="6974" b="4887"/>
          <a:stretch/>
        </p:blipFill>
        <p:spPr>
          <a:xfrm>
            <a:off x="3611419" y="383497"/>
            <a:ext cx="4507346" cy="6091006"/>
          </a:xfrm>
        </p:spPr>
      </p:pic>
    </p:spTree>
    <p:extLst>
      <p:ext uri="{BB962C8B-B14F-4D97-AF65-F5344CB8AC3E}">
        <p14:creationId xmlns:p14="http://schemas.microsoft.com/office/powerpoint/2010/main" val="2457947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екст, письмо, бумага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20D93E98-B1AE-8A00-EAA5-6A51D508B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76" y="153939"/>
            <a:ext cx="4611647" cy="59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5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A942D-1F68-6AE5-098B-671C3C70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4000" b="1" dirty="0"/>
              <a:t>Стартап как диплом</a:t>
            </a:r>
          </a:p>
        </p:txBody>
      </p:sp>
      <p:pic>
        <p:nvPicPr>
          <p:cNvPr id="5" name="Объект 4" descr="Изображение выглядит как текст, письмо, докумен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3EF95A6-BE15-4A31-6198-EEDDEC4EC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61" y="563280"/>
            <a:ext cx="4196079" cy="6005086"/>
          </a:xfrm>
        </p:spPr>
      </p:pic>
    </p:spTree>
    <p:extLst>
      <p:ext uri="{BB962C8B-B14F-4D97-AF65-F5344CB8AC3E}">
        <p14:creationId xmlns:p14="http://schemas.microsoft.com/office/powerpoint/2010/main" val="293780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41324" y="280163"/>
            <a:ext cx="1520380" cy="431979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0860">
              <a:spcBef>
                <a:spcPts val="86"/>
              </a:spcBef>
            </a:pPr>
            <a:r>
              <a:rPr u="none" dirty="0"/>
              <a:t>К</a:t>
            </a:r>
            <a:r>
              <a:rPr u="none" spc="-4" dirty="0"/>
              <a:t>о</a:t>
            </a:r>
            <a:r>
              <a:rPr u="none" spc="4" dirty="0"/>
              <a:t>м</a:t>
            </a:r>
            <a:r>
              <a:rPr u="none" spc="-9" dirty="0"/>
              <a:t>а</a:t>
            </a:r>
            <a:r>
              <a:rPr u="none" spc="-4" dirty="0"/>
              <a:t>н</a:t>
            </a:r>
            <a:r>
              <a:rPr u="none" spc="-9" dirty="0"/>
              <a:t>да</a:t>
            </a:r>
          </a:p>
        </p:txBody>
      </p:sp>
      <p:sp>
        <p:nvSpPr>
          <p:cNvPr id="10" name="object 10"/>
          <p:cNvSpPr/>
          <p:nvPr/>
        </p:nvSpPr>
        <p:spPr>
          <a:xfrm>
            <a:off x="2447088" y="780748"/>
            <a:ext cx="6640260" cy="0"/>
          </a:xfrm>
          <a:custGeom>
            <a:avLst/>
            <a:gdLst/>
            <a:ahLst/>
            <a:cxnLst/>
            <a:rect l="l" t="t" r="r" b="b"/>
            <a:pathLst>
              <a:path w="7765415">
                <a:moveTo>
                  <a:pt x="0" y="0"/>
                </a:moveTo>
                <a:lnTo>
                  <a:pt x="7765415" y="0"/>
                </a:lnTo>
              </a:path>
            </a:pathLst>
          </a:custGeom>
          <a:ln w="18516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3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B1240F-94BE-40CA-AE4D-74E185ADAC8A}"/>
              </a:ext>
            </a:extLst>
          </p:cNvPr>
          <p:cNvSpPr txBox="1"/>
          <p:nvPr/>
        </p:nvSpPr>
        <p:spPr>
          <a:xfrm>
            <a:off x="2574681" y="4118040"/>
            <a:ext cx="1549069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Аль-Зубейди    Али Хальдун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433DF7-F745-494C-B53A-2504FC7472A3}"/>
              </a:ext>
            </a:extLst>
          </p:cNvPr>
          <p:cNvSpPr txBox="1"/>
          <p:nvPr/>
        </p:nvSpPr>
        <p:spPr>
          <a:xfrm>
            <a:off x="6766612" y="4214566"/>
            <a:ext cx="1549070" cy="51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6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Аль-Зубейди Ахмед Хальдун</a:t>
            </a:r>
          </a:p>
        </p:txBody>
      </p:sp>
      <p:pic>
        <p:nvPicPr>
          <p:cNvPr id="23" name="Рисунок 22" descr="Изображение выглядит как человек, стена, внутрен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541A8964-E3B6-4392-A172-0EFAAA0304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76" y="1047235"/>
            <a:ext cx="2032941" cy="300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99B00-B937-42C1-A208-9FAE37F672CD}"/>
              </a:ext>
            </a:extLst>
          </p:cNvPr>
          <p:cNvSpPr txBox="1"/>
          <p:nvPr/>
        </p:nvSpPr>
        <p:spPr>
          <a:xfrm>
            <a:off x="1954874" y="4611044"/>
            <a:ext cx="3069708" cy="26848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Руководитель и основатель проекта, учредитель, ген. директор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Обладатель 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патентов на изобретение в сфере высоких технологий. Автор и со-автор 10 изобретений.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Предпринимательский опыт в сфере торговли 4 года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Основатель нескольких стартапов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 </a:t>
            </a: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разработчик</a:t>
            </a:r>
          </a:p>
          <a:p>
            <a:pPr marL="0" marR="0" lvl="0" indent="0" algn="ctr" defTabSz="781903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8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проекте будет </a:t>
            </a: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осуществлять организационную работу и вести проект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3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9F552E-8C54-4FCE-BF03-7753DFCE4F4C}"/>
              </a:ext>
            </a:extLst>
          </p:cNvPr>
          <p:cNvSpPr txBox="1"/>
          <p:nvPr/>
        </p:nvSpPr>
        <p:spPr>
          <a:xfrm>
            <a:off x="6406448" y="4802999"/>
            <a:ext cx="2269399" cy="1934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Со- основатель проекта 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Главный специалист программист.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Опыт ведения бизнеса (ТРЦ) Видеооператор, специалист видеомонтажа.</a:t>
            </a:r>
          </a:p>
          <a:p>
            <a:pPr marL="0" marR="0" lvl="0" indent="0" algn="ctr" defTabSz="7819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проекте будет заниматься всем что с связано с ПО, монтажом, операторской работой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07ACB1-0230-B22C-DE77-74A7CFDD2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99" y="1000023"/>
            <a:ext cx="2032940" cy="30494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1000"/>
            <a:lum/>
          </a:blip>
          <a:srcRect/>
          <a:stretch>
            <a:fillRect t="5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54978-8704-4522-B91C-7019FC03E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8841" y="547970"/>
            <a:ext cx="7819749" cy="421013"/>
          </a:xfrm>
        </p:spPr>
        <p:txBody>
          <a:bodyPr/>
          <a:lstStyle/>
          <a:p>
            <a:r>
              <a:rPr lang="ru-RU" u="none" dirty="0">
                <a:solidFill>
                  <a:prstClr val="black"/>
                </a:solidFill>
              </a:rPr>
              <a:t>Контактная</a:t>
            </a:r>
            <a:r>
              <a:rPr lang="ru-RU" u="none" spc="4" dirty="0">
                <a:solidFill>
                  <a:prstClr val="black"/>
                </a:solidFill>
              </a:rPr>
              <a:t> информация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F11039-68F6-4A9C-A05C-071719AF7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606" y="1989054"/>
            <a:ext cx="8856984" cy="2431435"/>
          </a:xfrm>
        </p:spPr>
        <p:txBody>
          <a:bodyPr/>
          <a:lstStyle/>
          <a:p>
            <a:pPr algn="l"/>
            <a:r>
              <a:rPr lang="ru-RU" sz="2000" dirty="0">
                <a:solidFill>
                  <a:srgbClr val="35383B"/>
                </a:solidFill>
                <a:latin typeface="Rubik"/>
              </a:rPr>
              <a:t>Генеральный директор: </a:t>
            </a:r>
            <a:r>
              <a:rPr lang="ru-RU" sz="2000" u="sng" dirty="0">
                <a:latin typeface="Rubik"/>
              </a:rPr>
              <a:t>Аль-Зубейди Али Хальдун</a:t>
            </a:r>
          </a:p>
          <a:p>
            <a:pPr algn="l"/>
            <a:r>
              <a:rPr lang="ru-RU" sz="2000" dirty="0"/>
              <a:t>Электронный адрес: </a:t>
            </a:r>
            <a:r>
              <a:rPr lang="en-US" sz="2000" dirty="0">
                <a:hlinkClick r:id="rId3"/>
              </a:rPr>
              <a:t>vtempire@hotmail.com</a:t>
            </a:r>
            <a:endParaRPr lang="en-US" sz="2000" dirty="0"/>
          </a:p>
          <a:p>
            <a:pPr algn="l"/>
            <a:r>
              <a:rPr lang="ru-RU" sz="2000" dirty="0"/>
              <a:t>Сайт: </a:t>
            </a:r>
            <a:r>
              <a:rPr lang="en-US" sz="2000" dirty="0">
                <a:hlinkClick r:id="rId4"/>
              </a:rPr>
              <a:t>www.vtempire.com</a:t>
            </a:r>
            <a:endParaRPr lang="ru-RU" sz="2000" dirty="0"/>
          </a:p>
          <a:p>
            <a:pPr algn="l"/>
            <a:r>
              <a:rPr lang="ru-RU" sz="2000" dirty="0"/>
              <a:t>Телефон: +79233804433</a:t>
            </a:r>
            <a:endParaRPr lang="en-US" sz="2000" dirty="0"/>
          </a:p>
          <a:p>
            <a:pPr algn="l"/>
            <a:r>
              <a:rPr lang="ru-RU" sz="2000" dirty="0"/>
              <a:t>Адрес:</a:t>
            </a:r>
            <a:r>
              <a:rPr lang="en-US" sz="2000" dirty="0"/>
              <a:t> </a:t>
            </a:r>
            <a:r>
              <a:rPr lang="ru-RU" sz="2000" dirty="0"/>
              <a:t>г. Москва, Ул. Скобелевская 1 к.3</a:t>
            </a:r>
          </a:p>
          <a:p>
            <a:pPr algn="l"/>
            <a:endParaRPr lang="ru-RU" sz="2000" dirty="0"/>
          </a:p>
          <a:p>
            <a:pPr algn="l"/>
            <a:r>
              <a:rPr lang="en-US" sz="2000" dirty="0"/>
              <a:t>Telegram: @AliAlz7</a:t>
            </a:r>
            <a:endParaRPr lang="ru-RU" sz="2000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C8476A-7DDF-4ABA-9C0E-E1028D942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52" y="1056129"/>
            <a:ext cx="6652022" cy="15640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5F6DE7-16E5-4E2F-5C58-6EC6F209D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576" y="758476"/>
            <a:ext cx="1568648" cy="18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55308-3485-3161-726B-6703F65F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Проблема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6C74F5-10E3-9ABB-558C-B3E7A0634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956" y="1785287"/>
            <a:ext cx="10160001" cy="145891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 algn="ctr">
              <a:buNone/>
            </a:pPr>
            <a:r>
              <a:rPr lang="ru-RU" dirty="0"/>
              <a:t>Проблема восприятия наружной рекламы из-за</a:t>
            </a:r>
            <a:r>
              <a:rPr lang="en-US" dirty="0"/>
              <a:t> </a:t>
            </a:r>
            <a:r>
              <a:rPr lang="ru-RU" dirty="0"/>
              <a:t> </a:t>
            </a:r>
            <a:r>
              <a:rPr lang="ru-RU" b="0" i="0" dirty="0">
                <a:effectLst/>
                <a:latin typeface="-apple-system"/>
              </a:rPr>
              <a:t>визуального загрязнения</a:t>
            </a:r>
            <a:r>
              <a:rPr lang="ru-RU" dirty="0">
                <a:latin typeface="-apple-system"/>
              </a:rPr>
              <a:t>.</a:t>
            </a:r>
            <a:endParaRPr lang="ru-RU" b="0" i="0" dirty="0">
              <a:effectLst/>
              <a:latin typeface="-apple-system"/>
            </a:endParaRPr>
          </a:p>
          <a:p>
            <a:pPr marL="0" indent="0" algn="ctr">
              <a:buNone/>
            </a:pPr>
            <a:endParaRPr lang="en-US" dirty="0">
              <a:latin typeface="-apple-system"/>
            </a:endParaRPr>
          </a:p>
          <a:p>
            <a:pPr marL="0" indent="0" algn="ctr">
              <a:buNone/>
            </a:pPr>
            <a:endParaRPr lang="en-US" dirty="0"/>
          </a:p>
          <a:p>
            <a:endParaRPr lang="ru-RU" dirty="0"/>
          </a:p>
        </p:txBody>
      </p:sp>
      <p:pic>
        <p:nvPicPr>
          <p:cNvPr id="6" name="Рисунок 5" descr="Мозговой штурм со сплошной заливкой">
            <a:extLst>
              <a:ext uri="{FF2B5EF4-FFF2-40B4-BE49-F238E27FC236}">
                <a16:creationId xmlns:a16="http://schemas.microsoft.com/office/drawing/2014/main" id="{802EDA2F-2FEC-0954-8147-E6C76FD61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524" y="1690688"/>
            <a:ext cx="1738312" cy="1738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931054-F9D2-9FCC-DDD7-B4133FA5728C}"/>
              </a:ext>
            </a:extLst>
          </p:cNvPr>
          <p:cNvSpPr txBox="1"/>
          <p:nvPr/>
        </p:nvSpPr>
        <p:spPr>
          <a:xfrm>
            <a:off x="2951017" y="4033054"/>
            <a:ext cx="7735455" cy="125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Наружная реклама (билборды, рекламные щиты) не привлекает аудиторию для рекламных компаний.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2" name="Рисунок 11" descr="Лейкопластырь со сплошной заливкой">
            <a:extLst>
              <a:ext uri="{FF2B5EF4-FFF2-40B4-BE49-F238E27FC236}">
                <a16:creationId xmlns:a16="http://schemas.microsoft.com/office/drawing/2014/main" id="{F4D5110A-B6C1-8302-491B-AC10EE4F0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510" y="3947634"/>
            <a:ext cx="1658891" cy="165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45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1138-BBE3-1CC9-76D3-84AD9E12A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57" y="720438"/>
            <a:ext cx="4450882" cy="58974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937429-79F9-11C2-3B38-99F29CC9E6D0}"/>
              </a:ext>
            </a:extLst>
          </p:cNvPr>
          <p:cNvSpPr txBox="1"/>
          <p:nvPr/>
        </p:nvSpPr>
        <p:spPr>
          <a:xfrm>
            <a:off x="3445164" y="147781"/>
            <a:ext cx="4546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Интеллектуальная собственность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A8C99-740E-EAF9-A1EA-93F6111FFF5C}"/>
              </a:ext>
            </a:extLst>
          </p:cNvPr>
          <p:cNvSpPr txBox="1"/>
          <p:nvPr/>
        </p:nvSpPr>
        <p:spPr>
          <a:xfrm>
            <a:off x="4809193" y="1245481"/>
            <a:ext cx="7382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РФ Патент на изобретение №2782005 «Рельефно-объемный экран и способ его функционирования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2881639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C065EC-AA6E-1666-4782-70E475259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7" r="13818" b="34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AE2E7B1-4831-BFE0-1DF6-7CD8A0A3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079702"/>
            <a:ext cx="4324928" cy="32467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Решение</a:t>
            </a:r>
            <a:endParaRPr lang="en-US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E967D3-0B18-CD6F-E92B-F9732C56E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dirty="0" err="1"/>
              <a:t>Наше</a:t>
            </a:r>
            <a:r>
              <a:rPr lang="en-US" sz="2400" dirty="0"/>
              <a:t> </a:t>
            </a:r>
            <a:r>
              <a:rPr lang="en-US" sz="2400" dirty="0" err="1"/>
              <a:t>решение</a:t>
            </a:r>
            <a:r>
              <a:rPr lang="en-US" sz="2400" dirty="0"/>
              <a:t> - </a:t>
            </a:r>
            <a:r>
              <a:rPr lang="en-US" sz="2400" dirty="0" err="1"/>
              <a:t>первый</a:t>
            </a:r>
            <a:r>
              <a:rPr lang="en-US" sz="2400" dirty="0"/>
              <a:t> в </a:t>
            </a:r>
            <a:r>
              <a:rPr lang="en-US" sz="2400" dirty="0" err="1"/>
              <a:t>мире</a:t>
            </a:r>
            <a:r>
              <a:rPr lang="en-US" sz="2400" dirty="0"/>
              <a:t> </a:t>
            </a:r>
            <a:r>
              <a:rPr lang="en-US" sz="2400" dirty="0" err="1"/>
              <a:t>рельефный</a:t>
            </a:r>
            <a:r>
              <a:rPr lang="en-US" sz="2400" dirty="0"/>
              <a:t> </a:t>
            </a:r>
            <a:r>
              <a:rPr lang="en-US" sz="2400" dirty="0" err="1"/>
              <a:t>объемный</a:t>
            </a:r>
            <a:r>
              <a:rPr lang="en-US" sz="2400" dirty="0"/>
              <a:t> </a:t>
            </a:r>
            <a:r>
              <a:rPr lang="en-US" sz="2400" dirty="0" err="1"/>
              <a:t>экран</a:t>
            </a:r>
            <a:r>
              <a:rPr lang="en-US" sz="2400" dirty="0"/>
              <a:t> с </a:t>
            </a:r>
            <a:r>
              <a:rPr lang="en-US" sz="2400" dirty="0" err="1"/>
              <a:t>использованием</a:t>
            </a:r>
            <a:r>
              <a:rPr lang="en-US" sz="2400" dirty="0"/>
              <a:t> </a:t>
            </a:r>
            <a:r>
              <a:rPr lang="en-US" sz="2400" dirty="0" err="1"/>
              <a:t>нашей</a:t>
            </a:r>
            <a:r>
              <a:rPr lang="en-US" sz="2400" dirty="0"/>
              <a:t> </a:t>
            </a:r>
            <a:r>
              <a:rPr lang="en-US" sz="2400" dirty="0" err="1"/>
              <a:t>уникальной</a:t>
            </a:r>
            <a:r>
              <a:rPr lang="en-US" sz="2400" dirty="0"/>
              <a:t> </a:t>
            </a:r>
            <a:r>
              <a:rPr lang="en-US" sz="2400" dirty="0" err="1"/>
              <a:t>технологии</a:t>
            </a:r>
            <a:r>
              <a:rPr lang="en-US" sz="2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90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фиолетовый&#10;&#10;Автоматически созданное описание">
            <a:extLst>
              <a:ext uri="{FF2B5EF4-FFF2-40B4-BE49-F238E27FC236}">
                <a16:creationId xmlns:a16="http://schemas.microsoft.com/office/drawing/2014/main" id="{08F520EA-4E6A-F9E8-41FB-A88C6D8C0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" t="4270" r="33754"/>
          <a:stretch/>
        </p:blipFill>
        <p:spPr>
          <a:xfrm>
            <a:off x="4039591" y="168741"/>
            <a:ext cx="7986041" cy="6317318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DB52E0A-5A1B-2C53-C63F-92C56382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endParaRPr lang="ru-RU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918FEF-0F62-2E2F-A119-6B1EA24F0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630509"/>
            <a:ext cx="5623306" cy="24961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000" dirty="0"/>
              <a:t>Рельефно-объемные экраны, способные изменять свою поверхность для получения эффекта осязаемого изображения. Устройство позволить сделать так, что определенная форма изображения приподнимется над плоскостью экрана</a:t>
            </a:r>
          </a:p>
        </p:txBody>
      </p:sp>
    </p:spTree>
    <p:extLst>
      <p:ext uri="{BB962C8B-B14F-4D97-AF65-F5344CB8AC3E}">
        <p14:creationId xmlns:p14="http://schemas.microsoft.com/office/powerpoint/2010/main" val="1105111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01D7AB-DF06-0F91-0D39-60A002EF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168" y="249428"/>
            <a:ext cx="5320832" cy="218237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1C19E-2F57-BDF9-2761-C9453B78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22" y="-249428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Как это работает?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FD094-7F70-AC23-03C4-756344485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6909"/>
            <a:ext cx="7027250" cy="525445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0" i="0" dirty="0">
                <a:solidFill>
                  <a:srgbClr val="000000"/>
                </a:solidFill>
                <a:effectLst/>
                <a:latin typeface="WipoUniExt"/>
              </a:rPr>
              <a:t>Рельефно-объемный экран состоит из экрана, дисплея из светодиодного трансформируемого модуля с изменяемой поверхностью для создания рельефно-объемного изображения. Трансформируемый модуль состоит из нескольких светодиодов, установленных на движущихся ферромагнитных сердечниках, стержнях внутри электромагнитных соленоидов, которые приводятся в движение вперед и назад синхронно с меняющимся изображением. Изображение принимается от источников информации и отображается на рельефно-объемном экране с помощью автоматизированной системы взаимодействия движения ферримагнитных сердечников и светодиодов. Повышается удобство восприятия информации. 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9BE947-1290-B541-1E07-36ECC922B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250" y="-249428"/>
            <a:ext cx="48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2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70E073-F6CC-DB2C-B49D-B8026516F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Конкуренция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E86D-6EEC-FEF2-05A7-E8B2BCD8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современном мире существует множество типов экранов и их производителей. Но мы во многом превосходим их, потому что у нас есть технология, которую мир еще никогда не видел в истории. Сравнивая нас со всеми остальными, легко сказать, что мы лучше для людей и их восприятия. Потому что мы проецируем картинку такой, какая она есть, под разными углами и в разных измерениях, в то время как обычные экраны проецируют картинку только в одном измерении и под одним углом.</a:t>
            </a:r>
          </a:p>
        </p:txBody>
      </p:sp>
    </p:spTree>
    <p:extLst>
      <p:ext uri="{BB962C8B-B14F-4D97-AF65-F5344CB8AC3E}">
        <p14:creationId xmlns:p14="http://schemas.microsoft.com/office/powerpoint/2010/main" val="2378079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F6792C-A635-B290-ADC2-156EFE289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163" y="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Цель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34D45-0A91-FA26-9CE4-B3E520BD0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256" y="1464487"/>
            <a:ext cx="11547762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Как мы видим в нашем современном мире, экраны востребованы во всех отраслях. Наше решение будет самым инновационным и подходящим абсолютно для всех сфер - от уличных цифровых вывесок до экранов телевизоров, смартфонов, компьютеров. Мы докажем всему миру, что экран не только проецирует, но и погружает людей, привлекает их визуальным осязанием и показом картинки с разных ракурсов.</a:t>
            </a:r>
          </a:p>
        </p:txBody>
      </p:sp>
    </p:spTree>
    <p:extLst>
      <p:ext uri="{BB962C8B-B14F-4D97-AF65-F5344CB8AC3E}">
        <p14:creationId xmlns:p14="http://schemas.microsoft.com/office/powerpoint/2010/main" val="376776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FEAA8E-06A9-B110-F626-2A6374A0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440" y="2533817"/>
            <a:ext cx="3565447" cy="19654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B1977C3-8711-82D5-49AE-87D85B4FD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607" y="2004266"/>
            <a:ext cx="2374969" cy="23749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42F744-F9FB-C903-F4BD-F35F8F653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7168" y="1810714"/>
            <a:ext cx="2139186" cy="2139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2EF82B-CFFC-A924-617B-F1C62EE6B1B6}"/>
              </a:ext>
            </a:extLst>
          </p:cNvPr>
          <p:cNvSpPr txBox="1"/>
          <p:nvPr/>
        </p:nvSpPr>
        <p:spPr>
          <a:xfrm>
            <a:off x="3851564" y="422869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Стратегия маркетинг продвижения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430F04-8533-D110-B88D-ABB388CE3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0520" y="1441151"/>
            <a:ext cx="590970" cy="9350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5B1969-195A-9DE4-A16D-175F93097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02664">
            <a:off x="8238388" y="1213670"/>
            <a:ext cx="663795" cy="10531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DCAA56-8123-8091-C0C6-F7D2E4BEA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190">
            <a:off x="3098715" y="1217851"/>
            <a:ext cx="691771" cy="10318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1C671E-D414-8FB1-8DF6-B9B6029792F9}"/>
              </a:ext>
            </a:extLst>
          </p:cNvPr>
          <p:cNvSpPr txBox="1"/>
          <p:nvPr/>
        </p:nvSpPr>
        <p:spPr>
          <a:xfrm>
            <a:off x="8822885" y="4009903"/>
            <a:ext cx="2753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Развитие личного бренда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BEB3D-3E28-B799-9E97-26EBA4E968D3}"/>
              </a:ext>
            </a:extLst>
          </p:cNvPr>
          <p:cNvSpPr txBox="1"/>
          <p:nvPr/>
        </p:nvSpPr>
        <p:spPr>
          <a:xfrm>
            <a:off x="5233294" y="4499242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Соц. сети, СМИ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88651A-F152-50C2-505C-F80DD48B77F6}"/>
              </a:ext>
            </a:extLst>
          </p:cNvPr>
          <p:cNvSpPr txBox="1"/>
          <p:nvPr/>
        </p:nvSpPr>
        <p:spPr>
          <a:xfrm>
            <a:off x="821089" y="4326560"/>
            <a:ext cx="257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Партизаны в сарафанах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261BD-467B-57A8-9954-707A89F8D83C}"/>
              </a:ext>
            </a:extLst>
          </p:cNvPr>
          <p:cNvSpPr txBox="1"/>
          <p:nvPr/>
        </p:nvSpPr>
        <p:spPr>
          <a:xfrm>
            <a:off x="7813228" y="4316129"/>
            <a:ext cx="444706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Развитие личного бренда фаундеров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То есть подразумевается повышение узнаваемости и доверия к основателям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средствам продвижения их соц. сетей, выступлений на встречах посвященных технологиям и стартапам, публикаций их в СМИ,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участия в общественно значимы проектах.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669B1E-46A5-8A3E-BD93-31F9E993ACDB}"/>
              </a:ext>
            </a:extLst>
          </p:cNvPr>
          <p:cNvSpPr txBox="1"/>
          <p:nvPr/>
        </p:nvSpPr>
        <p:spPr>
          <a:xfrm>
            <a:off x="4151588" y="4895007"/>
            <a:ext cx="359468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Продвижение значимости проекта в соц. сетях, таких как ВК,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Telegram, YouTube.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Создание сообществ единомышленников проекта. Это нужно не для привлечения клиентов, а повышения узнаваемости проекта.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D49EE6-20D8-B627-A44D-3DC81E203337}"/>
              </a:ext>
            </a:extLst>
          </p:cNvPr>
          <p:cNvSpPr txBox="1"/>
          <p:nvPr/>
        </p:nvSpPr>
        <p:spPr>
          <a:xfrm>
            <a:off x="128187" y="5042118"/>
            <a:ext cx="3956444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Сарафанный маркетинг.  Люди начнут говорить о проекте.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Проект должен быть на слуху, повышение мнения среди масс о значимости проекта.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будет делаться по средствам привлечения доп. специалистов именно в этой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7668267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20585</TotalTime>
  <Words>837</Words>
  <Application>Microsoft Office PowerPoint</Application>
  <PresentationFormat>Широкоэкранный</PresentationFormat>
  <Paragraphs>83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-apple-system</vt:lpstr>
      <vt:lpstr>Arial</vt:lpstr>
      <vt:lpstr>Calibri</vt:lpstr>
      <vt:lpstr>Calibri Light</vt:lpstr>
      <vt:lpstr>IBM Plex Sans</vt:lpstr>
      <vt:lpstr>PT Sans</vt:lpstr>
      <vt:lpstr>Rubik</vt:lpstr>
      <vt:lpstr>WipoUniExt</vt:lpstr>
      <vt:lpstr>Тема Office</vt:lpstr>
      <vt:lpstr>Office Theme</vt:lpstr>
      <vt:lpstr>Рельефно-объемный экран</vt:lpstr>
      <vt:lpstr>Проблема</vt:lpstr>
      <vt:lpstr>Презентация PowerPoint</vt:lpstr>
      <vt:lpstr>Решение</vt:lpstr>
      <vt:lpstr>Презентация PowerPoint</vt:lpstr>
      <vt:lpstr>Как это работает?</vt:lpstr>
      <vt:lpstr>Конкуренция</vt:lpstr>
      <vt:lpstr>Цель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Стартап как диплом</vt:lpstr>
      <vt:lpstr>Команда</vt:lpstr>
      <vt:lpstr>Контактная информация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Рельефно-объемный экран</dc:title>
  <dc:creator>Ali Al-Zoubaidi</dc:creator>
  <cp:lastModifiedBy>Ali Al-Zoubaidi</cp:lastModifiedBy>
  <cp:revision>13</cp:revision>
  <dcterms:created xsi:type="dcterms:W3CDTF">2023-03-03T20:43:38Z</dcterms:created>
  <dcterms:modified xsi:type="dcterms:W3CDTF">2023-09-23T21:28:46Z</dcterms:modified>
</cp:coreProperties>
</file>