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51435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jh/Y9C3AWqEHm2v9mUFHlz+YLF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97026F-B124-437D-858F-C494CEF08EB5}">
  <a:tblStyle styleId="{7097026F-B124-437D-858F-C494CEF08EB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Выручка</c:v>
                </c:pt>
              </c:strCache>
            </c:strRef>
          </c:tx>
          <c:spPr>
            <a:solidFill>
              <a:srgbClr val="4ADE8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Год 1</c:v>
                </c:pt>
                <c:pt idx="1">
                  <c:v>Год 2</c:v>
                </c:pt>
                <c:pt idx="2">
                  <c:v>Год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100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C-4F54-A77F-883B3A42F0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9CA3AF"/>
                </a:solidFill>
                <a:latin typeface="Arial"/>
              </a:defRPr>
            </a:pPr>
            <a:endParaRPr lang="ru-RU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450"/>
          <c:min val="0"/>
        </c:scaling>
        <c:delete val="0"/>
        <c:axPos val="l"/>
        <c:majorGridlines>
          <c:spPr>
            <a:ln w="6350" cap="flat">
              <a:solidFill>
                <a:srgbClr val="2A2A2A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9CA3AF"/>
                </a:solidFill>
                <a:latin typeface="Arial"/>
              </a:defRPr>
            </a:pPr>
            <a:endParaRPr lang="ru-RU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Google Shape;364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ccf268e2fc_0_9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Google Shape;397;g3ccf268e2fc_0_9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3ccf268e2fc_0_9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Google Shape;404;p1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ccf268e2fc_0_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" name="Google Shape;18;g3ccf268e2fc_0_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g3ccf268e2fc_0_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ccf268e2fc_0_2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" name="Google Shape;25;g3ccf268e2fc_0_2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3ccf268e2fc_0_2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ccf268e2fc_0_3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g3ccf268e2fc_0_3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ccf268e2fc_0_3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ccf268e2fc_0_5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g3ccf268e2fc_0_5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ccf268e2fc_0_5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apikley.ru/" TargetMode="External"/><Relationship Id="rId4" Type="http://schemas.openxmlformats.org/officeDocument/2006/relationships/hyperlink" Target="https://apikleyplatformfrontend-staging.up.railway.app/login" TargetMode="External"/><Relationship Id="rId5" Type="http://schemas.openxmlformats.org/officeDocument/2006/relationships/hyperlink" Target="https://admin-frontend-production-abbd.up.railway.app/#/" TargetMode="External"/><Relationship Id="rId6" Type="http://schemas.openxmlformats.org/officeDocument/2006/relationships/hyperlink" Target="https://adminfrontend-staging.up.railway.app/#/login" TargetMode="External"/><Relationship Id="rId7" Type="http://schemas.openxmlformats.org/officeDocument/2006/relationships/hyperlink" Target="https://t.me/animating_bot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15.png"/><Relationship Id="rId8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image" Target="../media/image24.png"/><Relationship Id="rId11" Type="http://schemas.openxmlformats.org/officeDocument/2006/relationships/image" Target="../media/image8.png"/><Relationship Id="rId10" Type="http://schemas.openxmlformats.org/officeDocument/2006/relationships/image" Target="../media/image5.png"/><Relationship Id="rId13" Type="http://schemas.openxmlformats.org/officeDocument/2006/relationships/image" Target="../media/image6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5" Type="http://schemas.openxmlformats.org/officeDocument/2006/relationships/image" Target="../media/image11.png"/><Relationship Id="rId14" Type="http://schemas.openxmlformats.org/officeDocument/2006/relationships/image" Target="../media/image9.png"/><Relationship Id="rId17" Type="http://schemas.openxmlformats.org/officeDocument/2006/relationships/image" Target="../media/image25.png"/><Relationship Id="rId16" Type="http://schemas.openxmlformats.org/officeDocument/2006/relationships/image" Target="../media/image22.png"/><Relationship Id="rId5" Type="http://schemas.openxmlformats.org/officeDocument/2006/relationships/image" Target="../media/image14.png"/><Relationship Id="rId19" Type="http://schemas.openxmlformats.org/officeDocument/2006/relationships/image" Target="../media/image21.png"/><Relationship Id="rId6" Type="http://schemas.openxmlformats.org/officeDocument/2006/relationships/image" Target="../media/image4.png"/><Relationship Id="rId18" Type="http://schemas.openxmlformats.org/officeDocument/2006/relationships/image" Target="../media/image23.png"/><Relationship Id="rId7" Type="http://schemas.openxmlformats.org/officeDocument/2006/relationships/image" Target="../media/image10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0A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/>
          <p:nvPr/>
        </p:nvSpPr>
        <p:spPr>
          <a:xfrm>
            <a:off x="2945606" y="1447800"/>
            <a:ext cx="33177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Apikley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1549874" y="2927300"/>
            <a:ext cx="6044104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Единый API-шлюз к мировым AI-моделям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2549775" y="3868000"/>
            <a:ext cx="40443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Инвестиционная презентация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3328690" y="4470499"/>
            <a:ext cx="2536201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apikley.ru | app.apikley.ru | api.apikley.ru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0A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/>
          <p:nvPr/>
        </p:nvSpPr>
        <p:spPr>
          <a:xfrm>
            <a:off x="4667250" y="1812700"/>
            <a:ext cx="3968700" cy="949200"/>
          </a:xfrm>
          <a:prstGeom prst="roundRect">
            <a:avLst>
              <a:gd fmla="val 5185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507950" y="253901"/>
            <a:ext cx="8290661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Бизнес-модель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507950" y="790426"/>
            <a:ext cx="4048176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КАК ЗАРАБАТЫВАЕМ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507950" y="1091952"/>
            <a:ext cx="1205210" cy="539651"/>
          </a:xfrm>
          <a:prstGeom prst="roundRect">
            <a:avLst>
              <a:gd fmla="val 14120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651346" y="1218902"/>
            <a:ext cx="918418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Закупка токенов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1814661" y="1123652"/>
            <a:ext cx="17746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-&gt;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2090142" y="1063377"/>
            <a:ext cx="1174849" cy="596801"/>
          </a:xfrm>
          <a:prstGeom prst="roundRect">
            <a:avLst>
              <a:gd fmla="val 12768" name="adj"/>
            </a:avLst>
          </a:prstGeom>
          <a:solidFill>
            <a:srgbClr val="4ADE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2233842" y="1190327"/>
            <a:ext cx="8874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0A0A0A"/>
                </a:solidFill>
              </a:rPr>
              <a:t>Наценка 2</a:t>
            </a:r>
            <a:r>
              <a:rPr b="1" lang="en-US" sz="12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00%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366492" y="1123652"/>
            <a:ext cx="17746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-&gt;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3641973" y="1163389"/>
            <a:ext cx="834777" cy="396776"/>
          </a:xfrm>
          <a:prstGeom prst="roundRect">
            <a:avLst>
              <a:gd fmla="val 19205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3789073" y="1290340"/>
            <a:ext cx="540576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Продажа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507950" y="1812578"/>
            <a:ext cx="3968800" cy="949226"/>
          </a:xfrm>
          <a:prstGeom prst="roundRect">
            <a:avLst>
              <a:gd fmla="val 8028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660350" y="1964978"/>
            <a:ext cx="373728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Unit-экономика (цель)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660350" y="2171254"/>
            <a:ext cx="373728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2 000 руб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660350" y="2476054"/>
            <a:ext cx="373728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Средний чек на пользователя в месяц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507950" y="2888754"/>
            <a:ext cx="4048176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F59E0B"/>
                </a:solidFill>
                <a:latin typeface="Arial"/>
                <a:ea typeface="Arial"/>
                <a:cs typeface="Arial"/>
                <a:sym typeface="Arial"/>
              </a:rPr>
              <a:t>ПЛАНЫ РАЗВИТИЯ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507950" y="3136404"/>
            <a:ext cx="3968800" cy="723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noAutofit/>
          </a:bodyPr>
          <a:lstStyle/>
          <a:p>
            <a:pPr indent="-95250" lvl="0" marL="9525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Сервисные комиссии за транзакции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95250" marR="0" rtl="0" algn="l">
              <a:spcBef>
                <a:spcPts val="40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Подписки для команд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95250" marR="0" rtl="0" algn="l">
              <a:spcBef>
                <a:spcPts val="40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Enterprise-тарифы с SLA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95250" marR="0" rtl="0" algn="l">
              <a:spcBef>
                <a:spcPts val="40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Маркетплейс авторов моделей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4667250" y="434550"/>
            <a:ext cx="3042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КАНАЛЫ ПРОДАЖ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4697100" y="663475"/>
            <a:ext cx="29829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noAutofit/>
          </a:bodyPr>
          <a:lstStyle/>
          <a:p>
            <a:pPr indent="-9525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Прямые продажи (B2B, госсектор)</a:t>
            </a:r>
            <a:endParaRPr sz="1000">
              <a:solidFill>
                <a:srgbClr val="9CA3A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25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Char char="•"/>
            </a:pPr>
            <a:r>
              <a:rPr lang="en-US" sz="1000">
                <a:solidFill>
                  <a:srgbClr val="9CA3AF"/>
                </a:solidFill>
              </a:rPr>
              <a:t>Контекстная реклама</a:t>
            </a:r>
            <a:endParaRPr sz="1000">
              <a:solidFill>
                <a:srgbClr val="9CA3AF"/>
              </a:solidFill>
            </a:endParaRPr>
          </a:p>
          <a:p>
            <a:pPr indent="-9525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SEO и контент-маркетинг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Developer community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Партнерские интеграции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4667250" y="2888754"/>
            <a:ext cx="3968700" cy="1469700"/>
          </a:xfrm>
          <a:prstGeom prst="roundRect">
            <a:avLst>
              <a:gd fmla="val 5185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4819650" y="3041154"/>
            <a:ext cx="37374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Структура расходов (план) от планируемой выручки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4819650" y="3285529"/>
            <a:ext cx="1617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Оплата токенов провайдерам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6614327" y="3285529"/>
            <a:ext cx="3015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900">
                <a:solidFill>
                  <a:srgbClr val="FFFFFF"/>
                </a:solidFill>
              </a:rPr>
              <a:t>35</a:t>
            </a:r>
            <a:r>
              <a:rPr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4819650" y="3469630"/>
            <a:ext cx="13980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Маркетинг и привлечение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6614327" y="3469630"/>
            <a:ext cx="3015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~41%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4819650" y="3653730"/>
            <a:ext cx="9012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Инфраструктура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6614327" y="3653730"/>
            <a:ext cx="3015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900">
                <a:solidFill>
                  <a:srgbClr val="FFFFFF"/>
                </a:solidFill>
              </a:rPr>
              <a:t>3</a:t>
            </a:r>
            <a:r>
              <a:rPr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819650" y="3837830"/>
            <a:ext cx="2505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ФОТ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6614327" y="3837830"/>
            <a:ext cx="3015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~20%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4819650" y="4021931"/>
            <a:ext cx="4017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Прочие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6614327" y="4021931"/>
            <a:ext cx="3015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900">
                <a:solidFill>
                  <a:srgbClr val="FFFFFF"/>
                </a:solidFill>
              </a:rPr>
              <a:t>1</a:t>
            </a:r>
            <a:r>
              <a:rPr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507950" y="4483298"/>
            <a:ext cx="8128200" cy="406200"/>
          </a:xfrm>
          <a:prstGeom prst="roundRect">
            <a:avLst>
              <a:gd fmla="val 18755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p6"/>
          <p:cNvCxnSpPr/>
          <p:nvPr/>
        </p:nvCxnSpPr>
        <p:spPr>
          <a:xfrm>
            <a:off x="527000" y="4483298"/>
            <a:ext cx="0" cy="406200"/>
          </a:xfrm>
          <a:prstGeom prst="straightConnector1">
            <a:avLst/>
          </a:prstGeom>
          <a:noFill/>
          <a:ln cap="flat" cmpd="sng" w="381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6"/>
          <p:cNvSpPr/>
          <p:nvPr/>
        </p:nvSpPr>
        <p:spPr>
          <a:xfrm>
            <a:off x="736550" y="4610249"/>
            <a:ext cx="78633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Цель к июлю 2026: </a:t>
            </a:r>
            <a:r>
              <a:rPr b="1" lang="en-US" sz="1100">
                <a:solidFill>
                  <a:srgbClr val="F59E0B"/>
                </a:solidFill>
                <a:latin typeface="Arial"/>
                <a:ea typeface="Arial"/>
                <a:cs typeface="Arial"/>
                <a:sym typeface="Arial"/>
              </a:rPr>
              <a:t>50 000 MAU</a:t>
            </a:r>
            <a:r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50% retention, 20% платящих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6"/>
          <p:cNvSpPr txBox="1"/>
          <p:nvPr/>
        </p:nvSpPr>
        <p:spPr>
          <a:xfrm>
            <a:off x="4691550" y="1899650"/>
            <a:ext cx="396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50 000 MAU * 0,5 * 0,2 = </a:t>
            </a:r>
            <a:r>
              <a:rPr b="1" lang="en-US" sz="1000">
                <a:solidFill>
                  <a:srgbClr val="4ADE80"/>
                </a:solidFill>
              </a:rPr>
              <a:t>5 000 платящих пользователей</a:t>
            </a:r>
            <a:endParaRPr b="1" sz="1000">
              <a:solidFill>
                <a:srgbClr val="4ADE8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Выручка:</a:t>
            </a:r>
            <a:r>
              <a:rPr lang="en-US" sz="1000">
                <a:solidFill>
                  <a:schemeClr val="lt1"/>
                </a:solidFill>
              </a:rPr>
              <a:t> 5 000 * 2 000 = </a:t>
            </a:r>
            <a:r>
              <a:rPr b="1" lang="en-US" sz="1000">
                <a:solidFill>
                  <a:srgbClr val="4ADE80"/>
                </a:solidFill>
              </a:rPr>
              <a:t>10 000 000 рублей/месяц</a:t>
            </a:r>
            <a:endParaRPr b="1" sz="1000">
              <a:solidFill>
                <a:srgbClr val="4ADE8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Валовая маржа: </a:t>
            </a:r>
            <a:r>
              <a:rPr b="1" lang="en-US" sz="1000">
                <a:solidFill>
                  <a:srgbClr val="4ADE80"/>
                </a:solidFill>
              </a:rPr>
              <a:t>66,7%</a:t>
            </a:r>
            <a:endParaRPr b="1" sz="1000">
              <a:solidFill>
                <a:srgbClr val="4ADE80"/>
              </a:solidFill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7803449" y="3285525"/>
            <a:ext cx="4821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FFFFFF"/>
                </a:solidFill>
              </a:rPr>
              <a:t>3,5 млн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7803449" y="3469624"/>
            <a:ext cx="4821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FFFFFF"/>
                </a:solidFill>
              </a:rPr>
              <a:t>4,1 млн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6"/>
          <p:cNvSpPr/>
          <p:nvPr/>
        </p:nvSpPr>
        <p:spPr>
          <a:xfrm>
            <a:off x="7803449" y="3653725"/>
            <a:ext cx="4821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FFFFFF"/>
                </a:solidFill>
              </a:rPr>
              <a:t>0,3 млн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7803450" y="3837825"/>
            <a:ext cx="540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FFFFFF"/>
                </a:solidFill>
              </a:rPr>
              <a:t>2,0 млн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6"/>
          <p:cNvSpPr/>
          <p:nvPr/>
        </p:nvSpPr>
        <p:spPr>
          <a:xfrm>
            <a:off x="7803449" y="4021924"/>
            <a:ext cx="4017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FFFFFF"/>
                </a:solidFill>
              </a:rPr>
              <a:t>0,1 млн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0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"/>
          <p:cNvSpPr/>
          <p:nvPr/>
        </p:nvSpPr>
        <p:spPr>
          <a:xfrm>
            <a:off x="507950" y="253901"/>
            <a:ext cx="8290661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Дорожная карта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507950" y="853976"/>
            <a:ext cx="1917650" cy="3476923"/>
          </a:xfrm>
          <a:prstGeom prst="roundRect">
            <a:avLst>
              <a:gd fmla="val 3974" name="adj"/>
            </a:avLst>
          </a:prstGeom>
          <a:solidFill>
            <a:srgbClr val="1A2E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1" name="Google Shape;261;p7"/>
          <p:cNvCxnSpPr/>
          <p:nvPr/>
        </p:nvCxnSpPr>
        <p:spPr>
          <a:xfrm>
            <a:off x="507950" y="873026"/>
            <a:ext cx="1917650" cy="0"/>
          </a:xfrm>
          <a:prstGeom prst="straightConnector1">
            <a:avLst/>
          </a:prstGeom>
          <a:noFill/>
          <a:ln cap="flat" cmpd="sng" w="38100">
            <a:solidFill>
              <a:srgbClr val="4ADE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" name="Google Shape;262;p7"/>
          <p:cNvSpPr/>
          <p:nvPr/>
        </p:nvSpPr>
        <p:spPr>
          <a:xfrm>
            <a:off x="1821359" y="993577"/>
            <a:ext cx="502741" cy="145852"/>
          </a:xfrm>
          <a:prstGeom prst="roundRect">
            <a:avLst>
              <a:gd fmla="val 26122" name="adj"/>
            </a:avLst>
          </a:prstGeom>
          <a:solidFill>
            <a:srgbClr val="4ADE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1884759" y="1018877"/>
            <a:ext cx="383459" cy="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700"/>
              <a:buFont typeface="Arial"/>
              <a:buNone/>
            </a:pPr>
            <a:r>
              <a:rPr b="1" lang="en-US" sz="7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СЕЙЧАС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660350" y="1044476"/>
            <a:ext cx="1645107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Февраль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660350" y="1263551"/>
            <a:ext cx="164510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MVP запущен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660350" y="1517452"/>
            <a:ext cx="1612850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noAutofit/>
          </a:bodyPr>
          <a:lstStyle/>
          <a:p>
            <a:pPr indent="-76200" lvl="0" marL="7620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Рабочий API-шлюз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76200" marR="0" rtl="0" algn="l">
              <a:spcBef>
                <a:spcPts val="300"/>
              </a:spcBef>
              <a:spcAft>
                <a:spcPts val="0"/>
              </a:spcAft>
              <a:buClr>
                <a:srgbClr val="4ADE80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Личный кабинет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76200" marR="0" rtl="0" algn="l">
              <a:spcBef>
                <a:spcPts val="300"/>
              </a:spcBef>
              <a:spcAft>
                <a:spcPts val="0"/>
              </a:spcAft>
              <a:buClr>
                <a:srgbClr val="4ADE80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Платежи (Т-Банк, СБП)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76200" marR="0" rtl="0" algn="l">
              <a:spcBef>
                <a:spcPts val="300"/>
              </a:spcBef>
              <a:spcAft>
                <a:spcPts val="0"/>
              </a:spcAft>
              <a:buClr>
                <a:srgbClr val="4ADE80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500+ моделей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76200" marR="0" rtl="0" algn="l">
              <a:spcBef>
                <a:spcPts val="300"/>
              </a:spcBef>
              <a:spcAft>
                <a:spcPts val="0"/>
              </a:spcAft>
              <a:buClr>
                <a:srgbClr val="4ADE80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Документация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2578001" y="853976"/>
            <a:ext cx="1917799" cy="3476923"/>
          </a:xfrm>
          <a:prstGeom prst="roundRect">
            <a:avLst>
              <a:gd fmla="val 3973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8" name="Google Shape;268;p7"/>
          <p:cNvCxnSpPr/>
          <p:nvPr/>
        </p:nvCxnSpPr>
        <p:spPr>
          <a:xfrm>
            <a:off x="2578001" y="873026"/>
            <a:ext cx="1917799" cy="0"/>
          </a:xfrm>
          <a:prstGeom prst="straightConnector1">
            <a:avLst/>
          </a:prstGeom>
          <a:noFill/>
          <a:ln cap="flat" cmpd="sng" w="38100">
            <a:solidFill>
              <a:srgbClr val="9CA3A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9" name="Google Shape;269;p7"/>
          <p:cNvSpPr/>
          <p:nvPr/>
        </p:nvSpPr>
        <p:spPr>
          <a:xfrm>
            <a:off x="2730401" y="1044476"/>
            <a:ext cx="1645259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Q2-Q3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2730401" y="1263551"/>
            <a:ext cx="164525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Расширение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2730401" y="1517452"/>
            <a:ext cx="1612999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noAutofit/>
          </a:bodyPr>
          <a:lstStyle/>
          <a:p>
            <a:pPr indent="-76200" lvl="0" marL="7620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Чат-боты в интерфейсе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76200" marR="0" rtl="0" algn="l">
              <a:spcBef>
                <a:spcPts val="30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Генерация контента в UI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76200" marR="0" rtl="0" algn="l">
              <a:spcBef>
                <a:spcPts val="30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Российские модели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76200" marR="0" rtl="0" algn="l">
              <a:spcBef>
                <a:spcPts val="30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LLM-арена (рейтинг)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76200" marR="0" rtl="0" algn="l">
              <a:spcBef>
                <a:spcPts val="30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Оценка моделей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4648200" y="853976"/>
            <a:ext cx="1917650" cy="3476923"/>
          </a:xfrm>
          <a:prstGeom prst="roundRect">
            <a:avLst>
              <a:gd fmla="val 3974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p7"/>
          <p:cNvCxnSpPr/>
          <p:nvPr/>
        </p:nvCxnSpPr>
        <p:spPr>
          <a:xfrm>
            <a:off x="4648200" y="873026"/>
            <a:ext cx="1917650" cy="0"/>
          </a:xfrm>
          <a:prstGeom prst="straightConnector1">
            <a:avLst/>
          </a:prstGeom>
          <a:noFill/>
          <a:ln cap="flat" cmpd="sng" w="38100">
            <a:solidFill>
              <a:srgbClr val="9CA3A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" name="Google Shape;274;p7"/>
          <p:cNvSpPr/>
          <p:nvPr/>
        </p:nvSpPr>
        <p:spPr>
          <a:xfrm>
            <a:off x="4800600" y="1044476"/>
            <a:ext cx="1645107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Q4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/>
          <p:nvPr/>
        </p:nvSpPr>
        <p:spPr>
          <a:xfrm>
            <a:off x="4800600" y="1263551"/>
            <a:ext cx="164510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Масштабирование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4800600" y="1517452"/>
            <a:ext cx="161285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noAutofit/>
          </a:bodyPr>
          <a:lstStyle/>
          <a:p>
            <a:pPr indent="-76200" lvl="0" marL="7620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Маркетплейс моделей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76200" marR="0" rtl="0" algn="l">
              <a:spcBef>
                <a:spcPts val="30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Enterprise-тарифы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76200" marR="0" rtl="0" algn="l">
              <a:spcBef>
                <a:spcPts val="30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Работа с госсектором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76200" marR="0" rtl="0" algn="l">
              <a:spcBef>
                <a:spcPts val="30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B2B-интеграции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6718250" y="853976"/>
            <a:ext cx="1917799" cy="3476923"/>
          </a:xfrm>
          <a:prstGeom prst="roundRect">
            <a:avLst>
              <a:gd fmla="val 3973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8" name="Google Shape;278;p7"/>
          <p:cNvCxnSpPr/>
          <p:nvPr/>
        </p:nvCxnSpPr>
        <p:spPr>
          <a:xfrm>
            <a:off x="6718250" y="873026"/>
            <a:ext cx="1917799" cy="0"/>
          </a:xfrm>
          <a:prstGeom prst="straightConnector1">
            <a:avLst/>
          </a:prstGeom>
          <a:noFill/>
          <a:ln cap="flat" cmpd="sng" w="38100">
            <a:solidFill>
              <a:srgbClr val="9CA3A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" name="Google Shape;279;p7"/>
          <p:cNvSpPr/>
          <p:nvPr/>
        </p:nvSpPr>
        <p:spPr>
          <a:xfrm>
            <a:off x="6870650" y="1044476"/>
            <a:ext cx="1645259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2027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>
            <a:off x="6870650" y="1263551"/>
            <a:ext cx="164525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Рост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>
            <a:off x="6870650" y="1517452"/>
            <a:ext cx="1612999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200" spcFirstLastPara="1" rIns="0" wrap="square" tIns="0">
            <a:noAutofit/>
          </a:bodyPr>
          <a:lstStyle/>
          <a:p>
            <a:pPr indent="-76200" lvl="0" marL="7620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AI-агенты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76200" marR="0" rtl="0" algn="l">
              <a:spcBef>
                <a:spcPts val="30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Вертикальные решения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76200" marR="0" rtl="0" algn="l">
              <a:spcBef>
                <a:spcPts val="30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Международное расширение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201" y="2757062"/>
            <a:ext cx="1343150" cy="130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0136">
            <a:off x="2090430" y="1742992"/>
            <a:ext cx="319859" cy="81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0A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/>
          <p:nvPr/>
        </p:nvSpPr>
        <p:spPr>
          <a:xfrm>
            <a:off x="507950" y="253901"/>
            <a:ext cx="8290661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Финансы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8"/>
          <p:cNvSpPr/>
          <p:nvPr/>
        </p:nvSpPr>
        <p:spPr>
          <a:xfrm>
            <a:off x="507950" y="876351"/>
            <a:ext cx="3571800" cy="692100"/>
          </a:xfrm>
          <a:prstGeom prst="roundRect">
            <a:avLst>
              <a:gd fmla="val 11011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8"/>
          <p:cNvSpPr/>
          <p:nvPr/>
        </p:nvSpPr>
        <p:spPr>
          <a:xfrm>
            <a:off x="634901" y="1003302"/>
            <a:ext cx="3384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Прогноз выручки Год 1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"/>
          <p:cNvSpPr/>
          <p:nvPr/>
        </p:nvSpPr>
        <p:spPr>
          <a:xfrm>
            <a:off x="634901" y="1174752"/>
            <a:ext cx="33843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20 млн руб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/>
          <p:nvPr/>
        </p:nvSpPr>
        <p:spPr>
          <a:xfrm>
            <a:off x="507950" y="1669903"/>
            <a:ext cx="3571800" cy="863400"/>
          </a:xfrm>
          <a:prstGeom prst="roundRect">
            <a:avLst>
              <a:gd fmla="val 8825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634901" y="1796853"/>
            <a:ext cx="3384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Прогноз выручки Год 2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634901" y="1968303"/>
            <a:ext cx="33843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100 млн руб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"/>
          <p:cNvSpPr/>
          <p:nvPr/>
        </p:nvSpPr>
        <p:spPr>
          <a:xfrm>
            <a:off x="634901" y="2273103"/>
            <a:ext cx="3384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Рост x5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/>
          <p:nvPr/>
        </p:nvSpPr>
        <p:spPr>
          <a:xfrm>
            <a:off x="507950" y="2634904"/>
            <a:ext cx="3571800" cy="863400"/>
          </a:xfrm>
          <a:prstGeom prst="roundRect">
            <a:avLst>
              <a:gd fmla="val 8825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/>
          <p:nvPr/>
        </p:nvSpPr>
        <p:spPr>
          <a:xfrm>
            <a:off x="634901" y="2761855"/>
            <a:ext cx="3384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Прогноз выручки Год 3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"/>
          <p:cNvSpPr/>
          <p:nvPr/>
        </p:nvSpPr>
        <p:spPr>
          <a:xfrm>
            <a:off x="634901" y="2933305"/>
            <a:ext cx="33843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400 млн руб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8"/>
          <p:cNvSpPr/>
          <p:nvPr/>
        </p:nvSpPr>
        <p:spPr>
          <a:xfrm>
            <a:off x="634901" y="3238105"/>
            <a:ext cx="3384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Рост x4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8"/>
          <p:cNvSpPr/>
          <p:nvPr/>
        </p:nvSpPr>
        <p:spPr>
          <a:xfrm>
            <a:off x="507950" y="3844231"/>
            <a:ext cx="1735200" cy="644400"/>
          </a:xfrm>
          <a:prstGeom prst="roundRect">
            <a:avLst>
              <a:gd fmla="val 11824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8"/>
          <p:cNvSpPr/>
          <p:nvPr/>
        </p:nvSpPr>
        <p:spPr>
          <a:xfrm>
            <a:off x="620088" y="3971181"/>
            <a:ext cx="15108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</a:rPr>
              <a:t>2</a:t>
            </a: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8"/>
          <p:cNvSpPr/>
          <p:nvPr/>
        </p:nvSpPr>
        <p:spPr>
          <a:xfrm>
            <a:off x="620088" y="4247406"/>
            <a:ext cx="15108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Средняя </a:t>
            </a:r>
            <a:r>
              <a:rPr lang="en-US" sz="800">
                <a:solidFill>
                  <a:srgbClr val="9CA3AF"/>
                </a:solidFill>
              </a:rPr>
              <a:t>наценка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8"/>
          <p:cNvSpPr/>
          <p:nvPr/>
        </p:nvSpPr>
        <p:spPr>
          <a:xfrm>
            <a:off x="2344638" y="3844231"/>
            <a:ext cx="1735200" cy="644400"/>
          </a:xfrm>
          <a:prstGeom prst="roundRect">
            <a:avLst>
              <a:gd fmla="val 11824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/>
          <p:nvPr/>
        </p:nvSpPr>
        <p:spPr>
          <a:xfrm>
            <a:off x="2456776" y="3971181"/>
            <a:ext cx="15108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x20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8"/>
          <p:cNvSpPr/>
          <p:nvPr/>
        </p:nvSpPr>
        <p:spPr>
          <a:xfrm>
            <a:off x="2456776" y="4247406"/>
            <a:ext cx="15108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Рост за 3 года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8"/>
          <p:cNvSpPr/>
          <p:nvPr/>
        </p:nvSpPr>
        <p:spPr>
          <a:xfrm>
            <a:off x="4270325" y="790426"/>
            <a:ext cx="445303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Прогноз выручки (млн руб)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8"/>
          <p:cNvSpPr/>
          <p:nvPr/>
        </p:nvSpPr>
        <p:spPr>
          <a:xfrm>
            <a:off x="4270325" y="3431828"/>
            <a:ext cx="4453039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Окупаемость с первых платящих пользователей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9" name="Google Shape;309;p8"/>
          <p:cNvGraphicFramePr/>
          <p:nvPr/>
        </p:nvGraphicFramePr>
        <p:xfrm>
          <a:off x="4270325" y="1044327"/>
          <a:ext cx="4365724" cy="228600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0A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"/>
          <p:cNvSpPr/>
          <p:nvPr/>
        </p:nvSpPr>
        <p:spPr>
          <a:xfrm>
            <a:off x="507950" y="253901"/>
            <a:ext cx="8290661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Что мы ищем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9"/>
          <p:cNvSpPr/>
          <p:nvPr/>
        </p:nvSpPr>
        <p:spPr>
          <a:xfrm>
            <a:off x="507950" y="726877"/>
            <a:ext cx="8290661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Развиваемся на собственные ресурсы, но открыты к партнерству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507950" y="1006227"/>
            <a:ext cx="3968800" cy="1064121"/>
          </a:xfrm>
          <a:prstGeom prst="roundRect">
            <a:avLst>
              <a:gd fmla="val 7161" name="adj"/>
            </a:avLst>
          </a:prstGeom>
          <a:solidFill>
            <a:srgbClr val="1A2E1A"/>
          </a:solidFill>
          <a:ln cap="flat" cmpd="sng" w="9525">
            <a:solidFill>
              <a:srgbClr val="4ADE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707975" y="1206252"/>
            <a:ext cx="364012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ТЕКУЩИЙ СТАТУС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9"/>
          <p:cNvSpPr/>
          <p:nvPr/>
        </p:nvSpPr>
        <p:spPr>
          <a:xfrm>
            <a:off x="707975" y="1449349"/>
            <a:ext cx="36402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FFFFFF"/>
                </a:solidFill>
              </a:rPr>
              <a:t>Ищем корпоративных заказчиков с устойчивым циклом задач и грант на покрытие маркетинговых и операционных расходов. </a:t>
            </a:r>
            <a:r>
              <a:rPr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Инвестиции пока не привлекаем.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507950" y="2197301"/>
            <a:ext cx="3968700" cy="2598000"/>
          </a:xfrm>
          <a:prstGeom prst="roundRect">
            <a:avLst>
              <a:gd fmla="val 3805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9"/>
          <p:cNvCxnSpPr/>
          <p:nvPr/>
        </p:nvCxnSpPr>
        <p:spPr>
          <a:xfrm>
            <a:off x="527000" y="2197298"/>
            <a:ext cx="0" cy="2595600"/>
          </a:xfrm>
          <a:prstGeom prst="straightConnector1">
            <a:avLst/>
          </a:prstGeom>
          <a:noFill/>
          <a:ln cap="flat" cmpd="sng" w="381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2" name="Google Shape;322;p9"/>
          <p:cNvSpPr/>
          <p:nvPr/>
        </p:nvSpPr>
        <p:spPr>
          <a:xfrm>
            <a:off x="736550" y="2387798"/>
            <a:ext cx="3620694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F59E0B"/>
                </a:solidFill>
                <a:latin typeface="Arial"/>
                <a:ea typeface="Arial"/>
                <a:cs typeface="Arial"/>
                <a:sym typeface="Arial"/>
              </a:rPr>
              <a:t>ЧТО НАМ НУЖНО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9"/>
          <p:cNvSpPr/>
          <p:nvPr/>
        </p:nvSpPr>
        <p:spPr>
          <a:xfrm>
            <a:off x="736550" y="3492149"/>
            <a:ext cx="36207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Эксперты в AI/ML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888950" y="3698425"/>
            <a:ext cx="3465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Консультации по развитию продукта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9"/>
          <p:cNvSpPr/>
          <p:nvPr/>
        </p:nvSpPr>
        <p:spPr>
          <a:xfrm>
            <a:off x="736550" y="3933275"/>
            <a:ext cx="36207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Контакты в tech-тусовке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9"/>
          <p:cNvSpPr/>
          <p:nvPr/>
        </p:nvSpPr>
        <p:spPr>
          <a:xfrm>
            <a:off x="888950" y="4139551"/>
            <a:ext cx="3465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Нетворкинг, партнерства, early adopters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736550" y="4374402"/>
            <a:ext cx="36207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Связи с госсектором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9"/>
          <p:cNvSpPr/>
          <p:nvPr/>
        </p:nvSpPr>
        <p:spPr>
          <a:xfrm>
            <a:off x="888950" y="4580678"/>
            <a:ext cx="3465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Выход на B2G-сегмент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9"/>
          <p:cNvSpPr/>
          <p:nvPr/>
        </p:nvSpPr>
        <p:spPr>
          <a:xfrm>
            <a:off x="4667250" y="1006225"/>
            <a:ext cx="3968700" cy="2825700"/>
          </a:xfrm>
          <a:prstGeom prst="roundRect">
            <a:avLst>
              <a:gd fmla="val 3442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9"/>
          <p:cNvSpPr/>
          <p:nvPr/>
        </p:nvSpPr>
        <p:spPr>
          <a:xfrm>
            <a:off x="4857750" y="1196727"/>
            <a:ext cx="3659556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ЧТО ПРЕДЛАГАЕМ ВЗАМЕН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9"/>
          <p:cNvSpPr/>
          <p:nvPr/>
        </p:nvSpPr>
        <p:spPr>
          <a:xfrm>
            <a:off x="4857750" y="1571325"/>
            <a:ext cx="3587700" cy="16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noAutofit/>
          </a:bodyPr>
          <a:lstStyle/>
          <a:p>
            <a:pPr indent="-95250" lvl="0" marL="952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Доступ к API с повышенными лимитами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9525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Возможность влиять на roadmap продукта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9525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Приоритетная техподдержка и кастомн</a:t>
            </a:r>
            <a:r>
              <a:rPr lang="en-US" sz="1000">
                <a:solidFill>
                  <a:srgbClr val="9CA3AF"/>
                </a:solidFill>
              </a:rPr>
              <a:t>ая разработка AI-методов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9525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Партнерские условия для реселлеров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9525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Совместные кейсы и публикации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9525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При достижении PMF — готовы обсуждать более </a:t>
            </a:r>
            <a:r>
              <a:rPr lang="en-US" sz="1000">
                <a:solidFill>
                  <a:srgbClr val="9CA3AF"/>
                </a:solidFill>
              </a:rPr>
              <a:t>тесные </a:t>
            </a: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форматы сотрудничества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9"/>
          <p:cNvSpPr/>
          <p:nvPr/>
        </p:nvSpPr>
        <p:spPr>
          <a:xfrm>
            <a:off x="786775" y="2714499"/>
            <a:ext cx="36207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Выход на корпоративных заказчиков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9"/>
          <p:cNvSpPr/>
          <p:nvPr/>
        </p:nvSpPr>
        <p:spPr>
          <a:xfrm>
            <a:off x="939175" y="2920775"/>
            <a:ext cx="3465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</a:rPr>
              <a:t>Устойчивый денежный поток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9"/>
          <p:cNvSpPr/>
          <p:nvPr/>
        </p:nvSpPr>
        <p:spPr>
          <a:xfrm>
            <a:off x="786775" y="3103324"/>
            <a:ext cx="36207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Грант 1 000 000 рублей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9"/>
          <p:cNvSpPr/>
          <p:nvPr/>
        </p:nvSpPr>
        <p:spPr>
          <a:xfrm>
            <a:off x="939175" y="3309600"/>
            <a:ext cx="3465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</a:rPr>
              <a:t>Выход в продакшн и оплата техпода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0A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"/>
          <p:cNvSpPr/>
          <p:nvPr/>
        </p:nvSpPr>
        <p:spPr>
          <a:xfrm>
            <a:off x="507950" y="253901"/>
            <a:ext cx="8290661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Юридический статус и правовая охрана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0"/>
          <p:cNvSpPr/>
          <p:nvPr/>
        </p:nvSpPr>
        <p:spPr>
          <a:xfrm>
            <a:off x="507950" y="815876"/>
            <a:ext cx="4015841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ТЕКУЩИЙ СТАТУС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0"/>
          <p:cNvSpPr/>
          <p:nvPr/>
        </p:nvSpPr>
        <p:spPr>
          <a:xfrm>
            <a:off x="507950" y="1114276"/>
            <a:ext cx="3937099" cy="1262658"/>
          </a:xfrm>
          <a:prstGeom prst="roundRect">
            <a:avLst>
              <a:gd fmla="val 6035" name="adj"/>
            </a:avLst>
          </a:prstGeom>
          <a:solidFill>
            <a:srgbClr val="1A2E1A"/>
          </a:solidFill>
          <a:ln cap="flat" cmpd="sng" w="9525">
            <a:solidFill>
              <a:srgbClr val="4ADE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0"/>
          <p:cNvSpPr/>
          <p:nvPr/>
        </p:nvSpPr>
        <p:spPr>
          <a:xfrm>
            <a:off x="669875" y="1276201"/>
            <a:ext cx="3685514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Форма собственности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0"/>
          <p:cNvSpPr/>
          <p:nvPr/>
        </p:nvSpPr>
        <p:spPr>
          <a:xfrm>
            <a:off x="669875" y="1530102"/>
            <a:ext cx="3685514" cy="164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ИП Масячин Дмитрий Сергеевич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0"/>
          <p:cNvSpPr/>
          <p:nvPr/>
        </p:nvSpPr>
        <p:spPr>
          <a:xfrm>
            <a:off x="669875" y="1758404"/>
            <a:ext cx="3685514" cy="164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ИНН: 690707523697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0"/>
          <p:cNvSpPr/>
          <p:nvPr/>
        </p:nvSpPr>
        <p:spPr>
          <a:xfrm>
            <a:off x="669875" y="1986707"/>
            <a:ext cx="3685514" cy="164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Легальная деятельность на территории РФ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0"/>
          <p:cNvSpPr/>
          <p:nvPr/>
        </p:nvSpPr>
        <p:spPr>
          <a:xfrm>
            <a:off x="507950" y="2503884"/>
            <a:ext cx="3937099" cy="1243608"/>
          </a:xfrm>
          <a:prstGeom prst="roundRect">
            <a:avLst>
              <a:gd fmla="val 6127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0"/>
          <p:cNvSpPr/>
          <p:nvPr/>
        </p:nvSpPr>
        <p:spPr>
          <a:xfrm>
            <a:off x="660350" y="2656284"/>
            <a:ext cx="370494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Платежная инфраструктура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0"/>
          <p:cNvSpPr/>
          <p:nvPr/>
        </p:nvSpPr>
        <p:spPr>
          <a:xfrm>
            <a:off x="660350" y="2910185"/>
            <a:ext cx="3704945" cy="164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Интеграция с Т-Банк (Тинькофф)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0"/>
          <p:cNvSpPr/>
          <p:nvPr/>
        </p:nvSpPr>
        <p:spPr>
          <a:xfrm>
            <a:off x="660350" y="3138488"/>
            <a:ext cx="3704945" cy="164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Прием платежей: карты, СБП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0"/>
          <p:cNvSpPr/>
          <p:nvPr/>
        </p:nvSpPr>
        <p:spPr>
          <a:xfrm>
            <a:off x="660350" y="3366790"/>
            <a:ext cx="3704945" cy="164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Работа по счету для юрлиц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0"/>
          <p:cNvSpPr/>
          <p:nvPr/>
        </p:nvSpPr>
        <p:spPr>
          <a:xfrm>
            <a:off x="4698950" y="815876"/>
            <a:ext cx="4015841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F59E0B"/>
                </a:solidFill>
                <a:latin typeface="Arial"/>
                <a:ea typeface="Arial"/>
                <a:cs typeface="Arial"/>
                <a:sym typeface="Arial"/>
              </a:rPr>
              <a:t>ПЛАНЫ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0"/>
          <p:cNvSpPr/>
          <p:nvPr/>
        </p:nvSpPr>
        <p:spPr>
          <a:xfrm>
            <a:off x="4698950" y="1114276"/>
            <a:ext cx="3937099" cy="1383804"/>
          </a:xfrm>
          <a:prstGeom prst="roundRect">
            <a:avLst>
              <a:gd fmla="val 5507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5" name="Google Shape;355;p10"/>
          <p:cNvCxnSpPr/>
          <p:nvPr/>
        </p:nvCxnSpPr>
        <p:spPr>
          <a:xfrm>
            <a:off x="4718000" y="1114276"/>
            <a:ext cx="0" cy="1383804"/>
          </a:xfrm>
          <a:prstGeom prst="straightConnector1">
            <a:avLst/>
          </a:prstGeom>
          <a:noFill/>
          <a:ln cap="flat" cmpd="sng" w="381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6" name="Google Shape;356;p10"/>
          <p:cNvSpPr/>
          <p:nvPr/>
        </p:nvSpPr>
        <p:spPr>
          <a:xfrm>
            <a:off x="4889450" y="1266676"/>
            <a:ext cx="3666083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 достижении Product-Market Fit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0"/>
          <p:cNvSpPr/>
          <p:nvPr/>
        </p:nvSpPr>
        <p:spPr>
          <a:xfrm>
            <a:off x="4889450" y="1520577"/>
            <a:ext cx="3594199" cy="761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noAutofit/>
          </a:bodyPr>
          <a:lstStyle/>
          <a:p>
            <a:pPr indent="-95250" lvl="0" marL="9525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Регистрация ООО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95250" marR="0" rtl="0" algn="l">
              <a:spcBef>
                <a:spcPts val="50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Регистрация товарного знака "Apikley"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95250" marR="0" rtl="0" algn="l">
              <a:spcBef>
                <a:spcPts val="50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Оформление корпоративных договоров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95250" marR="0" rtl="0" algn="l">
              <a:spcBef>
                <a:spcPts val="50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Работа через ЭДО с закрывающими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0"/>
          <p:cNvSpPr/>
          <p:nvPr/>
        </p:nvSpPr>
        <p:spPr>
          <a:xfrm>
            <a:off x="4698950" y="2625030"/>
            <a:ext cx="3937099" cy="1015305"/>
          </a:xfrm>
          <a:prstGeom prst="roundRect">
            <a:avLst>
              <a:gd fmla="val 7505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0"/>
          <p:cNvSpPr/>
          <p:nvPr/>
        </p:nvSpPr>
        <p:spPr>
          <a:xfrm>
            <a:off x="4851350" y="2777430"/>
            <a:ext cx="370494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Интеллектуальная собственность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0"/>
          <p:cNvSpPr/>
          <p:nvPr/>
        </p:nvSpPr>
        <p:spPr>
          <a:xfrm>
            <a:off x="4851350" y="3031331"/>
            <a:ext cx="3704945" cy="164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Исходный код и архитектура — собственная разработка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0"/>
          <p:cNvSpPr/>
          <p:nvPr/>
        </p:nvSpPr>
        <p:spPr>
          <a:xfrm>
            <a:off x="4851350" y="3259634"/>
            <a:ext cx="3704945" cy="164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Патентование не планируется (инфраструктурный продукт)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0A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"/>
          <p:cNvSpPr/>
          <p:nvPr/>
        </p:nvSpPr>
        <p:spPr>
          <a:xfrm>
            <a:off x="507950" y="253901"/>
            <a:ext cx="8290661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Команда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507950" y="815876"/>
            <a:ext cx="3905250" cy="2602706"/>
          </a:xfrm>
          <a:prstGeom prst="roundRect">
            <a:avLst>
              <a:gd fmla="val 3904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264271" y="1239738"/>
            <a:ext cx="400309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ДМ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663208" y="1895326"/>
            <a:ext cx="3594735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Дмитрий Масячин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663208" y="2142976"/>
            <a:ext cx="359473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Co-founder, CEO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698450" y="2422327"/>
            <a:ext cx="3594735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ОПЫТ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698450" y="2619077"/>
            <a:ext cx="3594735" cy="164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10+ лет в маркетинге и business development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698450" y="2822079"/>
            <a:ext cx="3594735" cy="164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Стратегия, партнерства, выход на рынок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698450" y="3025080"/>
            <a:ext cx="3594735" cy="164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Управление проектами и командами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4730651" y="815876"/>
            <a:ext cx="3905399" cy="2602706"/>
          </a:xfrm>
          <a:prstGeom prst="roundRect">
            <a:avLst>
              <a:gd fmla="val 3904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6500217" y="1239738"/>
            <a:ext cx="373288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АБ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4885907" y="1895326"/>
            <a:ext cx="3594887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Артем Бессуднов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4885907" y="2142976"/>
            <a:ext cx="359488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Co-founder, CPO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4921151" y="2422327"/>
            <a:ext cx="3594887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ОПЫТ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4921151" y="2619077"/>
            <a:ext cx="3594887" cy="164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7+ лет в product management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1"/>
          <p:cNvSpPr/>
          <p:nvPr/>
        </p:nvSpPr>
        <p:spPr>
          <a:xfrm>
            <a:off x="4921151" y="2822079"/>
            <a:ext cx="3594887" cy="164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Создание цифровых продуктов, </a:t>
            </a:r>
            <a:r>
              <a:rPr lang="en-US" sz="1000">
                <a:solidFill>
                  <a:srgbClr val="FFFFFF"/>
                </a:solidFill>
              </a:rPr>
              <a:t>backend (Java Spring)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1"/>
          <p:cNvSpPr/>
          <p:nvPr/>
        </p:nvSpPr>
        <p:spPr>
          <a:xfrm>
            <a:off x="4921151" y="3025080"/>
            <a:ext cx="3594887" cy="164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Финансы и экономика продуктов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1"/>
          <p:cNvSpPr/>
          <p:nvPr/>
        </p:nvSpPr>
        <p:spPr>
          <a:xfrm>
            <a:off x="507950" y="3989924"/>
            <a:ext cx="27057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AI-МЕНТОРЫ (используемые модели)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1"/>
          <p:cNvSpPr/>
          <p:nvPr/>
        </p:nvSpPr>
        <p:spPr>
          <a:xfrm>
            <a:off x="507950" y="4243833"/>
            <a:ext cx="834000" cy="295200"/>
          </a:xfrm>
          <a:prstGeom prst="roundRect">
            <a:avLst>
              <a:gd fmla="val 25806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1"/>
          <p:cNvSpPr/>
          <p:nvPr/>
        </p:nvSpPr>
        <p:spPr>
          <a:xfrm>
            <a:off x="660350" y="4320033"/>
            <a:ext cx="5397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ChatGPT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1"/>
          <p:cNvSpPr/>
          <p:nvPr/>
        </p:nvSpPr>
        <p:spPr>
          <a:xfrm>
            <a:off x="1494383" y="4243833"/>
            <a:ext cx="707100" cy="295200"/>
          </a:xfrm>
          <a:prstGeom prst="roundRect">
            <a:avLst>
              <a:gd fmla="val 25806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1"/>
          <p:cNvSpPr/>
          <p:nvPr/>
        </p:nvSpPr>
        <p:spPr>
          <a:xfrm>
            <a:off x="1646783" y="4320033"/>
            <a:ext cx="4104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Claude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1"/>
          <p:cNvSpPr/>
          <p:nvPr/>
        </p:nvSpPr>
        <p:spPr>
          <a:xfrm>
            <a:off x="2354014" y="4243833"/>
            <a:ext cx="707100" cy="295200"/>
          </a:xfrm>
          <a:prstGeom prst="roundRect">
            <a:avLst>
              <a:gd fmla="val 25806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1"/>
          <p:cNvSpPr/>
          <p:nvPr/>
        </p:nvSpPr>
        <p:spPr>
          <a:xfrm>
            <a:off x="2506414" y="4320033"/>
            <a:ext cx="4104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Gemini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1"/>
          <p:cNvSpPr/>
          <p:nvPr/>
        </p:nvSpPr>
        <p:spPr>
          <a:xfrm>
            <a:off x="3213497" y="4243833"/>
            <a:ext cx="890700" cy="295200"/>
          </a:xfrm>
          <a:prstGeom prst="roundRect">
            <a:avLst>
              <a:gd fmla="val 25806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1"/>
          <p:cNvSpPr/>
          <p:nvPr/>
        </p:nvSpPr>
        <p:spPr>
          <a:xfrm>
            <a:off x="3365897" y="4320033"/>
            <a:ext cx="5976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Kandinsky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1"/>
          <p:cNvPicPr preferRelativeResize="0"/>
          <p:nvPr/>
        </p:nvPicPr>
        <p:blipFill rotWithShape="1">
          <a:blip r:embed="rId3">
            <a:alphaModFix/>
          </a:blip>
          <a:srcRect b="10343" l="0" r="0" t="0"/>
          <a:stretch/>
        </p:blipFill>
        <p:spPr>
          <a:xfrm>
            <a:off x="6213948" y="885813"/>
            <a:ext cx="931919" cy="94611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4" name="Google Shape;39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2180" y="873012"/>
            <a:ext cx="923668" cy="94611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0A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ccf268e2fc_0_95"/>
          <p:cNvSpPr/>
          <p:nvPr/>
        </p:nvSpPr>
        <p:spPr>
          <a:xfrm>
            <a:off x="507950" y="253900"/>
            <a:ext cx="82908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</a:rPr>
              <a:t>Полезные ссылки на случай, если у меня отключился интернет, и вам скучно сидеть в тишине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3ccf268e2fc_0_95"/>
          <p:cNvSpPr/>
          <p:nvPr/>
        </p:nvSpPr>
        <p:spPr>
          <a:xfrm>
            <a:off x="507950" y="1941325"/>
            <a:ext cx="8290800" cy="28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https://apikley.ru/</a:t>
            </a:r>
            <a:r>
              <a:rPr lang="en-US" sz="2200">
                <a:solidFill>
                  <a:srgbClr val="FFFFFF"/>
                </a:solidFill>
              </a:rPr>
              <a:t> – не нуждается в представлении</a:t>
            </a:r>
            <a:endParaRPr sz="22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200" u="sng">
                <a:solidFill>
                  <a:schemeClr val="hlink"/>
                </a:solidFill>
                <a:hlinkClick r:id="rId4"/>
              </a:rPr>
              <a:t>Платформа stage</a:t>
            </a:r>
            <a:r>
              <a:rPr lang="en-US" sz="2200">
                <a:solidFill>
                  <a:srgbClr val="FFFFFF"/>
                </a:solidFill>
              </a:rPr>
              <a:t>, где много всего нового</a:t>
            </a:r>
            <a:endParaRPr sz="22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200" u="sng">
                <a:solidFill>
                  <a:schemeClr val="hlink"/>
                </a:solidFill>
                <a:hlinkClick r:id="rId5"/>
              </a:rPr>
              <a:t>Крутая админка</a:t>
            </a:r>
            <a:r>
              <a:rPr lang="en-US" sz="2200">
                <a:solidFill>
                  <a:srgbClr val="FFFFFF"/>
                </a:solidFill>
              </a:rPr>
              <a:t>, куда вы не сможете зайти, но </a:t>
            </a:r>
            <a:r>
              <a:rPr lang="en-US" sz="2200">
                <a:solidFill>
                  <a:srgbClr val="FFFFFF"/>
                </a:solidFill>
              </a:rPr>
              <a:t>можно </a:t>
            </a:r>
            <a:r>
              <a:rPr lang="en-US" sz="2200">
                <a:solidFill>
                  <a:srgbClr val="FFFFFF"/>
                </a:solidFill>
              </a:rPr>
              <a:t>попытаться</a:t>
            </a:r>
            <a:endParaRPr sz="22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200" u="sng">
                <a:solidFill>
                  <a:schemeClr val="hlink"/>
                </a:solidFill>
                <a:hlinkClick r:id="rId6"/>
              </a:rPr>
              <a:t>Крутая админка stage</a:t>
            </a:r>
            <a:r>
              <a:rPr lang="en-US" sz="2200">
                <a:solidFill>
                  <a:srgbClr val="FFFFFF"/>
                </a:solidFill>
              </a:rPr>
              <a:t>, самое лучшее, что у нас есть</a:t>
            </a:r>
            <a:endParaRPr sz="22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200">
                <a:solidFill>
                  <a:srgbClr val="FFFFFF"/>
                </a:solidFill>
              </a:rPr>
              <a:t>Бот-аниматор – </a:t>
            </a:r>
            <a:r>
              <a:rPr lang="en-US" sz="2200" u="sng">
                <a:solidFill>
                  <a:schemeClr val="hlink"/>
                </a:solidFill>
                <a:hlinkClick r:id="rId7"/>
              </a:rPr>
              <a:t>@animating_bot</a:t>
            </a: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0A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2"/>
          <p:cNvSpPr/>
          <p:nvPr/>
        </p:nvSpPr>
        <p:spPr>
          <a:xfrm>
            <a:off x="3307110" y="612874"/>
            <a:ext cx="2580224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Arial"/>
              <a:buNone/>
            </a:pPr>
            <a:r>
              <a:rPr b="1" lang="en-US"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Apikley</a:t>
            </a:r>
            <a:endParaRPr sz="5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2"/>
          <p:cNvSpPr/>
          <p:nvPr/>
        </p:nvSpPr>
        <p:spPr>
          <a:xfrm>
            <a:off x="1672382" y="1678037"/>
            <a:ext cx="591507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Мировые AI-технологии — теперь доступны из России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2"/>
          <p:cNvSpPr/>
          <p:nvPr/>
        </p:nvSpPr>
        <p:spPr>
          <a:xfrm>
            <a:off x="2477244" y="2333625"/>
            <a:ext cx="4273302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Свяжитесь с нами для </a:t>
            </a:r>
            <a:r>
              <a:rPr lang="en-US" sz="20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партнерства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2"/>
          <p:cNvSpPr/>
          <p:nvPr/>
        </p:nvSpPr>
        <p:spPr>
          <a:xfrm>
            <a:off x="358676" y="2819400"/>
            <a:ext cx="2256979" cy="796826"/>
          </a:xfrm>
          <a:prstGeom prst="roundRect">
            <a:avLst>
              <a:gd fmla="val 12751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2"/>
          <p:cNvSpPr/>
          <p:nvPr/>
        </p:nvSpPr>
        <p:spPr>
          <a:xfrm>
            <a:off x="659905" y="3009900"/>
            <a:ext cx="1654519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Email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2"/>
          <p:cNvSpPr/>
          <p:nvPr/>
        </p:nvSpPr>
        <p:spPr>
          <a:xfrm>
            <a:off x="659905" y="3216176"/>
            <a:ext cx="1654519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contact@apikley.ru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2"/>
          <p:cNvSpPr/>
          <p:nvPr/>
        </p:nvSpPr>
        <p:spPr>
          <a:xfrm>
            <a:off x="2996654" y="2819400"/>
            <a:ext cx="1451670" cy="796826"/>
          </a:xfrm>
          <a:prstGeom prst="roundRect">
            <a:avLst>
              <a:gd fmla="val 12751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2"/>
          <p:cNvSpPr/>
          <p:nvPr/>
        </p:nvSpPr>
        <p:spPr>
          <a:xfrm>
            <a:off x="3305937" y="3009900"/>
            <a:ext cx="833104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Сайт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2"/>
          <p:cNvSpPr/>
          <p:nvPr/>
        </p:nvSpPr>
        <p:spPr>
          <a:xfrm>
            <a:off x="3305937" y="3216176"/>
            <a:ext cx="833104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apikley.ru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2"/>
          <p:cNvSpPr/>
          <p:nvPr/>
        </p:nvSpPr>
        <p:spPr>
          <a:xfrm>
            <a:off x="4829324" y="2819400"/>
            <a:ext cx="1817043" cy="796826"/>
          </a:xfrm>
          <a:prstGeom prst="roundRect">
            <a:avLst>
              <a:gd fmla="val 12751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2"/>
          <p:cNvSpPr/>
          <p:nvPr/>
        </p:nvSpPr>
        <p:spPr>
          <a:xfrm>
            <a:off x="5134953" y="3009900"/>
            <a:ext cx="1205785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Платформа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2"/>
          <p:cNvSpPr/>
          <p:nvPr/>
        </p:nvSpPr>
        <p:spPr>
          <a:xfrm>
            <a:off x="5134953" y="3216176"/>
            <a:ext cx="1205785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app.apikley.ru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2"/>
          <p:cNvSpPr/>
          <p:nvPr/>
        </p:nvSpPr>
        <p:spPr>
          <a:xfrm>
            <a:off x="7027366" y="2819400"/>
            <a:ext cx="1757809" cy="796826"/>
          </a:xfrm>
          <a:prstGeom prst="roundRect">
            <a:avLst>
              <a:gd fmla="val 12751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2"/>
          <p:cNvSpPr/>
          <p:nvPr/>
        </p:nvSpPr>
        <p:spPr>
          <a:xfrm>
            <a:off x="7333588" y="3009900"/>
            <a:ext cx="1145366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API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2"/>
          <p:cNvSpPr/>
          <p:nvPr/>
        </p:nvSpPr>
        <p:spPr>
          <a:xfrm>
            <a:off x="7333588" y="3216176"/>
            <a:ext cx="1145366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api.apikley.ru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2"/>
          <p:cNvSpPr/>
          <p:nvPr/>
        </p:nvSpPr>
        <p:spPr>
          <a:xfrm>
            <a:off x="4113461" y="4378226"/>
            <a:ext cx="93542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Февраль 2026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0A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ccf268e2fc_0_0"/>
          <p:cNvSpPr/>
          <p:nvPr/>
        </p:nvSpPr>
        <p:spPr>
          <a:xfrm>
            <a:off x="545700" y="1222575"/>
            <a:ext cx="8052600" cy="3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</a:pPr>
            <a:r>
              <a:rPr lang="en-US" sz="1800">
                <a:solidFill>
                  <a:schemeClr val="lt2"/>
                </a:solidFill>
              </a:rPr>
              <a:t>Установили кассу по 54-ФЗ и начали пробивать чеки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</a:pPr>
            <a:r>
              <a:rPr lang="en-US" sz="1800">
                <a:solidFill>
                  <a:schemeClr val="lt2"/>
                </a:solidFill>
              </a:rPr>
              <a:t>Выкатили тг-бот для оживления любых картинок и фото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</a:pPr>
            <a:r>
              <a:rPr lang="en-US" sz="1800">
                <a:solidFill>
                  <a:schemeClr val="lt2"/>
                </a:solidFill>
              </a:rPr>
              <a:t>Создали админку с аналитикой, управлением и рассылками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</a:pPr>
            <a:r>
              <a:rPr lang="en-US" sz="1800">
                <a:solidFill>
                  <a:schemeClr val="lt2"/>
                </a:solidFill>
              </a:rPr>
              <a:t>Запустили рекламу, привлекли 130 новорегов и тестовую выручку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</a:pPr>
            <a:r>
              <a:rPr lang="en-US" sz="1800">
                <a:solidFill>
                  <a:schemeClr val="lt2"/>
                </a:solidFill>
              </a:rPr>
              <a:t>Обновили плейграунд, теперь можно общаться одновременно с 4 моделями и сравнивать ответы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</a:pPr>
            <a:r>
              <a:rPr lang="en-US" sz="1800">
                <a:solidFill>
                  <a:schemeClr val="lt2"/>
                </a:solidFill>
              </a:rPr>
              <a:t>Доба</a:t>
            </a:r>
            <a:r>
              <a:rPr lang="en-US" sz="1800">
                <a:solidFill>
                  <a:schemeClr val="lt2"/>
                </a:solidFill>
              </a:rPr>
              <a:t>вили метод за 1 минуту добавлять новые модели на платформу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</a:pPr>
            <a:r>
              <a:rPr lang="en-US" sz="1800">
                <a:solidFill>
                  <a:schemeClr val="lt2"/>
                </a:solidFill>
              </a:rPr>
              <a:t>Получили backend экспертизу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</a:pPr>
            <a:r>
              <a:rPr lang="en-US" sz="1800">
                <a:solidFill>
                  <a:schemeClr val="lt2"/>
                </a:solidFill>
              </a:rPr>
              <a:t>Вернули деньги одному клиенту 🙃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22" name="Google Shape;22;g3ccf268e2fc_0_0"/>
          <p:cNvSpPr/>
          <p:nvPr/>
        </p:nvSpPr>
        <p:spPr>
          <a:xfrm>
            <a:off x="507950" y="381000"/>
            <a:ext cx="82908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</a:rPr>
              <a:t>За время пока мы не виделись: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0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ccf268e2fc_0_23"/>
          <p:cNvSpPr/>
          <p:nvPr/>
        </p:nvSpPr>
        <p:spPr>
          <a:xfrm>
            <a:off x="507950" y="1159725"/>
            <a:ext cx="8445000" cy="3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CA3AF"/>
                </a:solidFill>
              </a:rPr>
              <a:t>.. мы тестировали рынок..</a:t>
            </a:r>
            <a:endParaRPr sz="1800">
              <a:solidFill>
                <a:srgbClr val="9CA3A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A3A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CA3AF"/>
                </a:solidFill>
              </a:rPr>
              <a:t>Потратили: </a:t>
            </a:r>
            <a:r>
              <a:rPr b="1" lang="en-US" sz="1800">
                <a:solidFill>
                  <a:srgbClr val="EF4444"/>
                </a:solidFill>
              </a:rPr>
              <a:t>12184,74</a:t>
            </a:r>
            <a:r>
              <a:rPr lang="en-US" sz="1800">
                <a:solidFill>
                  <a:srgbClr val="9CA3AF"/>
                </a:solidFill>
              </a:rPr>
              <a:t> руб.</a:t>
            </a:r>
            <a:endParaRPr sz="1800">
              <a:solidFill>
                <a:srgbClr val="9CA3A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CA3AF"/>
                </a:solidFill>
              </a:rPr>
              <a:t>Показались: </a:t>
            </a:r>
            <a:r>
              <a:rPr b="1" lang="en-US" sz="1800">
                <a:solidFill>
                  <a:srgbClr val="F59E0B"/>
                </a:solidFill>
              </a:rPr>
              <a:t>9087 </a:t>
            </a:r>
            <a:r>
              <a:rPr lang="en-US" sz="1800">
                <a:solidFill>
                  <a:srgbClr val="9CA3AF"/>
                </a:solidFill>
              </a:rPr>
              <a:t>раз</a:t>
            </a:r>
            <a:endParaRPr sz="1800">
              <a:solidFill>
                <a:srgbClr val="9CA3A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A3A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CA3AF"/>
                </a:solidFill>
              </a:rPr>
              <a:t>На нас кликнуло: </a:t>
            </a:r>
            <a:r>
              <a:rPr b="1" lang="en-US" sz="1800">
                <a:solidFill>
                  <a:schemeClr val="lt1"/>
                </a:solidFill>
              </a:rPr>
              <a:t>616 </a:t>
            </a:r>
            <a:r>
              <a:rPr lang="en-US" sz="1800">
                <a:solidFill>
                  <a:srgbClr val="9CA3AF"/>
                </a:solidFill>
              </a:rPr>
              <a:t>человек, из которых </a:t>
            </a:r>
            <a:r>
              <a:rPr b="1" lang="en-US" sz="1800">
                <a:solidFill>
                  <a:schemeClr val="lt1"/>
                </a:solidFill>
              </a:rPr>
              <a:t>271 </a:t>
            </a:r>
            <a:r>
              <a:rPr lang="en-US" sz="1800">
                <a:solidFill>
                  <a:srgbClr val="9CA3AF"/>
                </a:solidFill>
              </a:rPr>
              <a:t>попытались зарегистрироваться (CR – </a:t>
            </a:r>
            <a:r>
              <a:rPr b="1" lang="en-US" sz="1800">
                <a:solidFill>
                  <a:schemeClr val="accent6"/>
                </a:solidFill>
              </a:rPr>
              <a:t>43,99%</a:t>
            </a:r>
            <a:r>
              <a:rPr lang="en-US" sz="1800">
                <a:solidFill>
                  <a:srgbClr val="9CA3AF"/>
                </a:solidFill>
              </a:rPr>
              <a:t>), дошли до конца – </a:t>
            </a:r>
            <a:r>
              <a:rPr b="1" lang="en-US" sz="1800">
                <a:solidFill>
                  <a:srgbClr val="F59E0B"/>
                </a:solidFill>
              </a:rPr>
              <a:t>131</a:t>
            </a:r>
            <a:r>
              <a:rPr lang="en-US" sz="1800">
                <a:solidFill>
                  <a:srgbClr val="9CA3AF"/>
                </a:solidFill>
              </a:rPr>
              <a:t>. </a:t>
            </a:r>
            <a:endParaRPr sz="1800">
              <a:solidFill>
                <a:srgbClr val="9CA3A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CA3AF"/>
                </a:solidFill>
              </a:rPr>
              <a:t>Оплатили – </a:t>
            </a:r>
            <a:r>
              <a:rPr b="1" lang="en-US" sz="1800">
                <a:solidFill>
                  <a:srgbClr val="EF4444"/>
                </a:solidFill>
              </a:rPr>
              <a:t>5</a:t>
            </a:r>
            <a:r>
              <a:rPr lang="en-US" sz="1800">
                <a:solidFill>
                  <a:srgbClr val="9CA3AF"/>
                </a:solidFill>
              </a:rPr>
              <a:t>.</a:t>
            </a:r>
            <a:endParaRPr sz="1800">
              <a:solidFill>
                <a:srgbClr val="9CA3A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A3A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CA3AF"/>
                </a:solidFill>
              </a:rPr>
              <a:t>CPA = </a:t>
            </a:r>
            <a:r>
              <a:rPr b="1" lang="en-US" sz="1800">
                <a:solidFill>
                  <a:schemeClr val="accent6"/>
                </a:solidFill>
              </a:rPr>
              <a:t>44,96 руб.</a:t>
            </a:r>
            <a:endParaRPr b="1" sz="18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CA3AF"/>
                </a:solidFill>
              </a:rPr>
              <a:t>CTR – </a:t>
            </a:r>
            <a:r>
              <a:rPr b="1" lang="en-US" sz="1800">
                <a:solidFill>
                  <a:schemeClr val="accent6"/>
                </a:solidFill>
              </a:rPr>
              <a:t>6,78%</a:t>
            </a:r>
            <a:endParaRPr b="1" sz="18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CA3AF"/>
                </a:solidFill>
              </a:rPr>
              <a:t>CPC – </a:t>
            </a:r>
            <a:r>
              <a:rPr b="1" lang="en-US" sz="1800">
                <a:solidFill>
                  <a:schemeClr val="accent6"/>
                </a:solidFill>
              </a:rPr>
              <a:t>19,78 руб.</a:t>
            </a:r>
            <a:endParaRPr b="1" sz="18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A3AF"/>
              </a:solidFill>
            </a:endParaRPr>
          </a:p>
        </p:txBody>
      </p:sp>
      <p:sp>
        <p:nvSpPr>
          <p:cNvPr id="29" name="Google Shape;29;g3ccf268e2fc_0_23"/>
          <p:cNvSpPr/>
          <p:nvPr/>
        </p:nvSpPr>
        <p:spPr>
          <a:xfrm>
            <a:off x="507950" y="381000"/>
            <a:ext cx="82908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</a:rPr>
              <a:t>За время пока мы не виделись: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" name="Google Shape;30;g3ccf268e2fc_0_23"/>
          <p:cNvGraphicFramePr/>
          <p:nvPr/>
        </p:nvGraphicFramePr>
        <p:xfrm>
          <a:off x="6419125" y="115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{7097026F-B124-437D-858F-C494CEF08EB5}</a:tableStyleId>
              </a:tblPr>
              <a:tblGrid>
                <a:gridCol w="803250"/>
                <a:gridCol w="1452425"/>
              </a:tblGrid>
              <a:tr h="34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Отказы, 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Глубина просмотра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26,36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4,04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1" name="Google Shape;31;g3ccf268e2fc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700" y="3851525"/>
            <a:ext cx="6164100" cy="801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0A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/>
          <p:nvPr/>
        </p:nvSpPr>
        <p:spPr>
          <a:xfrm>
            <a:off x="507950" y="381000"/>
            <a:ext cx="829066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Проблема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507950" y="1101625"/>
            <a:ext cx="3810000" cy="2032500"/>
          </a:xfrm>
          <a:prstGeom prst="roundRect">
            <a:avLst>
              <a:gd fmla="val 4560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" name="Google Shape;39;p2"/>
          <p:cNvCxnSpPr/>
          <p:nvPr/>
        </p:nvCxnSpPr>
        <p:spPr>
          <a:xfrm>
            <a:off x="531763" y="1101626"/>
            <a:ext cx="0" cy="2228106"/>
          </a:xfrm>
          <a:prstGeom prst="straightConnector1">
            <a:avLst/>
          </a:prstGeom>
          <a:noFill/>
          <a:ln cap="flat" cmpd="sng" w="47625">
            <a:solidFill>
              <a:srgbClr val="EF444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2"/>
          <p:cNvSpPr/>
          <p:nvPr/>
        </p:nvSpPr>
        <p:spPr>
          <a:xfrm>
            <a:off x="809476" y="1355527"/>
            <a:ext cx="3319817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САНКЦИИ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809476" y="1692027"/>
            <a:ext cx="3319817" cy="391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ChatGPT, Gemini, Claude, Sora, Veo и другие топовые AI-модели заблокированы для России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809476" y="2184648"/>
            <a:ext cx="3319817" cy="19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Невозможно оплатить российской картой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809476" y="2481709"/>
            <a:ext cx="3319817" cy="19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Юрлица не могут провести оплату официально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809476" y="2778770"/>
            <a:ext cx="3319817" cy="19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Серые схемы создают риски для бизнеса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4572000" y="1101626"/>
            <a:ext cx="3810149" cy="2032546"/>
          </a:xfrm>
          <a:prstGeom prst="roundRect">
            <a:avLst>
              <a:gd fmla="val 4999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" name="Google Shape;46;p2"/>
          <p:cNvCxnSpPr/>
          <p:nvPr/>
        </p:nvCxnSpPr>
        <p:spPr>
          <a:xfrm>
            <a:off x="4595813" y="1101626"/>
            <a:ext cx="0" cy="2032546"/>
          </a:xfrm>
          <a:prstGeom prst="straightConnector1">
            <a:avLst/>
          </a:prstGeom>
          <a:noFill/>
          <a:ln cap="flat" cmpd="sng" w="47625">
            <a:solidFill>
              <a:srgbClr val="EF444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2"/>
          <p:cNvSpPr/>
          <p:nvPr/>
        </p:nvSpPr>
        <p:spPr>
          <a:xfrm>
            <a:off x="4873526" y="1355527"/>
            <a:ext cx="3319817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СЛОЖНОСТЬ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4873526" y="1692027"/>
            <a:ext cx="3319817" cy="19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Десятки провайдеров с разными AP</a:t>
            </a:r>
            <a:r>
              <a:rPr lang="en-US" sz="11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4873526" y="1989088"/>
            <a:ext cx="3319817" cy="19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Зоопарк ключей и личных кабинетов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4873526" y="2286149"/>
            <a:ext cx="3319817" cy="19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Неконтролируемые расходы на токены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4873526" y="2583210"/>
            <a:ext cx="3319817" cy="19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Долгий time-to-market для продуктов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572000" y="3432154"/>
            <a:ext cx="3810000" cy="1154700"/>
          </a:xfrm>
          <a:prstGeom prst="roundRect">
            <a:avLst>
              <a:gd fmla="val 18391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" name="Google Shape;53;p2"/>
          <p:cNvCxnSpPr/>
          <p:nvPr/>
        </p:nvCxnSpPr>
        <p:spPr>
          <a:xfrm>
            <a:off x="4595813" y="3432154"/>
            <a:ext cx="0" cy="1154700"/>
          </a:xfrm>
          <a:prstGeom prst="straightConnector1">
            <a:avLst/>
          </a:prstGeom>
          <a:noFill/>
          <a:ln cap="flat" cmpd="sng" w="47625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2"/>
          <p:cNvSpPr/>
          <p:nvPr/>
        </p:nvSpPr>
        <p:spPr>
          <a:xfrm>
            <a:off x="4810125" y="3622665"/>
            <a:ext cx="3449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F59E0B"/>
                </a:solidFill>
                <a:latin typeface="Arial"/>
                <a:ea typeface="Arial"/>
                <a:cs typeface="Arial"/>
                <a:sym typeface="Arial"/>
              </a:rPr>
              <a:t>Итог: </a:t>
            </a:r>
            <a:r>
              <a:rPr b="1" lang="en-US" sz="1200">
                <a:solidFill>
                  <a:srgbClr val="F59E0B"/>
                </a:solidFill>
              </a:rPr>
              <a:t>Российские компании теряют конкурентоспособность, потому что доступ к AI дорогой, сложный, нестабильный и юридически рискованный.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4873525" y="2879021"/>
            <a:ext cx="3319817" cy="19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Непредсказуемое качество продукта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507950" y="4819650"/>
            <a:ext cx="82908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F4CCCC"/>
                </a:solidFill>
              </a:rPr>
              <a:t>И как следствие – общее отставание в ИИ-гонке и наращивании технологического суверенитета</a:t>
            </a:r>
            <a:endParaRPr sz="900">
              <a:solidFill>
                <a:srgbClr val="F4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531775" y="3495079"/>
            <a:ext cx="33198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EF4444"/>
                </a:solidFill>
              </a:rPr>
              <a:t>100% </a:t>
            </a:r>
            <a:r>
              <a:rPr lang="en-US" sz="1100">
                <a:solidFill>
                  <a:srgbClr val="9CA3AF"/>
                </a:solidFill>
              </a:rPr>
              <a:t>разработчиков сталкиваются с блокировками</a:t>
            </a:r>
            <a:endParaRPr sz="1100">
              <a:solidFill>
                <a:srgbClr val="9CA3A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EF4444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EF4444"/>
                </a:solidFill>
              </a:rPr>
              <a:t>4 </a:t>
            </a:r>
            <a:r>
              <a:rPr lang="en-US" sz="1100">
                <a:solidFill>
                  <a:srgbClr val="9CA3AF"/>
                </a:solidFill>
              </a:rPr>
              <a:t>недели на построение интеграции с нужным сервисом для решения задачи</a:t>
            </a:r>
            <a:endParaRPr sz="1100">
              <a:solidFill>
                <a:srgbClr val="9CA3A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0A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/>
          <p:nvPr/>
        </p:nvSpPr>
        <p:spPr>
          <a:xfrm>
            <a:off x="507950" y="381000"/>
            <a:ext cx="829066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Решение: Apikley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507950" y="949226"/>
            <a:ext cx="8290661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Единый API-шлюз открывает доступ к мировому AI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507950" y="1476226"/>
            <a:ext cx="1889075" cy="2523679"/>
          </a:xfrm>
          <a:prstGeom prst="roundRect">
            <a:avLst>
              <a:gd fmla="val 5378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"/>
          <p:cNvCxnSpPr/>
          <p:nvPr/>
        </p:nvCxnSpPr>
        <p:spPr>
          <a:xfrm>
            <a:off x="507950" y="1495276"/>
            <a:ext cx="1889075" cy="0"/>
          </a:xfrm>
          <a:prstGeom prst="straightConnector1">
            <a:avLst/>
          </a:prstGeom>
          <a:noFill/>
          <a:ln cap="flat" cmpd="sng" w="38100">
            <a:solidFill>
              <a:srgbClr val="4ADE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3"/>
          <p:cNvSpPr/>
          <p:nvPr/>
        </p:nvSpPr>
        <p:spPr>
          <a:xfrm>
            <a:off x="761851" y="1768227"/>
            <a:ext cx="1408899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761851" y="2247602"/>
            <a:ext cx="1408899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Надежный доступ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761851" y="2768203"/>
            <a:ext cx="1408899" cy="977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Доступ к зарубежным моделям из России без VPN и блокировок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2587526" y="1476226"/>
            <a:ext cx="1889224" cy="2523679"/>
          </a:xfrm>
          <a:prstGeom prst="roundRect">
            <a:avLst>
              <a:gd fmla="val 5378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" name="Google Shape;71;p3"/>
          <p:cNvCxnSpPr/>
          <p:nvPr/>
        </p:nvCxnSpPr>
        <p:spPr>
          <a:xfrm>
            <a:off x="2587526" y="1495276"/>
            <a:ext cx="1889224" cy="0"/>
          </a:xfrm>
          <a:prstGeom prst="straightConnector1">
            <a:avLst/>
          </a:prstGeom>
          <a:noFill/>
          <a:ln cap="flat" cmpd="sng" w="38100">
            <a:solidFill>
              <a:srgbClr val="4ADE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3"/>
          <p:cNvSpPr/>
          <p:nvPr/>
        </p:nvSpPr>
        <p:spPr>
          <a:xfrm>
            <a:off x="2841427" y="1768227"/>
            <a:ext cx="1409051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2841427" y="2247602"/>
            <a:ext cx="1409051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Единый API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2841425" y="2558648"/>
            <a:ext cx="1409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Один интерфейс для всех провайдеров и моделей. </a:t>
            </a:r>
            <a:endParaRPr sz="1100">
              <a:solidFill>
                <a:srgbClr val="9CA3A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Полная OpenAI - совместимость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4667250" y="1476226"/>
            <a:ext cx="1889075" cy="2523679"/>
          </a:xfrm>
          <a:prstGeom prst="roundRect">
            <a:avLst>
              <a:gd fmla="val 5378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" name="Google Shape;76;p3"/>
          <p:cNvCxnSpPr/>
          <p:nvPr/>
        </p:nvCxnSpPr>
        <p:spPr>
          <a:xfrm>
            <a:off x="4667250" y="1495276"/>
            <a:ext cx="1889075" cy="0"/>
          </a:xfrm>
          <a:prstGeom prst="straightConnector1">
            <a:avLst/>
          </a:prstGeom>
          <a:noFill/>
          <a:ln cap="flat" cmpd="sng" w="38100">
            <a:solidFill>
              <a:srgbClr val="4ADE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3"/>
          <p:cNvSpPr/>
          <p:nvPr/>
        </p:nvSpPr>
        <p:spPr>
          <a:xfrm>
            <a:off x="4921151" y="1768227"/>
            <a:ext cx="1408899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4921151" y="2247602"/>
            <a:ext cx="1408899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Оплата в рублях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4921151" y="2768203"/>
            <a:ext cx="1408899" cy="782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Легальная оплата для физлиц и юрлиц с российских карт, СБП, по счету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6746825" y="1476226"/>
            <a:ext cx="1889224" cy="2523679"/>
          </a:xfrm>
          <a:prstGeom prst="roundRect">
            <a:avLst>
              <a:gd fmla="val 5378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" name="Google Shape;81;p3"/>
          <p:cNvCxnSpPr/>
          <p:nvPr/>
        </p:nvCxnSpPr>
        <p:spPr>
          <a:xfrm>
            <a:off x="6746825" y="1495276"/>
            <a:ext cx="1889224" cy="0"/>
          </a:xfrm>
          <a:prstGeom prst="straightConnector1">
            <a:avLst/>
          </a:prstGeom>
          <a:noFill/>
          <a:ln cap="flat" cmpd="sng" w="38100">
            <a:solidFill>
              <a:srgbClr val="4ADE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3"/>
          <p:cNvSpPr/>
          <p:nvPr/>
        </p:nvSpPr>
        <p:spPr>
          <a:xfrm>
            <a:off x="7000726" y="1768227"/>
            <a:ext cx="1409051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7000726" y="2247602"/>
            <a:ext cx="140905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Контроль расходов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7000726" y="2768203"/>
            <a:ext cx="1409051" cy="58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Единый баланс, детализация по проектам и моделям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507950" y="4317355"/>
            <a:ext cx="8128099" cy="504825"/>
          </a:xfrm>
          <a:prstGeom prst="roundRect">
            <a:avLst>
              <a:gd fmla="val 15094" name="adj"/>
            </a:avLst>
          </a:prstGeom>
          <a:solidFill>
            <a:srgbClr val="4ADE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685648" y="4469755"/>
            <a:ext cx="7772704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300"/>
              <a:buFont typeface="Arial"/>
              <a:buNone/>
            </a:pPr>
            <a:r>
              <a:rPr b="1" lang="en-US" sz="13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500+ AI-моделей: текст, изображения, видео, аудио — один ключ вместо десятка интеграций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0A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507950" y="253901"/>
            <a:ext cx="8290661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Конкуренты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507950" y="790426"/>
            <a:ext cx="8128099" cy="355402"/>
          </a:xfrm>
          <a:prstGeom prst="roundRect">
            <a:avLst>
              <a:gd fmla="val 21441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4"/>
          <p:cNvCxnSpPr/>
          <p:nvPr/>
        </p:nvCxnSpPr>
        <p:spPr>
          <a:xfrm>
            <a:off x="507950" y="1141065"/>
            <a:ext cx="8128099" cy="0"/>
          </a:xfrm>
          <a:prstGeom prst="straightConnector1">
            <a:avLst/>
          </a:prstGeom>
          <a:noFill/>
          <a:ln cap="flat" cmpd="sng" w="9525">
            <a:solidFill>
              <a:srgbClr val="2A2A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4"/>
          <p:cNvSpPr/>
          <p:nvPr/>
        </p:nvSpPr>
        <p:spPr>
          <a:xfrm>
            <a:off x="584150" y="891927"/>
            <a:ext cx="204906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Характеристика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2745432" y="891927"/>
            <a:ext cx="136609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Apikley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4237137" y="891927"/>
            <a:ext cx="136609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ProxyAPI.ru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5728841" y="891927"/>
            <a:ext cx="136609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NeuroAPI.host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7220545" y="891927"/>
            <a:ext cx="136609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OpenRouter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Google Shape;100;p4"/>
          <p:cNvCxnSpPr/>
          <p:nvPr/>
        </p:nvCxnSpPr>
        <p:spPr>
          <a:xfrm>
            <a:off x="507950" y="1486942"/>
            <a:ext cx="8128099" cy="0"/>
          </a:xfrm>
          <a:prstGeom prst="straightConnector1">
            <a:avLst/>
          </a:prstGeom>
          <a:noFill/>
          <a:ln cap="flat" cmpd="sng" w="9525">
            <a:solidFill>
              <a:srgbClr val="2A2A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4"/>
          <p:cNvSpPr/>
          <p:nvPr/>
        </p:nvSpPr>
        <p:spPr>
          <a:xfrm>
            <a:off x="584150" y="1247329"/>
            <a:ext cx="204906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Работа без VPN из РФ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2745432" y="1247329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900"/>
              <a:buFont typeface="Arial"/>
              <a:buNone/>
            </a:pPr>
            <a:r>
              <a:rPr b="1" lang="en-US" sz="9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Да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4237137" y="1247329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Да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5728841" y="1247329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Да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7220545" y="1247329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4"/>
          <p:cNvCxnSpPr/>
          <p:nvPr/>
        </p:nvCxnSpPr>
        <p:spPr>
          <a:xfrm>
            <a:off x="507950" y="1832818"/>
            <a:ext cx="8128099" cy="0"/>
          </a:xfrm>
          <a:prstGeom prst="straightConnector1">
            <a:avLst/>
          </a:prstGeom>
          <a:noFill/>
          <a:ln cap="flat" cmpd="sng" w="9525">
            <a:solidFill>
              <a:srgbClr val="2A2A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4"/>
          <p:cNvSpPr/>
          <p:nvPr/>
        </p:nvSpPr>
        <p:spPr>
          <a:xfrm>
            <a:off x="584150" y="1593205"/>
            <a:ext cx="204906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Оплата в рублях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2745432" y="1593205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900"/>
              <a:buFont typeface="Arial"/>
              <a:buNone/>
            </a:pPr>
            <a:r>
              <a:rPr b="1" lang="en-US" sz="9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Карты, СБП, счет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4237137" y="1593205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Карты, р/с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5728841" y="1593205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Карты, ЭДО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7220545" y="1593205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Только USD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4"/>
          <p:cNvCxnSpPr/>
          <p:nvPr/>
        </p:nvCxnSpPr>
        <p:spPr>
          <a:xfrm>
            <a:off x="507950" y="2178695"/>
            <a:ext cx="8128099" cy="0"/>
          </a:xfrm>
          <a:prstGeom prst="straightConnector1">
            <a:avLst/>
          </a:prstGeom>
          <a:noFill/>
          <a:ln cap="flat" cmpd="sng" w="9525">
            <a:solidFill>
              <a:srgbClr val="2A2A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4"/>
          <p:cNvSpPr/>
          <p:nvPr/>
        </p:nvSpPr>
        <p:spPr>
          <a:xfrm>
            <a:off x="584150" y="1939082"/>
            <a:ext cx="204906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OpenAI-совместимость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2745432" y="1939082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900"/>
              <a:buFont typeface="Arial"/>
              <a:buNone/>
            </a:pPr>
            <a:r>
              <a:rPr b="1" lang="en-US" sz="900">
                <a:solidFill>
                  <a:srgbClr val="4ADE80"/>
                </a:solidFill>
              </a:rPr>
              <a:t>Да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4237137" y="1939082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Да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5728841" y="1939082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Да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7220545" y="1939082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Да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" name="Google Shape;118;p4"/>
          <p:cNvCxnSpPr/>
          <p:nvPr/>
        </p:nvCxnSpPr>
        <p:spPr>
          <a:xfrm>
            <a:off x="507950" y="2524571"/>
            <a:ext cx="8128099" cy="0"/>
          </a:xfrm>
          <a:prstGeom prst="straightConnector1">
            <a:avLst/>
          </a:prstGeom>
          <a:noFill/>
          <a:ln cap="flat" cmpd="sng" w="9525">
            <a:solidFill>
              <a:srgbClr val="2A2A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4"/>
          <p:cNvSpPr/>
          <p:nvPr/>
        </p:nvSpPr>
        <p:spPr>
          <a:xfrm>
            <a:off x="584150" y="2284958"/>
            <a:ext cx="204906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Видео-модели (Sora, Veo)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745432" y="2284958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900"/>
              <a:buFont typeface="Arial"/>
              <a:buNone/>
            </a:pPr>
            <a:r>
              <a:rPr b="1" lang="en-US" sz="9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Да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4237137" y="2284958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F59E0B"/>
                </a:solidFill>
                <a:latin typeface="Arial"/>
                <a:ea typeface="Arial"/>
                <a:cs typeface="Arial"/>
                <a:sym typeface="Arial"/>
              </a:rPr>
              <a:t>Частично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728841" y="2284958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Да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7220545" y="2284958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4"/>
          <p:cNvCxnSpPr/>
          <p:nvPr/>
        </p:nvCxnSpPr>
        <p:spPr>
          <a:xfrm>
            <a:off x="507950" y="2870448"/>
            <a:ext cx="8128099" cy="0"/>
          </a:xfrm>
          <a:prstGeom prst="straightConnector1">
            <a:avLst/>
          </a:prstGeom>
          <a:noFill/>
          <a:ln cap="flat" cmpd="sng" w="9525">
            <a:solidFill>
              <a:srgbClr val="2A2A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4"/>
          <p:cNvSpPr/>
          <p:nvPr/>
        </p:nvSpPr>
        <p:spPr>
          <a:xfrm>
            <a:off x="584150" y="2630835"/>
            <a:ext cx="204906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Госсектор как ЦА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2745432" y="2630835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900"/>
              <a:buFont typeface="Arial"/>
              <a:buNone/>
            </a:pPr>
            <a:r>
              <a:rPr b="1" lang="en-US" sz="9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Фокус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237137" y="2630835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728841" y="2630835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7220545" y="2630835"/>
            <a:ext cx="136609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07950" y="3956298"/>
            <a:ext cx="1444526" cy="545902"/>
          </a:xfrm>
          <a:prstGeom prst="roundRect">
            <a:avLst>
              <a:gd fmla="val 13959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660350" y="4057799"/>
            <a:ext cx="116252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proxyapi.ru (дек 2025)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660350" y="4229249"/>
            <a:ext cx="116252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81 710 визитов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2206377" y="3956298"/>
            <a:ext cx="1571774" cy="545902"/>
          </a:xfrm>
          <a:prstGeom prst="roundRect">
            <a:avLst>
              <a:gd fmla="val 13959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2358777" y="4057799"/>
            <a:ext cx="1292313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neuroapi.host (дек 2025)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2358777" y="4229249"/>
            <a:ext cx="1292313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178 530 визитов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07950" y="4819650"/>
            <a:ext cx="8290661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OpenRouter, Together.ai, Kie.ai станут конкурентами при снятии санкций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/>
          <p:nvPr/>
        </p:nvCxnSpPr>
        <p:spPr>
          <a:xfrm>
            <a:off x="507900" y="3187311"/>
            <a:ext cx="8128200" cy="0"/>
          </a:xfrm>
          <a:prstGeom prst="straightConnector1">
            <a:avLst/>
          </a:prstGeom>
          <a:noFill/>
          <a:ln cap="flat" cmpd="sng" w="9525">
            <a:solidFill>
              <a:srgbClr val="2A2A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4"/>
          <p:cNvSpPr/>
          <p:nvPr/>
        </p:nvSpPr>
        <p:spPr>
          <a:xfrm>
            <a:off x="584100" y="2947698"/>
            <a:ext cx="20490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</a:rPr>
              <a:t>Fallback между моделями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2745382" y="2947698"/>
            <a:ext cx="13662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900"/>
              <a:buFont typeface="Arial"/>
              <a:buNone/>
            </a:pPr>
            <a:r>
              <a:rPr b="1" lang="en-US" sz="900">
                <a:solidFill>
                  <a:srgbClr val="4ADE80"/>
                </a:solidFill>
              </a:rPr>
              <a:t>Да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4237087" y="2947698"/>
            <a:ext cx="13662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728791" y="2947698"/>
            <a:ext cx="13662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7220495" y="2947698"/>
            <a:ext cx="13662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Google Shape;143;p4"/>
          <p:cNvCxnSpPr/>
          <p:nvPr/>
        </p:nvCxnSpPr>
        <p:spPr>
          <a:xfrm>
            <a:off x="507900" y="3480048"/>
            <a:ext cx="8128200" cy="0"/>
          </a:xfrm>
          <a:prstGeom prst="straightConnector1">
            <a:avLst/>
          </a:prstGeom>
          <a:noFill/>
          <a:ln cap="flat" cmpd="sng" w="9525">
            <a:solidFill>
              <a:srgbClr val="2A2A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4"/>
          <p:cNvSpPr/>
          <p:nvPr/>
        </p:nvSpPr>
        <p:spPr>
          <a:xfrm>
            <a:off x="584100" y="3240435"/>
            <a:ext cx="20490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</a:rPr>
              <a:t>Ограничения и контроль расходов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2745382" y="3240435"/>
            <a:ext cx="13662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900"/>
              <a:buFont typeface="Arial"/>
              <a:buNone/>
            </a:pPr>
            <a:r>
              <a:rPr b="1" lang="en-US" sz="900">
                <a:solidFill>
                  <a:srgbClr val="4ADE80"/>
                </a:solidFill>
              </a:rPr>
              <a:t>Да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4237087" y="3240435"/>
            <a:ext cx="13662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728791" y="3240435"/>
            <a:ext cx="13662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7220495" y="3240435"/>
            <a:ext cx="13662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0A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/>
          <p:nvPr/>
        </p:nvSpPr>
        <p:spPr>
          <a:xfrm>
            <a:off x="507950" y="253901"/>
            <a:ext cx="8290661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Рынок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507950" y="790426"/>
            <a:ext cx="4295031" cy="873026"/>
          </a:xfrm>
          <a:prstGeom prst="roundRect">
            <a:avLst>
              <a:gd fmla="val 8728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660350" y="917377"/>
            <a:ext cx="4070035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DE80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4ADE80"/>
                </a:solidFill>
                <a:latin typeface="Arial"/>
                <a:ea typeface="Arial"/>
                <a:cs typeface="Arial"/>
                <a:sym typeface="Arial"/>
              </a:rPr>
              <a:t>TAM — Глобальный рынок AI API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660350" y="1098352"/>
            <a:ext cx="4070035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$44-85 млрд (2025)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660350" y="1403152"/>
            <a:ext cx="4070035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Прогноз $179-247 млрд к 2030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507950" y="1764953"/>
            <a:ext cx="4295031" cy="873026"/>
          </a:xfrm>
          <a:prstGeom prst="roundRect">
            <a:avLst>
              <a:gd fmla="val 8728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660350" y="1891903"/>
            <a:ext cx="4070035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2D3EE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22D3EE"/>
                </a:solidFill>
                <a:latin typeface="Arial"/>
                <a:ea typeface="Arial"/>
                <a:cs typeface="Arial"/>
                <a:sym typeface="Arial"/>
              </a:rPr>
              <a:t>SAM — Рынок РФ (инференс + GenAI)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660350" y="2072878"/>
            <a:ext cx="4070035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15-58 млрд руб (2025)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660350" y="2377678"/>
            <a:ext cx="4070035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Платформы инференса и генеративный AI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507950" y="2739479"/>
            <a:ext cx="4295031" cy="873026"/>
          </a:xfrm>
          <a:prstGeom prst="roundRect">
            <a:avLst>
              <a:gd fmla="val 8728" name="adj"/>
            </a:avLst>
          </a:prstGeom>
          <a:solidFill>
            <a:srgbClr val="1717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660350" y="2866430"/>
            <a:ext cx="4070035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F59E0B"/>
                </a:solidFill>
                <a:latin typeface="Arial"/>
                <a:ea typeface="Arial"/>
                <a:cs typeface="Arial"/>
                <a:sym typeface="Arial"/>
              </a:rPr>
              <a:t>SOM — Целевой сегмент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660350" y="3047405"/>
            <a:ext cx="4070035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500 млн - 2 млрд руб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660350" y="3352205"/>
            <a:ext cx="4070035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A3AF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API-шлюзы к зарубежным моделям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507950" y="3714006"/>
            <a:ext cx="4295031" cy="374452"/>
          </a:xfrm>
          <a:prstGeom prst="roundRect">
            <a:avLst>
              <a:gd fmla="val 20350" name="adj"/>
            </a:avLst>
          </a:prstGeom>
          <a:solidFill>
            <a:srgbClr val="4ADE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620448" y="3815507"/>
            <a:ext cx="407003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CAGR: 31-32%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5056882" y="790426"/>
            <a:ext cx="3650751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Целевые сегменты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5056875" y="1131975"/>
            <a:ext cx="3579300" cy="1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noAutofit/>
          </a:bodyPr>
          <a:lstStyle/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Clr>
                <a:srgbClr val="F59E0B"/>
              </a:buClr>
              <a:buSzPts val="1000"/>
              <a:buChar char="•"/>
            </a:pPr>
            <a:r>
              <a:rPr lang="en-US" sz="1000">
                <a:solidFill>
                  <a:srgbClr val="9CA3AF"/>
                </a:solidFill>
              </a:rPr>
              <a:t>SaaS и цифровые сервисы — 25–30 тыс.</a:t>
            </a:r>
            <a:endParaRPr sz="1000">
              <a:solidFill>
                <a:srgbClr val="9CA3AF"/>
              </a:solidFill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Clr>
                <a:srgbClr val="F59E0B"/>
              </a:buClr>
              <a:buSzPts val="1000"/>
              <a:buChar char="•"/>
            </a:pPr>
            <a:r>
              <a:rPr lang="en-US" sz="1000">
                <a:solidFill>
                  <a:srgbClr val="9CA3AF"/>
                </a:solidFill>
              </a:rPr>
              <a:t>Разработчики AI-продуктов — 80–120 тыс.</a:t>
            </a:r>
            <a:endParaRPr sz="1000">
              <a:solidFill>
                <a:srgbClr val="9CA3AF"/>
              </a:solidFill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Clr>
                <a:srgbClr val="F59E0B"/>
              </a:buClr>
              <a:buSzPts val="1000"/>
              <a:buChar char="•"/>
            </a:pPr>
            <a:r>
              <a:rPr lang="en-US" sz="1000">
                <a:solidFill>
                  <a:srgbClr val="9CA3AF"/>
                </a:solidFill>
              </a:rPr>
              <a:t>Контент-платформы и сервисы — 15–20 тыс.</a:t>
            </a:r>
            <a:endParaRPr sz="1000">
              <a:solidFill>
                <a:srgbClr val="9CA3AF"/>
              </a:solidFill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Clr>
                <a:srgbClr val="F59E0B"/>
              </a:buClr>
              <a:buSzPts val="1000"/>
              <a:buChar char="•"/>
            </a:pPr>
            <a:r>
              <a:rPr lang="en-US" sz="1000">
                <a:solidFill>
                  <a:srgbClr val="9CA3AF"/>
                </a:solidFill>
              </a:rPr>
              <a:t>Игровые студии и издатели — 2–3 тыс.</a:t>
            </a:r>
            <a:endParaRPr sz="1000">
              <a:solidFill>
                <a:srgbClr val="9CA3AF"/>
              </a:solidFill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Clr>
                <a:srgbClr val="F59E0B"/>
              </a:buClr>
              <a:buSzPts val="1000"/>
              <a:buChar char="•"/>
            </a:pPr>
            <a:r>
              <a:rPr lang="en-US" sz="1000">
                <a:solidFill>
                  <a:srgbClr val="9CA3AF"/>
                </a:solidFill>
              </a:rPr>
              <a:t>Креативные и продакшн-студии — 8–12 тыс.</a:t>
            </a:r>
            <a:endParaRPr sz="1000">
              <a:solidFill>
                <a:srgbClr val="9CA3AF"/>
              </a:solidFill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Clr>
                <a:srgbClr val="F59E0B"/>
              </a:buClr>
              <a:buSzPts val="1000"/>
              <a:buChar char="•"/>
            </a:pPr>
            <a:r>
              <a:rPr lang="en-US" sz="1000">
                <a:solidFill>
                  <a:srgbClr val="9CA3AF"/>
                </a:solidFill>
              </a:rPr>
              <a:t>Государственные организации — 5+ тыс.</a:t>
            </a:r>
            <a:endParaRPr sz="1000">
              <a:solidFill>
                <a:srgbClr val="9CA3AF"/>
              </a:solidFill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507950" y="4838700"/>
            <a:ext cx="8290661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Источники: Grand View Research, Mordor Intelligence, Альманах ИИ 2024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5195075" y="4464300"/>
            <a:ext cx="36507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F59E0B"/>
                </a:solidFill>
              </a:rPr>
              <a:t>Даже </a:t>
            </a:r>
            <a:r>
              <a:rPr b="1" lang="en-US" sz="1000">
                <a:solidFill>
                  <a:srgbClr val="F59E0B"/>
                </a:solidFill>
              </a:rPr>
              <a:t>5% разработчиков РФ, использующих зарубежные модели, дают рынок 2,7 млрд рублей в год. </a:t>
            </a:r>
            <a:r>
              <a:rPr b="1" lang="en-US" sz="1000">
                <a:solidFill>
                  <a:srgbClr val="2A2A2A"/>
                </a:solidFill>
              </a:rPr>
              <a:t>(45к*5к*12)</a:t>
            </a:r>
            <a:endParaRPr sz="1000">
              <a:solidFill>
                <a:srgbClr val="2A2A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0A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ccf268e2fc_0_30"/>
          <p:cNvSpPr/>
          <p:nvPr/>
        </p:nvSpPr>
        <p:spPr>
          <a:xfrm>
            <a:off x="507950" y="253901"/>
            <a:ext cx="82908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</a:rPr>
              <a:t>НЕ </a:t>
            </a:r>
            <a:r>
              <a:rPr b="1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Рынок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3ccf268e2fc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00" y="1044926"/>
            <a:ext cx="2057400" cy="1943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80" name="Google Shape;180;g3ccf268e2fc_0_30"/>
          <p:cNvPicPr preferRelativeResize="0"/>
          <p:nvPr/>
        </p:nvPicPr>
        <p:blipFill rotWithShape="1">
          <a:blip r:embed="rId4">
            <a:alphaModFix/>
          </a:blip>
          <a:srcRect b="0" l="2258" r="0" t="15768"/>
          <a:stretch/>
        </p:blipFill>
        <p:spPr>
          <a:xfrm>
            <a:off x="5217800" y="202050"/>
            <a:ext cx="3218400" cy="962700"/>
          </a:xfrm>
          <a:prstGeom prst="roundRect">
            <a:avLst>
              <a:gd fmla="val 29020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1" name="Google Shape;181;g3ccf268e2fc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9800" y="1603325"/>
            <a:ext cx="1636500" cy="1382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2" name="Google Shape;182;g3ccf268e2fc_0_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849" y="3476511"/>
            <a:ext cx="5333400" cy="1277100"/>
          </a:xfrm>
          <a:prstGeom prst="roundRect">
            <a:avLst>
              <a:gd fmla="val 20866" name="adj"/>
            </a:avLst>
          </a:prstGeom>
          <a:noFill/>
          <a:ln>
            <a:noFill/>
          </a:ln>
        </p:spPr>
      </p:pic>
      <p:pic>
        <p:nvPicPr>
          <p:cNvPr id="183" name="Google Shape;183;g3ccf268e2fc_0_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95201" y="1369101"/>
            <a:ext cx="1722600" cy="1722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84" name="Google Shape;184;g3ccf268e2fc_0_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4549" y="3424002"/>
            <a:ext cx="2344200" cy="1382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0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ccf268e2fc_0_58"/>
          <p:cNvSpPr/>
          <p:nvPr/>
        </p:nvSpPr>
        <p:spPr>
          <a:xfrm>
            <a:off x="507950" y="253901"/>
            <a:ext cx="82908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Рынок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g3ccf268e2fc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925" y="989213"/>
            <a:ext cx="3009900" cy="933600"/>
          </a:xfrm>
          <a:prstGeom prst="roundRect">
            <a:avLst>
              <a:gd fmla="val 31735" name="adj"/>
            </a:avLst>
          </a:prstGeom>
          <a:noFill/>
          <a:ln>
            <a:noFill/>
          </a:ln>
        </p:spPr>
      </p:pic>
      <p:pic>
        <p:nvPicPr>
          <p:cNvPr id="192" name="Google Shape;192;g3ccf268e2fc_0_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5625" y="574826"/>
            <a:ext cx="2695500" cy="942900"/>
          </a:xfrm>
          <a:prstGeom prst="roundRect">
            <a:avLst>
              <a:gd fmla="val 24096" name="adj"/>
            </a:avLst>
          </a:prstGeom>
          <a:noFill/>
          <a:ln>
            <a:noFill/>
          </a:ln>
        </p:spPr>
      </p:pic>
      <p:pic>
        <p:nvPicPr>
          <p:cNvPr id="193" name="Google Shape;193;g3ccf268e2fc_0_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425" y="2457201"/>
            <a:ext cx="1886100" cy="771600"/>
          </a:xfrm>
          <a:prstGeom prst="roundRect">
            <a:avLst>
              <a:gd fmla="val 28123" name="adj"/>
            </a:avLst>
          </a:prstGeom>
          <a:noFill/>
          <a:ln>
            <a:noFill/>
          </a:ln>
        </p:spPr>
      </p:pic>
      <p:pic>
        <p:nvPicPr>
          <p:cNvPr id="194" name="Google Shape;194;g3ccf268e2fc_0_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525" y="3565676"/>
            <a:ext cx="3467100" cy="1047900"/>
          </a:xfrm>
          <a:prstGeom prst="roundRect">
            <a:avLst>
              <a:gd fmla="val 27424" name="adj"/>
            </a:avLst>
          </a:prstGeom>
          <a:noFill/>
          <a:ln>
            <a:noFill/>
          </a:ln>
        </p:spPr>
      </p:pic>
      <p:pic>
        <p:nvPicPr>
          <p:cNvPr id="195" name="Google Shape;195;g3ccf268e2fc_0_58"/>
          <p:cNvPicPr preferRelativeResize="0"/>
          <p:nvPr/>
        </p:nvPicPr>
        <p:blipFill rotWithShape="1">
          <a:blip r:embed="rId7">
            <a:alphaModFix/>
          </a:blip>
          <a:srcRect b="7450" l="0" r="0" t="0"/>
          <a:stretch/>
        </p:blipFill>
        <p:spPr>
          <a:xfrm>
            <a:off x="6011925" y="2239938"/>
            <a:ext cx="2497800" cy="914400"/>
          </a:xfrm>
          <a:prstGeom prst="roundRect">
            <a:avLst>
              <a:gd fmla="val 28850" name="adj"/>
            </a:avLst>
          </a:prstGeom>
          <a:noFill/>
          <a:ln>
            <a:noFill/>
          </a:ln>
        </p:spPr>
      </p:pic>
      <p:pic>
        <p:nvPicPr>
          <p:cNvPr id="196" name="Google Shape;196;g3ccf268e2fc_0_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07863" y="3832050"/>
            <a:ext cx="2952900" cy="790500"/>
          </a:xfrm>
          <a:prstGeom prst="roundRect">
            <a:avLst>
              <a:gd fmla="val 31799" name="adj"/>
            </a:avLst>
          </a:prstGeom>
          <a:noFill/>
          <a:ln>
            <a:noFill/>
          </a:ln>
        </p:spPr>
      </p:pic>
      <p:pic>
        <p:nvPicPr>
          <p:cNvPr id="197" name="Google Shape;197;g3ccf268e2fc_0_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48625" y="402064"/>
            <a:ext cx="2143200" cy="914400"/>
          </a:xfrm>
          <a:prstGeom prst="roundRect">
            <a:avLst>
              <a:gd fmla="val 30870" name="adj"/>
            </a:avLst>
          </a:prstGeom>
          <a:noFill/>
          <a:ln>
            <a:noFill/>
          </a:ln>
        </p:spPr>
      </p:pic>
      <p:pic>
        <p:nvPicPr>
          <p:cNvPr id="198" name="Google Shape;198;g3ccf268e2fc_0_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75725" y="2248639"/>
            <a:ext cx="2397000" cy="646200"/>
          </a:xfrm>
          <a:prstGeom prst="roundRect">
            <a:avLst>
              <a:gd fmla="val 24366" name="adj"/>
            </a:avLst>
          </a:prstGeom>
          <a:noFill/>
          <a:ln>
            <a:noFill/>
          </a:ln>
        </p:spPr>
      </p:pic>
      <p:pic>
        <p:nvPicPr>
          <p:cNvPr id="199" name="Google Shape;199;g3ccf268e2fc_0_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18713" y="3034862"/>
            <a:ext cx="667730" cy="4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3ccf268e2fc_0_5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06575" y="4465675"/>
            <a:ext cx="848625" cy="5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3ccf268e2fc_0_5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57788" y="4421176"/>
            <a:ext cx="903770" cy="5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3ccf268e2fc_0_5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744388" y="2714364"/>
            <a:ext cx="1059674" cy="42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ccf268e2fc_0_5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77225" y="1756494"/>
            <a:ext cx="1081662" cy="5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3ccf268e2fc_0_5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804050" y="1316474"/>
            <a:ext cx="1001100" cy="59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ccf268e2fc_0_5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487275" y="1158581"/>
            <a:ext cx="927561" cy="4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ccf268e2fc_0_5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032425" y="2975092"/>
            <a:ext cx="903775" cy="52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ccf268e2fc_0_58"/>
          <p:cNvPicPr preferRelativeResize="0"/>
          <p:nvPr/>
        </p:nvPicPr>
        <p:blipFill rotWithShape="1">
          <a:blip r:embed="rId19">
            <a:alphaModFix/>
          </a:blip>
          <a:srcRect b="5785" l="0" r="0" t="0"/>
          <a:stretch/>
        </p:blipFill>
        <p:spPr>
          <a:xfrm>
            <a:off x="4024000" y="3379925"/>
            <a:ext cx="1886100" cy="646200"/>
          </a:xfrm>
          <a:prstGeom prst="roundRect">
            <a:avLst>
              <a:gd fmla="val 22760" name="adj"/>
            </a:avLst>
          </a:prstGeom>
          <a:noFill/>
          <a:ln>
            <a:noFill/>
          </a:ln>
        </p:spPr>
      </p:pic>
      <p:pic>
        <p:nvPicPr>
          <p:cNvPr id="208" name="Google Shape;208;g3ccf268e2fc_0_5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601804" y="3939950"/>
            <a:ext cx="730500" cy="40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2026-02-02T18:14:04Z</dcterms:created>
  <dc:creator>Apikley Team</dc:creator>
</cp:coreProperties>
</file>