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56" r:id="rId2"/>
    <p:sldId id="264" r:id="rId3"/>
    <p:sldId id="265" r:id="rId4"/>
    <p:sldId id="258" r:id="rId5"/>
    <p:sldId id="259" r:id="rId6"/>
    <p:sldId id="268" r:id="rId7"/>
    <p:sldId id="260" r:id="rId8"/>
    <p:sldId id="266" r:id="rId9"/>
    <p:sldId id="269" r:id="rId10"/>
    <p:sldId id="267" r:id="rId11"/>
    <p:sldId id="270" r:id="rId12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 snapToObjects="1">
      <p:cViewPr>
        <p:scale>
          <a:sx n="60" d="100"/>
          <a:sy n="60" d="100"/>
        </p:scale>
        <p:origin x="816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251B38-F10E-144A-9ACE-2FC40BAC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2C239-14FD-7B49-B14B-276D60919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90" y="1631649"/>
            <a:ext cx="596482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236BE-074D-B74B-B394-A2A014323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90" y="4111324"/>
            <a:ext cx="596482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5A376-80AC-934B-9340-E33B6779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13.01.2025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C34AD-2A99-0F4A-8EA5-CA2EEBFC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180DC-CDF6-5A48-893A-8E00D9D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63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92F9-751E-0940-AE81-7AAB1C2A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5C015-FE95-954A-9C00-AC8237649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79A51-4074-AA42-B7E4-F1D0BE3B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13.01.2025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1D79-16B6-A24C-BC54-C2CF7878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1474-73EA-CC44-B327-33F29BCE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31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EE5E8-932A-D74B-A2DD-C3DB6FCAF6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913CB-4C59-DA47-B81D-C0EA97144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C52CE-29A8-E044-A44F-6ECAB114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13.01.2025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B3E92-37E9-0343-AEE2-A5D7C939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6F09-A288-964B-9D51-E4DF256E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58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DD935-F903-AF40-954D-07F3B110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AA175-9B05-DC43-9A9D-561B07C5F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A3F29-6EEB-6542-9C8B-58168A18B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13.01.2025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BE89D-638E-884F-9353-84F3FA5C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07A9F-DC34-0248-A37E-12B222FE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0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9FE7B-D3E9-DC45-A589-62BA5B59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15B92-1A6A-BD48-AE51-1882C1CCA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61F4C-AF20-D64D-9C79-A87D7443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13.01.2025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EF3E0-05E9-1845-9562-272B4C64E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B3F0D-4433-E945-92F2-62069321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16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9BD7-0B4A-C647-B314-1E512D56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4DD53-B3E2-6B43-8E9F-01458004F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E279F-0656-C54C-B4EE-D301CEABE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50556-18AB-D746-A691-CF237874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13.01.2025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330CC-A0B5-3041-895A-467B0853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F36DD-1761-2C44-8FBE-CE6CC176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5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87DF-2FBB-9C43-9846-9AF30A21C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C68DD-7999-EB48-B60B-EF3D2EE6E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4E515-C7C0-DD45-B65F-73F26EBFF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FF4476-F4F5-DE45-97AC-ED764084C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1CF31-68FF-2940-ADA0-7C4F3B7F7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334F3-3C12-3440-8F6C-5D4D3ED9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13.01.2025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E7526-64AE-7D47-9254-1A639DCF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34FD9-5743-834E-8E78-0DA823C4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954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2341-CDC6-424F-952A-C1764DC5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110EA-8E59-904D-8167-814AA0CB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13.01.2025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7FB9A-F8EB-1D4C-889F-5512D242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3FF21-E6BD-0543-A117-6F6B6B15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026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16C44-FC8D-7E48-88C1-29BE37F2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13.01.2025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007C6-9D2E-2746-B3F8-3BD72901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27F3E-E4B3-6A42-B262-A469B856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95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F6C9-DC74-8645-965C-1DACD073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25F6-43EA-0240-BD38-96FD211E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FA7F7-CCBB-F14E-9C65-D0E9BC90C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D6B87F-9707-DA40-94D9-D2C9C56D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13.01.2025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690FB-EA1F-094A-9E21-D4F36980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D4AA4-EC97-0B48-ADE1-F7C61129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43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A100-0526-8542-A6FE-8BD4F48F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16F44-60CD-BA40-81D8-5AA8F6728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B0FC2-02FD-9E4D-B7AE-4A40E8A8B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78A78-AFC5-7A4E-A32F-C17A7321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16562-40DF-9644-8989-F37ACD83C1A1}" type="datetimeFigureOut">
              <a:rPr lang="uk-UA" smtClean="0"/>
              <a:t>13.01.2025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AAFCF-8240-D84E-B8DB-94BF377B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79D9E-D8DD-A346-8FE4-F1942D4B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96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85C377-C633-0540-945B-9E065DB7D2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C8FE4-6861-FF4D-9829-1848B9A2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17" y="365125"/>
            <a:ext cx="10515600" cy="6881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98353-C1C3-3449-BB95-6129AB9E0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8421"/>
            <a:ext cx="10515600" cy="475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uk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B5BF-9A9C-BA44-A9FE-274C557C2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16562-40DF-9644-8989-F37ACD83C1A1}" type="datetimeFigureOut">
              <a:rPr lang="uk-UA" smtClean="0"/>
              <a:t>13.01.2025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A0343-302A-1F49-BF45-14A66C4E5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5E94F-66FE-C942-B5BB-147D42D4F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5AD5-6E65-3C42-8569-324D5427DB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790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8C60B-14C4-4546-A7CB-DFB39ED23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971" y="1900457"/>
            <a:ext cx="6663047" cy="25333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800" dirty="0">
                <a:latin typeface="Franklin Gothic Heavy" panose="020B0903020102020204" pitchFamily="34" charset="0"/>
                <a:ea typeface="+mn-ea"/>
                <a:cs typeface="+mn-cs"/>
              </a:rPr>
              <a:t>Бизнес план вывода </a:t>
            </a:r>
            <a:r>
              <a:rPr lang="ru-RU" sz="2800" dirty="0" err="1">
                <a:latin typeface="Franklin Gothic Heavy" panose="020B0903020102020204" pitchFamily="34" charset="0"/>
                <a:ea typeface="+mn-ea"/>
                <a:cs typeface="+mn-cs"/>
              </a:rPr>
              <a:t>биоразлагаемых</a:t>
            </a:r>
            <a:r>
              <a:rPr lang="ru-RU" sz="2800" dirty="0">
                <a:latin typeface="Franklin Gothic Heavy" panose="020B0903020102020204" pitchFamily="34" charset="0"/>
                <a:ea typeface="+mn-ea"/>
                <a:cs typeface="+mn-cs"/>
              </a:rPr>
              <a:t> </a:t>
            </a:r>
            <a:r>
              <a:rPr lang="ru-RU" sz="2800" dirty="0" err="1">
                <a:latin typeface="Franklin Gothic Heavy" panose="020B0903020102020204" pitchFamily="34" charset="0"/>
                <a:ea typeface="+mn-ea"/>
                <a:cs typeface="+mn-cs"/>
              </a:rPr>
              <a:t>полимперных</a:t>
            </a:r>
            <a:r>
              <a:rPr lang="ru-RU" sz="2800" dirty="0">
                <a:latin typeface="Franklin Gothic Heavy" panose="020B0903020102020204" pitchFamily="34" charset="0"/>
                <a:ea typeface="+mn-ea"/>
                <a:cs typeface="+mn-cs"/>
              </a:rPr>
              <a:t> </a:t>
            </a:r>
            <a:br>
              <a:rPr lang="ru-RU" sz="2800" dirty="0">
                <a:latin typeface="Franklin Gothic Heavy" panose="020B0903020102020204" pitchFamily="34" charset="0"/>
                <a:ea typeface="+mn-ea"/>
                <a:cs typeface="+mn-cs"/>
              </a:rPr>
            </a:br>
            <a:r>
              <a:rPr lang="ru-RU" sz="2800" dirty="0">
                <a:latin typeface="Franklin Gothic Heavy" panose="020B0903020102020204" pitchFamily="34" charset="0"/>
                <a:ea typeface="+mn-ea"/>
                <a:cs typeface="+mn-cs"/>
              </a:rPr>
              <a:t>композитов на основе хитин-</a:t>
            </a:r>
            <a:r>
              <a:rPr lang="ru-RU" sz="2800" dirty="0" err="1">
                <a:latin typeface="Franklin Gothic Heavy" panose="020B0903020102020204" pitchFamily="34" charset="0"/>
                <a:ea typeface="+mn-ea"/>
                <a:cs typeface="+mn-cs"/>
              </a:rPr>
              <a:t>глюканового</a:t>
            </a:r>
            <a:r>
              <a:rPr lang="ru-RU" sz="2800" dirty="0">
                <a:latin typeface="Franklin Gothic Heavy" panose="020B0903020102020204" pitchFamily="34" charset="0"/>
                <a:ea typeface="+mn-ea"/>
                <a:cs typeface="+mn-cs"/>
              </a:rPr>
              <a:t> комплекса</a:t>
            </a:r>
            <a:br>
              <a:rPr lang="ru-RU" sz="2800" dirty="0">
                <a:latin typeface="Franklin Gothic Heavy" panose="020B0903020102020204" pitchFamily="34" charset="0"/>
                <a:ea typeface="+mn-ea"/>
                <a:cs typeface="+mn-cs"/>
              </a:rPr>
            </a:br>
            <a:r>
              <a:rPr lang="ru-RU" sz="2800" dirty="0">
                <a:latin typeface="Franklin Gothic Heavy" panose="020B0903020102020204" pitchFamily="34" charset="0"/>
                <a:ea typeface="+mn-ea"/>
                <a:cs typeface="+mn-cs"/>
              </a:rPr>
              <a:t> на рынок Евразийского союза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3BEA3-8806-374E-AEC8-09311D820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717" y="4865075"/>
            <a:ext cx="5964820" cy="1655762"/>
          </a:xfrm>
        </p:spPr>
        <p:txBody>
          <a:bodyPr>
            <a:normAutofit fontScale="625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Franklin Gothic Book" panose="020B0503020102020204" pitchFamily="34" charset="0"/>
              </a:rPr>
              <a:t>Выполнила: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Franklin Gothic Book" panose="020B0503020102020204" pitchFamily="34" charset="0"/>
              </a:rPr>
              <a:t>Студентка группы 15.24В-МЭБ01/22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 dirty="0">
                <a:latin typeface="Franklin Gothic Book" panose="020B0503020102020204" pitchFamily="34" charset="0"/>
              </a:rPr>
              <a:t>Арсланова Рушана </a:t>
            </a:r>
            <a:r>
              <a:rPr lang="ru-RU" sz="2900" b="1" dirty="0" err="1">
                <a:latin typeface="Franklin Gothic Book" panose="020B0503020102020204" pitchFamily="34" charset="0"/>
              </a:rPr>
              <a:t>Бижановна</a:t>
            </a:r>
            <a:endParaRPr lang="ru-RU" sz="2900" b="1" dirty="0">
              <a:latin typeface="Franklin Gothic Book" panose="020B0503020102020204" pitchFamily="34" charset="0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latin typeface="Franklin Gothic Book" panose="020B0503020102020204" pitchFamily="34" charset="0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Franklin Gothic Book" panose="020B0503020102020204" pitchFamily="34" charset="0"/>
              </a:rPr>
              <a:t>Научный руководитель: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err="1">
                <a:latin typeface="Franklin Gothic Book" panose="020B0503020102020204" pitchFamily="34" charset="0"/>
              </a:rPr>
              <a:t>К.э</a:t>
            </a:r>
            <a:r>
              <a:rPr lang="ru-RU" sz="2800" dirty="0">
                <a:latin typeface="Franklin Gothic Book" panose="020B0503020102020204" pitchFamily="34" charset="0"/>
              </a:rPr>
              <a:t>., доцент кафедры международного бизнеса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err="1">
                <a:latin typeface="Franklin Gothic Book" panose="020B0503020102020204" pitchFamily="34" charset="0"/>
              </a:rPr>
              <a:t>Милонова</a:t>
            </a:r>
            <a:r>
              <a:rPr lang="ru-RU" sz="2800" b="1" dirty="0">
                <a:latin typeface="Franklin Gothic Book" panose="020B0503020102020204" pitchFamily="34" charset="0"/>
              </a:rPr>
              <a:t> Марина Валентиновна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B0AEF-A281-2D59-B42A-9A222C69C4FB}"/>
              </a:ext>
            </a:extLst>
          </p:cNvPr>
          <p:cNvSpPr txBox="1"/>
          <p:nvPr/>
        </p:nvSpPr>
        <p:spPr>
          <a:xfrm>
            <a:off x="3105339" y="0"/>
            <a:ext cx="60977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lang="ru-RU" sz="4800" dirty="0">
                <a:latin typeface="Franklin Gothic Heavy" panose="020B0903020102020204" pitchFamily="34" charset="0"/>
              </a:rPr>
              <a:t>РЭУ.РФ</a:t>
            </a:r>
          </a:p>
          <a:p>
            <a:pPr marL="0" indent="0" algn="ctr">
              <a:lnSpc>
                <a:spcPct val="100000"/>
              </a:lnSpc>
            </a:pPr>
            <a:r>
              <a:rPr lang="ru-RU" sz="1400" dirty="0">
                <a:latin typeface="Franklin Gothic Heavy" panose="020B0903020102020204" pitchFamily="34" charset="0"/>
              </a:rPr>
              <a:t>Российский экономический университет</a:t>
            </a:r>
          </a:p>
          <a:p>
            <a:pPr marL="0" indent="0" algn="ctr">
              <a:lnSpc>
                <a:spcPct val="100000"/>
              </a:lnSpc>
            </a:pPr>
            <a:r>
              <a:rPr lang="ru-RU" dirty="0">
                <a:latin typeface="Franklin Gothic Heavy" panose="020B0903020102020204" pitchFamily="34" charset="0"/>
              </a:rPr>
              <a:t>ИМЕНИ Г.В. ПЛЕХАНОВА</a:t>
            </a:r>
          </a:p>
        </p:txBody>
      </p:sp>
    </p:spTree>
    <p:extLst>
      <p:ext uri="{BB962C8B-B14F-4D97-AF65-F5344CB8AC3E}">
        <p14:creationId xmlns:p14="http://schemas.microsoft.com/office/powerpoint/2010/main" val="207207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2A3B7C-0F0F-51D2-13EA-37BB2603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17" y="365125"/>
            <a:ext cx="10515600" cy="6881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latin typeface="Franklin Gothic Heavy" panose="020B0903020102020204" pitchFamily="34" charset="0"/>
                <a:ea typeface="+mn-ea"/>
                <a:cs typeface="+mn-cs"/>
              </a:rPr>
              <a:t>Финансовый план стартапа</a:t>
            </a:r>
            <a:endParaRPr lang="en-UA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15E68CE-4477-8F0C-7709-8FA32CD91F0A}"/>
              </a:ext>
            </a:extLst>
          </p:cNvPr>
          <p:cNvCxnSpPr>
            <a:cxnSpLocks/>
          </p:cNvCxnSpPr>
          <p:nvPr/>
        </p:nvCxnSpPr>
        <p:spPr>
          <a:xfrm>
            <a:off x="2251410" y="1053296"/>
            <a:ext cx="82960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3BC06A9E-703D-5452-CAC9-750C278C3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7411"/>
              </p:ext>
            </p:extLst>
          </p:nvPr>
        </p:nvGraphicFramePr>
        <p:xfrm>
          <a:off x="613716" y="1531090"/>
          <a:ext cx="10964568" cy="4593264"/>
        </p:xfrm>
        <a:graphic>
          <a:graphicData uri="http://schemas.openxmlformats.org/drawingml/2006/table">
            <a:tbl>
              <a:tblPr/>
              <a:tblGrid>
                <a:gridCol w="4375919">
                  <a:extLst>
                    <a:ext uri="{9D8B030D-6E8A-4147-A177-3AD203B41FA5}">
                      <a16:colId xmlns:a16="http://schemas.microsoft.com/office/drawing/2014/main" val="1777429368"/>
                    </a:ext>
                  </a:extLst>
                </a:gridCol>
                <a:gridCol w="924723">
                  <a:extLst>
                    <a:ext uri="{9D8B030D-6E8A-4147-A177-3AD203B41FA5}">
                      <a16:colId xmlns:a16="http://schemas.microsoft.com/office/drawing/2014/main" val="706829291"/>
                    </a:ext>
                  </a:extLst>
                </a:gridCol>
                <a:gridCol w="891697">
                  <a:extLst>
                    <a:ext uri="{9D8B030D-6E8A-4147-A177-3AD203B41FA5}">
                      <a16:colId xmlns:a16="http://schemas.microsoft.com/office/drawing/2014/main" val="2457470250"/>
                    </a:ext>
                  </a:extLst>
                </a:gridCol>
                <a:gridCol w="1766880">
                  <a:extLst>
                    <a:ext uri="{9D8B030D-6E8A-4147-A177-3AD203B41FA5}">
                      <a16:colId xmlns:a16="http://schemas.microsoft.com/office/drawing/2014/main" val="1130817232"/>
                    </a:ext>
                  </a:extLst>
                </a:gridCol>
                <a:gridCol w="825646">
                  <a:extLst>
                    <a:ext uri="{9D8B030D-6E8A-4147-A177-3AD203B41FA5}">
                      <a16:colId xmlns:a16="http://schemas.microsoft.com/office/drawing/2014/main" val="4092754033"/>
                    </a:ext>
                  </a:extLst>
                </a:gridCol>
                <a:gridCol w="908210">
                  <a:extLst>
                    <a:ext uri="{9D8B030D-6E8A-4147-A177-3AD203B41FA5}">
                      <a16:colId xmlns:a16="http://schemas.microsoft.com/office/drawing/2014/main" val="3942596536"/>
                    </a:ext>
                  </a:extLst>
                </a:gridCol>
                <a:gridCol w="1271493">
                  <a:extLst>
                    <a:ext uri="{9D8B030D-6E8A-4147-A177-3AD203B41FA5}">
                      <a16:colId xmlns:a16="http://schemas.microsoft.com/office/drawing/2014/main" val="3684523603"/>
                    </a:ext>
                  </a:extLst>
                </a:gridCol>
              </a:tblGrid>
              <a:tr h="27278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55924"/>
                  </a:ext>
                </a:extLst>
              </a:tr>
              <a:tr h="27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ЭФФЕКТИВНОСТЬ ДЛЯ ПРОЕКТА (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FCFF)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208230"/>
                  </a:ext>
                </a:extLst>
              </a:tr>
              <a:tr h="27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Ставка дисконтирования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20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%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46640"/>
                  </a:ext>
                </a:extLst>
              </a:tr>
              <a:tr h="27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Свободный денежный поток компании, FCFF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тыс. руб.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 11 760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2 994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16 270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36 956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802877"/>
                  </a:ext>
                </a:extLst>
              </a:tr>
              <a:tr h="27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Учет активов начального баланса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Нет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тыс. руб.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-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-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-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-  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096442"/>
                  </a:ext>
                </a:extLst>
              </a:tr>
              <a:tr h="27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Учет терминальной стоимости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Нет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тыс. руб.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274 533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194454"/>
                  </a:ext>
                </a:extLst>
              </a:tr>
              <a:tr h="27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Денежный поток для расчета эффективности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тыс. руб.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 11 760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2 994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16 270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36 956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907814"/>
                  </a:ext>
                </a:extLst>
              </a:tr>
              <a:tr h="27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328786"/>
                  </a:ext>
                </a:extLst>
              </a:tr>
              <a:tr h="27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Чистая приведенная стоимость,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NPV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16 847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тыс. руб.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271704"/>
                  </a:ext>
                </a:extLst>
              </a:tr>
              <a:tr h="7743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Внутренняя норма рентабельности,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IRR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68,1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%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(без учета инфляции, номинальная)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413374"/>
                  </a:ext>
                </a:extLst>
              </a:tr>
              <a:tr h="27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Дисконтированный срок окупаемости,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PBP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2,4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лет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959680"/>
                  </a:ext>
                </a:extLst>
              </a:tr>
              <a:tr h="272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Простой срок окупаемости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2,1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лет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951045"/>
                  </a:ext>
                </a:extLst>
              </a:tr>
              <a:tr h="818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Модифицированная </a:t>
                      </a: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IRR, MIRR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53,8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%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(с учетом инфляции, реальная)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831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9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3A1E64-C84A-0068-BF6E-17B9D353360B}"/>
              </a:ext>
            </a:extLst>
          </p:cNvPr>
          <p:cNvSpPr txBox="1">
            <a:spLocks/>
          </p:cNvSpPr>
          <p:nvPr/>
        </p:nvSpPr>
        <p:spPr>
          <a:xfrm>
            <a:off x="3239407" y="1312710"/>
            <a:ext cx="5227653" cy="1385003"/>
          </a:xfrm>
          <a:prstGeom prst="rect">
            <a:avLst/>
          </a:prstGeom>
          <a:effectLst>
            <a:outerShdw blurRad="127000" dist="114300" dir="6000000" sx="99000" sy="99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6000" dirty="0">
                <a:latin typeface="Franklin Gothic Heavy" panose="020B0903020102020204" pitchFamily="34" charset="0"/>
                <a:ea typeface="+mn-ea"/>
                <a:cs typeface="+mn-cs"/>
              </a:rPr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FD7F94-1618-90A5-43A2-A2A3DC88DE12}"/>
              </a:ext>
            </a:extLst>
          </p:cNvPr>
          <p:cNvSpPr txBox="1"/>
          <p:nvPr/>
        </p:nvSpPr>
        <p:spPr>
          <a:xfrm>
            <a:off x="4784693" y="3413051"/>
            <a:ext cx="311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rushana_arslanova@mail.ru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68216481-3640-006E-CB29-E5CEA7606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65" y="2975442"/>
            <a:ext cx="1275328" cy="12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>
            <a:extLst>
              <a:ext uri="{FF2B5EF4-FFF2-40B4-BE49-F238E27FC236}">
                <a16:creationId xmlns:a16="http://schemas.microsoft.com/office/drawing/2014/main" id="{7E6DFEA8-5216-8CBB-7C24-9702CCA6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36" y="4250770"/>
            <a:ext cx="648586" cy="6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8FCCA9-6579-EC9B-9CED-30D0CD88F395}"/>
              </a:ext>
            </a:extLst>
          </p:cNvPr>
          <p:cNvSpPr txBox="1"/>
          <p:nvPr/>
        </p:nvSpPr>
        <p:spPr>
          <a:xfrm>
            <a:off x="5049880" y="4357478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+ 7(015) 373-9668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3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59A030-13E0-A1C6-5A94-B01920B7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89"/>
          <a:stretch/>
        </p:blipFill>
        <p:spPr>
          <a:xfrm>
            <a:off x="4763386" y="0"/>
            <a:ext cx="7428614" cy="68682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540E9D5-79CD-F7CE-B0B7-45D88D25BC91}"/>
              </a:ext>
            </a:extLst>
          </p:cNvPr>
          <p:cNvSpPr txBox="1">
            <a:spLocks/>
          </p:cNvSpPr>
          <p:nvPr/>
        </p:nvSpPr>
        <p:spPr>
          <a:xfrm>
            <a:off x="432412" y="847741"/>
            <a:ext cx="5227653" cy="1385003"/>
          </a:xfrm>
          <a:prstGeom prst="rect">
            <a:avLst/>
          </a:prstGeom>
          <a:effectLst>
            <a:outerShdw blurRad="127000" dist="114300" dir="6000000" sx="99000" sy="99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5400" dirty="0">
                <a:latin typeface="Franklin Gothic Heavy" panose="020B0903020102020204" pitchFamily="34" charset="0"/>
                <a:ea typeface="+mn-ea"/>
                <a:cs typeface="+mn-cs"/>
              </a:rPr>
              <a:t>БИЗНЕС-ИДЕЯ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370C1A-A043-FD9C-9F4E-203CCD8CFBF5}"/>
              </a:ext>
            </a:extLst>
          </p:cNvPr>
          <p:cNvSpPr txBox="1">
            <a:spLocks/>
          </p:cNvSpPr>
          <p:nvPr/>
        </p:nvSpPr>
        <p:spPr>
          <a:xfrm>
            <a:off x="432412" y="2899730"/>
            <a:ext cx="5897505" cy="1385003"/>
          </a:xfrm>
          <a:prstGeom prst="rect">
            <a:avLst/>
          </a:prstGeom>
          <a:effectLst>
            <a:outerShdw blurRad="127000" dist="114300" dir="6000000" sx="99000" sy="99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latin typeface="Franklin Gothic Book" panose="020B0503020102020204" pitchFamily="34" charset="0"/>
                <a:ea typeface="+mn-ea"/>
                <a:cs typeface="+mn-cs"/>
              </a:rPr>
              <a:t>Разработка и запуск стартапа «</a:t>
            </a:r>
            <a:r>
              <a:rPr lang="ru-RU" sz="2000" dirty="0" err="1">
                <a:latin typeface="Franklin Gothic Book" panose="020B0503020102020204" pitchFamily="34" charset="0"/>
                <a:ea typeface="+mn-ea"/>
                <a:cs typeface="+mn-cs"/>
              </a:rPr>
              <a:t>EcoChit</a:t>
            </a:r>
            <a:r>
              <a:rPr lang="ru-RU" sz="2000" dirty="0">
                <a:latin typeface="Franklin Gothic Book" panose="020B0503020102020204" pitchFamily="34" charset="0"/>
                <a:ea typeface="+mn-ea"/>
                <a:cs typeface="+mn-cs"/>
              </a:rPr>
              <a:t>» предполагает создание </a:t>
            </a:r>
            <a:r>
              <a:rPr lang="ru-RU" sz="2000" dirty="0" err="1">
                <a:latin typeface="Franklin Gothic Book" panose="020B0503020102020204" pitchFamily="34" charset="0"/>
                <a:ea typeface="+mn-ea"/>
                <a:cs typeface="+mn-cs"/>
              </a:rPr>
              <a:t>биоразлагаемой</a:t>
            </a:r>
            <a:r>
              <a:rPr lang="ru-RU" sz="2000" dirty="0">
                <a:latin typeface="Franklin Gothic Book" panose="020B0503020102020204" pitchFamily="34" charset="0"/>
                <a:ea typeface="+mn-ea"/>
                <a:cs typeface="+mn-cs"/>
              </a:rPr>
              <a:t> альтернативы одноразовой пластиковой посуде, ориентированной на рынок ЕАЭС. Проект направлен на снижение экологической нагрузки, связанной с использованием пластиковых изделий, и предоставление потребителям устойчивого и безопасного выбора.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FB8D4CB-2412-4A3C-0085-773603BA8839}"/>
              </a:ext>
            </a:extLst>
          </p:cNvPr>
          <p:cNvCxnSpPr>
            <a:cxnSpLocks/>
          </p:cNvCxnSpPr>
          <p:nvPr/>
        </p:nvCxnSpPr>
        <p:spPr>
          <a:xfrm>
            <a:off x="0" y="2126418"/>
            <a:ext cx="804884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79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B2814-AB17-B5E5-7044-85BFC2B8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489" y="273049"/>
            <a:ext cx="8233144" cy="688171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atin typeface="Franklin Gothic Heavy" panose="020B0903020102020204" pitchFamily="34" charset="0"/>
                <a:ea typeface="+mn-ea"/>
                <a:cs typeface="+mn-cs"/>
              </a:rPr>
              <a:t>ХИТИН – продукт будущего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BCE1A57-7F59-00B8-CCD7-6D6B0021EB6F}"/>
              </a:ext>
            </a:extLst>
          </p:cNvPr>
          <p:cNvCxnSpPr>
            <a:cxnSpLocks/>
          </p:cNvCxnSpPr>
          <p:nvPr/>
        </p:nvCxnSpPr>
        <p:spPr>
          <a:xfrm>
            <a:off x="1683489" y="1020632"/>
            <a:ext cx="804884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90967E-71DF-4553-BEE5-61672DA66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88462" y="961220"/>
            <a:ext cx="5949101" cy="500793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7D0B55E-5ABC-846A-C48B-9BC82B18E840}"/>
              </a:ext>
            </a:extLst>
          </p:cNvPr>
          <p:cNvCxnSpPr/>
          <p:nvPr/>
        </p:nvCxnSpPr>
        <p:spPr>
          <a:xfrm>
            <a:off x="563526" y="2679405"/>
            <a:ext cx="1119963" cy="252000"/>
          </a:xfrm>
          <a:prstGeom prst="line">
            <a:avLst/>
          </a:prstGeom>
          <a:ln w="28575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8BBF57-D398-209B-38FF-8B22A31D6037}"/>
              </a:ext>
            </a:extLst>
          </p:cNvPr>
          <p:cNvSpPr txBox="1"/>
          <p:nvPr/>
        </p:nvSpPr>
        <p:spPr>
          <a:xfrm>
            <a:off x="223284" y="2286000"/>
            <a:ext cx="9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Шляпка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E9408E2-4CFF-F26C-D3E7-AAB7A08F364F}"/>
              </a:ext>
            </a:extLst>
          </p:cNvPr>
          <p:cNvCxnSpPr>
            <a:cxnSpLocks/>
          </p:cNvCxnSpPr>
          <p:nvPr/>
        </p:nvCxnSpPr>
        <p:spPr>
          <a:xfrm flipV="1">
            <a:off x="2470299" y="3200400"/>
            <a:ext cx="995915" cy="354419"/>
          </a:xfrm>
          <a:prstGeom prst="line">
            <a:avLst/>
          </a:prstGeom>
          <a:ln w="28575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AB7D9D-D729-45F4-4B4D-C9C8AE4EC748}"/>
              </a:ext>
            </a:extLst>
          </p:cNvPr>
          <p:cNvSpPr txBox="1"/>
          <p:nvPr/>
        </p:nvSpPr>
        <p:spPr>
          <a:xfrm>
            <a:off x="3421300" y="2771655"/>
            <a:ext cx="82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Ножка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5D0B9714-0F0C-F3CB-CDB9-4E3B81DCBD50}"/>
              </a:ext>
            </a:extLst>
          </p:cNvPr>
          <p:cNvCxnSpPr>
            <a:cxnSpLocks/>
          </p:cNvCxnSpPr>
          <p:nvPr/>
        </p:nvCxnSpPr>
        <p:spPr>
          <a:xfrm flipV="1">
            <a:off x="223284" y="5621089"/>
            <a:ext cx="3608994" cy="9795"/>
          </a:xfrm>
          <a:prstGeom prst="line">
            <a:avLst/>
          </a:prstGeom>
          <a:ln w="28575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ADE77C7-2EC4-DE04-EEE4-78EF748D9FC9}"/>
              </a:ext>
            </a:extLst>
          </p:cNvPr>
          <p:cNvCxnSpPr>
            <a:cxnSpLocks/>
          </p:cNvCxnSpPr>
          <p:nvPr/>
        </p:nvCxnSpPr>
        <p:spPr>
          <a:xfrm flipV="1">
            <a:off x="3832278" y="5276465"/>
            <a:ext cx="0" cy="354419"/>
          </a:xfrm>
          <a:prstGeom prst="line">
            <a:avLst/>
          </a:prstGeom>
          <a:ln w="28575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DC55C7-050E-B14B-FFBB-7D296DB66F4D}"/>
              </a:ext>
            </a:extLst>
          </p:cNvPr>
          <p:cNvCxnSpPr>
            <a:cxnSpLocks/>
          </p:cNvCxnSpPr>
          <p:nvPr/>
        </p:nvCxnSpPr>
        <p:spPr>
          <a:xfrm flipV="1">
            <a:off x="223284" y="5286270"/>
            <a:ext cx="0" cy="354419"/>
          </a:xfrm>
          <a:prstGeom prst="line">
            <a:avLst/>
          </a:prstGeom>
          <a:ln w="28575"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1DB377B-2DED-0AE3-18D6-63C13B81BBE7}"/>
              </a:ext>
            </a:extLst>
          </p:cNvPr>
          <p:cNvSpPr txBox="1"/>
          <p:nvPr/>
        </p:nvSpPr>
        <p:spPr>
          <a:xfrm>
            <a:off x="943955" y="5712114"/>
            <a:ext cx="247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Грибница или мицелий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F72B497-977A-CED2-0AB4-8F9100A652B0}"/>
              </a:ext>
            </a:extLst>
          </p:cNvPr>
          <p:cNvSpPr txBox="1">
            <a:spLocks/>
          </p:cNvSpPr>
          <p:nvPr/>
        </p:nvSpPr>
        <p:spPr>
          <a:xfrm>
            <a:off x="6676784" y="1687367"/>
            <a:ext cx="4519841" cy="4760443"/>
          </a:xfrm>
          <a:prstGeom prst="rect">
            <a:avLst/>
          </a:prstGeom>
          <a:effectLst>
            <a:outerShdw blurRad="127000" dist="114300" dir="6000000" sx="99000" sy="99000" algn="ctr" rotWithShape="0">
              <a:srgbClr val="000000">
                <a:alpha val="9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Franklin Gothic Book" panose="020B0503020102020204" pitchFamily="34" charset="0"/>
                <a:ea typeface="+mn-ea"/>
                <a:cs typeface="+mn-cs"/>
              </a:rPr>
              <a:t>Одна грибница может занимать площадь до 10 кв. км.</a:t>
            </a:r>
          </a:p>
          <a:p>
            <a:pPr>
              <a:lnSpc>
                <a:spcPct val="100000"/>
              </a:lnSpc>
            </a:pPr>
            <a:endParaRPr lang="ru-RU" sz="2000" b="1" dirty="0">
              <a:latin typeface="Franklin Gothic Book" panose="020B0503020102020204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endParaRPr lang="ru-RU" sz="2000" b="1" dirty="0">
              <a:latin typeface="Franklin Gothic Book" panose="020B0503020102020204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ru-RU" sz="2000" b="1" dirty="0">
                <a:latin typeface="Franklin Gothic Book" panose="020B0503020102020204" pitchFamily="34" charset="0"/>
                <a:ea typeface="+mn-ea"/>
                <a:cs typeface="+mn-cs"/>
              </a:rPr>
              <a:t>В грибах хитин выделяют из мицелия </a:t>
            </a:r>
          </a:p>
          <a:p>
            <a:pPr>
              <a:lnSpc>
                <a:spcPct val="100000"/>
              </a:lnSpc>
            </a:pPr>
            <a:endParaRPr lang="ru-RU" sz="2000" b="1" dirty="0">
              <a:latin typeface="Franklin Gothic Book" panose="020B0503020102020204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ru-RU" sz="2000" b="1" dirty="0">
                <a:latin typeface="Franklin Gothic Book" panose="020B0503020102020204" pitchFamily="34" charset="0"/>
                <a:ea typeface="+mn-ea"/>
                <a:cs typeface="+mn-cs"/>
              </a:rPr>
              <a:t>Хитин – биологически чистый материал, который разлагается в почве</a:t>
            </a:r>
          </a:p>
          <a:p>
            <a:pPr>
              <a:lnSpc>
                <a:spcPct val="100000"/>
              </a:lnSpc>
            </a:pPr>
            <a:endParaRPr lang="ru-RU" sz="2000" b="1" dirty="0">
              <a:latin typeface="Franklin Gothic Book" panose="020B0503020102020204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ru-RU" sz="2000" b="1" dirty="0">
                <a:latin typeface="Franklin Gothic Book" panose="020B0503020102020204" pitchFamily="34" charset="0"/>
                <a:ea typeface="+mn-ea"/>
                <a:cs typeface="+mn-cs"/>
              </a:rPr>
              <a:t>Хитиновые материалы легкие, но при этом обладают высокой прочностью</a:t>
            </a:r>
          </a:p>
          <a:p>
            <a:pPr>
              <a:lnSpc>
                <a:spcPct val="100000"/>
              </a:lnSpc>
            </a:pPr>
            <a:endParaRPr lang="ru-RU" sz="2000" b="1" dirty="0">
              <a:latin typeface="Franklin Gothic Book" panose="020B0503020102020204" pitchFamily="34" charset="0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endParaRPr lang="ru-RU" sz="2000" b="1" dirty="0"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pSp>
        <p:nvGrpSpPr>
          <p:cNvPr id="29" name="组合 1">
            <a:extLst>
              <a:ext uri="{FF2B5EF4-FFF2-40B4-BE49-F238E27FC236}">
                <a16:creationId xmlns:a16="http://schemas.microsoft.com/office/drawing/2014/main" id="{08D44C1D-8B1E-0B8A-E7DE-FDDB27EACFEA}"/>
              </a:ext>
            </a:extLst>
          </p:cNvPr>
          <p:cNvGrpSpPr/>
          <p:nvPr/>
        </p:nvGrpSpPr>
        <p:grpSpPr>
          <a:xfrm>
            <a:off x="4798222" y="1687367"/>
            <a:ext cx="1819380" cy="3776112"/>
            <a:chOff x="4923304" y="1684213"/>
            <a:chExt cx="2229277" cy="4626854"/>
          </a:xfrm>
        </p:grpSpPr>
        <p:sp>
          <p:nvSpPr>
            <p:cNvPr id="30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244A97F1-61B6-8DE8-A281-59D5C64AFFA3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31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813595A7-4996-6455-91F6-0FB9B23F65A4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1024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2B47F4C9-C209-6C93-3372-030F93012AA2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25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8B9A0960-FAE7-6E8A-1815-7C5E93125915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1027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09E6B088-BB50-C6DC-BECF-DD4329EF8CBF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037" name="Circular Arrow 18">
                <a:extLst>
                  <a:ext uri="{FF2B5EF4-FFF2-40B4-BE49-F238E27FC236}">
                    <a16:creationId xmlns:a16="http://schemas.microsoft.com/office/drawing/2014/main" id="{B29A3B5B-FF36-9083-3996-1C9BEFD578BE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38" name="Oval 19">
                <a:extLst>
                  <a:ext uri="{FF2B5EF4-FFF2-40B4-BE49-F238E27FC236}">
                    <a16:creationId xmlns:a16="http://schemas.microsoft.com/office/drawing/2014/main" id="{8B4EED09-7555-BC17-2CDF-DC285C0A4698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28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A5438ABB-79D8-B3DE-7485-40A8347AA249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035" name="Block Arc 16">
                <a:extLst>
                  <a:ext uri="{FF2B5EF4-FFF2-40B4-BE49-F238E27FC236}">
                    <a16:creationId xmlns:a16="http://schemas.microsoft.com/office/drawing/2014/main" id="{0B54B8E4-7ECF-8E6A-9784-5E80E8219289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36" name="Oval 17">
                <a:extLst>
                  <a:ext uri="{FF2B5EF4-FFF2-40B4-BE49-F238E27FC236}">
                    <a16:creationId xmlns:a16="http://schemas.microsoft.com/office/drawing/2014/main" id="{C4715AB6-048A-5E06-91AD-C9EA19031C6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29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AE725757-A4ED-0D6F-FDAA-90D8553A93A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033" name="Shape 1032">
                <a:extLst>
                  <a:ext uri="{FF2B5EF4-FFF2-40B4-BE49-F238E27FC236}">
                    <a16:creationId xmlns:a16="http://schemas.microsoft.com/office/drawing/2014/main" id="{9BFD12D5-7FA4-C003-3ED0-5C3A28CB41A6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34" name="Oval 15">
                <a:extLst>
                  <a:ext uri="{FF2B5EF4-FFF2-40B4-BE49-F238E27FC236}">
                    <a16:creationId xmlns:a16="http://schemas.microsoft.com/office/drawing/2014/main" id="{EB40E1B7-515E-DE8A-00DD-B42638A1D79B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30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BA51B35-100F-FD0F-5E50-319E0CA91471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031" name="Circular Arrow 12">
                <a:extLst>
                  <a:ext uri="{FF2B5EF4-FFF2-40B4-BE49-F238E27FC236}">
                    <a16:creationId xmlns:a16="http://schemas.microsoft.com/office/drawing/2014/main" id="{9861D4F9-1FC7-5754-E055-354CEF5A19D1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32" name="Oval 13">
                <a:extLst>
                  <a:ext uri="{FF2B5EF4-FFF2-40B4-BE49-F238E27FC236}">
                    <a16:creationId xmlns:a16="http://schemas.microsoft.com/office/drawing/2014/main" id="{787D6FB4-AD10-D2FE-0DBC-D5BB1809E419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59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C1B06D1-9D27-414C-BECF-B02CC58E3BDC}"/>
              </a:ext>
            </a:extLst>
          </p:cNvPr>
          <p:cNvGrpSpPr/>
          <p:nvPr/>
        </p:nvGrpSpPr>
        <p:grpSpPr>
          <a:xfrm>
            <a:off x="1374732" y="1822753"/>
            <a:ext cx="1049867" cy="1049867"/>
            <a:chOff x="4343400" y="1854885"/>
            <a:chExt cx="457200" cy="4572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19DD0E3-D548-E14F-B423-C017ED6445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AB0B8D-8596-A546-9F1A-D41182FA0740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680980-D510-A845-B3FC-D53E82094021}"/>
              </a:ext>
            </a:extLst>
          </p:cNvPr>
          <p:cNvSpPr>
            <a:spLocks/>
          </p:cNvSpPr>
          <p:nvPr/>
        </p:nvSpPr>
        <p:spPr bwMode="auto">
          <a:xfrm>
            <a:off x="1107021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27608FE-8EC0-D347-97FA-58D507E9F943}"/>
              </a:ext>
            </a:extLst>
          </p:cNvPr>
          <p:cNvGrpSpPr/>
          <p:nvPr/>
        </p:nvGrpSpPr>
        <p:grpSpPr>
          <a:xfrm>
            <a:off x="3463392" y="1822753"/>
            <a:ext cx="1049867" cy="1049867"/>
            <a:chOff x="4343400" y="1854885"/>
            <a:chExt cx="457200" cy="457200"/>
          </a:xfrm>
        </p:grpSpPr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EAA7841C-7AA8-4243-B3BE-55D29526B254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85CD68A4-0C3C-824F-A6FA-AB20F163BD02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A3F21DF-DE44-D64A-829B-CFD6B26BD38C}"/>
              </a:ext>
            </a:extLst>
          </p:cNvPr>
          <p:cNvGrpSpPr/>
          <p:nvPr/>
        </p:nvGrpSpPr>
        <p:grpSpPr>
          <a:xfrm>
            <a:off x="3214696" y="2847220"/>
            <a:ext cx="1547259" cy="1949967"/>
            <a:chOff x="1388111" y="2459015"/>
            <a:chExt cx="1219200" cy="1536522"/>
          </a:xfrm>
        </p:grpSpPr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8A785149-2749-5641-A210-DDE343C7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6AE558C0-34E8-C847-9B2E-6909A08F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067047-17ED-0042-B3CD-4755C1B36047}"/>
              </a:ext>
            </a:extLst>
          </p:cNvPr>
          <p:cNvGrpSpPr/>
          <p:nvPr/>
        </p:nvGrpSpPr>
        <p:grpSpPr>
          <a:xfrm>
            <a:off x="5571067" y="1822753"/>
            <a:ext cx="1049867" cy="1049867"/>
            <a:chOff x="4343400" y="1854885"/>
            <a:chExt cx="457200" cy="457200"/>
          </a:xfrm>
        </p:grpSpPr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4A2A5270-29A5-2D4C-A1D7-1C41B419E977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5">
              <a:extLst>
                <a:ext uri="{FF2B5EF4-FFF2-40B4-BE49-F238E27FC236}">
                  <a16:creationId xmlns:a16="http://schemas.microsoft.com/office/drawing/2014/main" id="{4D0E82FC-FDAA-5D4B-8E33-4F761C2A0DE1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id="{AA51DE34-B574-204E-A4F5-DF0421DDFD28}"/>
              </a:ext>
            </a:extLst>
          </p:cNvPr>
          <p:cNvGrpSpPr/>
          <p:nvPr/>
        </p:nvGrpSpPr>
        <p:grpSpPr>
          <a:xfrm>
            <a:off x="5322371" y="2847220"/>
            <a:ext cx="1547259" cy="1949967"/>
            <a:chOff x="1388111" y="2459015"/>
            <a:chExt cx="1219200" cy="1536522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F3DF0746-20EF-E149-AC81-64E68D38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111" y="2459015"/>
              <a:ext cx="1219200" cy="1536522"/>
            </a:xfrm>
            <a:custGeom>
              <a:avLst/>
              <a:gdLst>
                <a:gd name="T0" fmla="*/ 3360 w 3360"/>
                <a:gd name="T1" fmla="*/ 2115 h 2115"/>
                <a:gd name="T2" fmla="*/ 1680 w 3360"/>
                <a:gd name="T3" fmla="*/ 0 h 2115"/>
                <a:gd name="T4" fmla="*/ 0 w 3360"/>
                <a:gd name="T5" fmla="*/ 2115 h 2115"/>
                <a:gd name="T6" fmla="*/ 3360 w 3360"/>
                <a:gd name="T7" fmla="*/ 2115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0" h="2115">
                  <a:moveTo>
                    <a:pt x="3360" y="2115"/>
                  </a:moveTo>
                  <a:cubicBezTo>
                    <a:pt x="3360" y="2115"/>
                    <a:pt x="1956" y="1734"/>
                    <a:pt x="1680" y="0"/>
                  </a:cubicBezTo>
                  <a:cubicBezTo>
                    <a:pt x="1404" y="1734"/>
                    <a:pt x="0" y="2115"/>
                    <a:pt x="0" y="2115"/>
                  </a:cubicBezTo>
                  <a:lnTo>
                    <a:pt x="3360" y="2115"/>
                  </a:lnTo>
                  <a:close/>
                </a:path>
              </a:pathLst>
            </a:custGeom>
            <a:solidFill>
              <a:schemeClr val="accent3">
                <a:alpha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227E1181-394E-B348-B948-D79DB9383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030" y="3714750"/>
              <a:ext cx="233363" cy="180975"/>
            </a:xfrm>
            <a:custGeom>
              <a:avLst/>
              <a:gdLst/>
              <a:ahLst/>
              <a:cxnLst>
                <a:cxn ang="0">
                  <a:pos x="68" y="51"/>
                </a:cxn>
                <a:cxn ang="0">
                  <a:pos x="66" y="53"/>
                </a:cxn>
                <a:cxn ang="0">
                  <a:pos x="3" y="53"/>
                </a:cxn>
                <a:cxn ang="0">
                  <a:pos x="0" y="51"/>
                </a:cxn>
                <a:cxn ang="0">
                  <a:pos x="0" y="46"/>
                </a:cxn>
                <a:cxn ang="0">
                  <a:pos x="3" y="43"/>
                </a:cxn>
                <a:cxn ang="0">
                  <a:pos x="66" y="43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4" y="21"/>
                </a:cxn>
                <a:cxn ang="0">
                  <a:pos x="61" y="24"/>
                </a:cxn>
                <a:cxn ang="0">
                  <a:pos x="8" y="24"/>
                </a:cxn>
                <a:cxn ang="0">
                  <a:pos x="5" y="21"/>
                </a:cxn>
                <a:cxn ang="0">
                  <a:pos x="5" y="17"/>
                </a:cxn>
                <a:cxn ang="0">
                  <a:pos x="8" y="14"/>
                </a:cxn>
                <a:cxn ang="0">
                  <a:pos x="61" y="14"/>
                </a:cxn>
                <a:cxn ang="0">
                  <a:pos x="64" y="17"/>
                </a:cxn>
                <a:cxn ang="0">
                  <a:pos x="64" y="21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17" y="38"/>
                </a:cxn>
                <a:cxn ang="0">
                  <a:pos x="15" y="36"/>
                </a:cxn>
                <a:cxn ang="0">
                  <a:pos x="15" y="31"/>
                </a:cxn>
                <a:cxn ang="0">
                  <a:pos x="17" y="29"/>
                </a:cxn>
                <a:cxn ang="0">
                  <a:pos x="51" y="29"/>
                </a:cxn>
                <a:cxn ang="0">
                  <a:pos x="54" y="31"/>
                </a:cxn>
                <a:cxn ang="0">
                  <a:pos x="54" y="36"/>
                </a:cxn>
                <a:cxn ang="0">
                  <a:pos x="49" y="7"/>
                </a:cxn>
                <a:cxn ang="0">
                  <a:pos x="47" y="9"/>
                </a:cxn>
                <a:cxn ang="0">
                  <a:pos x="22" y="9"/>
                </a:cxn>
                <a:cxn ang="0">
                  <a:pos x="20" y="7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47" y="0"/>
                </a:cxn>
                <a:cxn ang="0">
                  <a:pos x="49" y="2"/>
                </a:cxn>
                <a:cxn ang="0">
                  <a:pos x="49" y="7"/>
                </a:cxn>
              </a:cxnLst>
              <a:rect l="0" t="0" r="r" b="b"/>
              <a:pathLst>
                <a:path w="68" h="53">
                  <a:moveTo>
                    <a:pt x="68" y="51"/>
                  </a:moveTo>
                  <a:cubicBezTo>
                    <a:pt x="68" y="52"/>
                    <a:pt x="67" y="53"/>
                    <a:pt x="66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3"/>
                    <a:pt x="0" y="52"/>
                    <a:pt x="0" y="5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2" y="43"/>
                    <a:pt x="3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7" y="43"/>
                    <a:pt x="68" y="44"/>
                    <a:pt x="68" y="46"/>
                  </a:cubicBezTo>
                  <a:lnTo>
                    <a:pt x="68" y="51"/>
                  </a:lnTo>
                  <a:close/>
                  <a:moveTo>
                    <a:pt x="64" y="21"/>
                  </a:moveTo>
                  <a:cubicBezTo>
                    <a:pt x="64" y="23"/>
                    <a:pt x="63" y="24"/>
                    <a:pt x="61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5" y="23"/>
                    <a:pt x="5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5"/>
                    <a:pt x="6" y="14"/>
                    <a:pt x="8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5"/>
                    <a:pt x="64" y="17"/>
                  </a:cubicBezTo>
                  <a:lnTo>
                    <a:pt x="64" y="21"/>
                  </a:lnTo>
                  <a:close/>
                  <a:moveTo>
                    <a:pt x="54" y="36"/>
                  </a:moveTo>
                  <a:cubicBezTo>
                    <a:pt x="54" y="37"/>
                    <a:pt x="53" y="38"/>
                    <a:pt x="51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6" y="29"/>
                    <a:pt x="17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3" y="29"/>
                    <a:pt x="54" y="30"/>
                    <a:pt x="54" y="31"/>
                  </a:cubicBezTo>
                  <a:lnTo>
                    <a:pt x="54" y="36"/>
                  </a:lnTo>
                  <a:close/>
                  <a:moveTo>
                    <a:pt x="49" y="7"/>
                  </a:moveTo>
                  <a:cubicBezTo>
                    <a:pt x="49" y="8"/>
                    <a:pt x="48" y="9"/>
                    <a:pt x="4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0" y="8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lnTo>
                    <a:pt x="49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118E5217-E072-2C4C-AD2C-3D4AB135F5CA}"/>
              </a:ext>
            </a:extLst>
          </p:cNvPr>
          <p:cNvGrpSpPr/>
          <p:nvPr/>
        </p:nvGrpSpPr>
        <p:grpSpPr>
          <a:xfrm>
            <a:off x="7678741" y="1822753"/>
            <a:ext cx="1049867" cy="1049867"/>
            <a:chOff x="4343400" y="1854885"/>
            <a:chExt cx="457200" cy="457200"/>
          </a:xfrm>
        </p:grpSpPr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DC91552F-6EE7-7740-9AD6-26F10564EB4A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61BF5840-CEC1-A445-8403-669B37DA9F6B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34" name="Freeform: Shape 36">
            <a:extLst>
              <a:ext uri="{FF2B5EF4-FFF2-40B4-BE49-F238E27FC236}">
                <a16:creationId xmlns:a16="http://schemas.microsoft.com/office/drawing/2014/main" id="{5EC93C6A-B1DE-6649-A624-2C5A85FB1264}"/>
              </a:ext>
            </a:extLst>
          </p:cNvPr>
          <p:cNvSpPr>
            <a:spLocks/>
          </p:cNvSpPr>
          <p:nvPr/>
        </p:nvSpPr>
        <p:spPr bwMode="auto">
          <a:xfrm flipH="1">
            <a:off x="7430045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7" name="Group 40">
            <a:extLst>
              <a:ext uri="{FF2B5EF4-FFF2-40B4-BE49-F238E27FC236}">
                <a16:creationId xmlns:a16="http://schemas.microsoft.com/office/drawing/2014/main" id="{DF529922-157C-714D-81DA-84EA4FCB762D}"/>
              </a:ext>
            </a:extLst>
          </p:cNvPr>
          <p:cNvGrpSpPr/>
          <p:nvPr/>
        </p:nvGrpSpPr>
        <p:grpSpPr>
          <a:xfrm>
            <a:off x="9786416" y="1822753"/>
            <a:ext cx="1049867" cy="1049867"/>
            <a:chOff x="4343400" y="1854885"/>
            <a:chExt cx="457200" cy="457200"/>
          </a:xfrm>
        </p:grpSpPr>
        <p:sp>
          <p:nvSpPr>
            <p:cNvPr id="39" name="Oval 42">
              <a:extLst>
                <a:ext uri="{FF2B5EF4-FFF2-40B4-BE49-F238E27FC236}">
                  <a16:creationId xmlns:a16="http://schemas.microsoft.com/office/drawing/2014/main" id="{A25B7585-9597-604D-8F24-83EE257D15C1}"/>
                </a:ext>
              </a:extLst>
            </p:cNvPr>
            <p:cNvSpPr/>
            <p:nvPr/>
          </p:nvSpPr>
          <p:spPr>
            <a:xfrm>
              <a:off x="4343400" y="1854885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Oval 43">
              <a:extLst>
                <a:ext uri="{FF2B5EF4-FFF2-40B4-BE49-F238E27FC236}">
                  <a16:creationId xmlns:a16="http://schemas.microsoft.com/office/drawing/2014/main" id="{1BE87A02-F9A0-C049-8D7B-6729B8C2262E}"/>
                </a:ext>
              </a:extLst>
            </p:cNvPr>
            <p:cNvSpPr/>
            <p:nvPr/>
          </p:nvSpPr>
          <p:spPr>
            <a:xfrm>
              <a:off x="4408030" y="1919516"/>
              <a:ext cx="327939" cy="32793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2" name="Freeform: Shape 45">
            <a:extLst>
              <a:ext uri="{FF2B5EF4-FFF2-40B4-BE49-F238E27FC236}">
                <a16:creationId xmlns:a16="http://schemas.microsoft.com/office/drawing/2014/main" id="{D9CB586B-89BF-F04B-99E9-F07007216E6C}"/>
              </a:ext>
            </a:extLst>
          </p:cNvPr>
          <p:cNvSpPr>
            <a:spLocks/>
          </p:cNvSpPr>
          <p:nvPr/>
        </p:nvSpPr>
        <p:spPr bwMode="auto">
          <a:xfrm flipH="1">
            <a:off x="9537720" y="2847220"/>
            <a:ext cx="1547259" cy="1949967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TextBox 49">
            <a:extLst>
              <a:ext uri="{FF2B5EF4-FFF2-40B4-BE49-F238E27FC236}">
                <a16:creationId xmlns:a16="http://schemas.microsoft.com/office/drawing/2014/main" id="{108ECC95-6066-4747-B120-A12EC72C6F10}"/>
              </a:ext>
            </a:extLst>
          </p:cNvPr>
          <p:cNvSpPr txBox="1"/>
          <p:nvPr/>
        </p:nvSpPr>
        <p:spPr>
          <a:xfrm>
            <a:off x="888921" y="5197565"/>
            <a:ext cx="1859618" cy="72111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Пищевая </a:t>
            </a:r>
          </a:p>
          <a:p>
            <a:pPr algn="ctr"/>
            <a:r>
              <a:rPr lang="ru-RU" altLang="zh-CN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промышленность</a:t>
            </a:r>
            <a:endParaRPr lang="zh-CN" altLang="en-US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C7F2AE0E-136B-DB49-981C-B5DAA42D8145}"/>
              </a:ext>
            </a:extLst>
          </p:cNvPr>
          <p:cNvSpPr txBox="1"/>
          <p:nvPr/>
        </p:nvSpPr>
        <p:spPr>
          <a:xfrm>
            <a:off x="3129327" y="5197565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Косметика</a:t>
            </a:r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5221585" y="5203324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Биотехнологии</a:t>
            </a:r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6A3C9776-F048-A347-8734-ACABE80368DE}"/>
              </a:ext>
            </a:extLst>
          </p:cNvPr>
          <p:cNvSpPr txBox="1"/>
          <p:nvPr/>
        </p:nvSpPr>
        <p:spPr>
          <a:xfrm>
            <a:off x="7354555" y="5197564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rPr>
              <a:t>Медицина</a:t>
            </a:r>
            <a:endParaRPr lang="zh-CN" altLang="en-US" b="1" dirty="0">
              <a:solidFill>
                <a:schemeClr val="accent4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6376FAB9-E5FA-8349-B718-276D0FF70620}"/>
              </a:ext>
            </a:extLst>
          </p:cNvPr>
          <p:cNvSpPr txBox="1"/>
          <p:nvPr/>
        </p:nvSpPr>
        <p:spPr>
          <a:xfrm>
            <a:off x="9469248" y="5221379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ru-RU" altLang="zh-CN" b="1" dirty="0">
                <a:solidFill>
                  <a:schemeClr val="accent5">
                    <a:lumMod val="100000"/>
                  </a:schemeClr>
                </a:solidFill>
                <a:cs typeface="+mn-ea"/>
                <a:sym typeface="+mn-lt"/>
              </a:rPr>
              <a:t>Фармацевтика</a:t>
            </a:r>
            <a:endParaRPr lang="zh-CN" altLang="en-US" b="1" dirty="0">
              <a:solidFill>
                <a:schemeClr val="accent5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Заголовок 1">
            <a:extLst>
              <a:ext uri="{FF2B5EF4-FFF2-40B4-BE49-F238E27FC236}">
                <a16:creationId xmlns:a16="http://schemas.microsoft.com/office/drawing/2014/main" id="{DF240DF5-894C-CD92-1C72-770FC5E5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27" y="165166"/>
            <a:ext cx="9299944" cy="688171"/>
          </a:xfrm>
        </p:spPr>
        <p:txBody>
          <a:bodyPr>
            <a:noAutofit/>
          </a:bodyPr>
          <a:lstStyle/>
          <a:p>
            <a:r>
              <a:rPr lang="ru-RU" sz="3600" dirty="0">
                <a:latin typeface="Franklin Gothic Heavy" panose="020B0903020102020204" pitchFamily="34" charset="0"/>
                <a:ea typeface="+mn-ea"/>
                <a:cs typeface="+mn-cs"/>
              </a:rPr>
              <a:t>Применение хитина и его производных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605D341D-8C2F-D6F5-3A28-9C015EF91DB8}"/>
              </a:ext>
            </a:extLst>
          </p:cNvPr>
          <p:cNvCxnSpPr>
            <a:cxnSpLocks/>
          </p:cNvCxnSpPr>
          <p:nvPr/>
        </p:nvCxnSpPr>
        <p:spPr>
          <a:xfrm>
            <a:off x="1255259" y="853337"/>
            <a:ext cx="915279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EBB0658F-DEF3-54B4-DF61-6E43F161F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55" y="2027595"/>
            <a:ext cx="669835" cy="6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Freeform: Shape 19">
            <a:extLst>
              <a:ext uri="{FF2B5EF4-FFF2-40B4-BE49-F238E27FC236}">
                <a16:creationId xmlns:a16="http://schemas.microsoft.com/office/drawing/2014/main" id="{99A9ABFB-F6AC-4330-E2D8-5A09A8285C6D}"/>
              </a:ext>
            </a:extLst>
          </p:cNvPr>
          <p:cNvSpPr>
            <a:spLocks/>
          </p:cNvSpPr>
          <p:nvPr/>
        </p:nvSpPr>
        <p:spPr bwMode="auto">
          <a:xfrm>
            <a:off x="1732572" y="4476087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9379FCDF-B601-9DA1-71AF-98FEB52B6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24" y="2072687"/>
            <a:ext cx="524599" cy="5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>
            <a:extLst>
              <a:ext uri="{FF2B5EF4-FFF2-40B4-BE49-F238E27FC236}">
                <a16:creationId xmlns:a16="http://schemas.microsoft.com/office/drawing/2014/main" id="{F78CE0C6-D4D4-08ED-69C4-8E0FC44F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78" y="2027595"/>
            <a:ext cx="510042" cy="5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icture background">
            <a:extLst>
              <a:ext uri="{FF2B5EF4-FFF2-40B4-BE49-F238E27FC236}">
                <a16:creationId xmlns:a16="http://schemas.microsoft.com/office/drawing/2014/main" id="{ED5E8847-CD2A-07FB-683B-CF0C91FA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7177" y="2027595"/>
            <a:ext cx="612992" cy="6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Freeform: Shape 28">
            <a:extLst>
              <a:ext uri="{FF2B5EF4-FFF2-40B4-BE49-F238E27FC236}">
                <a16:creationId xmlns:a16="http://schemas.microsoft.com/office/drawing/2014/main" id="{385B7D62-AE46-AF43-F0CD-DC94C987A964}"/>
              </a:ext>
            </a:extLst>
          </p:cNvPr>
          <p:cNvSpPr>
            <a:spLocks/>
          </p:cNvSpPr>
          <p:nvPr/>
        </p:nvSpPr>
        <p:spPr bwMode="auto">
          <a:xfrm>
            <a:off x="8022791" y="4454447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62" name="Freeform: Shape 28">
            <a:extLst>
              <a:ext uri="{FF2B5EF4-FFF2-40B4-BE49-F238E27FC236}">
                <a16:creationId xmlns:a16="http://schemas.microsoft.com/office/drawing/2014/main" id="{A0E21DEE-55B6-91FC-D80B-86A6BDB344BC}"/>
              </a:ext>
            </a:extLst>
          </p:cNvPr>
          <p:cNvSpPr>
            <a:spLocks/>
          </p:cNvSpPr>
          <p:nvPr/>
        </p:nvSpPr>
        <p:spPr bwMode="auto">
          <a:xfrm>
            <a:off x="10165201" y="4488421"/>
            <a:ext cx="296156" cy="229671"/>
          </a:xfrm>
          <a:custGeom>
            <a:avLst/>
            <a:gdLst/>
            <a:ahLst/>
            <a:cxnLst>
              <a:cxn ang="0">
                <a:pos x="68" y="51"/>
              </a:cxn>
              <a:cxn ang="0">
                <a:pos x="66" y="53"/>
              </a:cxn>
              <a:cxn ang="0">
                <a:pos x="3" y="53"/>
              </a:cxn>
              <a:cxn ang="0">
                <a:pos x="0" y="51"/>
              </a:cxn>
              <a:cxn ang="0">
                <a:pos x="0" y="46"/>
              </a:cxn>
              <a:cxn ang="0">
                <a:pos x="3" y="43"/>
              </a:cxn>
              <a:cxn ang="0">
                <a:pos x="66" y="43"/>
              </a:cxn>
              <a:cxn ang="0">
                <a:pos x="68" y="46"/>
              </a:cxn>
              <a:cxn ang="0">
                <a:pos x="68" y="51"/>
              </a:cxn>
              <a:cxn ang="0">
                <a:pos x="64" y="21"/>
              </a:cxn>
              <a:cxn ang="0">
                <a:pos x="61" y="24"/>
              </a:cxn>
              <a:cxn ang="0">
                <a:pos x="8" y="24"/>
              </a:cxn>
              <a:cxn ang="0">
                <a:pos x="5" y="21"/>
              </a:cxn>
              <a:cxn ang="0">
                <a:pos x="5" y="17"/>
              </a:cxn>
              <a:cxn ang="0">
                <a:pos x="8" y="14"/>
              </a:cxn>
              <a:cxn ang="0">
                <a:pos x="61" y="14"/>
              </a:cxn>
              <a:cxn ang="0">
                <a:pos x="64" y="17"/>
              </a:cxn>
              <a:cxn ang="0">
                <a:pos x="64" y="21"/>
              </a:cxn>
              <a:cxn ang="0">
                <a:pos x="54" y="36"/>
              </a:cxn>
              <a:cxn ang="0">
                <a:pos x="51" y="38"/>
              </a:cxn>
              <a:cxn ang="0">
                <a:pos x="17" y="38"/>
              </a:cxn>
              <a:cxn ang="0">
                <a:pos x="15" y="36"/>
              </a:cxn>
              <a:cxn ang="0">
                <a:pos x="15" y="31"/>
              </a:cxn>
              <a:cxn ang="0">
                <a:pos x="17" y="29"/>
              </a:cxn>
              <a:cxn ang="0">
                <a:pos x="51" y="29"/>
              </a:cxn>
              <a:cxn ang="0">
                <a:pos x="54" y="31"/>
              </a:cxn>
              <a:cxn ang="0">
                <a:pos x="54" y="36"/>
              </a:cxn>
              <a:cxn ang="0">
                <a:pos x="49" y="7"/>
              </a:cxn>
              <a:cxn ang="0">
                <a:pos x="47" y="9"/>
              </a:cxn>
              <a:cxn ang="0">
                <a:pos x="22" y="9"/>
              </a:cxn>
              <a:cxn ang="0">
                <a:pos x="20" y="7"/>
              </a:cxn>
              <a:cxn ang="0">
                <a:pos x="20" y="2"/>
              </a:cxn>
              <a:cxn ang="0">
                <a:pos x="22" y="0"/>
              </a:cxn>
              <a:cxn ang="0">
                <a:pos x="47" y="0"/>
              </a:cxn>
              <a:cxn ang="0">
                <a:pos x="49" y="2"/>
              </a:cxn>
              <a:cxn ang="0">
                <a:pos x="49" y="7"/>
              </a:cxn>
            </a:cxnLst>
            <a:rect l="0" t="0" r="r" b="b"/>
            <a:pathLst>
              <a:path w="68" h="53">
                <a:moveTo>
                  <a:pt x="68" y="51"/>
                </a:moveTo>
                <a:cubicBezTo>
                  <a:pt x="68" y="52"/>
                  <a:pt x="67" y="53"/>
                  <a:pt x="66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2" y="53"/>
                  <a:pt x="0" y="52"/>
                  <a:pt x="0" y="51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2" y="43"/>
                  <a:pt x="3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3"/>
                  <a:pt x="68" y="44"/>
                  <a:pt x="68" y="46"/>
                </a:cubicBezTo>
                <a:lnTo>
                  <a:pt x="68" y="51"/>
                </a:lnTo>
                <a:close/>
                <a:moveTo>
                  <a:pt x="64" y="21"/>
                </a:moveTo>
                <a:cubicBezTo>
                  <a:pt x="64" y="23"/>
                  <a:pt x="63" y="24"/>
                  <a:pt x="61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6" y="24"/>
                  <a:pt x="5" y="23"/>
                  <a:pt x="5" y="21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4"/>
                  <a:pt x="8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5"/>
                  <a:pt x="64" y="17"/>
                </a:cubicBezTo>
                <a:lnTo>
                  <a:pt x="64" y="21"/>
                </a:lnTo>
                <a:close/>
                <a:moveTo>
                  <a:pt x="54" y="36"/>
                </a:moveTo>
                <a:cubicBezTo>
                  <a:pt x="54" y="37"/>
                  <a:pt x="53" y="38"/>
                  <a:pt x="51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8"/>
                  <a:pt x="15" y="37"/>
                  <a:pt x="15" y="36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0"/>
                  <a:pt x="16" y="29"/>
                  <a:pt x="17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3" y="29"/>
                  <a:pt x="54" y="30"/>
                  <a:pt x="54" y="31"/>
                </a:cubicBezTo>
                <a:lnTo>
                  <a:pt x="54" y="36"/>
                </a:lnTo>
                <a:close/>
                <a:moveTo>
                  <a:pt x="49" y="7"/>
                </a:moveTo>
                <a:cubicBezTo>
                  <a:pt x="49" y="8"/>
                  <a:pt x="48" y="9"/>
                  <a:pt x="47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0" y="8"/>
                  <a:pt x="20" y="7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9" y="1"/>
                  <a:pt x="49" y="2"/>
                </a:cubicBezTo>
                <a:lnTo>
                  <a:pt x="49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pic>
        <p:nvPicPr>
          <p:cNvPr id="2074" name="Picture 26" descr="Picture background">
            <a:extLst>
              <a:ext uri="{FF2B5EF4-FFF2-40B4-BE49-F238E27FC236}">
                <a16:creationId xmlns:a16="http://schemas.microsoft.com/office/drawing/2014/main" id="{F2409F4C-8285-0B6B-D4AE-D0538B85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91" y="2107310"/>
            <a:ext cx="480752" cy="48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991" y="150400"/>
            <a:ext cx="10536865" cy="68817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ranklin Gothic Heavy" panose="020B0903020102020204" pitchFamily="34" charset="0"/>
                <a:ea typeface="+mn-ea"/>
                <a:cs typeface="+mn-cs"/>
              </a:rPr>
              <a:t>Производители </a:t>
            </a:r>
            <a:r>
              <a:rPr lang="ru-RU" sz="3600" dirty="0" err="1">
                <a:latin typeface="Franklin Gothic Heavy" panose="020B0903020102020204" pitchFamily="34" charset="0"/>
                <a:ea typeface="+mn-ea"/>
                <a:cs typeface="+mn-cs"/>
              </a:rPr>
              <a:t>биоразлагаемых</a:t>
            </a:r>
            <a:r>
              <a:rPr lang="ru-RU" sz="3600" dirty="0">
                <a:latin typeface="Franklin Gothic Heavy" panose="020B0903020102020204" pitchFamily="34" charset="0"/>
                <a:ea typeface="+mn-ea"/>
                <a:cs typeface="+mn-cs"/>
              </a:rPr>
              <a:t> материалов</a:t>
            </a:r>
            <a:endParaRPr lang="en-UA" sz="3600" dirty="0">
              <a:latin typeface="Franklin Gothic Heavy" panose="020B0903020102020204" pitchFamily="34" charset="0"/>
              <a:ea typeface="+mn-ea"/>
              <a:cs typeface="+mn-cs"/>
            </a:endParaRPr>
          </a:p>
        </p:txBody>
      </p:sp>
      <p:grpSp>
        <p:nvGrpSpPr>
          <p:cNvPr id="63" name="组合 43">
            <a:extLst>
              <a:ext uri="{FF2B5EF4-FFF2-40B4-BE49-F238E27FC236}">
                <a16:creationId xmlns:a16="http://schemas.microsoft.com/office/drawing/2014/main" id="{B29E5567-C76F-3C45-8557-7FFE041FE30F}"/>
              </a:ext>
            </a:extLst>
          </p:cNvPr>
          <p:cNvGrpSpPr/>
          <p:nvPr/>
        </p:nvGrpSpPr>
        <p:grpSpPr>
          <a:xfrm>
            <a:off x="4679824" y="2313816"/>
            <a:ext cx="3329201" cy="3327668"/>
            <a:chOff x="3347856" y="1888809"/>
            <a:chExt cx="2663825" cy="2662237"/>
          </a:xfrm>
          <a:solidFill>
            <a:schemeClr val="bg1">
              <a:lumMod val="95000"/>
            </a:schemeClr>
          </a:solidFill>
        </p:grpSpPr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5" name="TextBox 144">
              <a:extLst>
                <a:ext uri="{FF2B5EF4-FFF2-40B4-BE49-F238E27FC236}">
                  <a16:creationId xmlns:a16="http://schemas.microsoft.com/office/drawing/2014/main" id="{5E8D21F1-AD54-5249-BC42-0D5BA840E086}"/>
                </a:ext>
              </a:extLst>
            </p:cNvPr>
            <p:cNvSpPr txBox="1"/>
            <p:nvPr/>
          </p:nvSpPr>
          <p:spPr>
            <a:xfrm>
              <a:off x="5215273" y="3837624"/>
              <a:ext cx="311934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6" name="组合 46">
            <a:extLst>
              <a:ext uri="{FF2B5EF4-FFF2-40B4-BE49-F238E27FC236}">
                <a16:creationId xmlns:a16="http://schemas.microsoft.com/office/drawing/2014/main" id="{D47FDB68-2CCD-1C46-ACE8-73DAC7CC274B}"/>
              </a:ext>
            </a:extLst>
          </p:cNvPr>
          <p:cNvGrpSpPr/>
          <p:nvPr/>
        </p:nvGrpSpPr>
        <p:grpSpPr>
          <a:xfrm>
            <a:off x="4360392" y="1982444"/>
            <a:ext cx="2747881" cy="2748252"/>
            <a:chOff x="3092268" y="1623697"/>
            <a:chExt cx="2198688" cy="2198687"/>
          </a:xfrm>
          <a:solidFill>
            <a:schemeClr val="bg1">
              <a:lumMod val="95000"/>
            </a:schemeClr>
          </a:solidFill>
        </p:grpSpPr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:a16="http://schemas.microsoft.com/office/drawing/2014/main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32732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:a16="http://schemas.microsoft.com/office/drawing/2014/main" id="{6295011B-D86F-7246-9606-05CFAC330370}"/>
              </a:ext>
            </a:extLst>
          </p:cNvPr>
          <p:cNvGrpSpPr/>
          <p:nvPr/>
        </p:nvGrpSpPr>
        <p:grpSpPr>
          <a:xfrm>
            <a:off x="5165907" y="2790051"/>
            <a:ext cx="1414613" cy="1414803"/>
            <a:chOff x="3736793" y="2269809"/>
            <a:chExt cx="1131888" cy="1131887"/>
          </a:xfrm>
          <a:solidFill>
            <a:schemeClr val="bg1">
              <a:lumMod val="95000"/>
            </a:schemeClr>
          </a:solidFill>
        </p:grpSpPr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:a16="http://schemas.microsoft.com/office/drawing/2014/main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309369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:a16="http://schemas.microsoft.com/office/drawing/2014/main" id="{B88FB5A1-CF00-6549-8A63-F8DA0F4A3C43}"/>
              </a:ext>
            </a:extLst>
          </p:cNvPr>
          <p:cNvGrpSpPr/>
          <p:nvPr/>
        </p:nvGrpSpPr>
        <p:grpSpPr>
          <a:xfrm>
            <a:off x="5304787" y="2905139"/>
            <a:ext cx="2065376" cy="2065653"/>
            <a:chOff x="3847918" y="2361884"/>
            <a:chExt cx="1652588" cy="1652587"/>
          </a:xfrm>
          <a:solidFill>
            <a:schemeClr val="bg1">
              <a:lumMod val="95000"/>
            </a:schemeClr>
          </a:solidFill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29269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B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75" name="Picture 18">
            <a:extLst>
              <a:ext uri="{FF2B5EF4-FFF2-40B4-BE49-F238E27FC236}">
                <a16:creationId xmlns:a16="http://schemas.microsoft.com/office/drawing/2014/main" id="{AA063C91-A069-FD4B-960F-9EC064AE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686" y="3383356"/>
            <a:ext cx="632135" cy="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任意多边形 88">
            <a:extLst>
              <a:ext uri="{FF2B5EF4-FFF2-40B4-BE49-F238E27FC236}">
                <a16:creationId xmlns:a16="http://schemas.microsoft.com/office/drawing/2014/main" id="{752FACCB-9D23-1843-8E23-78124F0E4C1C}"/>
              </a:ext>
            </a:extLst>
          </p:cNvPr>
          <p:cNvSpPr/>
          <p:nvPr/>
        </p:nvSpPr>
        <p:spPr>
          <a:xfrm flipV="1">
            <a:off x="7366601" y="4835631"/>
            <a:ext cx="1740257" cy="83604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5" name="组合 92">
            <a:extLst>
              <a:ext uri="{FF2B5EF4-FFF2-40B4-BE49-F238E27FC236}">
                <a16:creationId xmlns:a16="http://schemas.microsoft.com/office/drawing/2014/main" id="{D7F05762-BABC-8147-95DF-5E473A3E8467}"/>
              </a:ext>
            </a:extLst>
          </p:cNvPr>
          <p:cNvGrpSpPr/>
          <p:nvPr/>
        </p:nvGrpSpPr>
        <p:grpSpPr>
          <a:xfrm>
            <a:off x="864242" y="5410764"/>
            <a:ext cx="2437244" cy="851319"/>
            <a:chOff x="6805042" y="1656194"/>
            <a:chExt cx="1562808" cy="681174"/>
          </a:xfrm>
        </p:grpSpPr>
        <p:sp>
          <p:nvSpPr>
            <p:cNvPr id="87" name="矩形 94">
              <a:extLst>
                <a:ext uri="{FF2B5EF4-FFF2-40B4-BE49-F238E27FC236}">
                  <a16:creationId xmlns:a16="http://schemas.microsoft.com/office/drawing/2014/main" id="{0ABD8C5D-8695-2845-A8B5-C68EFC48A349}"/>
                </a:ext>
              </a:extLst>
            </p:cNvPr>
            <p:cNvSpPr/>
            <p:nvPr/>
          </p:nvSpPr>
          <p:spPr>
            <a:xfrm>
              <a:off x="6805042" y="1656194"/>
              <a:ext cx="1562808" cy="681174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ru-RU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Армения</a:t>
              </a:r>
            </a:p>
            <a:p>
              <a:pPr algn="r"/>
              <a:endParaRPr lang="ru-RU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US" altLang="zh-CN" sz="160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EcoBag</a:t>
              </a: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Armenia</a:t>
              </a:r>
              <a:endParaRPr lang="ru-RU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8" name="直接连接符 95">
              <a:extLst>
                <a:ext uri="{FF2B5EF4-FFF2-40B4-BE49-F238E27FC236}">
                  <a16:creationId xmlns:a16="http://schemas.microsoft.com/office/drawing/2014/main" id="{8C24A585-AF00-254C-9690-E877D382C66C}"/>
                </a:ext>
              </a:extLst>
            </p:cNvPr>
            <p:cNvCxnSpPr>
              <a:cxnSpLocks/>
            </p:cNvCxnSpPr>
            <p:nvPr/>
          </p:nvCxnSpPr>
          <p:spPr>
            <a:xfrm>
              <a:off x="6886743" y="1920736"/>
              <a:ext cx="143429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任意多边形 113">
            <a:extLst>
              <a:ext uri="{FF2B5EF4-FFF2-40B4-BE49-F238E27FC236}">
                <a16:creationId xmlns:a16="http://schemas.microsoft.com/office/drawing/2014/main" id="{57E760DC-48EC-7242-887F-E88D6942F220}"/>
              </a:ext>
            </a:extLst>
          </p:cNvPr>
          <p:cNvSpPr/>
          <p:nvPr/>
        </p:nvSpPr>
        <p:spPr>
          <a:xfrm>
            <a:off x="6923765" y="2465167"/>
            <a:ext cx="2000081" cy="827472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1BD75B-5941-84AB-05AE-D7D4933425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 flipV="1">
            <a:off x="3581991" y="1174513"/>
            <a:ext cx="4244023" cy="4236251"/>
          </a:xfrm>
          <a:prstGeom prst="rect">
            <a:avLst/>
          </a:prstGeom>
        </p:spPr>
      </p:pic>
      <p:sp>
        <p:nvSpPr>
          <p:cNvPr id="101" name="任意多边形 108">
            <a:extLst>
              <a:ext uri="{FF2B5EF4-FFF2-40B4-BE49-F238E27FC236}">
                <a16:creationId xmlns:a16="http://schemas.microsoft.com/office/drawing/2014/main" id="{87CAA1BA-83E6-7D40-BE34-419DC8C8AD6A}"/>
              </a:ext>
            </a:extLst>
          </p:cNvPr>
          <p:cNvSpPr/>
          <p:nvPr/>
        </p:nvSpPr>
        <p:spPr>
          <a:xfrm flipV="1">
            <a:off x="3266759" y="1520024"/>
            <a:ext cx="1093633" cy="462419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任意多边形 108">
            <a:extLst>
              <a:ext uri="{FF2B5EF4-FFF2-40B4-BE49-F238E27FC236}">
                <a16:creationId xmlns:a16="http://schemas.microsoft.com/office/drawing/2014/main" id="{F11E3B70-AF3F-74B1-FC84-86FA8F133C8A}"/>
              </a:ext>
            </a:extLst>
          </p:cNvPr>
          <p:cNvSpPr/>
          <p:nvPr/>
        </p:nvSpPr>
        <p:spPr>
          <a:xfrm>
            <a:off x="3309951" y="3722212"/>
            <a:ext cx="2238991" cy="1967566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9" name="任意多边形 96">
            <a:extLst>
              <a:ext uri="{FF2B5EF4-FFF2-40B4-BE49-F238E27FC236}">
                <a16:creationId xmlns:a16="http://schemas.microsoft.com/office/drawing/2014/main" id="{4EE07FA7-0A07-7C47-B64B-9403CE24299B}"/>
              </a:ext>
            </a:extLst>
          </p:cNvPr>
          <p:cNvSpPr/>
          <p:nvPr/>
        </p:nvSpPr>
        <p:spPr>
          <a:xfrm>
            <a:off x="2583669" y="3467367"/>
            <a:ext cx="2238991" cy="45719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rgbClr val="261F1C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" name="组合 92">
            <a:extLst>
              <a:ext uri="{FF2B5EF4-FFF2-40B4-BE49-F238E27FC236}">
                <a16:creationId xmlns:a16="http://schemas.microsoft.com/office/drawing/2014/main" id="{123E0700-43A3-E22A-3CF7-ACB70B0EE597}"/>
              </a:ext>
            </a:extLst>
          </p:cNvPr>
          <p:cNvGrpSpPr/>
          <p:nvPr/>
        </p:nvGrpSpPr>
        <p:grpSpPr>
          <a:xfrm>
            <a:off x="8993368" y="1832792"/>
            <a:ext cx="2216717" cy="1097541"/>
            <a:chOff x="6805042" y="1656194"/>
            <a:chExt cx="1562808" cy="878186"/>
          </a:xfrm>
        </p:grpSpPr>
        <p:sp>
          <p:nvSpPr>
            <p:cNvPr id="9" name="矩形 94">
              <a:extLst>
                <a:ext uri="{FF2B5EF4-FFF2-40B4-BE49-F238E27FC236}">
                  <a16:creationId xmlns:a16="http://schemas.microsoft.com/office/drawing/2014/main" id="{E23F8AFD-6F20-B7E7-E836-C1B1688E1872}"/>
                </a:ext>
              </a:extLst>
            </p:cNvPr>
            <p:cNvSpPr/>
            <p:nvPr/>
          </p:nvSpPr>
          <p:spPr>
            <a:xfrm>
              <a:off x="6805042" y="1656194"/>
              <a:ext cx="1562808" cy="878186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ru-RU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Казахстан</a:t>
              </a:r>
            </a:p>
            <a:p>
              <a:endParaRPr lang="ru-RU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EcoPack.kz</a:t>
              </a:r>
              <a:endParaRPr lang="ru-RU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BIO PLAST KZ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5">
              <a:extLst>
                <a:ext uri="{FF2B5EF4-FFF2-40B4-BE49-F238E27FC236}">
                  <a16:creationId xmlns:a16="http://schemas.microsoft.com/office/drawing/2014/main" id="{4550DBE8-F313-8DCC-64DC-2D259ACC2F88}"/>
                </a:ext>
              </a:extLst>
            </p:cNvPr>
            <p:cNvCxnSpPr>
              <a:cxnSpLocks/>
            </p:cNvCxnSpPr>
            <p:nvPr/>
          </p:nvCxnSpPr>
          <p:spPr>
            <a:xfrm>
              <a:off x="6953625" y="1920736"/>
              <a:ext cx="1367415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92">
            <a:extLst>
              <a:ext uri="{FF2B5EF4-FFF2-40B4-BE49-F238E27FC236}">
                <a16:creationId xmlns:a16="http://schemas.microsoft.com/office/drawing/2014/main" id="{30334F9F-B211-AB13-80CE-AA39B4FF3FBF}"/>
              </a:ext>
            </a:extLst>
          </p:cNvPr>
          <p:cNvGrpSpPr/>
          <p:nvPr/>
        </p:nvGrpSpPr>
        <p:grpSpPr>
          <a:xfrm>
            <a:off x="9195887" y="4543943"/>
            <a:ext cx="2437244" cy="1097541"/>
            <a:chOff x="6805042" y="1656194"/>
            <a:chExt cx="1562808" cy="878186"/>
          </a:xfrm>
        </p:grpSpPr>
        <p:sp>
          <p:nvSpPr>
            <p:cNvPr id="14" name="矩形 94">
              <a:extLst>
                <a:ext uri="{FF2B5EF4-FFF2-40B4-BE49-F238E27FC236}">
                  <a16:creationId xmlns:a16="http://schemas.microsoft.com/office/drawing/2014/main" id="{7E09D421-64E0-B59B-0E68-992C1F0A3F2A}"/>
                </a:ext>
              </a:extLst>
            </p:cNvPr>
            <p:cNvSpPr/>
            <p:nvPr/>
          </p:nvSpPr>
          <p:spPr>
            <a:xfrm>
              <a:off x="6805042" y="1656194"/>
              <a:ext cx="1562808" cy="878186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r>
                <a:rPr lang="ru-RU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Беларусь</a:t>
              </a:r>
            </a:p>
            <a:p>
              <a:endParaRPr lang="ru-RU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altLang="zh-CN" sz="160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БелХимПласт</a:t>
              </a:r>
              <a:endParaRPr lang="ru-RU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altLang="zh-CN" sz="160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ЭкоПроектБел</a:t>
              </a:r>
              <a:endParaRPr lang="ru-RU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95">
              <a:extLst>
                <a:ext uri="{FF2B5EF4-FFF2-40B4-BE49-F238E27FC236}">
                  <a16:creationId xmlns:a16="http://schemas.microsoft.com/office/drawing/2014/main" id="{A5E07D7E-4BAB-CC45-8E6C-8113342333CE}"/>
                </a:ext>
              </a:extLst>
            </p:cNvPr>
            <p:cNvCxnSpPr>
              <a:cxnSpLocks/>
            </p:cNvCxnSpPr>
            <p:nvPr/>
          </p:nvCxnSpPr>
          <p:spPr>
            <a:xfrm>
              <a:off x="6886743" y="1920736"/>
              <a:ext cx="143429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92">
            <a:extLst>
              <a:ext uri="{FF2B5EF4-FFF2-40B4-BE49-F238E27FC236}">
                <a16:creationId xmlns:a16="http://schemas.microsoft.com/office/drawing/2014/main" id="{7B67C60B-CCC2-06A6-FFD3-19317FA9EC2E}"/>
              </a:ext>
            </a:extLst>
          </p:cNvPr>
          <p:cNvGrpSpPr/>
          <p:nvPr/>
        </p:nvGrpSpPr>
        <p:grpSpPr>
          <a:xfrm>
            <a:off x="981915" y="1230994"/>
            <a:ext cx="2437244" cy="1097541"/>
            <a:chOff x="6805042" y="1656194"/>
            <a:chExt cx="1562808" cy="878186"/>
          </a:xfrm>
        </p:grpSpPr>
        <p:sp>
          <p:nvSpPr>
            <p:cNvPr id="17" name="矩形 94">
              <a:extLst>
                <a:ext uri="{FF2B5EF4-FFF2-40B4-BE49-F238E27FC236}">
                  <a16:creationId xmlns:a16="http://schemas.microsoft.com/office/drawing/2014/main" id="{4A70ED44-C66B-B0CA-5648-090ACFC9539C}"/>
                </a:ext>
              </a:extLst>
            </p:cNvPr>
            <p:cNvSpPr/>
            <p:nvPr/>
          </p:nvSpPr>
          <p:spPr>
            <a:xfrm>
              <a:off x="6805042" y="1656194"/>
              <a:ext cx="1562808" cy="878186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ru-RU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Россия</a:t>
              </a:r>
            </a:p>
            <a:p>
              <a:pPr algn="r"/>
              <a:endParaRPr lang="ru-RU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ru-RU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ООО «</a:t>
              </a:r>
              <a:r>
                <a:rPr lang="ru-RU" altLang="zh-CN" sz="160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БиоПласт</a:t>
              </a:r>
              <a:r>
                <a:rPr lang="ru-RU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»</a:t>
              </a: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ru-RU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Экотехнологии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95">
              <a:extLst>
                <a:ext uri="{FF2B5EF4-FFF2-40B4-BE49-F238E27FC236}">
                  <a16:creationId xmlns:a16="http://schemas.microsoft.com/office/drawing/2014/main" id="{B5807180-DEEB-1D26-43FD-AEDB4759AF55}"/>
                </a:ext>
              </a:extLst>
            </p:cNvPr>
            <p:cNvCxnSpPr>
              <a:cxnSpLocks/>
            </p:cNvCxnSpPr>
            <p:nvPr/>
          </p:nvCxnSpPr>
          <p:spPr>
            <a:xfrm>
              <a:off x="6886743" y="1920736"/>
              <a:ext cx="143429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92">
            <a:extLst>
              <a:ext uri="{FF2B5EF4-FFF2-40B4-BE49-F238E27FC236}">
                <a16:creationId xmlns:a16="http://schemas.microsoft.com/office/drawing/2014/main" id="{960D2D8B-A845-6273-8104-03BE94881EB2}"/>
              </a:ext>
            </a:extLst>
          </p:cNvPr>
          <p:cNvGrpSpPr/>
          <p:nvPr/>
        </p:nvGrpSpPr>
        <p:grpSpPr>
          <a:xfrm>
            <a:off x="173631" y="3146084"/>
            <a:ext cx="2437244" cy="1097541"/>
            <a:chOff x="6822487" y="1617558"/>
            <a:chExt cx="1562808" cy="878186"/>
          </a:xfrm>
        </p:grpSpPr>
        <p:sp>
          <p:nvSpPr>
            <p:cNvPr id="23" name="矩形 94">
              <a:extLst>
                <a:ext uri="{FF2B5EF4-FFF2-40B4-BE49-F238E27FC236}">
                  <a16:creationId xmlns:a16="http://schemas.microsoft.com/office/drawing/2014/main" id="{382BA33A-D2B2-A117-E761-DBDDE4B60DE5}"/>
                </a:ext>
              </a:extLst>
            </p:cNvPr>
            <p:cNvSpPr/>
            <p:nvPr/>
          </p:nvSpPr>
          <p:spPr>
            <a:xfrm>
              <a:off x="6822487" y="1617558"/>
              <a:ext cx="1562808" cy="878186"/>
            </a:xfrm>
            <a:prstGeom prst="rect">
              <a:avLst/>
            </a:prstGeom>
          </p:spPr>
          <p:txBody>
            <a:bodyPr vert="horz" wrap="square" lIns="111567" tIns="55783" rIns="111567" bIns="55783" rtlCol="0">
              <a:spAutoFit/>
            </a:bodyPr>
            <a:lstStyle/>
            <a:p>
              <a:pPr algn="r"/>
              <a:r>
                <a:rPr lang="ru-RU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Кыргызстан</a:t>
              </a:r>
            </a:p>
            <a:p>
              <a:pPr algn="r"/>
              <a:endParaRPr lang="ru-RU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r"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Green Pack 	Kyrgyzstan </a:t>
              </a:r>
              <a:endParaRPr lang="ru-RU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95">
              <a:extLst>
                <a:ext uri="{FF2B5EF4-FFF2-40B4-BE49-F238E27FC236}">
                  <a16:creationId xmlns:a16="http://schemas.microsoft.com/office/drawing/2014/main" id="{767A14A5-9615-8060-FDF6-47258357A081}"/>
                </a:ext>
              </a:extLst>
            </p:cNvPr>
            <p:cNvCxnSpPr>
              <a:cxnSpLocks/>
            </p:cNvCxnSpPr>
            <p:nvPr/>
          </p:nvCxnSpPr>
          <p:spPr>
            <a:xfrm>
              <a:off x="6886743" y="1920736"/>
              <a:ext cx="143429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32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06" grpId="0" animBg="1"/>
      <p:bldP spid="101" grpId="0" animBg="1"/>
      <p:bldP spid="7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202AC-8815-902D-0CDD-35015897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0" y="422891"/>
            <a:ext cx="10515600" cy="6881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Franklin Gothic Heavy" panose="020B0903020102020204" pitchFamily="34" charset="0"/>
                <a:ea typeface="+mn-ea"/>
                <a:cs typeface="+mn-cs"/>
              </a:rPr>
              <a:t>Технология производства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B66CB30-1921-3C41-98F5-8DEFCF7856CC}"/>
              </a:ext>
            </a:extLst>
          </p:cNvPr>
          <p:cNvCxnSpPr>
            <a:cxnSpLocks/>
          </p:cNvCxnSpPr>
          <p:nvPr/>
        </p:nvCxnSpPr>
        <p:spPr>
          <a:xfrm>
            <a:off x="1555826" y="1353741"/>
            <a:ext cx="915279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94A57F6-5FBA-54B3-0C40-6C9FE15F155A}"/>
              </a:ext>
            </a:extLst>
          </p:cNvPr>
          <p:cNvSpPr txBox="1"/>
          <p:nvPr/>
        </p:nvSpPr>
        <p:spPr>
          <a:xfrm>
            <a:off x="1832120" y="1430816"/>
            <a:ext cx="9640410" cy="5027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255" lvl="0" algn="just">
              <a:lnSpc>
                <a:spcPct val="150000"/>
              </a:lnSpc>
            </a:pPr>
            <a:endParaRPr lang="ru-RU" sz="1800" kern="10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R="8255" lvl="0" algn="just">
              <a:lnSpc>
                <a:spcPct val="150000"/>
              </a:lnSpc>
            </a:pPr>
            <a:r>
              <a:rPr lang="ru-RU" sz="1800" kern="1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создание коллоидного раствора, состоящего из хитин-</a:t>
            </a:r>
            <a:r>
              <a:rPr lang="ru-RU" sz="1800" kern="100" dirty="0" err="1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глюканового</a:t>
            </a:r>
            <a:r>
              <a:rPr lang="ru-RU" sz="1800" kern="1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комплекса</a:t>
            </a:r>
          </a:p>
          <a:p>
            <a:pPr marR="8255" lvl="0" algn="just">
              <a:lnSpc>
                <a:spcPct val="150000"/>
              </a:lnSpc>
            </a:pPr>
            <a:endParaRPr lang="ru-RU" sz="1800" kern="10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R="8255" lvl="0" algn="just">
              <a:lnSpc>
                <a:spcPct val="150000"/>
              </a:lnSpc>
            </a:pPr>
            <a:r>
              <a:rPr lang="ru-RU" sz="1800" kern="1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нагрев смеси до определенной температуры, добавление стирола и инициаторов реакции</a:t>
            </a:r>
          </a:p>
          <a:p>
            <a:pPr marR="8255" lvl="0" algn="just">
              <a:lnSpc>
                <a:spcPct val="150000"/>
              </a:lnSpc>
            </a:pPr>
            <a:r>
              <a:rPr lang="ru-RU" sz="1800" b="1" kern="1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endParaRPr lang="ru-RU" sz="1800" kern="10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R="8255" lvl="0" algn="just">
              <a:lnSpc>
                <a:spcPct val="150000"/>
              </a:lnSpc>
            </a:pPr>
            <a:r>
              <a:rPr lang="ru-RU" sz="1800" kern="1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после окончания синтеза реакционную смесь остужают и отфильтровывают</a:t>
            </a:r>
            <a:endParaRPr lang="ru-RU" sz="1800" b="1" kern="10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R="8255" lvl="0" algn="just">
              <a:lnSpc>
                <a:spcPct val="150000"/>
              </a:lnSpc>
            </a:pPr>
            <a:endParaRPr lang="ru-RU" sz="1800" kern="10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R="8255" lvl="0" algn="just">
              <a:lnSpc>
                <a:spcPct val="150000"/>
              </a:lnSpc>
            </a:pPr>
            <a:r>
              <a:rPr lang="ru-RU" sz="1800" kern="1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промывка смеси водой и сушка в сушильном шкафу в течение 6 часов</a:t>
            </a:r>
            <a:endParaRPr lang="ru-RU" sz="1800" b="1" kern="10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R="8255" lvl="0" algn="just">
              <a:lnSpc>
                <a:spcPct val="150000"/>
              </a:lnSpc>
            </a:pPr>
            <a:endParaRPr lang="ru-RU" sz="1800" kern="10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R="8255" lvl="0" algn="just">
              <a:lnSpc>
                <a:spcPct val="150000"/>
              </a:lnSpc>
            </a:pPr>
            <a:r>
              <a:rPr lang="ru-RU" sz="1800" kern="1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полученный материал измельчают, взвешивают</a:t>
            </a:r>
            <a:endParaRPr lang="ru-RU" sz="1800" b="1" kern="10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R="8255" lvl="0" algn="just">
              <a:lnSpc>
                <a:spcPct val="150000"/>
              </a:lnSpc>
            </a:pPr>
            <a:endParaRPr lang="ru-RU" sz="1800" kern="100" dirty="0">
              <a:solidFill>
                <a:srgbClr val="000000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R="8255" lvl="0" algn="just">
              <a:lnSpc>
                <a:spcPct val="150000"/>
              </a:lnSpc>
              <a:spcAft>
                <a:spcPts val="7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измельченный материал формуют и выдерживают в печи для создания прочной формы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3B68EB-CAAA-9AD3-857A-9DCEA1EAB93E}"/>
              </a:ext>
            </a:extLst>
          </p:cNvPr>
          <p:cNvSpPr txBox="1"/>
          <p:nvPr/>
        </p:nvSpPr>
        <p:spPr>
          <a:xfrm>
            <a:off x="1264721" y="2513443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FC32E-E600-ACD0-5177-41C93106C65F}"/>
              </a:ext>
            </a:extLst>
          </p:cNvPr>
          <p:cNvSpPr txBox="1"/>
          <p:nvPr/>
        </p:nvSpPr>
        <p:spPr>
          <a:xfrm>
            <a:off x="1233238" y="1736407"/>
            <a:ext cx="598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19C144-7B02-592E-BA08-359F968F517A}"/>
              </a:ext>
            </a:extLst>
          </p:cNvPr>
          <p:cNvSpPr txBox="1"/>
          <p:nvPr/>
        </p:nvSpPr>
        <p:spPr>
          <a:xfrm>
            <a:off x="1264721" y="3390663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FBAF0-6737-CB13-E7CB-2CE60F9398F0}"/>
              </a:ext>
            </a:extLst>
          </p:cNvPr>
          <p:cNvSpPr txBox="1"/>
          <p:nvPr/>
        </p:nvSpPr>
        <p:spPr>
          <a:xfrm>
            <a:off x="1264721" y="4152095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4.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99A4F-06FD-95EC-0B08-88746F55BA9B}"/>
              </a:ext>
            </a:extLst>
          </p:cNvPr>
          <p:cNvSpPr txBox="1"/>
          <p:nvPr/>
        </p:nvSpPr>
        <p:spPr>
          <a:xfrm>
            <a:off x="1264721" y="5003512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5.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37E08-3AAE-2B6A-7C56-3962DE0F5DE9}"/>
              </a:ext>
            </a:extLst>
          </p:cNvPr>
          <p:cNvSpPr txBox="1"/>
          <p:nvPr/>
        </p:nvSpPr>
        <p:spPr>
          <a:xfrm>
            <a:off x="1264721" y="5780548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92D050"/>
                </a:solidFill>
                <a:latin typeface="Franklin Gothic Heavy" panose="020B0903020102020204" pitchFamily="34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95601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A" sz="5400" dirty="0">
                <a:latin typeface="Franklin Gothic Heavy" panose="020B0903020102020204" pitchFamily="34" charset="0"/>
                <a:ea typeface="+mn-ea"/>
                <a:cs typeface="+mn-cs"/>
              </a:rPr>
              <a:t>SWOT – </a:t>
            </a:r>
            <a:r>
              <a:rPr lang="ru-RU" sz="5400" dirty="0">
                <a:latin typeface="Franklin Gothic Heavy" panose="020B0903020102020204" pitchFamily="34" charset="0"/>
                <a:ea typeface="+mn-ea"/>
                <a:cs typeface="+mn-cs"/>
              </a:rPr>
              <a:t>анализ стран ЕАЭС</a:t>
            </a:r>
            <a:r>
              <a:rPr lang="ru-RU" dirty="0"/>
              <a:t> </a:t>
            </a:r>
            <a:endParaRPr lang="en-UA" dirty="0"/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6310" y="1734460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7150970" y="1724709"/>
            <a:ext cx="4842555" cy="1453354"/>
            <a:chOff x="874713" y="3451823"/>
            <a:chExt cx="2717425" cy="1453354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874714" y="3800644"/>
              <a:ext cx="2717424" cy="11045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экологичность продукции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относительно недорогая стоимость продукта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легкость переработки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доступное сырье</a:t>
              </a: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874713" y="3451823"/>
              <a:ext cx="2241974" cy="7289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Сильные стороны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6" name="矩形 41">
            <a:extLst>
              <a:ext uri="{FF2B5EF4-FFF2-40B4-BE49-F238E27FC236}">
                <a16:creationId xmlns:a16="http://schemas.microsoft.com/office/drawing/2014/main" id="{45901CF8-3E82-2249-A55F-E65587DB8B94}"/>
              </a:ext>
            </a:extLst>
          </p:cNvPr>
          <p:cNvSpPr/>
          <p:nvPr/>
        </p:nvSpPr>
        <p:spPr>
          <a:xfrm>
            <a:off x="7150971" y="3615083"/>
            <a:ext cx="2241974" cy="397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Возможности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-372141" y="2404845"/>
            <a:ext cx="5583053" cy="1490287"/>
            <a:chOff x="-849309" y="3451823"/>
            <a:chExt cx="5258436" cy="1490287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-849309" y="3800644"/>
              <a:ext cx="5258436" cy="11414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ограниченная осведомленность потребителей </a:t>
              </a:r>
            </a:p>
            <a:p>
              <a:pPr marL="285750" indent="-28575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недостаточная производственная мощность </a:t>
              </a:r>
            </a:p>
            <a:p>
              <a:pPr marL="285750" indent="-28575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отсутствие узнаваемости бренда </a:t>
              </a:r>
            </a:p>
            <a:p>
              <a:pPr marL="285750" indent="-28575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сложность сертификации</a:t>
              </a:r>
              <a:r>
                <a:rPr lang="ru-RU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2167152" y="3451823"/>
              <a:ext cx="2241974" cy="3978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Слабые стороны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2" name="矩形 47">
            <a:extLst>
              <a:ext uri="{FF2B5EF4-FFF2-40B4-BE49-F238E27FC236}">
                <a16:creationId xmlns:a16="http://schemas.microsoft.com/office/drawing/2014/main" id="{B87F231D-97BD-884B-99C6-7D2EE964690C}"/>
              </a:ext>
            </a:extLst>
          </p:cNvPr>
          <p:cNvSpPr/>
          <p:nvPr/>
        </p:nvSpPr>
        <p:spPr>
          <a:xfrm>
            <a:off x="2763572" y="4384059"/>
            <a:ext cx="2241974" cy="397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ru-RU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Угрозы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243686F-7321-CCBB-0D9F-DDFB6E267DAA}"/>
              </a:ext>
            </a:extLst>
          </p:cNvPr>
          <p:cNvCxnSpPr>
            <a:cxnSpLocks/>
          </p:cNvCxnSpPr>
          <p:nvPr/>
        </p:nvCxnSpPr>
        <p:spPr>
          <a:xfrm>
            <a:off x="2442797" y="1053296"/>
            <a:ext cx="804884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4">
            <a:extLst>
              <a:ext uri="{FF2B5EF4-FFF2-40B4-BE49-F238E27FC236}">
                <a16:creationId xmlns:a16="http://schemas.microsoft.com/office/drawing/2014/main" id="{7CB97E44-3905-67EC-6795-95CE78723D6A}"/>
              </a:ext>
            </a:extLst>
          </p:cNvPr>
          <p:cNvSpPr/>
          <p:nvPr/>
        </p:nvSpPr>
        <p:spPr>
          <a:xfrm>
            <a:off x="6959893" y="4020585"/>
            <a:ext cx="5139958" cy="1363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растущий спрос на экологичные товары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государственная 	поддержка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сотрудничество 	с крупными компаниями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развитие В2В-направления, продажа для сети ресторанов, кафе и гостиниц</a:t>
            </a:r>
          </a:p>
        </p:txBody>
      </p:sp>
      <p:sp>
        <p:nvSpPr>
          <p:cNvPr id="34" name="矩形 34">
            <a:extLst>
              <a:ext uri="{FF2B5EF4-FFF2-40B4-BE49-F238E27FC236}">
                <a16:creationId xmlns:a16="http://schemas.microsoft.com/office/drawing/2014/main" id="{0E063984-95F8-1766-AED5-A8FF17909A11}"/>
              </a:ext>
            </a:extLst>
          </p:cNvPr>
          <p:cNvSpPr/>
          <p:nvPr/>
        </p:nvSpPr>
        <p:spPr>
          <a:xfrm>
            <a:off x="-829339" y="4716958"/>
            <a:ext cx="6072044" cy="1363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285750" indent="-28575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конкуренция с дешевым пластиком</a:t>
            </a:r>
          </a:p>
          <a:p>
            <a:pPr marL="285750" indent="-28575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нестабильность 	законодательства  в области </a:t>
            </a:r>
            <a:r>
              <a:rPr lang="ru-RU" altLang="zh-CN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биоразлагаемой</a:t>
            </a: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 продукции </a:t>
            </a:r>
          </a:p>
          <a:p>
            <a:pPr marL="285750" indent="-28575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отсутствие  субсидий от государства </a:t>
            </a:r>
          </a:p>
          <a:p>
            <a:pPr marL="285750" indent="-28575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изменение предпочтений потребителей </a:t>
            </a:r>
          </a:p>
        </p:txBody>
      </p:sp>
    </p:spTree>
    <p:extLst>
      <p:ext uri="{BB962C8B-B14F-4D97-AF65-F5344CB8AC3E}">
        <p14:creationId xmlns:p14="http://schemas.microsoft.com/office/powerpoint/2010/main" val="12737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13A9F-8DFF-FFF5-33FB-A6C05806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035" y="454935"/>
            <a:ext cx="10515600" cy="6881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latin typeface="Franklin Gothic Heavy" panose="020B0903020102020204" pitchFamily="34" charset="0"/>
                <a:ea typeface="+mn-ea"/>
                <a:cs typeface="+mn-cs"/>
              </a:rPr>
              <a:t>Основные риски вывода продукта «</a:t>
            </a:r>
            <a:r>
              <a:rPr lang="ru-RU" sz="4900" dirty="0" err="1">
                <a:latin typeface="Franklin Gothic Heavy" panose="020B0903020102020204" pitchFamily="34" charset="0"/>
                <a:ea typeface="+mn-ea"/>
                <a:cs typeface="+mn-cs"/>
              </a:rPr>
              <a:t>EcoChit</a:t>
            </a:r>
            <a:r>
              <a:rPr lang="ru-RU" sz="4900" dirty="0">
                <a:latin typeface="Franklin Gothic Heavy" panose="020B0903020102020204" pitchFamily="34" charset="0"/>
                <a:ea typeface="+mn-ea"/>
                <a:cs typeface="+mn-cs"/>
              </a:rPr>
              <a:t>» на рынок ЕАЭС</a:t>
            </a:r>
          </a:p>
        </p:txBody>
      </p:sp>
      <p:pic>
        <p:nvPicPr>
          <p:cNvPr id="4" name="Picture 148654">
            <a:extLst>
              <a:ext uri="{FF2B5EF4-FFF2-40B4-BE49-F238E27FC236}">
                <a16:creationId xmlns:a16="http://schemas.microsoft.com/office/drawing/2014/main" id="{FEF0217D-8B9F-6ED3-200C-AC8521E53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41129" y="1475999"/>
            <a:ext cx="8495413" cy="4360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BE559-D1E4-7F5D-BCD3-611F54B67D78}"/>
              </a:ext>
            </a:extLst>
          </p:cNvPr>
          <p:cNvSpPr txBox="1"/>
          <p:nvPr/>
        </p:nvSpPr>
        <p:spPr>
          <a:xfrm>
            <a:off x="2141129" y="5843069"/>
            <a:ext cx="90017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255" indent="443230" algn="ctr"/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Рис.1. Матрица рисков реализации стартапа «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EcoChit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на рынке ЕАЭС</a:t>
            </a:r>
            <a:endParaRPr lang="ru-RU" sz="14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5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00EE3-ACE7-2F12-9CB7-C6ED11EE0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9363FC-2091-3919-D35F-667E29FE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17" y="365125"/>
            <a:ext cx="10515600" cy="6881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latin typeface="Franklin Gothic Heavy" panose="020B0903020102020204" pitchFamily="34" charset="0"/>
                <a:ea typeface="+mn-ea"/>
                <a:cs typeface="+mn-cs"/>
              </a:rPr>
              <a:t>Маркетинговый план стартапа</a:t>
            </a:r>
            <a:endParaRPr lang="en-UA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6800346-47B1-8339-806A-8FEA8CD144AA}"/>
              </a:ext>
            </a:extLst>
          </p:cNvPr>
          <p:cNvCxnSpPr>
            <a:cxnSpLocks/>
          </p:cNvCxnSpPr>
          <p:nvPr/>
        </p:nvCxnSpPr>
        <p:spPr>
          <a:xfrm>
            <a:off x="2251410" y="1053296"/>
            <a:ext cx="82960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81C1124-C916-B924-F771-B063D2116D39}"/>
              </a:ext>
            </a:extLst>
          </p:cNvPr>
          <p:cNvGrpSpPr/>
          <p:nvPr/>
        </p:nvGrpSpPr>
        <p:grpSpPr>
          <a:xfrm>
            <a:off x="610729" y="1368394"/>
            <a:ext cx="900363" cy="929227"/>
            <a:chOff x="1152008" y="4759192"/>
            <a:chExt cx="489671" cy="489671"/>
          </a:xfrm>
        </p:grpSpPr>
        <p:sp>
          <p:nvSpPr>
            <p:cNvPr id="2" name="Oval 15">
              <a:extLst>
                <a:ext uri="{FF2B5EF4-FFF2-40B4-BE49-F238E27FC236}">
                  <a16:creationId xmlns:a16="http://schemas.microsoft.com/office/drawing/2014/main" id="{D91F9E7D-1731-0F2E-41F0-043B0A4F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008" y="4759192"/>
              <a:ext cx="489671" cy="489671"/>
            </a:xfrm>
            <a:prstGeom prst="ellipse">
              <a:avLst/>
            </a:prstGeom>
            <a:solidFill>
              <a:schemeClr val="accent3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" name="Oval 15">
              <a:extLst>
                <a:ext uri="{FF2B5EF4-FFF2-40B4-BE49-F238E27FC236}">
                  <a16:creationId xmlns:a16="http://schemas.microsoft.com/office/drawing/2014/main" id="{DAD4828B-C96C-2793-3E6D-BF3E859CC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008" y="4759192"/>
              <a:ext cx="489671" cy="489671"/>
            </a:xfrm>
            <a:prstGeom prst="ellipse">
              <a:avLst/>
            </a:prstGeom>
            <a:solidFill>
              <a:schemeClr val="accent3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095F39FB-9A37-9974-87DD-2D83793D1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5001" y="4831507"/>
              <a:ext cx="263682" cy="345038"/>
            </a:xfrm>
            <a:custGeom>
              <a:avLst/>
              <a:gdLst>
                <a:gd name="T0" fmla="*/ 95 w 114"/>
                <a:gd name="T1" fmla="*/ 99 h 149"/>
                <a:gd name="T2" fmla="*/ 93 w 114"/>
                <a:gd name="T3" fmla="*/ 98 h 149"/>
                <a:gd name="T4" fmla="*/ 89 w 114"/>
                <a:gd name="T5" fmla="*/ 96 h 149"/>
                <a:gd name="T6" fmla="*/ 74 w 114"/>
                <a:gd name="T7" fmla="*/ 85 h 149"/>
                <a:gd name="T8" fmla="*/ 90 w 114"/>
                <a:gd name="T9" fmla="*/ 58 h 149"/>
                <a:gd name="T10" fmla="*/ 57 w 114"/>
                <a:gd name="T11" fmla="*/ 1 h 149"/>
                <a:gd name="T12" fmla="*/ 19 w 114"/>
                <a:gd name="T13" fmla="*/ 41 h 149"/>
                <a:gd name="T14" fmla="*/ 42 w 114"/>
                <a:gd name="T15" fmla="*/ 87 h 149"/>
                <a:gd name="T16" fmla="*/ 25 w 114"/>
                <a:gd name="T17" fmla="*/ 96 h 149"/>
                <a:gd name="T18" fmla="*/ 21 w 114"/>
                <a:gd name="T19" fmla="*/ 98 h 149"/>
                <a:gd name="T20" fmla="*/ 19 w 114"/>
                <a:gd name="T21" fmla="*/ 99 h 149"/>
                <a:gd name="T22" fmla="*/ 0 w 114"/>
                <a:gd name="T23" fmla="*/ 123 h 149"/>
                <a:gd name="T24" fmla="*/ 1 w 114"/>
                <a:gd name="T25" fmla="*/ 149 h 149"/>
                <a:gd name="T26" fmla="*/ 113 w 114"/>
                <a:gd name="T27" fmla="*/ 149 h 149"/>
                <a:gd name="T28" fmla="*/ 114 w 114"/>
                <a:gd name="T29" fmla="*/ 147 h 149"/>
                <a:gd name="T30" fmla="*/ 95 w 114"/>
                <a:gd name="T31" fmla="*/ 99 h 149"/>
                <a:gd name="T32" fmla="*/ 82 w 114"/>
                <a:gd name="T33" fmla="*/ 28 h 149"/>
                <a:gd name="T34" fmla="*/ 30 w 114"/>
                <a:gd name="T35" fmla="*/ 26 h 149"/>
                <a:gd name="T36" fmla="*/ 40 w 114"/>
                <a:gd name="T37" fmla="*/ 74 h 149"/>
                <a:gd name="T38" fmla="*/ 33 w 114"/>
                <a:gd name="T39" fmla="*/ 61 h 149"/>
                <a:gd name="T40" fmla="*/ 43 w 114"/>
                <a:gd name="T41" fmla="*/ 25 h 149"/>
                <a:gd name="T42" fmla="*/ 62 w 114"/>
                <a:gd name="T43" fmla="*/ 42 h 149"/>
                <a:gd name="T44" fmla="*/ 50 w 114"/>
                <a:gd name="T45" fmla="*/ 29 h 149"/>
                <a:gd name="T46" fmla="*/ 77 w 114"/>
                <a:gd name="T47" fmla="*/ 43 h 149"/>
                <a:gd name="T48" fmla="*/ 80 w 114"/>
                <a:gd name="T49" fmla="*/ 47 h 149"/>
                <a:gd name="T50" fmla="*/ 67 w 114"/>
                <a:gd name="T51" fmla="*/ 68 h 149"/>
                <a:gd name="T52" fmla="*/ 56 w 114"/>
                <a:gd name="T53" fmla="*/ 70 h 149"/>
                <a:gd name="T54" fmla="*/ 67 w 114"/>
                <a:gd name="T55" fmla="*/ 70 h 149"/>
                <a:gd name="T56" fmla="*/ 81 w 114"/>
                <a:gd name="T57" fmla="*/ 50 h 149"/>
                <a:gd name="T58" fmla="*/ 82 w 114"/>
                <a:gd name="T59" fmla="*/ 57 h 149"/>
                <a:gd name="T60" fmla="*/ 73 w 114"/>
                <a:gd name="T61" fmla="*/ 74 h 149"/>
                <a:gd name="T62" fmla="*/ 73 w 114"/>
                <a:gd name="T63" fmla="*/ 74 h 149"/>
                <a:gd name="T64" fmla="*/ 57 w 114"/>
                <a:gd name="T65" fmla="*/ 85 h 149"/>
                <a:gd name="T66" fmla="*/ 42 w 114"/>
                <a:gd name="T67" fmla="*/ 76 h 149"/>
                <a:gd name="T68" fmla="*/ 79 w 114"/>
                <a:gd name="T69" fmla="*/ 99 h 149"/>
                <a:gd name="T70" fmla="*/ 57 w 114"/>
                <a:gd name="T71" fmla="*/ 113 h 149"/>
                <a:gd name="T72" fmla="*/ 36 w 114"/>
                <a:gd name="T73" fmla="*/ 100 h 149"/>
                <a:gd name="T74" fmla="*/ 41 w 114"/>
                <a:gd name="T75" fmla="*/ 93 h 149"/>
                <a:gd name="T76" fmla="*/ 42 w 114"/>
                <a:gd name="T77" fmla="*/ 92 h 149"/>
                <a:gd name="T78" fmla="*/ 42 w 114"/>
                <a:gd name="T79" fmla="*/ 91 h 149"/>
                <a:gd name="T80" fmla="*/ 43 w 114"/>
                <a:gd name="T81" fmla="*/ 86 h 149"/>
                <a:gd name="T82" fmla="*/ 53 w 114"/>
                <a:gd name="T83" fmla="*/ 86 h 149"/>
                <a:gd name="T84" fmla="*/ 57 w 114"/>
                <a:gd name="T85" fmla="*/ 87 h 149"/>
                <a:gd name="T86" fmla="*/ 73 w 114"/>
                <a:gd name="T87" fmla="*/ 76 h 149"/>
                <a:gd name="T88" fmla="*/ 74 w 114"/>
                <a:gd name="T89" fmla="*/ 92 h 149"/>
                <a:gd name="T90" fmla="*/ 74 w 114"/>
                <a:gd name="T91" fmla="*/ 92 h 149"/>
                <a:gd name="T92" fmla="*/ 75 w 114"/>
                <a:gd name="T93" fmla="*/ 93 h 149"/>
                <a:gd name="T94" fmla="*/ 82 w 114"/>
                <a:gd name="T95" fmla="*/ 9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149">
                  <a:moveTo>
                    <a:pt x="95" y="99"/>
                  </a:moveTo>
                  <a:cubicBezTo>
                    <a:pt x="95" y="99"/>
                    <a:pt x="95" y="99"/>
                    <a:pt x="95" y="99"/>
                  </a:cubicBezTo>
                  <a:cubicBezTo>
                    <a:pt x="95" y="99"/>
                    <a:pt x="94" y="98"/>
                    <a:pt x="94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2" y="97"/>
                    <a:pt x="90" y="97"/>
                    <a:pt x="89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4" y="94"/>
                    <a:pt x="80" y="93"/>
                    <a:pt x="75" y="92"/>
                  </a:cubicBezTo>
                  <a:cubicBezTo>
                    <a:pt x="75" y="90"/>
                    <a:pt x="74" y="88"/>
                    <a:pt x="74" y="85"/>
                  </a:cubicBezTo>
                  <a:cubicBezTo>
                    <a:pt x="79" y="85"/>
                    <a:pt x="93" y="81"/>
                    <a:pt x="92" y="79"/>
                  </a:cubicBezTo>
                  <a:cubicBezTo>
                    <a:pt x="87" y="74"/>
                    <a:pt x="89" y="64"/>
                    <a:pt x="90" y="58"/>
                  </a:cubicBezTo>
                  <a:cubicBezTo>
                    <a:pt x="92" y="44"/>
                    <a:pt x="94" y="38"/>
                    <a:pt x="89" y="22"/>
                  </a:cubicBezTo>
                  <a:cubicBezTo>
                    <a:pt x="85" y="11"/>
                    <a:pt x="72" y="0"/>
                    <a:pt x="57" y="1"/>
                  </a:cubicBezTo>
                  <a:cubicBezTo>
                    <a:pt x="51" y="1"/>
                    <a:pt x="46" y="3"/>
                    <a:pt x="40" y="7"/>
                  </a:cubicBezTo>
                  <a:cubicBezTo>
                    <a:pt x="27" y="9"/>
                    <a:pt x="18" y="20"/>
                    <a:pt x="19" y="41"/>
                  </a:cubicBezTo>
                  <a:cubicBezTo>
                    <a:pt x="20" y="52"/>
                    <a:pt x="29" y="65"/>
                    <a:pt x="21" y="79"/>
                  </a:cubicBezTo>
                  <a:cubicBezTo>
                    <a:pt x="19" y="81"/>
                    <a:pt x="34" y="88"/>
                    <a:pt x="42" y="87"/>
                  </a:cubicBezTo>
                  <a:cubicBezTo>
                    <a:pt x="42" y="89"/>
                    <a:pt x="41" y="90"/>
                    <a:pt x="41" y="91"/>
                  </a:cubicBezTo>
                  <a:cubicBezTo>
                    <a:pt x="35" y="92"/>
                    <a:pt x="30" y="94"/>
                    <a:pt x="25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4" y="97"/>
                    <a:pt x="22" y="97"/>
                    <a:pt x="21" y="98"/>
                  </a:cubicBezTo>
                  <a:cubicBezTo>
                    <a:pt x="21" y="98"/>
                    <a:pt x="21" y="98"/>
                    <a:pt x="20" y="98"/>
                  </a:cubicBezTo>
                  <a:cubicBezTo>
                    <a:pt x="20" y="98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7" y="105"/>
                    <a:pt x="0" y="114"/>
                    <a:pt x="0" y="12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149"/>
                    <a:pt x="113" y="148"/>
                    <a:pt x="113" y="148"/>
                  </a:cubicBezTo>
                  <a:cubicBezTo>
                    <a:pt x="113" y="147"/>
                    <a:pt x="114" y="147"/>
                    <a:pt x="114" y="147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4" y="114"/>
                    <a:pt x="107" y="105"/>
                    <a:pt x="95" y="99"/>
                  </a:cubicBezTo>
                  <a:close/>
                  <a:moveTo>
                    <a:pt x="59" y="7"/>
                  </a:moveTo>
                  <a:cubicBezTo>
                    <a:pt x="70" y="8"/>
                    <a:pt x="78" y="17"/>
                    <a:pt x="82" y="28"/>
                  </a:cubicBezTo>
                  <a:cubicBezTo>
                    <a:pt x="77" y="20"/>
                    <a:pt x="69" y="14"/>
                    <a:pt x="59" y="12"/>
                  </a:cubicBezTo>
                  <a:cubicBezTo>
                    <a:pt x="47" y="11"/>
                    <a:pt x="36" y="17"/>
                    <a:pt x="30" y="26"/>
                  </a:cubicBezTo>
                  <a:cubicBezTo>
                    <a:pt x="34" y="13"/>
                    <a:pt x="46" y="5"/>
                    <a:pt x="59" y="7"/>
                  </a:cubicBezTo>
                  <a:close/>
                  <a:moveTo>
                    <a:pt x="40" y="74"/>
                  </a:moveTo>
                  <a:cubicBezTo>
                    <a:pt x="40" y="73"/>
                    <a:pt x="40" y="73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2" y="56"/>
                    <a:pt x="32" y="52"/>
                    <a:pt x="33" y="47"/>
                  </a:cubicBezTo>
                  <a:cubicBezTo>
                    <a:pt x="34" y="39"/>
                    <a:pt x="37" y="32"/>
                    <a:pt x="43" y="25"/>
                  </a:cubicBezTo>
                  <a:cubicBezTo>
                    <a:pt x="44" y="28"/>
                    <a:pt x="46" y="30"/>
                    <a:pt x="48" y="33"/>
                  </a:cubicBezTo>
                  <a:cubicBezTo>
                    <a:pt x="51" y="37"/>
                    <a:pt x="56" y="41"/>
                    <a:pt x="62" y="42"/>
                  </a:cubicBezTo>
                  <a:cubicBezTo>
                    <a:pt x="59" y="40"/>
                    <a:pt x="55" y="37"/>
                    <a:pt x="52" y="32"/>
                  </a:cubicBezTo>
                  <a:cubicBezTo>
                    <a:pt x="52" y="31"/>
                    <a:pt x="51" y="30"/>
                    <a:pt x="50" y="29"/>
                  </a:cubicBezTo>
                  <a:cubicBezTo>
                    <a:pt x="51" y="30"/>
                    <a:pt x="52" y="31"/>
                    <a:pt x="53" y="32"/>
                  </a:cubicBezTo>
                  <a:cubicBezTo>
                    <a:pt x="62" y="39"/>
                    <a:pt x="73" y="42"/>
                    <a:pt x="77" y="43"/>
                  </a:cubicBezTo>
                  <a:cubicBezTo>
                    <a:pt x="72" y="40"/>
                    <a:pt x="68" y="37"/>
                    <a:pt x="64" y="33"/>
                  </a:cubicBezTo>
                  <a:cubicBezTo>
                    <a:pt x="70" y="36"/>
                    <a:pt x="75" y="39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56"/>
                    <a:pt x="74" y="64"/>
                    <a:pt x="67" y="68"/>
                  </a:cubicBezTo>
                  <a:cubicBezTo>
                    <a:pt x="66" y="66"/>
                    <a:pt x="64" y="65"/>
                    <a:pt x="62" y="65"/>
                  </a:cubicBezTo>
                  <a:cubicBezTo>
                    <a:pt x="59" y="65"/>
                    <a:pt x="56" y="67"/>
                    <a:pt x="56" y="70"/>
                  </a:cubicBezTo>
                  <a:cubicBezTo>
                    <a:pt x="56" y="72"/>
                    <a:pt x="59" y="74"/>
                    <a:pt x="62" y="74"/>
                  </a:cubicBezTo>
                  <a:cubicBezTo>
                    <a:pt x="65" y="74"/>
                    <a:pt x="67" y="72"/>
                    <a:pt x="67" y="7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75" y="65"/>
                    <a:pt x="80" y="58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2" y="52"/>
                    <a:pt x="82" y="54"/>
                    <a:pt x="82" y="57"/>
                  </a:cubicBezTo>
                  <a:cubicBezTo>
                    <a:pt x="81" y="62"/>
                    <a:pt x="78" y="68"/>
                    <a:pt x="74" y="73"/>
                  </a:cubicBezTo>
                  <a:cubicBezTo>
                    <a:pt x="74" y="73"/>
                    <a:pt x="74" y="73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68" y="80"/>
                    <a:pt x="63" y="84"/>
                    <a:pt x="59" y="85"/>
                  </a:cubicBezTo>
                  <a:cubicBezTo>
                    <a:pt x="58" y="85"/>
                    <a:pt x="58" y="86"/>
                    <a:pt x="57" y="85"/>
                  </a:cubicBezTo>
                  <a:cubicBezTo>
                    <a:pt x="57" y="85"/>
                    <a:pt x="56" y="85"/>
                    <a:pt x="56" y="85"/>
                  </a:cubicBezTo>
                  <a:cubicBezTo>
                    <a:pt x="52" y="85"/>
                    <a:pt x="47" y="81"/>
                    <a:pt x="42" y="76"/>
                  </a:cubicBezTo>
                  <a:cubicBezTo>
                    <a:pt x="42" y="75"/>
                    <a:pt x="41" y="74"/>
                    <a:pt x="40" y="74"/>
                  </a:cubicBezTo>
                  <a:close/>
                  <a:moveTo>
                    <a:pt x="79" y="99"/>
                  </a:moveTo>
                  <a:cubicBezTo>
                    <a:pt x="78" y="99"/>
                    <a:pt x="78" y="99"/>
                    <a:pt x="78" y="100"/>
                  </a:cubicBezTo>
                  <a:cubicBezTo>
                    <a:pt x="72" y="106"/>
                    <a:pt x="65" y="113"/>
                    <a:pt x="57" y="113"/>
                  </a:cubicBezTo>
                  <a:cubicBezTo>
                    <a:pt x="50" y="113"/>
                    <a:pt x="43" y="107"/>
                    <a:pt x="37" y="101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98"/>
                    <a:pt x="33" y="97"/>
                    <a:pt x="32" y="95"/>
                  </a:cubicBezTo>
                  <a:cubicBezTo>
                    <a:pt x="35" y="94"/>
                    <a:pt x="38" y="94"/>
                    <a:pt x="41" y="93"/>
                  </a:cubicBezTo>
                  <a:cubicBezTo>
                    <a:pt x="41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3" y="90"/>
                    <a:pt x="43" y="88"/>
                    <a:pt x="43" y="86"/>
                  </a:cubicBezTo>
                  <a:cubicBezTo>
                    <a:pt x="43" y="83"/>
                    <a:pt x="43" y="80"/>
                    <a:pt x="42" y="78"/>
                  </a:cubicBezTo>
                  <a:cubicBezTo>
                    <a:pt x="46" y="81"/>
                    <a:pt x="50" y="84"/>
                    <a:pt x="53" y="86"/>
                  </a:cubicBezTo>
                  <a:cubicBezTo>
                    <a:pt x="55" y="86"/>
                    <a:pt x="56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9" y="87"/>
                    <a:pt x="61" y="86"/>
                    <a:pt x="62" y="85"/>
                  </a:cubicBezTo>
                  <a:cubicBezTo>
                    <a:pt x="66" y="83"/>
                    <a:pt x="69" y="80"/>
                    <a:pt x="73" y="76"/>
                  </a:cubicBezTo>
                  <a:cubicBezTo>
                    <a:pt x="73" y="79"/>
                    <a:pt x="73" y="85"/>
                    <a:pt x="73" y="85"/>
                  </a:cubicBezTo>
                  <a:cubicBezTo>
                    <a:pt x="73" y="85"/>
                    <a:pt x="73" y="90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3"/>
                    <a:pt x="75" y="93"/>
                    <a:pt x="75" y="93"/>
                  </a:cubicBezTo>
                  <a:cubicBezTo>
                    <a:pt x="75" y="93"/>
                    <a:pt x="75" y="94"/>
                    <a:pt x="76" y="94"/>
                  </a:cubicBezTo>
                  <a:cubicBezTo>
                    <a:pt x="78" y="94"/>
                    <a:pt x="80" y="94"/>
                    <a:pt x="82" y="95"/>
                  </a:cubicBezTo>
                  <a:cubicBezTo>
                    <a:pt x="81" y="96"/>
                    <a:pt x="80" y="98"/>
                    <a:pt x="79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098DBC-355B-9FF8-B6B0-D62D17B4BE09}"/>
              </a:ext>
            </a:extLst>
          </p:cNvPr>
          <p:cNvSpPr txBox="1"/>
          <p:nvPr/>
        </p:nvSpPr>
        <p:spPr>
          <a:xfrm>
            <a:off x="1692726" y="1374826"/>
            <a:ext cx="4516688" cy="4826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Портрет потенциального клиента </a:t>
            </a:r>
          </a:p>
          <a:p>
            <a:pPr>
              <a:lnSpc>
                <a:spcPct val="130000"/>
              </a:lnSpc>
            </a:pPr>
            <a:endParaRPr lang="ru-RU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возраст: 18-55 лет;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место жительства: города и городские районы с развитой инфраструктурой и доступом к мобильной связи;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пол: мужчины и женщины;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семейное положение: разнообразное, включая одиноких, семейных, семьи с детьми и без;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род занятий: разнообразные профессии и сферы деятельности, включая студентов, работающих специалистов, предпринимателей и домохозяек;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уровень дохода: средний и выше среднего уровень дохода.</a:t>
            </a:r>
          </a:p>
          <a:p>
            <a:pPr>
              <a:lnSpc>
                <a:spcPct val="130000"/>
              </a:lnSpc>
            </a:pPr>
            <a:endParaRPr lang="ru-RU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A5C3A3-5CBF-6E8D-55D2-236826FF177C}"/>
              </a:ext>
            </a:extLst>
          </p:cNvPr>
          <p:cNvSpPr txBox="1"/>
          <p:nvPr/>
        </p:nvSpPr>
        <p:spPr>
          <a:xfrm>
            <a:off x="7347128" y="1364229"/>
            <a:ext cx="3261178" cy="2585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Линейка продукции</a:t>
            </a:r>
          </a:p>
          <a:p>
            <a:pPr>
              <a:lnSpc>
                <a:spcPct val="130000"/>
              </a:lnSpc>
            </a:pPr>
            <a:endParaRPr lang="ru-RU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Стаканы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Крышки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Плоские тарелки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Миски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Вилки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Ложки</a:t>
            </a:r>
          </a:p>
          <a:p>
            <a:pPr>
              <a:lnSpc>
                <a:spcPct val="130000"/>
              </a:lnSpc>
            </a:pPr>
            <a:endParaRPr lang="ru-RU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16E49C6-1A66-56F5-2367-53B6E4386C14}"/>
              </a:ext>
            </a:extLst>
          </p:cNvPr>
          <p:cNvGrpSpPr/>
          <p:nvPr/>
        </p:nvGrpSpPr>
        <p:grpSpPr>
          <a:xfrm>
            <a:off x="6263270" y="1368394"/>
            <a:ext cx="900363" cy="929228"/>
            <a:chOff x="10510542" y="4732429"/>
            <a:chExt cx="485177" cy="489671"/>
          </a:xfrm>
        </p:grpSpPr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440B8CD3-2192-A109-D775-863A93FF3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0542" y="4732429"/>
              <a:ext cx="485177" cy="4896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6BDA3BC-26A7-06AF-FDD4-77ECA2B001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2288" y="4840819"/>
              <a:ext cx="307790" cy="326414"/>
            </a:xfrm>
            <a:custGeom>
              <a:avLst/>
              <a:gdLst>
                <a:gd name="T0" fmla="*/ 71 w 133"/>
                <a:gd name="T1" fmla="*/ 114 h 141"/>
                <a:gd name="T2" fmla="*/ 13 w 133"/>
                <a:gd name="T3" fmla="*/ 113 h 141"/>
                <a:gd name="T4" fmla="*/ 9 w 133"/>
                <a:gd name="T5" fmla="*/ 15 h 141"/>
                <a:gd name="T6" fmla="*/ 78 w 133"/>
                <a:gd name="T7" fmla="*/ 11 h 141"/>
                <a:gd name="T8" fmla="*/ 82 w 133"/>
                <a:gd name="T9" fmla="*/ 87 h 141"/>
                <a:gd name="T10" fmla="*/ 89 w 133"/>
                <a:gd name="T11" fmla="*/ 86 h 141"/>
                <a:gd name="T12" fmla="*/ 91 w 133"/>
                <a:gd name="T13" fmla="*/ 13 h 141"/>
                <a:gd name="T14" fmla="*/ 13 w 133"/>
                <a:gd name="T15" fmla="*/ 0 h 141"/>
                <a:gd name="T16" fmla="*/ 0 w 133"/>
                <a:gd name="T17" fmla="*/ 120 h 141"/>
                <a:gd name="T18" fmla="*/ 62 w 133"/>
                <a:gd name="T19" fmla="*/ 133 h 141"/>
                <a:gd name="T20" fmla="*/ 70 w 133"/>
                <a:gd name="T21" fmla="*/ 114 h 141"/>
                <a:gd name="T22" fmla="*/ 52 w 133"/>
                <a:gd name="T23" fmla="*/ 4 h 141"/>
                <a:gd name="T24" fmla="*/ 52 w 133"/>
                <a:gd name="T25" fmla="*/ 6 h 141"/>
                <a:gd name="T26" fmla="*/ 38 w 133"/>
                <a:gd name="T27" fmla="*/ 5 h 141"/>
                <a:gd name="T28" fmla="*/ 46 w 133"/>
                <a:gd name="T29" fmla="*/ 129 h 141"/>
                <a:gd name="T30" fmla="*/ 46 w 133"/>
                <a:gd name="T31" fmla="*/ 117 h 141"/>
                <a:gd name="T32" fmla="*/ 46 w 133"/>
                <a:gd name="T33" fmla="*/ 129 h 141"/>
                <a:gd name="T34" fmla="*/ 63 w 133"/>
                <a:gd name="T35" fmla="*/ 71 h 141"/>
                <a:gd name="T36" fmla="*/ 68 w 133"/>
                <a:gd name="T37" fmla="*/ 49 h 141"/>
                <a:gd name="T38" fmla="*/ 27 w 133"/>
                <a:gd name="T39" fmla="*/ 69 h 141"/>
                <a:gd name="T40" fmla="*/ 57 w 133"/>
                <a:gd name="T41" fmla="*/ 54 h 141"/>
                <a:gd name="T42" fmla="*/ 61 w 133"/>
                <a:gd name="T43" fmla="*/ 54 h 141"/>
                <a:gd name="T44" fmla="*/ 59 w 133"/>
                <a:gd name="T45" fmla="*/ 66 h 141"/>
                <a:gd name="T46" fmla="*/ 57 w 133"/>
                <a:gd name="T47" fmla="*/ 54 h 141"/>
                <a:gd name="T48" fmla="*/ 50 w 133"/>
                <a:gd name="T49" fmla="*/ 52 h 141"/>
                <a:gd name="T50" fmla="*/ 52 w 133"/>
                <a:gd name="T51" fmla="*/ 64 h 141"/>
                <a:gd name="T52" fmla="*/ 48 w 133"/>
                <a:gd name="T53" fmla="*/ 64 h 141"/>
                <a:gd name="T54" fmla="*/ 39 w 133"/>
                <a:gd name="T55" fmla="*/ 54 h 141"/>
                <a:gd name="T56" fmla="*/ 43 w 133"/>
                <a:gd name="T57" fmla="*/ 54 h 141"/>
                <a:gd name="T58" fmla="*/ 41 w 133"/>
                <a:gd name="T59" fmla="*/ 66 h 141"/>
                <a:gd name="T60" fmla="*/ 39 w 133"/>
                <a:gd name="T61" fmla="*/ 54 h 141"/>
                <a:gd name="T62" fmla="*/ 32 w 133"/>
                <a:gd name="T63" fmla="*/ 52 h 141"/>
                <a:gd name="T64" fmla="*/ 34 w 133"/>
                <a:gd name="T65" fmla="*/ 64 h 141"/>
                <a:gd name="T66" fmla="*/ 30 w 133"/>
                <a:gd name="T67" fmla="*/ 64 h 141"/>
                <a:gd name="T68" fmla="*/ 68 w 133"/>
                <a:gd name="T69" fmla="*/ 48 h 141"/>
                <a:gd name="T70" fmla="*/ 19 w 133"/>
                <a:gd name="T71" fmla="*/ 44 h 141"/>
                <a:gd name="T72" fmla="*/ 28 w 133"/>
                <a:gd name="T73" fmla="*/ 40 h 141"/>
                <a:gd name="T74" fmla="*/ 38 w 133"/>
                <a:gd name="T75" fmla="*/ 28 h 141"/>
                <a:gd name="T76" fmla="*/ 41 w 133"/>
                <a:gd name="T77" fmla="*/ 31 h 141"/>
                <a:gd name="T78" fmla="*/ 30 w 133"/>
                <a:gd name="T79" fmla="*/ 40 h 141"/>
                <a:gd name="T80" fmla="*/ 52 w 133"/>
                <a:gd name="T81" fmla="*/ 32 h 141"/>
                <a:gd name="T82" fmla="*/ 50 w 133"/>
                <a:gd name="T83" fmla="*/ 28 h 141"/>
                <a:gd name="T84" fmla="*/ 53 w 133"/>
                <a:gd name="T85" fmla="*/ 31 h 141"/>
                <a:gd name="T86" fmla="*/ 68 w 133"/>
                <a:gd name="T87" fmla="*/ 40 h 141"/>
                <a:gd name="T88" fmla="*/ 68 w 133"/>
                <a:gd name="T89" fmla="*/ 48 h 141"/>
                <a:gd name="T90" fmla="*/ 128 w 133"/>
                <a:gd name="T91" fmla="*/ 127 h 141"/>
                <a:gd name="T92" fmla="*/ 102 w 133"/>
                <a:gd name="T93" fmla="*/ 138 h 141"/>
                <a:gd name="T94" fmla="*/ 97 w 133"/>
                <a:gd name="T95" fmla="*/ 139 h 141"/>
                <a:gd name="T96" fmla="*/ 64 w 133"/>
                <a:gd name="T97" fmla="*/ 124 h 141"/>
                <a:gd name="T98" fmla="*/ 84 w 133"/>
                <a:gd name="T99" fmla="*/ 123 h 141"/>
                <a:gd name="T100" fmla="*/ 81 w 133"/>
                <a:gd name="T101" fmla="*/ 119 h 141"/>
                <a:gd name="T102" fmla="*/ 62 w 133"/>
                <a:gd name="T103" fmla="*/ 79 h 141"/>
                <a:gd name="T104" fmla="*/ 83 w 133"/>
                <a:gd name="T105" fmla="*/ 101 h 141"/>
                <a:gd name="T106" fmla="*/ 93 w 133"/>
                <a:gd name="T107" fmla="*/ 94 h 141"/>
                <a:gd name="T108" fmla="*/ 95 w 133"/>
                <a:gd name="T109" fmla="*/ 88 h 141"/>
                <a:gd name="T110" fmla="*/ 105 w 133"/>
                <a:gd name="T111" fmla="*/ 92 h 141"/>
                <a:gd name="T112" fmla="*/ 115 w 133"/>
                <a:gd name="T113" fmla="*/ 86 h 141"/>
                <a:gd name="T114" fmla="*/ 125 w 133"/>
                <a:gd name="T115" fmla="*/ 101 h 141"/>
                <a:gd name="T116" fmla="*/ 130 w 133"/>
                <a:gd name="T117" fmla="*/ 1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3" h="141">
                  <a:moveTo>
                    <a:pt x="70" y="114"/>
                  </a:moveTo>
                  <a:cubicBezTo>
                    <a:pt x="70" y="114"/>
                    <a:pt x="70" y="114"/>
                    <a:pt x="71" y="114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1" y="113"/>
                    <a:pt x="9" y="111"/>
                    <a:pt x="9" y="10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11" y="11"/>
                    <a:pt x="13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11"/>
                    <a:pt x="82" y="13"/>
                    <a:pt x="82" y="15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5" y="86"/>
                    <a:pt x="87" y="86"/>
                  </a:cubicBezTo>
                  <a:cubicBezTo>
                    <a:pt x="88" y="86"/>
                    <a:pt x="89" y="86"/>
                    <a:pt x="89" y="86"/>
                  </a:cubicBezTo>
                  <a:cubicBezTo>
                    <a:pt x="90" y="85"/>
                    <a:pt x="90" y="84"/>
                    <a:pt x="91" y="8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6"/>
                    <a:pt x="85" y="0"/>
                    <a:pt x="7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6" y="133"/>
                    <a:pt x="13" y="133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59" y="131"/>
                    <a:pt x="58" y="127"/>
                    <a:pt x="59" y="123"/>
                  </a:cubicBezTo>
                  <a:cubicBezTo>
                    <a:pt x="60" y="118"/>
                    <a:pt x="64" y="114"/>
                    <a:pt x="70" y="114"/>
                  </a:cubicBezTo>
                  <a:close/>
                  <a:moveTo>
                    <a:pt x="39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3" y="4"/>
                    <a:pt x="53" y="4"/>
                    <a:pt x="53" y="5"/>
                  </a:cubicBezTo>
                  <a:cubicBezTo>
                    <a:pt x="53" y="6"/>
                    <a:pt x="53" y="6"/>
                    <a:pt x="52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5"/>
                  </a:cubicBezTo>
                  <a:cubicBezTo>
                    <a:pt x="38" y="4"/>
                    <a:pt x="38" y="4"/>
                    <a:pt x="39" y="4"/>
                  </a:cubicBezTo>
                  <a:close/>
                  <a:moveTo>
                    <a:pt x="46" y="129"/>
                  </a:moveTo>
                  <a:cubicBezTo>
                    <a:pt x="42" y="129"/>
                    <a:pt x="39" y="126"/>
                    <a:pt x="39" y="123"/>
                  </a:cubicBezTo>
                  <a:cubicBezTo>
                    <a:pt x="39" y="120"/>
                    <a:pt x="42" y="117"/>
                    <a:pt x="46" y="117"/>
                  </a:cubicBezTo>
                  <a:cubicBezTo>
                    <a:pt x="49" y="117"/>
                    <a:pt x="52" y="120"/>
                    <a:pt x="52" y="123"/>
                  </a:cubicBezTo>
                  <a:cubicBezTo>
                    <a:pt x="52" y="126"/>
                    <a:pt x="49" y="129"/>
                    <a:pt x="46" y="129"/>
                  </a:cubicBezTo>
                  <a:close/>
                  <a:moveTo>
                    <a:pt x="28" y="71"/>
                  </a:move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0"/>
                    <a:pt x="64" y="6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0"/>
                    <a:pt x="28" y="71"/>
                    <a:pt x="28" y="71"/>
                  </a:cubicBezTo>
                  <a:close/>
                  <a:moveTo>
                    <a:pt x="57" y="54"/>
                  </a:moveTo>
                  <a:cubicBezTo>
                    <a:pt x="57" y="53"/>
                    <a:pt x="58" y="52"/>
                    <a:pt x="59" y="52"/>
                  </a:cubicBezTo>
                  <a:cubicBezTo>
                    <a:pt x="60" y="52"/>
                    <a:pt x="61" y="53"/>
                    <a:pt x="61" y="5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5"/>
                    <a:pt x="60" y="66"/>
                    <a:pt x="59" y="66"/>
                  </a:cubicBezTo>
                  <a:cubicBezTo>
                    <a:pt x="58" y="66"/>
                    <a:pt x="57" y="65"/>
                    <a:pt x="57" y="64"/>
                  </a:cubicBezTo>
                  <a:lnTo>
                    <a:pt x="57" y="54"/>
                  </a:lnTo>
                  <a:close/>
                  <a:moveTo>
                    <a:pt x="48" y="54"/>
                  </a:moveTo>
                  <a:cubicBezTo>
                    <a:pt x="48" y="53"/>
                    <a:pt x="49" y="52"/>
                    <a:pt x="50" y="52"/>
                  </a:cubicBezTo>
                  <a:cubicBezTo>
                    <a:pt x="51" y="52"/>
                    <a:pt x="52" y="53"/>
                    <a:pt x="52" y="5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5"/>
                    <a:pt x="51" y="66"/>
                    <a:pt x="50" y="66"/>
                  </a:cubicBezTo>
                  <a:cubicBezTo>
                    <a:pt x="49" y="66"/>
                    <a:pt x="48" y="65"/>
                    <a:pt x="48" y="64"/>
                  </a:cubicBezTo>
                  <a:lnTo>
                    <a:pt x="48" y="54"/>
                  </a:lnTo>
                  <a:close/>
                  <a:moveTo>
                    <a:pt x="39" y="54"/>
                  </a:moveTo>
                  <a:cubicBezTo>
                    <a:pt x="39" y="53"/>
                    <a:pt x="40" y="52"/>
                    <a:pt x="41" y="52"/>
                  </a:cubicBezTo>
                  <a:cubicBezTo>
                    <a:pt x="42" y="52"/>
                    <a:pt x="43" y="53"/>
                    <a:pt x="43" y="5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5"/>
                    <a:pt x="42" y="66"/>
                    <a:pt x="41" y="66"/>
                  </a:cubicBezTo>
                  <a:cubicBezTo>
                    <a:pt x="40" y="66"/>
                    <a:pt x="39" y="65"/>
                    <a:pt x="39" y="64"/>
                  </a:cubicBezTo>
                  <a:lnTo>
                    <a:pt x="39" y="54"/>
                  </a:lnTo>
                  <a:close/>
                  <a:moveTo>
                    <a:pt x="30" y="54"/>
                  </a:moveTo>
                  <a:cubicBezTo>
                    <a:pt x="30" y="53"/>
                    <a:pt x="31" y="52"/>
                    <a:pt x="32" y="52"/>
                  </a:cubicBezTo>
                  <a:cubicBezTo>
                    <a:pt x="33" y="52"/>
                    <a:pt x="34" y="53"/>
                    <a:pt x="34" y="5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3" y="66"/>
                    <a:pt x="32" y="66"/>
                  </a:cubicBezTo>
                  <a:cubicBezTo>
                    <a:pt x="31" y="66"/>
                    <a:pt x="30" y="65"/>
                    <a:pt x="30" y="64"/>
                  </a:cubicBezTo>
                  <a:lnTo>
                    <a:pt x="30" y="54"/>
                  </a:lnTo>
                  <a:close/>
                  <a:moveTo>
                    <a:pt x="68" y="48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1" y="48"/>
                    <a:pt x="19" y="46"/>
                    <a:pt x="19" y="44"/>
                  </a:cubicBezTo>
                  <a:cubicBezTo>
                    <a:pt x="19" y="42"/>
                    <a:pt x="21" y="40"/>
                    <a:pt x="23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29"/>
                    <a:pt x="38" y="28"/>
                  </a:cubicBezTo>
                  <a:cubicBezTo>
                    <a:pt x="39" y="27"/>
                    <a:pt x="40" y="27"/>
                    <a:pt x="41" y="28"/>
                  </a:cubicBezTo>
                  <a:cubicBezTo>
                    <a:pt x="42" y="29"/>
                    <a:pt x="42" y="31"/>
                    <a:pt x="41" y="31"/>
                  </a:cubicBezTo>
                  <a:cubicBezTo>
                    <a:pt x="41" y="32"/>
                    <a:pt x="40" y="32"/>
                    <a:pt x="39" y="32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1" y="32"/>
                    <a:pt x="50" y="32"/>
                    <a:pt x="50" y="31"/>
                  </a:cubicBezTo>
                  <a:cubicBezTo>
                    <a:pt x="49" y="31"/>
                    <a:pt x="49" y="29"/>
                    <a:pt x="50" y="28"/>
                  </a:cubicBezTo>
                  <a:cubicBezTo>
                    <a:pt x="51" y="27"/>
                    <a:pt x="52" y="27"/>
                    <a:pt x="53" y="28"/>
                  </a:cubicBezTo>
                  <a:cubicBezTo>
                    <a:pt x="54" y="29"/>
                    <a:pt x="54" y="30"/>
                    <a:pt x="53" y="3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1" y="40"/>
                    <a:pt x="72" y="42"/>
                    <a:pt x="72" y="44"/>
                  </a:cubicBezTo>
                  <a:cubicBezTo>
                    <a:pt x="72" y="46"/>
                    <a:pt x="71" y="48"/>
                    <a:pt x="68" y="48"/>
                  </a:cubicBezTo>
                  <a:close/>
                  <a:moveTo>
                    <a:pt x="130" y="120"/>
                  </a:moveTo>
                  <a:cubicBezTo>
                    <a:pt x="131" y="122"/>
                    <a:pt x="130" y="126"/>
                    <a:pt x="128" y="127"/>
                  </a:cubicBezTo>
                  <a:cubicBezTo>
                    <a:pt x="109" y="139"/>
                    <a:pt x="109" y="139"/>
                    <a:pt x="109" y="139"/>
                  </a:cubicBezTo>
                  <a:cubicBezTo>
                    <a:pt x="107" y="141"/>
                    <a:pt x="104" y="140"/>
                    <a:pt x="102" y="138"/>
                  </a:cubicBezTo>
                  <a:cubicBezTo>
                    <a:pt x="102" y="138"/>
                    <a:pt x="101" y="138"/>
                    <a:pt x="101" y="139"/>
                  </a:cubicBezTo>
                  <a:cubicBezTo>
                    <a:pt x="100" y="139"/>
                    <a:pt x="98" y="139"/>
                    <a:pt x="97" y="139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6" y="131"/>
                    <a:pt x="64" y="128"/>
                    <a:pt x="64" y="124"/>
                  </a:cubicBezTo>
                  <a:cubicBezTo>
                    <a:pt x="65" y="121"/>
                    <a:pt x="68" y="119"/>
                    <a:pt x="71" y="120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59" y="85"/>
                    <a:pt x="59" y="81"/>
                    <a:pt x="62" y="79"/>
                  </a:cubicBezTo>
                  <a:cubicBezTo>
                    <a:pt x="65" y="77"/>
                    <a:pt x="68" y="78"/>
                    <a:pt x="70" y="8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1" y="98"/>
                    <a:pt x="82" y="94"/>
                    <a:pt x="84" y="92"/>
                  </a:cubicBezTo>
                  <a:cubicBezTo>
                    <a:pt x="87" y="91"/>
                    <a:pt x="91" y="92"/>
                    <a:pt x="93" y="94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2" y="93"/>
                    <a:pt x="93" y="89"/>
                    <a:pt x="95" y="88"/>
                  </a:cubicBezTo>
                  <a:cubicBezTo>
                    <a:pt x="98" y="86"/>
                    <a:pt x="102" y="87"/>
                    <a:pt x="104" y="90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3" y="89"/>
                    <a:pt x="104" y="85"/>
                    <a:pt x="107" y="84"/>
                  </a:cubicBezTo>
                  <a:cubicBezTo>
                    <a:pt x="109" y="82"/>
                    <a:pt x="113" y="83"/>
                    <a:pt x="115" y="86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130" y="109"/>
                    <a:pt x="130" y="109"/>
                    <a:pt x="130" y="109"/>
                  </a:cubicBezTo>
                  <a:cubicBezTo>
                    <a:pt x="133" y="113"/>
                    <a:pt x="132" y="117"/>
                    <a:pt x="130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A339588-A050-C7E1-9F16-91C5DA50AC91}"/>
              </a:ext>
            </a:extLst>
          </p:cNvPr>
          <p:cNvGrpSpPr/>
          <p:nvPr/>
        </p:nvGrpSpPr>
        <p:grpSpPr>
          <a:xfrm>
            <a:off x="6263270" y="3557737"/>
            <a:ext cx="900363" cy="946187"/>
            <a:chOff x="10520782" y="3505819"/>
            <a:chExt cx="485177" cy="480687"/>
          </a:xfrm>
        </p:grpSpPr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621CF27A-A95A-A559-0628-4B33B8C9D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0782" y="3505819"/>
              <a:ext cx="485177" cy="480687"/>
            </a:xfrm>
            <a:prstGeom prst="ellipse">
              <a:avLst/>
            </a:prstGeom>
            <a:solidFill>
              <a:schemeClr val="accent4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39635E78-D9A5-B3BE-EE1F-A5320A5A6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1141" y="3583934"/>
              <a:ext cx="324456" cy="324454"/>
            </a:xfrm>
            <a:custGeom>
              <a:avLst/>
              <a:gdLst>
                <a:gd name="T0" fmla="*/ 0 w 140"/>
                <a:gd name="T1" fmla="*/ 70 h 140"/>
                <a:gd name="T2" fmla="*/ 140 w 140"/>
                <a:gd name="T3" fmla="*/ 70 h 140"/>
                <a:gd name="T4" fmla="*/ 70 w 140"/>
                <a:gd name="T5" fmla="*/ 130 h 140"/>
                <a:gd name="T6" fmla="*/ 70 w 140"/>
                <a:gd name="T7" fmla="*/ 10 h 140"/>
                <a:gd name="T8" fmla="*/ 70 w 140"/>
                <a:gd name="T9" fmla="*/ 130 h 140"/>
                <a:gd name="T10" fmla="*/ 97 w 140"/>
                <a:gd name="T11" fmla="*/ 48 h 140"/>
                <a:gd name="T12" fmla="*/ 90 w 140"/>
                <a:gd name="T13" fmla="*/ 58 h 140"/>
                <a:gd name="T14" fmla="*/ 70 w 140"/>
                <a:gd name="T15" fmla="*/ 15 h 140"/>
                <a:gd name="T16" fmla="*/ 70 w 140"/>
                <a:gd name="T17" fmla="*/ 125 h 140"/>
                <a:gd name="T18" fmla="*/ 70 w 140"/>
                <a:gd name="T19" fmla="*/ 15 h 140"/>
                <a:gd name="T20" fmla="*/ 70 w 140"/>
                <a:gd name="T21" fmla="*/ 16 h 140"/>
                <a:gd name="T22" fmla="*/ 72 w 140"/>
                <a:gd name="T23" fmla="*/ 26 h 140"/>
                <a:gd name="T24" fmla="*/ 68 w 140"/>
                <a:gd name="T25" fmla="*/ 26 h 140"/>
                <a:gd name="T26" fmla="*/ 79 w 140"/>
                <a:gd name="T27" fmla="*/ 45 h 140"/>
                <a:gd name="T28" fmla="*/ 73 w 140"/>
                <a:gd name="T29" fmla="*/ 45 h 140"/>
                <a:gd name="T30" fmla="*/ 67 w 140"/>
                <a:gd name="T31" fmla="*/ 49 h 140"/>
                <a:gd name="T32" fmla="*/ 76 w 140"/>
                <a:gd name="T33" fmla="*/ 40 h 140"/>
                <a:gd name="T34" fmla="*/ 84 w 140"/>
                <a:gd name="T35" fmla="*/ 48 h 140"/>
                <a:gd name="T36" fmla="*/ 80 w 140"/>
                <a:gd name="T37" fmla="*/ 55 h 140"/>
                <a:gd name="T38" fmla="*/ 73 w 140"/>
                <a:gd name="T39" fmla="*/ 60 h 140"/>
                <a:gd name="T40" fmla="*/ 84 w 140"/>
                <a:gd name="T41" fmla="*/ 61 h 140"/>
                <a:gd name="T42" fmla="*/ 67 w 140"/>
                <a:gd name="T43" fmla="*/ 65 h 140"/>
                <a:gd name="T44" fmla="*/ 72 w 140"/>
                <a:gd name="T45" fmla="*/ 55 h 140"/>
                <a:gd name="T46" fmla="*/ 79 w 140"/>
                <a:gd name="T47" fmla="*/ 50 h 140"/>
                <a:gd name="T48" fmla="*/ 79 w 140"/>
                <a:gd name="T49" fmla="*/ 45 h 140"/>
                <a:gd name="T50" fmla="*/ 44 w 140"/>
                <a:gd name="T51" fmla="*/ 37 h 140"/>
                <a:gd name="T52" fmla="*/ 57 w 140"/>
                <a:gd name="T53" fmla="*/ 54 h 140"/>
                <a:gd name="T54" fmla="*/ 36 w 140"/>
                <a:gd name="T55" fmla="*/ 43 h 140"/>
                <a:gd name="T56" fmla="*/ 26 w 140"/>
                <a:gd name="T57" fmla="*/ 72 h 140"/>
                <a:gd name="T58" fmla="*/ 17 w 140"/>
                <a:gd name="T59" fmla="*/ 70 h 140"/>
                <a:gd name="T60" fmla="*/ 26 w 140"/>
                <a:gd name="T61" fmla="*/ 68 h 140"/>
                <a:gd name="T62" fmla="*/ 26 w 140"/>
                <a:gd name="T63" fmla="*/ 72 h 140"/>
                <a:gd name="T64" fmla="*/ 70 w 140"/>
                <a:gd name="T65" fmla="*/ 124 h 140"/>
                <a:gd name="T66" fmla="*/ 68 w 140"/>
                <a:gd name="T67" fmla="*/ 114 h 140"/>
                <a:gd name="T68" fmla="*/ 72 w 140"/>
                <a:gd name="T69" fmla="*/ 114 h 140"/>
                <a:gd name="T70" fmla="*/ 70 w 140"/>
                <a:gd name="T71" fmla="*/ 107 h 140"/>
                <a:gd name="T72" fmla="*/ 31 w 140"/>
                <a:gd name="T73" fmla="*/ 56 h 140"/>
                <a:gd name="T74" fmla="*/ 49 w 140"/>
                <a:gd name="T75" fmla="*/ 61 h 140"/>
                <a:gd name="T76" fmla="*/ 49 w 140"/>
                <a:gd name="T77" fmla="*/ 68 h 140"/>
                <a:gd name="T78" fmla="*/ 73 w 140"/>
                <a:gd name="T79" fmla="*/ 90 h 140"/>
                <a:gd name="T80" fmla="*/ 70 w 140"/>
                <a:gd name="T81" fmla="*/ 107 h 140"/>
                <a:gd name="T82" fmla="*/ 75 w 140"/>
                <a:gd name="T83" fmla="*/ 89 h 140"/>
                <a:gd name="T84" fmla="*/ 83 w 140"/>
                <a:gd name="T85" fmla="*/ 83 h 140"/>
                <a:gd name="T86" fmla="*/ 96 w 140"/>
                <a:gd name="T87" fmla="*/ 99 h 140"/>
                <a:gd name="T88" fmla="*/ 104 w 140"/>
                <a:gd name="T89" fmla="*/ 62 h 140"/>
                <a:gd name="T90" fmla="*/ 101 w 140"/>
                <a:gd name="T91" fmla="*/ 66 h 140"/>
                <a:gd name="T92" fmla="*/ 97 w 140"/>
                <a:gd name="T93" fmla="*/ 62 h 140"/>
                <a:gd name="T94" fmla="*/ 86 w 140"/>
                <a:gd name="T95" fmla="*/ 57 h 140"/>
                <a:gd name="T96" fmla="*/ 101 w 140"/>
                <a:gd name="T97" fmla="*/ 40 h 140"/>
                <a:gd name="T98" fmla="*/ 104 w 140"/>
                <a:gd name="T99" fmla="*/ 58 h 140"/>
                <a:gd name="T100" fmla="*/ 122 w 140"/>
                <a:gd name="T101" fmla="*/ 72 h 140"/>
                <a:gd name="T102" fmla="*/ 112 w 140"/>
                <a:gd name="T103" fmla="*/ 70 h 140"/>
                <a:gd name="T104" fmla="*/ 122 w 140"/>
                <a:gd name="T105" fmla="*/ 68 h 140"/>
                <a:gd name="T106" fmla="*/ 122 w 140"/>
                <a:gd name="T107" fmla="*/ 7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1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1"/>
                    <a:pt x="109" y="0"/>
                    <a:pt x="70" y="0"/>
                  </a:cubicBezTo>
                  <a:close/>
                  <a:moveTo>
                    <a:pt x="70" y="130"/>
                  </a:moveTo>
                  <a:cubicBezTo>
                    <a:pt x="37" y="130"/>
                    <a:pt x="11" y="103"/>
                    <a:pt x="11" y="70"/>
                  </a:cubicBezTo>
                  <a:cubicBezTo>
                    <a:pt x="11" y="37"/>
                    <a:pt x="37" y="10"/>
                    <a:pt x="70" y="10"/>
                  </a:cubicBezTo>
                  <a:cubicBezTo>
                    <a:pt x="103" y="10"/>
                    <a:pt x="130" y="37"/>
                    <a:pt x="130" y="70"/>
                  </a:cubicBezTo>
                  <a:cubicBezTo>
                    <a:pt x="130" y="103"/>
                    <a:pt x="103" y="130"/>
                    <a:pt x="70" y="130"/>
                  </a:cubicBezTo>
                  <a:close/>
                  <a:moveTo>
                    <a:pt x="96" y="48"/>
                  </a:moveTo>
                  <a:cubicBezTo>
                    <a:pt x="97" y="48"/>
                    <a:pt x="97" y="48"/>
                    <a:pt x="97" y="4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0" y="58"/>
                    <a:pt x="90" y="58"/>
                    <a:pt x="90" y="58"/>
                  </a:cubicBezTo>
                  <a:lnTo>
                    <a:pt x="96" y="48"/>
                  </a:lnTo>
                  <a:close/>
                  <a:moveTo>
                    <a:pt x="70" y="15"/>
                  </a:moveTo>
                  <a:cubicBezTo>
                    <a:pt x="40" y="15"/>
                    <a:pt x="15" y="40"/>
                    <a:pt x="15" y="70"/>
                  </a:cubicBezTo>
                  <a:cubicBezTo>
                    <a:pt x="15" y="100"/>
                    <a:pt x="40" y="125"/>
                    <a:pt x="70" y="125"/>
                  </a:cubicBezTo>
                  <a:cubicBezTo>
                    <a:pt x="101" y="125"/>
                    <a:pt x="125" y="100"/>
                    <a:pt x="125" y="70"/>
                  </a:cubicBezTo>
                  <a:cubicBezTo>
                    <a:pt x="125" y="40"/>
                    <a:pt x="101" y="15"/>
                    <a:pt x="70" y="15"/>
                  </a:cubicBezTo>
                  <a:close/>
                  <a:moveTo>
                    <a:pt x="68" y="19"/>
                  </a:moveTo>
                  <a:cubicBezTo>
                    <a:pt x="68" y="17"/>
                    <a:pt x="69" y="16"/>
                    <a:pt x="70" y="16"/>
                  </a:cubicBezTo>
                  <a:cubicBezTo>
                    <a:pt x="71" y="16"/>
                    <a:pt x="72" y="17"/>
                    <a:pt x="72" y="19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7"/>
                    <a:pt x="71" y="28"/>
                    <a:pt x="70" y="28"/>
                  </a:cubicBezTo>
                  <a:cubicBezTo>
                    <a:pt x="69" y="28"/>
                    <a:pt x="68" y="27"/>
                    <a:pt x="68" y="26"/>
                  </a:cubicBezTo>
                  <a:lnTo>
                    <a:pt x="68" y="19"/>
                  </a:lnTo>
                  <a:close/>
                  <a:moveTo>
                    <a:pt x="79" y="45"/>
                  </a:moveTo>
                  <a:cubicBezTo>
                    <a:pt x="78" y="44"/>
                    <a:pt x="77" y="44"/>
                    <a:pt x="76" y="44"/>
                  </a:cubicBezTo>
                  <a:cubicBezTo>
                    <a:pt x="75" y="44"/>
                    <a:pt x="74" y="44"/>
                    <a:pt x="73" y="45"/>
                  </a:cubicBezTo>
                  <a:cubicBezTo>
                    <a:pt x="72" y="46"/>
                    <a:pt x="72" y="47"/>
                    <a:pt x="72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6"/>
                    <a:pt x="68" y="44"/>
                    <a:pt x="69" y="43"/>
                  </a:cubicBezTo>
                  <a:cubicBezTo>
                    <a:pt x="71" y="41"/>
                    <a:pt x="73" y="40"/>
                    <a:pt x="76" y="40"/>
                  </a:cubicBezTo>
                  <a:cubicBezTo>
                    <a:pt x="79" y="40"/>
                    <a:pt x="81" y="41"/>
                    <a:pt x="82" y="42"/>
                  </a:cubicBezTo>
                  <a:cubicBezTo>
                    <a:pt x="84" y="44"/>
                    <a:pt x="84" y="46"/>
                    <a:pt x="84" y="48"/>
                  </a:cubicBezTo>
                  <a:cubicBezTo>
                    <a:pt x="84" y="50"/>
                    <a:pt x="84" y="51"/>
                    <a:pt x="83" y="52"/>
                  </a:cubicBezTo>
                  <a:cubicBezTo>
                    <a:pt x="82" y="53"/>
                    <a:pt x="81" y="54"/>
                    <a:pt x="80" y="55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4" y="59"/>
                    <a:pt x="74" y="59"/>
                    <a:pt x="73" y="60"/>
                  </a:cubicBezTo>
                  <a:cubicBezTo>
                    <a:pt x="73" y="60"/>
                    <a:pt x="73" y="61"/>
                    <a:pt x="73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4"/>
                    <a:pt x="67" y="62"/>
                    <a:pt x="68" y="60"/>
                  </a:cubicBezTo>
                  <a:cubicBezTo>
                    <a:pt x="68" y="58"/>
                    <a:pt x="70" y="57"/>
                    <a:pt x="72" y="55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8" y="51"/>
                    <a:pt x="79" y="50"/>
                  </a:cubicBezTo>
                  <a:cubicBezTo>
                    <a:pt x="79" y="50"/>
                    <a:pt x="80" y="49"/>
                    <a:pt x="80" y="48"/>
                  </a:cubicBezTo>
                  <a:cubicBezTo>
                    <a:pt x="80" y="47"/>
                    <a:pt x="79" y="46"/>
                    <a:pt x="79" y="45"/>
                  </a:cubicBezTo>
                  <a:close/>
                  <a:moveTo>
                    <a:pt x="36" y="43"/>
                  </a:moveTo>
                  <a:cubicBezTo>
                    <a:pt x="39" y="41"/>
                    <a:pt x="42" y="37"/>
                    <a:pt x="44" y="37"/>
                  </a:cubicBezTo>
                  <a:cubicBezTo>
                    <a:pt x="47" y="41"/>
                    <a:pt x="51" y="45"/>
                    <a:pt x="54" y="50"/>
                  </a:cubicBezTo>
                  <a:cubicBezTo>
                    <a:pt x="56" y="51"/>
                    <a:pt x="57" y="52"/>
                    <a:pt x="57" y="54"/>
                  </a:cubicBezTo>
                  <a:cubicBezTo>
                    <a:pt x="57" y="56"/>
                    <a:pt x="53" y="58"/>
                    <a:pt x="51" y="60"/>
                  </a:cubicBezTo>
                  <a:cubicBezTo>
                    <a:pt x="46" y="54"/>
                    <a:pt x="41" y="49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lose/>
                  <a:moveTo>
                    <a:pt x="26" y="72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8" y="72"/>
                    <a:pt x="17" y="71"/>
                    <a:pt x="17" y="70"/>
                  </a:cubicBezTo>
                  <a:cubicBezTo>
                    <a:pt x="17" y="69"/>
                    <a:pt x="18" y="68"/>
                    <a:pt x="19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8" y="69"/>
                    <a:pt x="28" y="70"/>
                  </a:cubicBezTo>
                  <a:cubicBezTo>
                    <a:pt x="28" y="71"/>
                    <a:pt x="27" y="72"/>
                    <a:pt x="26" y="72"/>
                  </a:cubicBezTo>
                  <a:close/>
                  <a:moveTo>
                    <a:pt x="72" y="121"/>
                  </a:moveTo>
                  <a:cubicBezTo>
                    <a:pt x="72" y="123"/>
                    <a:pt x="71" y="124"/>
                    <a:pt x="70" y="124"/>
                  </a:cubicBezTo>
                  <a:cubicBezTo>
                    <a:pt x="69" y="124"/>
                    <a:pt x="68" y="123"/>
                    <a:pt x="68" y="121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13"/>
                    <a:pt x="69" y="112"/>
                    <a:pt x="70" y="112"/>
                  </a:cubicBezTo>
                  <a:cubicBezTo>
                    <a:pt x="71" y="112"/>
                    <a:pt x="72" y="113"/>
                    <a:pt x="72" y="114"/>
                  </a:cubicBezTo>
                  <a:lnTo>
                    <a:pt x="72" y="121"/>
                  </a:lnTo>
                  <a:close/>
                  <a:moveTo>
                    <a:pt x="70" y="107"/>
                  </a:moveTo>
                  <a:cubicBezTo>
                    <a:pt x="65" y="105"/>
                    <a:pt x="59" y="102"/>
                    <a:pt x="46" y="87"/>
                  </a:cubicBezTo>
                  <a:cubicBezTo>
                    <a:pt x="33" y="71"/>
                    <a:pt x="31" y="60"/>
                    <a:pt x="31" y="56"/>
                  </a:cubicBezTo>
                  <a:cubicBezTo>
                    <a:pt x="31" y="52"/>
                    <a:pt x="32" y="48"/>
                    <a:pt x="34" y="44"/>
                  </a:cubicBezTo>
                  <a:cubicBezTo>
                    <a:pt x="39" y="50"/>
                    <a:pt x="44" y="56"/>
                    <a:pt x="49" y="61"/>
                  </a:cubicBezTo>
                  <a:cubicBezTo>
                    <a:pt x="49" y="62"/>
                    <a:pt x="48" y="63"/>
                    <a:pt x="48" y="64"/>
                  </a:cubicBezTo>
                  <a:cubicBezTo>
                    <a:pt x="48" y="64"/>
                    <a:pt x="49" y="67"/>
                    <a:pt x="49" y="68"/>
                  </a:cubicBezTo>
                  <a:cubicBezTo>
                    <a:pt x="52" y="74"/>
                    <a:pt x="59" y="82"/>
                    <a:pt x="65" y="87"/>
                  </a:cubicBezTo>
                  <a:cubicBezTo>
                    <a:pt x="68" y="89"/>
                    <a:pt x="71" y="92"/>
                    <a:pt x="73" y="90"/>
                  </a:cubicBezTo>
                  <a:cubicBezTo>
                    <a:pt x="78" y="96"/>
                    <a:pt x="83" y="102"/>
                    <a:pt x="88" y="108"/>
                  </a:cubicBezTo>
                  <a:cubicBezTo>
                    <a:pt x="82" y="109"/>
                    <a:pt x="76" y="109"/>
                    <a:pt x="70" y="107"/>
                  </a:cubicBezTo>
                  <a:close/>
                  <a:moveTo>
                    <a:pt x="90" y="106"/>
                  </a:moveTo>
                  <a:cubicBezTo>
                    <a:pt x="85" y="100"/>
                    <a:pt x="80" y="94"/>
                    <a:pt x="75" y="8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8" y="86"/>
                    <a:pt x="81" y="82"/>
                    <a:pt x="83" y="83"/>
                  </a:cubicBezTo>
                  <a:cubicBezTo>
                    <a:pt x="84" y="83"/>
                    <a:pt x="85" y="86"/>
                    <a:pt x="86" y="87"/>
                  </a:cubicBezTo>
                  <a:cubicBezTo>
                    <a:pt x="89" y="90"/>
                    <a:pt x="94" y="95"/>
                    <a:pt x="96" y="99"/>
                  </a:cubicBezTo>
                  <a:cubicBezTo>
                    <a:pt x="97" y="101"/>
                    <a:pt x="93" y="104"/>
                    <a:pt x="90" y="106"/>
                  </a:cubicBezTo>
                  <a:close/>
                  <a:moveTo>
                    <a:pt x="104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4" y="58"/>
                    <a:pt x="104" y="58"/>
                    <a:pt x="104" y="58"/>
                  </a:cubicBezTo>
                  <a:lnTo>
                    <a:pt x="104" y="62"/>
                  </a:lnTo>
                  <a:close/>
                  <a:moveTo>
                    <a:pt x="122" y="72"/>
                  </a:moveTo>
                  <a:cubicBezTo>
                    <a:pt x="114" y="72"/>
                    <a:pt x="114" y="72"/>
                    <a:pt x="114" y="72"/>
                  </a:cubicBezTo>
                  <a:cubicBezTo>
                    <a:pt x="113" y="72"/>
                    <a:pt x="112" y="71"/>
                    <a:pt x="112" y="70"/>
                  </a:cubicBezTo>
                  <a:cubicBezTo>
                    <a:pt x="112" y="69"/>
                    <a:pt x="113" y="68"/>
                    <a:pt x="114" y="68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3" y="68"/>
                    <a:pt x="124" y="69"/>
                    <a:pt x="124" y="70"/>
                  </a:cubicBezTo>
                  <a:cubicBezTo>
                    <a:pt x="124" y="71"/>
                    <a:pt x="123" y="72"/>
                    <a:pt x="122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4C6DC13-89E2-F517-6F51-705757247BB5}"/>
              </a:ext>
            </a:extLst>
          </p:cNvPr>
          <p:cNvSpPr txBox="1"/>
          <p:nvPr/>
        </p:nvSpPr>
        <p:spPr>
          <a:xfrm>
            <a:off x="7347127" y="3907167"/>
            <a:ext cx="3721365" cy="2305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Этапы плана: </a:t>
            </a:r>
          </a:p>
          <a:p>
            <a:pPr>
              <a:lnSpc>
                <a:spcPct val="130000"/>
              </a:lnSpc>
            </a:pPr>
            <a:endParaRPr lang="ru-RU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Анализ рынка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Маркетинговая стратегия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Продвижение продукции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Каналы сбыта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Бюджет и результаты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Оценка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36306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Custom 7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86C42"/>
      </a:accent1>
      <a:accent2>
        <a:srgbClr val="ED7D31"/>
      </a:accent2>
      <a:accent3>
        <a:srgbClr val="A5A5A5"/>
      </a:accent3>
      <a:accent4>
        <a:srgbClr val="FEA039"/>
      </a:accent4>
      <a:accent5>
        <a:srgbClr val="764A4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695</Words>
  <Application>Microsoft Office PowerPoint</Application>
  <PresentationFormat>Широкоэкранный</PresentationFormat>
  <Paragraphs>228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Microsoft YaHei</vt:lpstr>
      <vt:lpstr>STXinwei</vt:lpstr>
      <vt:lpstr>Arial</vt:lpstr>
      <vt:lpstr>Calibri</vt:lpstr>
      <vt:lpstr>Calibri Light</vt:lpstr>
      <vt:lpstr>Franklin Gothic Book</vt:lpstr>
      <vt:lpstr>Franklin Gothic Heavy</vt:lpstr>
      <vt:lpstr>inpin heiti</vt:lpstr>
      <vt:lpstr>Times New Roman</vt:lpstr>
      <vt:lpstr>Office Theme</vt:lpstr>
      <vt:lpstr>Бизнес план вывода биоразлагаемых полимперных  композитов на основе хитин-глюканового комплекса  на рынок Евразийского союза</vt:lpstr>
      <vt:lpstr>Презентация PowerPoint</vt:lpstr>
      <vt:lpstr>ХИТИН – продукт будущего</vt:lpstr>
      <vt:lpstr>Применение хитина и его производных</vt:lpstr>
      <vt:lpstr>Производители биоразлагаемых материалов</vt:lpstr>
      <vt:lpstr>Технология производства</vt:lpstr>
      <vt:lpstr>SWOT – анализ стран ЕАЭС </vt:lpstr>
      <vt:lpstr>Основные риски вывода продукта «EcoChit» на рынок ЕАЭС</vt:lpstr>
      <vt:lpstr>Маркетинговый план стартапа</vt:lpstr>
      <vt:lpstr>Финансовый план стартапа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Vadim Frantenko</cp:lastModifiedBy>
  <cp:revision>3</cp:revision>
  <dcterms:created xsi:type="dcterms:W3CDTF">2024-02-13T07:56:08Z</dcterms:created>
  <dcterms:modified xsi:type="dcterms:W3CDTF">2025-01-13T10:05:37Z</dcterms:modified>
</cp:coreProperties>
</file>