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7"/>
  </p:notesMasterIdLst>
  <p:handoutMasterIdLst>
    <p:handoutMasterId r:id="rId18"/>
  </p:handoutMasterIdLst>
  <p:sldIdLst>
    <p:sldId id="260" r:id="rId6"/>
    <p:sldId id="295" r:id="rId7"/>
    <p:sldId id="304" r:id="rId8"/>
    <p:sldId id="306" r:id="rId9"/>
    <p:sldId id="297" r:id="rId10"/>
    <p:sldId id="298" r:id="rId11"/>
    <p:sldId id="299" r:id="rId12"/>
    <p:sldId id="300" r:id="rId13"/>
    <p:sldId id="301" r:id="rId14"/>
    <p:sldId id="305" r:id="rId15"/>
    <p:sldId id="303" r:id="rId16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BFF"/>
    <a:srgbClr val="3399FF"/>
    <a:srgbClr val="00CC99"/>
    <a:srgbClr val="00FFCC"/>
    <a:srgbClr val="20D7C0"/>
    <a:srgbClr val="B244C4"/>
    <a:srgbClr val="E31D68"/>
    <a:srgbClr val="FF9933"/>
    <a:srgbClr val="EF81AB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0" autoAdjust="0"/>
    <p:restoredTop sz="94374" autoAdjust="0"/>
  </p:normalViewPr>
  <p:slideViewPr>
    <p:cSldViewPr snapToGrid="0">
      <p:cViewPr varScale="1">
        <p:scale>
          <a:sx n="45" d="100"/>
          <a:sy n="45" d="100"/>
        </p:scale>
        <p:origin x="1315" y="96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20.10.2023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5068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909" y="3471676"/>
            <a:ext cx="8322795" cy="3869239"/>
          </a:xfrm>
        </p:spPr>
        <p:txBody>
          <a:bodyPr>
            <a:normAutofit/>
          </a:bodyPr>
          <a:lstStyle/>
          <a:p>
            <a:pPr algn="ctr"/>
            <a:r>
              <a:rPr lang="ru-RU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рецептов</a:t>
            </a:r>
            <a:endParaRPr lang="ru-RU"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325" y="468384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95689" y="3604843"/>
            <a:ext cx="9741877" cy="1987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lvl="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</a:pPr>
            <a:endParaRPr lang="ru-RU" sz="28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6458" y="2342210"/>
            <a:ext cx="11694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над разработкой приложения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6458" y="4768169"/>
            <a:ext cx="8494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и продвижение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6458" y="6800243"/>
            <a:ext cx="9480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Масштабирование проекта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5091" y="8261993"/>
            <a:ext cx="107321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влияния данного продукта на здоровье и качество жизни пользователей</a:t>
            </a:r>
          </a:p>
        </p:txBody>
      </p:sp>
      <p:sp>
        <p:nvSpPr>
          <p:cNvPr id="16" name="Овал 15"/>
          <p:cNvSpPr/>
          <p:nvPr/>
        </p:nvSpPr>
        <p:spPr>
          <a:xfrm>
            <a:off x="2948552" y="1529577"/>
            <a:ext cx="2370566" cy="2255380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918" y="1925295"/>
            <a:ext cx="1601220" cy="1601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88" y="3946168"/>
            <a:ext cx="2212621" cy="21852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382" y="4180675"/>
            <a:ext cx="1944431" cy="19444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89" y="6290418"/>
            <a:ext cx="2154830" cy="21281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40" y="8651110"/>
            <a:ext cx="2210069" cy="218271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18" y="6626692"/>
            <a:ext cx="1601220" cy="160122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7952" y="9054351"/>
            <a:ext cx="1437186" cy="14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4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4360"/>
              </a:lnSpc>
              <a:spcBef>
                <a:spcPts val="0"/>
              </a:spcBef>
              <a:buClrTx/>
            </a:pPr>
            <a:r>
              <a:rPr lang="en-US" sz="2800" kern="0" dirty="0">
                <a:solidFill>
                  <a:srgbClr val="000000"/>
                </a:solidFill>
                <a:cs typeface="Arial"/>
              </a:rPr>
              <a:t>+</a:t>
            </a:r>
            <a:r>
              <a:rPr lang="en-US" kern="0" dirty="0">
                <a:solidFill>
                  <a:srgbClr val="000000"/>
                </a:solidFill>
                <a:cs typeface="Arial"/>
              </a:rPr>
              <a:t>7 (</a:t>
            </a:r>
            <a:r>
              <a:rPr lang="ru-RU" kern="0" dirty="0">
                <a:solidFill>
                  <a:srgbClr val="000000"/>
                </a:solidFill>
                <a:cs typeface="Arial"/>
              </a:rPr>
              <a:t>950) 908-64-93</a:t>
            </a:r>
          </a:p>
          <a:p>
            <a:pPr marL="228600" lvl="0" indent="-228600">
              <a:lnSpc>
                <a:spcPts val="4360"/>
              </a:lnSpc>
              <a:buClrTx/>
            </a:pPr>
            <a:r>
              <a:rPr lang="en-US" dirty="0">
                <a:solidFill>
                  <a:prstClr val="black"/>
                </a:solidFill>
              </a:rPr>
              <a:t>tatyanatk11@gmail.ru</a:t>
            </a:r>
            <a:endParaRPr lang="ru-RU" dirty="0">
              <a:solidFill>
                <a:prstClr val="black"/>
              </a:solidFill>
            </a:endParaRPr>
          </a:p>
          <a:p>
            <a:pPr>
              <a:lnSpc>
                <a:spcPts val="4360"/>
              </a:lnSpc>
              <a:buClrTx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6220" y="2407142"/>
            <a:ext cx="8879124" cy="7316721"/>
          </a:xfrm>
          <a:prstGeom prst="roundRect">
            <a:avLst/>
          </a:prstGeom>
          <a:solidFill>
            <a:srgbClr val="F1FBFF"/>
          </a:solidFill>
          <a:ln>
            <a:solidFill>
              <a:schemeClr val="accent1">
                <a:lumMod val="20000"/>
                <a:lumOff val="80000"/>
                <a:alpha val="9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множества существующих вариантов удовлетворения потребности людей в приеме пищи не хватает решения, позволяющего комплексно удовлетворить данную потребность.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8868" y="5719814"/>
            <a:ext cx="7515922" cy="4004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865895" y="1941840"/>
            <a:ext cx="9841831" cy="814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8" b="3110"/>
          <a:stretch/>
        </p:blipFill>
        <p:spPr bwMode="auto">
          <a:xfrm>
            <a:off x="10417992" y="1982691"/>
            <a:ext cx="8851995" cy="791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0" y="894585"/>
            <a:ext cx="9741217" cy="911089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355" y="4325470"/>
            <a:ext cx="7550660" cy="17857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771" y="608118"/>
            <a:ext cx="9741217" cy="911089"/>
          </a:xfrm>
        </p:spPr>
        <p:txBody>
          <a:bodyPr/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260" y="2030712"/>
            <a:ext cx="1939710" cy="19397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79343" y="2388305"/>
            <a:ext cx="5775158" cy="1605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640568" y="2844301"/>
            <a:ext cx="6044787" cy="1620234"/>
          </a:xfrm>
        </p:spPr>
        <p:txBody>
          <a:bodyPr/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Ограниченное время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723" y="6252186"/>
            <a:ext cx="2058620" cy="2058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980" y="6612560"/>
            <a:ext cx="6316189" cy="17993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0568" y="6848477"/>
            <a:ext cx="6968265" cy="2432488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Ограниченность</a:t>
            </a:r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10036728" y="4464535"/>
            <a:ext cx="6843556" cy="1452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 людей только определённых продуктов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06" y="4450099"/>
            <a:ext cx="1706465" cy="1706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6879" y="8835705"/>
            <a:ext cx="1912108" cy="19121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9552" y="8823955"/>
            <a:ext cx="7657240" cy="18899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73749" y="8988092"/>
            <a:ext cx="6968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(56% среди опрошенных людей)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694985"/>
            <a:ext cx="10147610" cy="410364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решения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94159" y="2496220"/>
            <a:ext cx="10053451" cy="2677814"/>
          </a:xfrm>
        </p:spPr>
        <p:txBody>
          <a:bodyPr/>
          <a:lstStyle/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rgbClr val="F1F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рецептов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rgbClr val="F1F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Пошаговая инструкции</a:t>
            </a:r>
          </a:p>
          <a:p>
            <a:pPr marL="587375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rgbClr val="F1FB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для добавления рецептов</a:t>
            </a:r>
          </a:p>
          <a:p>
            <a:pPr marL="587375" indent="-571500">
              <a:buFont typeface="Wingdings" panose="05000000000000000000" pitchFamily="2" charset="2"/>
              <a:buChar char="ü"/>
            </a:pPr>
            <a:endParaRPr lang="ru-RU" sz="4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8608741" y="4951141"/>
            <a:ext cx="11495359" cy="367990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1998663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рецепты</a:t>
            </a:r>
          </a:p>
          <a:p>
            <a:pPr marL="1998663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Подсчет калорийности</a:t>
            </a:r>
          </a:p>
          <a:p>
            <a:pPr marL="1998663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добавлять рецепты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8207297"/>
            <a:ext cx="11731083" cy="3108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4000" dirty="0">
              <a:solidFill>
                <a:srgbClr val="002060"/>
              </a:solidFill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сохранять рецепты с разных сайтов</a:t>
            </a:r>
          </a:p>
          <a:p>
            <a:pPr algn="ctr"/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07441" y="2496220"/>
            <a:ext cx="546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</a:rPr>
              <a:t>Food.ru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1567" y="5652752"/>
            <a:ext cx="5798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1">
                    <a:lumMod val="50000"/>
                  </a:schemeClr>
                </a:solidFill>
              </a:rPr>
              <a:t>Patee</a:t>
            </a:r>
            <a:r>
              <a:rPr lang="en-US" sz="80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</a:rPr>
              <a:t> Рецепты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18635" y="9099778"/>
            <a:ext cx="5597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chemeClr val="accent1">
                    <a:lumMod val="50000"/>
                  </a:schemeClr>
                </a:solidFill>
              </a:rPr>
              <a:t>Incipe</a:t>
            </a:r>
            <a:endParaRPr lang="ru-RU" sz="8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8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774" y="608374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71" y="3332350"/>
            <a:ext cx="6445174" cy="903069"/>
          </a:xfrm>
        </p:spPr>
        <p:txBody>
          <a:bodyPr/>
          <a:lstStyle/>
          <a:p>
            <a:pPr>
              <a:buSzPct val="122000"/>
            </a:pP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Генерация рецептов блюд из продуктов, имеющихся в наличии у пользователя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5671" y="6629069"/>
            <a:ext cx="64451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диетического меню для людей с медицинскими противопоказаниями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783" y="2008911"/>
            <a:ext cx="955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Упор генерации рецептов на правильное питание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1783" y="9530116"/>
            <a:ext cx="6232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и понятность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461783" y="5238236"/>
            <a:ext cx="9729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смотреть в каком ближайшем магазине есть недостающие ингредиенты для блюд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990845" y="1564171"/>
            <a:ext cx="0" cy="957039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990845" y="3332350"/>
            <a:ext cx="84442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894588" y="5125453"/>
            <a:ext cx="7096257" cy="48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990845" y="7507706"/>
            <a:ext cx="10874671" cy="17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894588" y="9366392"/>
            <a:ext cx="7096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7990845" y="10563726"/>
            <a:ext cx="8107408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825" y="1261264"/>
            <a:ext cx="9741217" cy="911089"/>
          </a:xfrm>
        </p:spPr>
        <p:txBody>
          <a:bodyPr/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9357" y="1522779"/>
            <a:ext cx="4853354" cy="98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602544" y="4656218"/>
            <a:ext cx="56931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сегмент: физические лица, независимо от пола и возраста.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8FB22-D28A-98D4-E83B-F26A045C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711" y="3402947"/>
            <a:ext cx="10263619" cy="5551851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ED7AABF-6755-39FA-41C2-35E5E64CDC16}"/>
              </a:ext>
            </a:extLst>
          </p:cNvPr>
          <p:cNvGrpSpPr/>
          <p:nvPr/>
        </p:nvGrpSpPr>
        <p:grpSpPr>
          <a:xfrm>
            <a:off x="9127557" y="4301595"/>
            <a:ext cx="10206981" cy="5296196"/>
            <a:chOff x="9466224" y="4851615"/>
            <a:chExt cx="10206981" cy="52961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CC67D1-6E05-7C70-3146-15A0BE53FA4D}"/>
                </a:ext>
              </a:extLst>
            </p:cNvPr>
            <p:cNvSpPr txBox="1"/>
            <p:nvPr/>
          </p:nvSpPr>
          <p:spPr>
            <a:xfrm>
              <a:off x="17963016" y="5073075"/>
              <a:ext cx="1171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35%</a:t>
              </a:r>
              <a:endParaRPr lang="en-US" sz="3200" dirty="0">
                <a:latin typeface="Berlin Sans FB Demi" panose="020E0802020502020306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4E7BA6-17E0-00AD-7118-27DFA66D2BCE}"/>
                </a:ext>
              </a:extLst>
            </p:cNvPr>
            <p:cNvSpPr txBox="1"/>
            <p:nvPr/>
          </p:nvSpPr>
          <p:spPr>
            <a:xfrm>
              <a:off x="9466224" y="9563036"/>
              <a:ext cx="1171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24%</a:t>
              </a:r>
              <a:endParaRPr lang="en-US" sz="3200" dirty="0">
                <a:latin typeface="Berlin Sans FB Demi" panose="020E0802020502020306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8493A2-3A8B-4D44-C7C1-423C5CE1FC31}"/>
                </a:ext>
              </a:extLst>
            </p:cNvPr>
            <p:cNvSpPr txBox="1"/>
            <p:nvPr/>
          </p:nvSpPr>
          <p:spPr>
            <a:xfrm>
              <a:off x="18501554" y="9505918"/>
              <a:ext cx="1171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10%</a:t>
              </a:r>
              <a:endParaRPr lang="en-US" sz="3200" dirty="0">
                <a:latin typeface="Berlin Sans FB Demi" panose="020E0802020502020306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0FE9AF-B001-6D78-8678-0B9F95B8B2B6}"/>
                </a:ext>
              </a:extLst>
            </p:cNvPr>
            <p:cNvSpPr txBox="1"/>
            <p:nvPr/>
          </p:nvSpPr>
          <p:spPr>
            <a:xfrm>
              <a:off x="9466224" y="7456985"/>
              <a:ext cx="1171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15%</a:t>
              </a:r>
              <a:endParaRPr lang="en-US" sz="3200" dirty="0">
                <a:latin typeface="Berlin Sans FB Demi" panose="020E0802020502020306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0179D1-3E2F-9B98-374D-1E87F346E0BE}"/>
                </a:ext>
              </a:extLst>
            </p:cNvPr>
            <p:cNvSpPr txBox="1"/>
            <p:nvPr/>
          </p:nvSpPr>
          <p:spPr>
            <a:xfrm>
              <a:off x="10052049" y="4851615"/>
              <a:ext cx="11716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/>
                <a:t>16%</a:t>
              </a:r>
              <a:endParaRPr lang="en-US" sz="3200" dirty="0">
                <a:latin typeface="Berlin Sans FB Demi" panose="020E0802020502020306" pitchFamily="34" charset="0"/>
              </a:endParaRPr>
            </a:p>
          </p:txBody>
        </p:sp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10520-0A73-33AB-81CC-156C8893BFCC}"/>
              </a:ext>
            </a:extLst>
          </p:cNvPr>
          <p:cNvSpPr/>
          <p:nvPr/>
        </p:nvSpPr>
        <p:spPr>
          <a:xfrm>
            <a:off x="10520784" y="1717909"/>
            <a:ext cx="8566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769" y="746284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38627"/>
              </p:ext>
            </p:extLst>
          </p:nvPr>
        </p:nvGraphicFramePr>
        <p:xfrm>
          <a:off x="1898285" y="1424929"/>
          <a:ext cx="16711448" cy="914448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711448">
                  <a:extLst>
                    <a:ext uri="{9D8B030D-6E8A-4147-A177-3AD203B41FA5}">
                      <a16:colId xmlns:a16="http://schemas.microsoft.com/office/drawing/2014/main" val="1262508670"/>
                    </a:ext>
                  </a:extLst>
                </a:gridCol>
              </a:tblGrid>
              <a:tr h="9144487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endParaRPr lang="ru-RU" sz="4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4400" kern="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Предлагаемые пакеты услуг: </a:t>
                      </a:r>
                      <a:endParaRPr lang="ru-RU" sz="6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 (бесплатны) пакет – генерация рецептов из имеющихся у пользователя продуктов, а также рекомендации готовых рецептов при помощи искусственного интеллекта.</a:t>
                      </a:r>
                      <a:endParaRPr lang="ru-RU" sz="4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299 руб. – +ежемесячная подписка на составление индивидуального меню и калькуляцию себестоимости готового блюда, также диетическое меню. Показаны ближайшие магазины и наличие продуктов в них. Возможна доставка.</a:t>
                      </a:r>
                      <a:endParaRPr lang="ru-RU" sz="4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599 руб. - +в пакет включены видео-мастер-классы по приготовлению блюд, с возможностью их сохранения и просмотра в режиме </a:t>
                      </a:r>
                      <a:r>
                        <a:rPr lang="ru-RU" sz="36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оффлайн</a:t>
                      </a: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4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999руб. - +подписка включает составление меню и расчет недельного или ежемесячного бюджета на продукты, позволяет рассчитать стоимость готовых блюд на несколько человек (семью).</a:t>
                      </a:r>
                      <a:endParaRPr lang="ru-RU" sz="4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28600"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74320" algn="l"/>
                        </a:tabLs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1499 руб. - +в пакет включается чат с </a:t>
                      </a:r>
                      <a:r>
                        <a:rPr lang="ru-RU" sz="36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нутрициологом</a:t>
                      </a: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позволяет получить индивидуальную консультацию по рациональному питанию.</a:t>
                      </a:r>
                      <a:endParaRPr lang="ru-RU" sz="4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102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516" y="1080089"/>
            <a:ext cx="9741217" cy="911089"/>
          </a:xfrm>
        </p:spPr>
        <p:txBody>
          <a:bodyPr/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</a:t>
            </a:r>
            <a:r>
              <a:rPr lang="ru-RU" sz="6600" b="1" dirty="0"/>
              <a:t> </a:t>
            </a:r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95077" y="3307842"/>
            <a:ext cx="9186721" cy="2970185"/>
          </a:xfrm>
          <a:prstGeom prst="roundRect">
            <a:avLst/>
          </a:prstGeom>
          <a:gradFill flip="none" rotWithShape="1">
            <a:gsLst>
              <a:gs pos="0">
                <a:srgbClr val="20D7C0">
                  <a:tint val="66000"/>
                  <a:satMod val="160000"/>
                </a:srgbClr>
              </a:gs>
              <a:gs pos="50000">
                <a:srgbClr val="20D7C0">
                  <a:tint val="44500"/>
                  <a:satMod val="160000"/>
                </a:srgbClr>
              </a:gs>
              <a:gs pos="100000">
                <a:srgbClr val="20D7C0">
                  <a:tint val="23500"/>
                  <a:satMod val="160000"/>
                </a:srgbClr>
              </a:gs>
            </a:gsLst>
            <a:lin ang="6000000" scaled="0"/>
            <a:tileRect/>
          </a:gra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6" y="6835153"/>
            <a:ext cx="9186720" cy="3149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45" y="3307842"/>
            <a:ext cx="9186721" cy="2970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76" y="6835153"/>
            <a:ext cx="9186721" cy="30003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88427" y="3953473"/>
            <a:ext cx="7756867" cy="1882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Изучена конкурентная </a:t>
            </a:r>
          </a:p>
          <a:p>
            <a:pPr marL="15875"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94588" y="7803495"/>
            <a:ext cx="86724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lvl="0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Выявлен целевой сегмент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840775" y="3839403"/>
            <a:ext cx="60514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 algn="ctr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6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Сформулирована идея проекта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65520" y="7131504"/>
            <a:ext cx="7045832" cy="1133656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Определены ключевые факторы успеха</a:t>
            </a:r>
          </a:p>
          <a:p>
            <a:pPr algn="ctr"/>
            <a:endParaRPr lang="ru-RU" sz="5400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0" y="2232671"/>
            <a:ext cx="20104100" cy="90399"/>
          </a:xfrm>
          <a:prstGeom prst="line">
            <a:avLst/>
          </a:prstGeom>
          <a:ln w="5715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3433" y="7760931"/>
            <a:ext cx="5343054" cy="2103120"/>
          </a:xfrm>
        </p:spPr>
        <p:txBody>
          <a:bodyPr/>
          <a:lstStyle/>
          <a:p>
            <a:r>
              <a:rPr lang="ru-RU" sz="28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Лидер </a:t>
            </a:r>
            <a:r>
              <a:rPr lang="ru-RU" sz="2800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стартап</a:t>
            </a:r>
            <a:r>
              <a:rPr lang="ru-RU" sz="28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-проекта</a:t>
            </a:r>
          </a:p>
          <a:p>
            <a:pPr>
              <a:spcAft>
                <a:spcPts val="0"/>
              </a:spcAft>
              <a:tabLst>
                <a:tab pos="27432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Генерация идей, описание проекта, сбор данных.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03433" y="6483372"/>
            <a:ext cx="4963913" cy="640080"/>
          </a:xfrm>
        </p:spPr>
        <p:txBody>
          <a:bodyPr/>
          <a:lstStyle/>
          <a:p>
            <a:pPr algn="ctr"/>
            <a:r>
              <a:rPr lang="ru-RU" sz="3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Кузнецова Татьяна Сергеевна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98524" y="7760931"/>
            <a:ext cx="4134612" cy="2103120"/>
          </a:xfrm>
        </p:spPr>
        <p:txBody>
          <a:bodyPr/>
          <a:lstStyle/>
          <a:p>
            <a:r>
              <a:rPr lang="ru-RU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Генерация идей, описание проекта, сбор данных, оформление паспорта проекта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82A6A9D-9E28-5E4D-BD68-EF75EBA5C8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95855" y="3949700"/>
            <a:ext cx="2139950" cy="2141538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98524" y="6424134"/>
            <a:ext cx="4134612" cy="438912"/>
          </a:xfrm>
        </p:spPr>
        <p:txBody>
          <a:bodyPr/>
          <a:lstStyle/>
          <a:p>
            <a:pPr algn="ctr"/>
            <a:r>
              <a:rPr lang="ru-RU" sz="36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Сергеева Зоя Павловна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178964" y="7760931"/>
            <a:ext cx="4134612" cy="2103120"/>
          </a:xfrm>
        </p:spPr>
        <p:txBody>
          <a:bodyPr/>
          <a:lstStyle/>
          <a:p>
            <a:r>
              <a:rPr lang="ru-RU" sz="2800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проекта, сбор данных, подготовка презентации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65FC860D-8854-7D4C-8363-B21E496916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176295" y="3949700"/>
            <a:ext cx="2139950" cy="2141538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303614" y="6482340"/>
            <a:ext cx="5885312" cy="380706"/>
          </a:xfrm>
        </p:spPr>
        <p:txBody>
          <a:bodyPr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Афанасьева Елизавета Михайловна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5" t="5712" r="5545" b="20382"/>
          <a:stretch/>
        </p:blipFill>
        <p:spPr bwMode="auto">
          <a:xfrm>
            <a:off x="1910130" y="2251363"/>
            <a:ext cx="3488346" cy="386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"/>
          <a:stretch/>
        </p:blipFill>
        <p:spPr bwMode="auto">
          <a:xfrm>
            <a:off x="7807569" y="2287064"/>
            <a:ext cx="3393832" cy="386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0379" r="-1813" b="8889"/>
          <a:stretch/>
        </p:blipFill>
        <p:spPr bwMode="auto">
          <a:xfrm>
            <a:off x="13592910" y="2251363"/>
            <a:ext cx="3393832" cy="386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2006/documentManagement/types"/>
    <ds:schemaRef ds:uri="dae585fd-f7dc-4d5a-b1b8-e5742ef77c8f"/>
    <ds:schemaRef ds:uri="http://purl.org/dc/dcmitype/"/>
    <ds:schemaRef ds:uri="f3f21cfc-4d3e-42b1-8a95-d7209818f9d6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365</Words>
  <Application>Microsoft Office PowerPoint</Application>
  <PresentationFormat>Произвольный</PresentationFormat>
  <Paragraphs>68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Berlin Sans FB Demi</vt:lpstr>
      <vt:lpstr>Calibri</vt:lpstr>
      <vt:lpstr>Times New Roman</vt:lpstr>
      <vt:lpstr>Wingdings</vt:lpstr>
      <vt:lpstr>ОБЛОЖКИ</vt:lpstr>
      <vt:lpstr>РАЗДЕЛИТЕЛИ</vt:lpstr>
      <vt:lpstr>Генератор рецептов</vt:lpstr>
      <vt:lpstr>Актуальность проекта</vt:lpstr>
      <vt:lpstr>Проблема</vt:lpstr>
      <vt:lpstr>Существующие решения</vt:lpstr>
      <vt:lpstr>Наше 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Зоя Сергеева</cp:lastModifiedBy>
  <cp:revision>259</cp:revision>
  <dcterms:created xsi:type="dcterms:W3CDTF">2021-03-01T12:07:13Z</dcterms:created>
  <dcterms:modified xsi:type="dcterms:W3CDTF">2023-10-20T14:27:31Z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