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61" r:id="rId3"/>
    <p:sldId id="262" r:id="rId4"/>
    <p:sldId id="260" r:id="rId5"/>
    <p:sldId id="263" r:id="rId6"/>
    <p:sldId id="265" r:id="rId7"/>
    <p:sldId id="270" r:id="rId8"/>
    <p:sldId id="271" r:id="rId9"/>
    <p:sldId id="264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E6670-20D3-4A77-ACD7-61AB6893E062}" v="219" dt="2023-10-22T21:28:23.437"/>
    <p1510:client id="{3A59ACC9-CB91-4912-A65B-2EBA5994F353}" v="87" dt="2023-12-05T21:01:12.454"/>
    <p1510:client id="{CB7454CA-ED1B-4C49-89D3-D2CB99560950}" v="22" dt="2023-12-05T20:41:48.051"/>
    <p1510:client id="{D02FEF40-620B-4D2F-88BD-68AAC7CD5090}" v="447" dt="2023-10-22T21:15:33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7"/>
    <p:restoredTop sz="94673"/>
  </p:normalViewPr>
  <p:slideViewPr>
    <p:cSldViewPr snapToGrid="0">
      <p:cViewPr>
        <p:scale>
          <a:sx n="85" d="100"/>
          <a:sy n="85" d="100"/>
        </p:scale>
        <p:origin x="6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61978-10A7-4EFD-B612-8150A095F0A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69BEAE-238C-473D-A362-05FDFAF0AD12}">
      <dgm:prSet phldrT="[Текст]" phldr="0"/>
      <dgm:spPr/>
      <dgm:t>
        <a:bodyPr/>
        <a:lstStyle/>
        <a:p>
          <a:pPr rtl="0"/>
          <a:r>
            <a:rPr lang="ru-RU" dirty="0">
              <a:latin typeface="Calibri Light" panose="020F0302020204030204"/>
            </a:rPr>
            <a:t>Поиск браконьеров</a:t>
          </a:r>
          <a:endParaRPr lang="ru-RU" dirty="0"/>
        </a:p>
      </dgm:t>
    </dgm:pt>
    <dgm:pt modelId="{8C57B7D0-78D6-4291-B187-E5B235FAECD7}" type="parTrans" cxnId="{A8302306-1638-4464-86C0-0092C452B9D8}">
      <dgm:prSet/>
      <dgm:spPr/>
      <dgm:t>
        <a:bodyPr/>
        <a:lstStyle/>
        <a:p>
          <a:endParaRPr lang="ru-RU"/>
        </a:p>
      </dgm:t>
    </dgm:pt>
    <dgm:pt modelId="{F9DBB2D2-C4E0-4834-AE4D-5F328D18F5B9}" type="sibTrans" cxnId="{A8302306-1638-4464-86C0-0092C452B9D8}">
      <dgm:prSet/>
      <dgm:spPr/>
      <dgm:t>
        <a:bodyPr/>
        <a:lstStyle/>
        <a:p>
          <a:endParaRPr lang="ru-RU"/>
        </a:p>
      </dgm:t>
    </dgm:pt>
    <dgm:pt modelId="{1072AF1D-1918-4D82-8C03-BCF4DA139C6F}">
      <dgm:prSet phldrT="[Текст]" phldr="0"/>
      <dgm:spPr/>
      <dgm:t>
        <a:bodyPr/>
        <a:lstStyle/>
        <a:p>
          <a:pPr rtl="0"/>
          <a:r>
            <a:rPr lang="ru-RU" dirty="0">
              <a:latin typeface="Calibri Light" panose="020F0302020204030204"/>
            </a:rPr>
            <a:t>Мониторинг окружающей среды</a:t>
          </a:r>
          <a:endParaRPr lang="ru-RU" dirty="0"/>
        </a:p>
      </dgm:t>
    </dgm:pt>
    <dgm:pt modelId="{C403AC57-DA0F-47DD-A6CE-EFD0C42B0505}" type="parTrans" cxnId="{A129AE28-A41B-4EB8-AC66-B037CD960B04}">
      <dgm:prSet/>
      <dgm:spPr/>
      <dgm:t>
        <a:bodyPr/>
        <a:lstStyle/>
        <a:p>
          <a:endParaRPr lang="ru-RU"/>
        </a:p>
      </dgm:t>
    </dgm:pt>
    <dgm:pt modelId="{95E804B5-393F-4360-A535-001A50C3BBB7}" type="sibTrans" cxnId="{A129AE28-A41B-4EB8-AC66-B037CD960B04}">
      <dgm:prSet/>
      <dgm:spPr/>
      <dgm:t>
        <a:bodyPr/>
        <a:lstStyle/>
        <a:p>
          <a:endParaRPr lang="ru-RU"/>
        </a:p>
      </dgm:t>
    </dgm:pt>
    <dgm:pt modelId="{3BE00847-E5EB-4615-8607-E1C1C82867CC}">
      <dgm:prSet phldrT="[Текст]" phldr="0"/>
      <dgm:spPr/>
      <dgm:t>
        <a:bodyPr/>
        <a:lstStyle/>
        <a:p>
          <a:pPr rtl="0"/>
          <a:r>
            <a:rPr lang="ru-RU" dirty="0">
              <a:latin typeface="Calibri Light" panose="020F0302020204030204"/>
            </a:rPr>
            <a:t>Контроль лесных </a:t>
          </a:r>
          <a:r>
            <a:rPr lang="ru-RU" dirty="0" err="1">
              <a:latin typeface="Calibri Light" panose="020F0302020204030204"/>
            </a:rPr>
            <a:t>можаров</a:t>
          </a:r>
          <a:endParaRPr lang="ru-RU" dirty="0" err="1"/>
        </a:p>
      </dgm:t>
    </dgm:pt>
    <dgm:pt modelId="{829FA603-99CE-42E2-BBCB-2A93D6123657}" type="parTrans" cxnId="{DB34D3AA-0CA2-4585-B646-B380815CF015}">
      <dgm:prSet/>
      <dgm:spPr/>
      <dgm:t>
        <a:bodyPr/>
        <a:lstStyle/>
        <a:p>
          <a:endParaRPr lang="ru-RU"/>
        </a:p>
      </dgm:t>
    </dgm:pt>
    <dgm:pt modelId="{849710E2-2139-4A0A-92DF-A1F29B44EEBC}" type="sibTrans" cxnId="{DB34D3AA-0CA2-4585-B646-B380815CF015}">
      <dgm:prSet/>
      <dgm:spPr/>
      <dgm:t>
        <a:bodyPr/>
        <a:lstStyle/>
        <a:p>
          <a:endParaRPr lang="ru-RU"/>
        </a:p>
      </dgm:t>
    </dgm:pt>
    <dgm:pt modelId="{94777791-8335-417E-A1E9-8B3CF1673C70}">
      <dgm:prSet phldrT="[Текст]" phldr="0"/>
      <dgm:spPr/>
      <dgm:t>
        <a:bodyPr/>
        <a:lstStyle/>
        <a:p>
          <a:pPr rtl="0"/>
          <a:r>
            <a:rPr lang="ru-RU" dirty="0">
              <a:latin typeface="Calibri Light" panose="020F0302020204030204"/>
            </a:rPr>
            <a:t>Помощь фермерам земледелием </a:t>
          </a:r>
          <a:endParaRPr lang="ru-RU" dirty="0"/>
        </a:p>
      </dgm:t>
    </dgm:pt>
    <dgm:pt modelId="{F72A77F1-D5A9-4853-8988-A6D743426713}" type="parTrans" cxnId="{FB0380AA-9ED2-4797-8494-51FCA8B3E820}">
      <dgm:prSet/>
      <dgm:spPr/>
      <dgm:t>
        <a:bodyPr/>
        <a:lstStyle/>
        <a:p>
          <a:endParaRPr lang="ru-RU"/>
        </a:p>
      </dgm:t>
    </dgm:pt>
    <dgm:pt modelId="{E569624E-7500-4C47-9441-610A29D1DD22}" type="sibTrans" cxnId="{FB0380AA-9ED2-4797-8494-51FCA8B3E820}">
      <dgm:prSet/>
      <dgm:spPr/>
      <dgm:t>
        <a:bodyPr/>
        <a:lstStyle/>
        <a:p>
          <a:endParaRPr lang="ru-RU"/>
        </a:p>
      </dgm:t>
    </dgm:pt>
    <dgm:pt modelId="{D63DCA60-5F64-45CA-AF38-B59355AEAF0F}">
      <dgm:prSet phldrT="[Текст]" phldr="0"/>
      <dgm:spPr/>
      <dgm:t>
        <a:bodyPr/>
        <a:lstStyle/>
        <a:p>
          <a:pPr rtl="0"/>
          <a:r>
            <a:rPr lang="ru-RU" dirty="0">
              <a:latin typeface="Calibri Light" panose="020F0302020204030204"/>
            </a:rPr>
            <a:t>Оценка расселения животных</a:t>
          </a:r>
          <a:endParaRPr lang="ru-RU" dirty="0"/>
        </a:p>
      </dgm:t>
    </dgm:pt>
    <dgm:pt modelId="{47327AAB-97E0-4BEF-9B95-7933307AD241}" type="parTrans" cxnId="{E6F36DA1-C55D-4C0A-B46A-737A48DDBB3D}">
      <dgm:prSet/>
      <dgm:spPr/>
      <dgm:t>
        <a:bodyPr/>
        <a:lstStyle/>
        <a:p>
          <a:endParaRPr lang="ru-RU"/>
        </a:p>
      </dgm:t>
    </dgm:pt>
    <dgm:pt modelId="{C543EB67-AFD2-409D-BC5A-252637A7BBDD}" type="sibTrans" cxnId="{E6F36DA1-C55D-4C0A-B46A-737A48DDBB3D}">
      <dgm:prSet/>
      <dgm:spPr/>
      <dgm:t>
        <a:bodyPr/>
        <a:lstStyle/>
        <a:p>
          <a:endParaRPr lang="ru-RU"/>
        </a:p>
      </dgm:t>
    </dgm:pt>
    <dgm:pt modelId="{79D9207B-B105-4E57-AEE0-446721BDD851}" type="pres">
      <dgm:prSet presAssocID="{01461978-10A7-4EFD-B612-8150A095F0A5}" presName="cycle" presStyleCnt="0">
        <dgm:presLayoutVars>
          <dgm:dir/>
          <dgm:resizeHandles val="exact"/>
        </dgm:presLayoutVars>
      </dgm:prSet>
      <dgm:spPr/>
    </dgm:pt>
    <dgm:pt modelId="{B72E5BB6-7E93-4925-A9AF-7C0046E49328}" type="pres">
      <dgm:prSet presAssocID="{3F69BEAE-238C-473D-A362-05FDFAF0AD12}" presName="node" presStyleLbl="node1" presStyleIdx="0" presStyleCnt="5">
        <dgm:presLayoutVars>
          <dgm:bulletEnabled val="1"/>
        </dgm:presLayoutVars>
      </dgm:prSet>
      <dgm:spPr/>
    </dgm:pt>
    <dgm:pt modelId="{3677EA45-2ED4-4379-AFCC-77A0EC079233}" type="pres">
      <dgm:prSet presAssocID="{3F69BEAE-238C-473D-A362-05FDFAF0AD12}" presName="spNode" presStyleCnt="0"/>
      <dgm:spPr/>
    </dgm:pt>
    <dgm:pt modelId="{17576B85-FF72-447E-A49E-D2F42E5FBAEE}" type="pres">
      <dgm:prSet presAssocID="{F9DBB2D2-C4E0-4834-AE4D-5F328D18F5B9}" presName="sibTrans" presStyleLbl="sibTrans1D1" presStyleIdx="0" presStyleCnt="5"/>
      <dgm:spPr/>
    </dgm:pt>
    <dgm:pt modelId="{2782270B-B676-49E2-9AEE-CEFB40FB957E}" type="pres">
      <dgm:prSet presAssocID="{1072AF1D-1918-4D82-8C03-BCF4DA139C6F}" presName="node" presStyleLbl="node1" presStyleIdx="1" presStyleCnt="5">
        <dgm:presLayoutVars>
          <dgm:bulletEnabled val="1"/>
        </dgm:presLayoutVars>
      </dgm:prSet>
      <dgm:spPr/>
    </dgm:pt>
    <dgm:pt modelId="{2E6EC6CE-FEA5-4A0B-96EC-8FEC051F3A7C}" type="pres">
      <dgm:prSet presAssocID="{1072AF1D-1918-4D82-8C03-BCF4DA139C6F}" presName="spNode" presStyleCnt="0"/>
      <dgm:spPr/>
    </dgm:pt>
    <dgm:pt modelId="{E96653F1-C9AF-4A06-9EC4-C33F14B15B3A}" type="pres">
      <dgm:prSet presAssocID="{95E804B5-393F-4360-A535-001A50C3BBB7}" presName="sibTrans" presStyleLbl="sibTrans1D1" presStyleIdx="1" presStyleCnt="5"/>
      <dgm:spPr/>
    </dgm:pt>
    <dgm:pt modelId="{FCCFC4AA-9116-48DA-9290-DBC799AE7163}" type="pres">
      <dgm:prSet presAssocID="{3BE00847-E5EB-4615-8607-E1C1C82867CC}" presName="node" presStyleLbl="node1" presStyleIdx="2" presStyleCnt="5">
        <dgm:presLayoutVars>
          <dgm:bulletEnabled val="1"/>
        </dgm:presLayoutVars>
      </dgm:prSet>
      <dgm:spPr/>
    </dgm:pt>
    <dgm:pt modelId="{2F6FE012-2B3A-435A-B407-408474821738}" type="pres">
      <dgm:prSet presAssocID="{3BE00847-E5EB-4615-8607-E1C1C82867CC}" presName="spNode" presStyleCnt="0"/>
      <dgm:spPr/>
    </dgm:pt>
    <dgm:pt modelId="{09057EFD-11B4-4C0D-97B6-86769A28FC56}" type="pres">
      <dgm:prSet presAssocID="{849710E2-2139-4A0A-92DF-A1F29B44EEBC}" presName="sibTrans" presStyleLbl="sibTrans1D1" presStyleIdx="2" presStyleCnt="5"/>
      <dgm:spPr/>
    </dgm:pt>
    <dgm:pt modelId="{82BB8490-DEB1-4B39-8AA1-8108DA9C5A17}" type="pres">
      <dgm:prSet presAssocID="{94777791-8335-417E-A1E9-8B3CF1673C70}" presName="node" presStyleLbl="node1" presStyleIdx="3" presStyleCnt="5">
        <dgm:presLayoutVars>
          <dgm:bulletEnabled val="1"/>
        </dgm:presLayoutVars>
      </dgm:prSet>
      <dgm:spPr/>
    </dgm:pt>
    <dgm:pt modelId="{2CF48C4C-0C4D-4045-9484-555E621E7B3F}" type="pres">
      <dgm:prSet presAssocID="{94777791-8335-417E-A1E9-8B3CF1673C70}" presName="spNode" presStyleCnt="0"/>
      <dgm:spPr/>
    </dgm:pt>
    <dgm:pt modelId="{41B9F8CB-3EA4-450C-8DA7-B6E56B82BBAA}" type="pres">
      <dgm:prSet presAssocID="{E569624E-7500-4C47-9441-610A29D1DD22}" presName="sibTrans" presStyleLbl="sibTrans1D1" presStyleIdx="3" presStyleCnt="5"/>
      <dgm:spPr/>
    </dgm:pt>
    <dgm:pt modelId="{6E492D2A-05D2-42BC-AB7C-2E56FC01CE1F}" type="pres">
      <dgm:prSet presAssocID="{D63DCA60-5F64-45CA-AF38-B59355AEAF0F}" presName="node" presStyleLbl="node1" presStyleIdx="4" presStyleCnt="5">
        <dgm:presLayoutVars>
          <dgm:bulletEnabled val="1"/>
        </dgm:presLayoutVars>
      </dgm:prSet>
      <dgm:spPr/>
    </dgm:pt>
    <dgm:pt modelId="{A1828321-A265-4347-9C47-83E48C05C911}" type="pres">
      <dgm:prSet presAssocID="{D63DCA60-5F64-45CA-AF38-B59355AEAF0F}" presName="spNode" presStyleCnt="0"/>
      <dgm:spPr/>
    </dgm:pt>
    <dgm:pt modelId="{2C2F529B-9FF1-4DE1-B6CE-BFE7AA5273C4}" type="pres">
      <dgm:prSet presAssocID="{C543EB67-AFD2-409D-BC5A-252637A7BBDD}" presName="sibTrans" presStyleLbl="sibTrans1D1" presStyleIdx="4" presStyleCnt="5"/>
      <dgm:spPr/>
    </dgm:pt>
  </dgm:ptLst>
  <dgm:cxnLst>
    <dgm:cxn modelId="{B44EB300-D14B-44FC-B023-DF2CE95301F1}" type="presOf" srcId="{3BE00847-E5EB-4615-8607-E1C1C82867CC}" destId="{FCCFC4AA-9116-48DA-9290-DBC799AE7163}" srcOrd="0" destOrd="0" presId="urn:microsoft.com/office/officeart/2005/8/layout/cycle6"/>
    <dgm:cxn modelId="{8C87EE01-007F-4B60-9279-807E9EAC5D26}" type="presOf" srcId="{95E804B5-393F-4360-A535-001A50C3BBB7}" destId="{E96653F1-C9AF-4A06-9EC4-C33F14B15B3A}" srcOrd="0" destOrd="0" presId="urn:microsoft.com/office/officeart/2005/8/layout/cycle6"/>
    <dgm:cxn modelId="{A8302306-1638-4464-86C0-0092C452B9D8}" srcId="{01461978-10A7-4EFD-B612-8150A095F0A5}" destId="{3F69BEAE-238C-473D-A362-05FDFAF0AD12}" srcOrd="0" destOrd="0" parTransId="{8C57B7D0-78D6-4291-B187-E5B235FAECD7}" sibTransId="{F9DBB2D2-C4E0-4834-AE4D-5F328D18F5B9}"/>
    <dgm:cxn modelId="{A129AE28-A41B-4EB8-AC66-B037CD960B04}" srcId="{01461978-10A7-4EFD-B612-8150A095F0A5}" destId="{1072AF1D-1918-4D82-8C03-BCF4DA139C6F}" srcOrd="1" destOrd="0" parTransId="{C403AC57-DA0F-47DD-A6CE-EFD0C42B0505}" sibTransId="{95E804B5-393F-4360-A535-001A50C3BBB7}"/>
    <dgm:cxn modelId="{8C87B67A-F529-4825-9386-E6C1C7B1EE64}" type="presOf" srcId="{E569624E-7500-4C47-9441-610A29D1DD22}" destId="{41B9F8CB-3EA4-450C-8DA7-B6E56B82BBAA}" srcOrd="0" destOrd="0" presId="urn:microsoft.com/office/officeart/2005/8/layout/cycle6"/>
    <dgm:cxn modelId="{E6F36DA1-C55D-4C0A-B46A-737A48DDBB3D}" srcId="{01461978-10A7-4EFD-B612-8150A095F0A5}" destId="{D63DCA60-5F64-45CA-AF38-B59355AEAF0F}" srcOrd="4" destOrd="0" parTransId="{47327AAB-97E0-4BEF-9B95-7933307AD241}" sibTransId="{C543EB67-AFD2-409D-BC5A-252637A7BBDD}"/>
    <dgm:cxn modelId="{335E73A2-BE44-4C38-BC07-C29E344510C3}" type="presOf" srcId="{D63DCA60-5F64-45CA-AF38-B59355AEAF0F}" destId="{6E492D2A-05D2-42BC-AB7C-2E56FC01CE1F}" srcOrd="0" destOrd="0" presId="urn:microsoft.com/office/officeart/2005/8/layout/cycle6"/>
    <dgm:cxn modelId="{FB0380AA-9ED2-4797-8494-51FCA8B3E820}" srcId="{01461978-10A7-4EFD-B612-8150A095F0A5}" destId="{94777791-8335-417E-A1E9-8B3CF1673C70}" srcOrd="3" destOrd="0" parTransId="{F72A77F1-D5A9-4853-8988-A6D743426713}" sibTransId="{E569624E-7500-4C47-9441-610A29D1DD22}"/>
    <dgm:cxn modelId="{DB34D3AA-0CA2-4585-B646-B380815CF015}" srcId="{01461978-10A7-4EFD-B612-8150A095F0A5}" destId="{3BE00847-E5EB-4615-8607-E1C1C82867CC}" srcOrd="2" destOrd="0" parTransId="{829FA603-99CE-42E2-BBCB-2A93D6123657}" sibTransId="{849710E2-2139-4A0A-92DF-A1F29B44EEBC}"/>
    <dgm:cxn modelId="{0D5065B3-A8C3-4124-A545-67F4DB21E39E}" type="presOf" srcId="{F9DBB2D2-C4E0-4834-AE4D-5F328D18F5B9}" destId="{17576B85-FF72-447E-A49E-D2F42E5FBAEE}" srcOrd="0" destOrd="0" presId="urn:microsoft.com/office/officeart/2005/8/layout/cycle6"/>
    <dgm:cxn modelId="{16BA65C2-6E67-4CDC-820F-17AF5B96ADF6}" type="presOf" srcId="{849710E2-2139-4A0A-92DF-A1F29B44EEBC}" destId="{09057EFD-11B4-4C0D-97B6-86769A28FC56}" srcOrd="0" destOrd="0" presId="urn:microsoft.com/office/officeart/2005/8/layout/cycle6"/>
    <dgm:cxn modelId="{555F25C7-73A0-4036-A65F-6BDE16A01D2F}" type="presOf" srcId="{3F69BEAE-238C-473D-A362-05FDFAF0AD12}" destId="{B72E5BB6-7E93-4925-A9AF-7C0046E49328}" srcOrd="0" destOrd="0" presId="urn:microsoft.com/office/officeart/2005/8/layout/cycle6"/>
    <dgm:cxn modelId="{F61B54D3-4727-42AA-A1AF-80771809F18A}" type="presOf" srcId="{01461978-10A7-4EFD-B612-8150A095F0A5}" destId="{79D9207B-B105-4E57-AEE0-446721BDD851}" srcOrd="0" destOrd="0" presId="urn:microsoft.com/office/officeart/2005/8/layout/cycle6"/>
    <dgm:cxn modelId="{3C6278D8-8E50-454D-B9BF-6A5B1B3E6346}" type="presOf" srcId="{C543EB67-AFD2-409D-BC5A-252637A7BBDD}" destId="{2C2F529B-9FF1-4DE1-B6CE-BFE7AA5273C4}" srcOrd="0" destOrd="0" presId="urn:microsoft.com/office/officeart/2005/8/layout/cycle6"/>
    <dgm:cxn modelId="{89A13FDA-3BB7-48DD-BA2F-1070EDB8484C}" type="presOf" srcId="{1072AF1D-1918-4D82-8C03-BCF4DA139C6F}" destId="{2782270B-B676-49E2-9AEE-CEFB40FB957E}" srcOrd="0" destOrd="0" presId="urn:microsoft.com/office/officeart/2005/8/layout/cycle6"/>
    <dgm:cxn modelId="{B8CCFAE4-DD8A-4AB9-90B1-F5BC03439431}" type="presOf" srcId="{94777791-8335-417E-A1E9-8B3CF1673C70}" destId="{82BB8490-DEB1-4B39-8AA1-8108DA9C5A17}" srcOrd="0" destOrd="0" presId="urn:microsoft.com/office/officeart/2005/8/layout/cycle6"/>
    <dgm:cxn modelId="{13042779-CBDD-4786-AE48-3198577D8118}" type="presParOf" srcId="{79D9207B-B105-4E57-AEE0-446721BDD851}" destId="{B72E5BB6-7E93-4925-A9AF-7C0046E49328}" srcOrd="0" destOrd="0" presId="urn:microsoft.com/office/officeart/2005/8/layout/cycle6"/>
    <dgm:cxn modelId="{91591FC2-6CCB-4B49-9FF8-AAFD911851A7}" type="presParOf" srcId="{79D9207B-B105-4E57-AEE0-446721BDD851}" destId="{3677EA45-2ED4-4379-AFCC-77A0EC079233}" srcOrd="1" destOrd="0" presId="urn:microsoft.com/office/officeart/2005/8/layout/cycle6"/>
    <dgm:cxn modelId="{1C923EE7-0AAD-42B9-B4EC-6152E21DD9D2}" type="presParOf" srcId="{79D9207B-B105-4E57-AEE0-446721BDD851}" destId="{17576B85-FF72-447E-A49E-D2F42E5FBAEE}" srcOrd="2" destOrd="0" presId="urn:microsoft.com/office/officeart/2005/8/layout/cycle6"/>
    <dgm:cxn modelId="{CEAE8C5A-0D40-4AD9-9921-297E7D7C932F}" type="presParOf" srcId="{79D9207B-B105-4E57-AEE0-446721BDD851}" destId="{2782270B-B676-49E2-9AEE-CEFB40FB957E}" srcOrd="3" destOrd="0" presId="urn:microsoft.com/office/officeart/2005/8/layout/cycle6"/>
    <dgm:cxn modelId="{497A0D5C-ADD6-4DAB-8ACA-F853797ABA30}" type="presParOf" srcId="{79D9207B-B105-4E57-AEE0-446721BDD851}" destId="{2E6EC6CE-FEA5-4A0B-96EC-8FEC051F3A7C}" srcOrd="4" destOrd="0" presId="urn:microsoft.com/office/officeart/2005/8/layout/cycle6"/>
    <dgm:cxn modelId="{D3FA9DB3-835D-4EC4-A699-8193B38A1ACA}" type="presParOf" srcId="{79D9207B-B105-4E57-AEE0-446721BDD851}" destId="{E96653F1-C9AF-4A06-9EC4-C33F14B15B3A}" srcOrd="5" destOrd="0" presId="urn:microsoft.com/office/officeart/2005/8/layout/cycle6"/>
    <dgm:cxn modelId="{2C4A081E-0DAA-4426-A51F-D2332E160C9C}" type="presParOf" srcId="{79D9207B-B105-4E57-AEE0-446721BDD851}" destId="{FCCFC4AA-9116-48DA-9290-DBC799AE7163}" srcOrd="6" destOrd="0" presId="urn:microsoft.com/office/officeart/2005/8/layout/cycle6"/>
    <dgm:cxn modelId="{3EBA41D9-FE82-471B-A0FE-9D620D8551A4}" type="presParOf" srcId="{79D9207B-B105-4E57-AEE0-446721BDD851}" destId="{2F6FE012-2B3A-435A-B407-408474821738}" srcOrd="7" destOrd="0" presId="urn:microsoft.com/office/officeart/2005/8/layout/cycle6"/>
    <dgm:cxn modelId="{EA6E5728-3BC3-4AE6-867D-327E843B44AF}" type="presParOf" srcId="{79D9207B-B105-4E57-AEE0-446721BDD851}" destId="{09057EFD-11B4-4C0D-97B6-86769A28FC56}" srcOrd="8" destOrd="0" presId="urn:microsoft.com/office/officeart/2005/8/layout/cycle6"/>
    <dgm:cxn modelId="{0CA5A487-E64D-4297-BA51-DC6D51DFD8C8}" type="presParOf" srcId="{79D9207B-B105-4E57-AEE0-446721BDD851}" destId="{82BB8490-DEB1-4B39-8AA1-8108DA9C5A17}" srcOrd="9" destOrd="0" presId="urn:microsoft.com/office/officeart/2005/8/layout/cycle6"/>
    <dgm:cxn modelId="{40972115-D81B-4538-B48D-2E8648D356F3}" type="presParOf" srcId="{79D9207B-B105-4E57-AEE0-446721BDD851}" destId="{2CF48C4C-0C4D-4045-9484-555E621E7B3F}" srcOrd="10" destOrd="0" presId="urn:microsoft.com/office/officeart/2005/8/layout/cycle6"/>
    <dgm:cxn modelId="{E00EDE7A-F54A-4538-8E9A-2EF9DF3223FC}" type="presParOf" srcId="{79D9207B-B105-4E57-AEE0-446721BDD851}" destId="{41B9F8CB-3EA4-450C-8DA7-B6E56B82BBAA}" srcOrd="11" destOrd="0" presId="urn:microsoft.com/office/officeart/2005/8/layout/cycle6"/>
    <dgm:cxn modelId="{72B82702-49F8-42CB-B687-714699E9D87D}" type="presParOf" srcId="{79D9207B-B105-4E57-AEE0-446721BDD851}" destId="{6E492D2A-05D2-42BC-AB7C-2E56FC01CE1F}" srcOrd="12" destOrd="0" presId="urn:microsoft.com/office/officeart/2005/8/layout/cycle6"/>
    <dgm:cxn modelId="{9097A736-46B6-42B4-BF2C-88894EA32BA6}" type="presParOf" srcId="{79D9207B-B105-4E57-AEE0-446721BDD851}" destId="{A1828321-A265-4347-9C47-83E48C05C911}" srcOrd="13" destOrd="0" presId="urn:microsoft.com/office/officeart/2005/8/layout/cycle6"/>
    <dgm:cxn modelId="{A649A011-F660-4A18-B3BF-93E452571273}" type="presParOf" srcId="{79D9207B-B105-4E57-AEE0-446721BDD851}" destId="{2C2F529B-9FF1-4DE1-B6CE-BFE7AA5273C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E5BB6-7E93-4925-A9AF-7C0046E49328}">
      <dsp:nvSpPr>
        <dsp:cNvPr id="0" name=""/>
        <dsp:cNvSpPr/>
      </dsp:nvSpPr>
      <dsp:spPr>
        <a:xfrm>
          <a:off x="2294204" y="2886"/>
          <a:ext cx="1460552" cy="9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/>
            </a:rPr>
            <a:t>Поиск браконьеров</a:t>
          </a:r>
          <a:endParaRPr lang="ru-RU" sz="1600" kern="1200" dirty="0"/>
        </a:p>
      </dsp:txBody>
      <dsp:txXfrm>
        <a:off x="2340548" y="49230"/>
        <a:ext cx="1367864" cy="856671"/>
      </dsp:txXfrm>
    </dsp:sp>
    <dsp:sp modelId="{17576B85-FF72-447E-A49E-D2F42E5FBAEE}">
      <dsp:nvSpPr>
        <dsp:cNvPr id="0" name=""/>
        <dsp:cNvSpPr/>
      </dsp:nvSpPr>
      <dsp:spPr>
        <a:xfrm>
          <a:off x="1128429" y="477565"/>
          <a:ext cx="3792103" cy="3792103"/>
        </a:xfrm>
        <a:custGeom>
          <a:avLst/>
          <a:gdLst/>
          <a:ahLst/>
          <a:cxnLst/>
          <a:rect l="0" t="0" r="0" b="0"/>
          <a:pathLst>
            <a:path>
              <a:moveTo>
                <a:pt x="2636353" y="150495"/>
              </a:moveTo>
              <a:arcTo wR="1896051" hR="1896051" stAng="17578926" swAng="19606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2270B-B676-49E2-9AEE-CEFB40FB957E}">
      <dsp:nvSpPr>
        <dsp:cNvPr id="0" name=""/>
        <dsp:cNvSpPr/>
      </dsp:nvSpPr>
      <dsp:spPr>
        <a:xfrm>
          <a:off x="4097457" y="1313025"/>
          <a:ext cx="1460552" cy="9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/>
            </a:rPr>
            <a:t>Мониторинг окружающей среды</a:t>
          </a:r>
          <a:endParaRPr lang="ru-RU" sz="1600" kern="1200" dirty="0"/>
        </a:p>
      </dsp:txBody>
      <dsp:txXfrm>
        <a:off x="4143801" y="1359369"/>
        <a:ext cx="1367864" cy="856671"/>
      </dsp:txXfrm>
    </dsp:sp>
    <dsp:sp modelId="{E96653F1-C9AF-4A06-9EC4-C33F14B15B3A}">
      <dsp:nvSpPr>
        <dsp:cNvPr id="0" name=""/>
        <dsp:cNvSpPr/>
      </dsp:nvSpPr>
      <dsp:spPr>
        <a:xfrm>
          <a:off x="1128429" y="477565"/>
          <a:ext cx="3792103" cy="3792103"/>
        </a:xfrm>
        <a:custGeom>
          <a:avLst/>
          <a:gdLst/>
          <a:ahLst/>
          <a:cxnLst/>
          <a:rect l="0" t="0" r="0" b="0"/>
          <a:pathLst>
            <a:path>
              <a:moveTo>
                <a:pt x="3789511" y="1796935"/>
              </a:moveTo>
              <a:arcTo wR="1896051" hR="1896051" stAng="21420209" swAng="21956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FC4AA-9116-48DA-9290-DBC799AE7163}">
      <dsp:nvSpPr>
        <dsp:cNvPr id="0" name=""/>
        <dsp:cNvSpPr/>
      </dsp:nvSpPr>
      <dsp:spPr>
        <a:xfrm>
          <a:off x="3408675" y="3432876"/>
          <a:ext cx="1460552" cy="9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/>
            </a:rPr>
            <a:t>Контроль лесных </a:t>
          </a:r>
          <a:r>
            <a:rPr lang="ru-RU" sz="1600" kern="1200" dirty="0" err="1">
              <a:latin typeface="Calibri Light" panose="020F0302020204030204"/>
            </a:rPr>
            <a:t>можаров</a:t>
          </a:r>
          <a:endParaRPr lang="ru-RU" sz="1600" kern="1200" dirty="0" err="1"/>
        </a:p>
      </dsp:txBody>
      <dsp:txXfrm>
        <a:off x="3455019" y="3479220"/>
        <a:ext cx="1367864" cy="856671"/>
      </dsp:txXfrm>
    </dsp:sp>
    <dsp:sp modelId="{09057EFD-11B4-4C0D-97B6-86769A28FC56}">
      <dsp:nvSpPr>
        <dsp:cNvPr id="0" name=""/>
        <dsp:cNvSpPr/>
      </dsp:nvSpPr>
      <dsp:spPr>
        <a:xfrm>
          <a:off x="1128429" y="477565"/>
          <a:ext cx="3792103" cy="3792103"/>
        </a:xfrm>
        <a:custGeom>
          <a:avLst/>
          <a:gdLst/>
          <a:ahLst/>
          <a:cxnLst/>
          <a:rect l="0" t="0" r="0" b="0"/>
          <a:pathLst>
            <a:path>
              <a:moveTo>
                <a:pt x="2272719" y="3754312"/>
              </a:moveTo>
              <a:arcTo wR="1896051" hR="1896051" stAng="4712488" swAng="13750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B8490-DEB1-4B39-8AA1-8108DA9C5A17}">
      <dsp:nvSpPr>
        <dsp:cNvPr id="0" name=""/>
        <dsp:cNvSpPr/>
      </dsp:nvSpPr>
      <dsp:spPr>
        <a:xfrm>
          <a:off x="1179733" y="3432876"/>
          <a:ext cx="1460552" cy="9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/>
            </a:rPr>
            <a:t>Помощь фермерам земледелием </a:t>
          </a:r>
          <a:endParaRPr lang="ru-RU" sz="1600" kern="1200" dirty="0"/>
        </a:p>
      </dsp:txBody>
      <dsp:txXfrm>
        <a:off x="1226077" y="3479220"/>
        <a:ext cx="1367864" cy="856671"/>
      </dsp:txXfrm>
    </dsp:sp>
    <dsp:sp modelId="{41B9F8CB-3EA4-450C-8DA7-B6E56B82BBAA}">
      <dsp:nvSpPr>
        <dsp:cNvPr id="0" name=""/>
        <dsp:cNvSpPr/>
      </dsp:nvSpPr>
      <dsp:spPr>
        <a:xfrm>
          <a:off x="1128429" y="477565"/>
          <a:ext cx="3792103" cy="3792103"/>
        </a:xfrm>
        <a:custGeom>
          <a:avLst/>
          <a:gdLst/>
          <a:ahLst/>
          <a:cxnLst/>
          <a:rect l="0" t="0" r="0" b="0"/>
          <a:pathLst>
            <a:path>
              <a:moveTo>
                <a:pt x="316732" y="2945223"/>
              </a:moveTo>
              <a:arcTo wR="1896051" hR="1896051" stAng="8784189" swAng="21956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92D2A-05D2-42BC-AB7C-2E56FC01CE1F}">
      <dsp:nvSpPr>
        <dsp:cNvPr id="0" name=""/>
        <dsp:cNvSpPr/>
      </dsp:nvSpPr>
      <dsp:spPr>
        <a:xfrm>
          <a:off x="490952" y="1313025"/>
          <a:ext cx="1460552" cy="949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libri Light" panose="020F0302020204030204"/>
            </a:rPr>
            <a:t>Оценка расселения животных</a:t>
          </a:r>
          <a:endParaRPr lang="ru-RU" sz="1600" kern="1200" dirty="0"/>
        </a:p>
      </dsp:txBody>
      <dsp:txXfrm>
        <a:off x="537296" y="1359369"/>
        <a:ext cx="1367864" cy="856671"/>
      </dsp:txXfrm>
    </dsp:sp>
    <dsp:sp modelId="{2C2F529B-9FF1-4DE1-B6CE-BFE7AA5273C4}">
      <dsp:nvSpPr>
        <dsp:cNvPr id="0" name=""/>
        <dsp:cNvSpPr/>
      </dsp:nvSpPr>
      <dsp:spPr>
        <a:xfrm>
          <a:off x="1128429" y="477565"/>
          <a:ext cx="3792103" cy="3792103"/>
        </a:xfrm>
        <a:custGeom>
          <a:avLst/>
          <a:gdLst/>
          <a:ahLst/>
          <a:cxnLst/>
          <a:rect l="0" t="0" r="0" b="0"/>
          <a:pathLst>
            <a:path>
              <a:moveTo>
                <a:pt x="330487" y="826461"/>
              </a:moveTo>
              <a:arcTo wR="1896051" hR="1896051" stAng="12860448" swAng="19606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56759-56C6-2543-8218-7E0F9041D0E9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F8FF0-529C-0D46-93E4-4BDA42289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F8FF0-529C-0D46-93E4-4BDA422891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9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1C2E3-23D6-F6E1-B67B-2AA9AE67A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70C75-C402-A21C-4C3A-45488345A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0E19-4D82-86E8-2F6B-5230E49C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BA24A-BBDD-2648-80B7-6BC96621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14678-A6AA-AB8E-72D5-66D2AF8C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2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28A0A-09D0-7EFD-4DCB-C4E60C5B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9E8CD4-A869-EAF6-E143-EC3379F44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15BE3-0055-864B-427C-F17DAB53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4F920C-4861-9866-6B32-ACDCAF4A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4E24E-3406-4AC2-DBE8-7714B0D4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6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752E68-2591-8E8B-7D49-BF4D1E28E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56CAB9-BA89-3C70-EC27-8ED05624B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BA08A2-250B-1EA5-7A1C-96B19011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23936-6984-DC49-1685-34CD3DEB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A6989-DED9-4C29-5C39-28BD18C1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DF266-A0B3-16D3-8345-E58F46B1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BC8F0-0C96-397E-A480-E4C7C4956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77EB7-3826-40C1-3734-F2E47CC0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4BD1F-65BB-6C16-7D5B-4B92B8AE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98238-C8E2-BB83-50C4-BA7D145F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4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99749-9E9B-CEE9-2E14-7C68C25E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64F2B-E351-1CEA-F773-F8F446614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A4FE39-558F-B8BC-C5AA-59A95C06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F0C883-10A6-9ABC-C452-74884CAA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2B9B4D-2A3C-A57E-D449-79ACA0C1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7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9AD6E-03A6-1437-530D-4E561CE5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29A94D-A37F-18EA-5F3F-43C14B363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66BDE3-C690-AC6D-9F6F-A91BDFCB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C7F893-805E-BF72-7B02-B656E822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6ACC4-6022-3AB6-90A4-ADB7091E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2470D-2ED2-A903-BC86-A8154112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75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0758A-617E-C0BC-B3CF-C147428B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3894B-8F52-E64E-6573-7BF469157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A13A40-9E36-21C9-2998-9A3F1BE4A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D449DC-8030-99CC-7093-3D42E837D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6C2D67-3619-4CF9-EC98-E508B693B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F66EE5-6B53-E616-20F1-E9787D3F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CB8747-C336-7265-B477-62A74D5C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5A9B6-3B19-662D-ADFB-B8BBD014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2A189-FE09-0133-3F5A-A1CBBAAF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060E90-9589-1DB6-DC8A-1A643959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F01CA7-07A9-7386-A658-AA87138D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43968D-2D6E-1355-D144-6A56F6F1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6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01748-C4BF-AF8C-A3C4-BF6192C9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10B80B-F9BC-5CE2-2293-43FC5153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3528EC-D802-FE6E-7A5B-5540B457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3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DC3D7-3604-72CF-EA10-121A9166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D59F4-344B-5773-1A37-F74E4D85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FE4B16-3BCF-69BB-F61E-80773851D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AE7D97-1909-898D-1FEA-EC66B3B8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6FAF28-DF02-E279-DD08-6054BF62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4B33A4-DF90-039A-062E-A5743BF2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1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C05A3-2DFD-38B6-BB81-4D454DBD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AA2C7B-C814-FCE3-24C7-115F6CAD7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95487D-025D-668C-89BF-8F13978FB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C5D3A-AC7A-903C-72BA-282EA5DA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B35706-8FFC-2234-5EC9-68F8543A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D95011-CB59-14D1-8B51-DBFEDE4F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1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AC313-B2F2-6A1C-BF37-6360BE80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9C9AE-53BF-75DA-E3D5-840168D1C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C79DC-EEF8-9FDB-2634-1A4B0BCE0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73D3-827B-7A48-8F58-26BFA4F0BAC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3D814-C0ED-22CA-B530-4276C1B35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D37D3-E242-EC31-1FAC-67A28EAA0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F3E6-DBF7-9049-AE1A-C9B1287B5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0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0942" y="-455464"/>
            <a:ext cx="9079855" cy="1886285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ngsana New"/>
              </a:rPr>
              <a:t>Drone Software AI </a:t>
            </a:r>
            <a:endParaRPr lang="ru-RU" dirty="0">
              <a:latin typeface="Arial"/>
              <a:cs typeface="Angsana New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6547" y="1948445"/>
            <a:ext cx="711868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Цифровая платформа и программное обеспечение для БПЛА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07848B-02D7-9A77-7DB8-464C03397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37" y="2964380"/>
            <a:ext cx="3251200" cy="32512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70FD653-8F38-1A0B-9023-A4EDF2C39787}"/>
              </a:ext>
            </a:extLst>
          </p:cNvPr>
          <p:cNvSpPr/>
          <p:nvPr/>
        </p:nvSpPr>
        <p:spPr>
          <a:xfrm>
            <a:off x="5031036" y="2359445"/>
            <a:ext cx="220337" cy="22951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8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2616" y="-720835"/>
            <a:ext cx="9144000" cy="1704683"/>
          </a:xfrm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План развития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08" y="983848"/>
            <a:ext cx="6267021" cy="591425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indent="-342900" algn="just">
              <a:buAutoNum type="arabicPeriod"/>
            </a:pPr>
            <a:r>
              <a:rPr lang="en-US" sz="3200" dirty="0">
                <a:latin typeface="Arial"/>
                <a:cs typeface="Arial"/>
              </a:rPr>
              <a:t>HADI </a:t>
            </a:r>
            <a:r>
              <a:rPr lang="ru-RU" sz="3200" dirty="0">
                <a:latin typeface="Arial"/>
                <a:cs typeface="Arial"/>
              </a:rPr>
              <a:t>циклы</a:t>
            </a:r>
            <a:r>
              <a:rPr lang="en-US" sz="3200" dirty="0">
                <a:latin typeface="Arial"/>
                <a:cs typeface="Arial"/>
              </a:rPr>
              <a:t>,</a:t>
            </a:r>
            <a:r>
              <a:rPr lang="ru-RU" sz="3200" dirty="0">
                <a:latin typeface="Arial"/>
                <a:cs typeface="Arial"/>
              </a:rPr>
              <a:t> исследование </a:t>
            </a:r>
            <a:r>
              <a:rPr lang="ru-RU" sz="3200" err="1">
                <a:latin typeface="Arial"/>
                <a:cs typeface="Arial"/>
              </a:rPr>
              <a:t>гитопез</a:t>
            </a:r>
            <a:r>
              <a:rPr lang="ru-RU" sz="3200" dirty="0">
                <a:latin typeface="Arial"/>
                <a:cs typeface="Arial"/>
              </a:rPr>
              <a:t> </a:t>
            </a:r>
          </a:p>
          <a:p>
            <a:pPr algn="just"/>
            <a:r>
              <a:rPr lang="ru-RU" sz="3200" dirty="0">
                <a:latin typeface="Arial"/>
                <a:cs typeface="Arial"/>
              </a:rPr>
              <a:t>Разработка концептуального дизайна дронов. </a:t>
            </a:r>
          </a:p>
          <a:p>
            <a:pPr algn="just"/>
            <a:r>
              <a:rPr lang="ru-RU" sz="3200" dirty="0">
                <a:latin typeface="Arial"/>
                <a:cs typeface="Arial"/>
              </a:rPr>
              <a:t>Установление бюджета проекта и поиск финансирования</a:t>
            </a:r>
          </a:p>
          <a:p>
            <a:pPr algn="just"/>
            <a:endParaRPr lang="en-US" sz="3200" dirty="0">
              <a:latin typeface="Arial"/>
              <a:cs typeface="Arial"/>
            </a:endParaRPr>
          </a:p>
          <a:p>
            <a:pPr algn="just"/>
            <a:r>
              <a:rPr lang="ru-RU" sz="3200" dirty="0">
                <a:latin typeface="Arial"/>
                <a:cs typeface="Arial"/>
              </a:rPr>
              <a:t>2</a:t>
            </a:r>
            <a:r>
              <a:rPr lang="en-US" sz="3200" dirty="0">
                <a:latin typeface="Arial"/>
                <a:cs typeface="Arial"/>
              </a:rPr>
              <a:t>.</a:t>
            </a:r>
            <a:r>
              <a:rPr lang="ru-RU" sz="3200" dirty="0">
                <a:latin typeface="Arial"/>
                <a:cs typeface="Arial"/>
              </a:rPr>
              <a:t> Проектирование в производстве прототипа</a:t>
            </a:r>
            <a:endParaRPr lang="en-US" sz="3200">
              <a:latin typeface="Arial"/>
              <a:cs typeface="Arial"/>
            </a:endParaRPr>
          </a:p>
          <a:p>
            <a:pPr algn="just"/>
            <a:r>
              <a:rPr lang="ru-RU" sz="3200" dirty="0">
                <a:latin typeface="Arial"/>
                <a:cs typeface="Arial"/>
              </a:rPr>
              <a:t>Продажи и тестирование </a:t>
            </a:r>
            <a:r>
              <a:rPr lang="en-US" sz="3200" dirty="0">
                <a:latin typeface="Arial"/>
                <a:cs typeface="Arial"/>
              </a:rPr>
              <a:t>MVP </a:t>
            </a:r>
            <a:r>
              <a:rPr lang="ru-RU" sz="3200" dirty="0">
                <a:latin typeface="Arial"/>
                <a:cs typeface="Arial"/>
              </a:rPr>
              <a:t>в полевых условиях</a:t>
            </a:r>
          </a:p>
          <a:p>
            <a:pPr algn="just"/>
            <a:endParaRPr lang="en-US" sz="3200" dirty="0">
              <a:latin typeface="Arial"/>
              <a:cs typeface="Arial"/>
            </a:endParaRPr>
          </a:p>
          <a:p>
            <a:pPr algn="just"/>
            <a:r>
              <a:rPr lang="en-US" sz="3200" dirty="0">
                <a:latin typeface="Arial"/>
                <a:cs typeface="Arial"/>
              </a:rPr>
              <a:t>3.</a:t>
            </a:r>
            <a:r>
              <a:rPr lang="ru-RU" sz="3200" dirty="0">
                <a:latin typeface="Arial"/>
                <a:cs typeface="Arial"/>
              </a:rPr>
              <a:t>Формирование итогового вида платформы с конструктором онлайн курсов </a:t>
            </a:r>
          </a:p>
          <a:p>
            <a:pPr algn="just"/>
            <a:endParaRPr lang="en-US" sz="3200" dirty="0">
              <a:latin typeface="Arial"/>
              <a:cs typeface="Arial"/>
            </a:endParaRPr>
          </a:p>
          <a:p>
            <a:pPr algn="just"/>
            <a:r>
              <a:rPr lang="ru-RU" sz="3200" dirty="0">
                <a:latin typeface="Arial"/>
                <a:cs typeface="Arial"/>
              </a:rPr>
              <a:t>4. Масштабирование</a:t>
            </a:r>
            <a:r>
              <a:rPr lang="en-US" sz="3200" dirty="0">
                <a:latin typeface="Arial"/>
                <a:cs typeface="Arial"/>
              </a:rPr>
              <a:t>. </a:t>
            </a:r>
            <a:r>
              <a:rPr lang="ru-RU" sz="3200" dirty="0">
                <a:latin typeface="Arial"/>
                <a:cs typeface="Arial"/>
              </a:rPr>
              <a:t>Расширение ассортимента и услуг</a:t>
            </a:r>
            <a:r>
              <a:rPr lang="en-US" sz="3200" dirty="0">
                <a:latin typeface="Arial"/>
                <a:cs typeface="Arial"/>
              </a:rPr>
              <a:t>.</a:t>
            </a:r>
            <a:endParaRPr lang="ru-RU" sz="3200">
              <a:latin typeface="Arial"/>
              <a:cs typeface="Arial"/>
            </a:endParaRPr>
          </a:p>
          <a:p>
            <a:pPr algn="just"/>
            <a:endParaRPr lang="ru-RU" sz="3200" dirty="0">
              <a:latin typeface="Arial"/>
              <a:cs typeface="Arial"/>
            </a:endParaRPr>
          </a:p>
          <a:p>
            <a:pPr algn="just"/>
            <a:endParaRPr lang="ru-RU" sz="3200" dirty="0">
              <a:latin typeface="Arial"/>
              <a:cs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79EE9-E76C-7393-A5A6-93B32E4BA2D5}"/>
              </a:ext>
            </a:extLst>
          </p:cNvPr>
          <p:cNvSpPr txBox="1"/>
          <p:nvPr/>
        </p:nvSpPr>
        <p:spPr>
          <a:xfrm>
            <a:off x="8458942" y="797510"/>
            <a:ext cx="3392208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   СРОКИ</a:t>
            </a: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ДО КОНЦА ДЕКАБРЯ</a:t>
            </a: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ДО КОНЦА МАРТА</a:t>
            </a: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ДО КОНЦА ИЮНЯ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/>
                <a:cs typeface="Arial"/>
              </a:rPr>
              <a:t>ДО КОНЦА 2025 </a:t>
            </a:r>
            <a:endParaRPr lang="ru-RU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ru-RU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13B1EC2-0A91-AB84-B48C-199FC82EE167}"/>
              </a:ext>
            </a:extLst>
          </p:cNvPr>
          <p:cNvCxnSpPr>
            <a:cxnSpLocks/>
          </p:cNvCxnSpPr>
          <p:nvPr/>
        </p:nvCxnSpPr>
        <p:spPr>
          <a:xfrm>
            <a:off x="7222603" y="1918740"/>
            <a:ext cx="120971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3B93A68-4814-4B3B-0A71-D06C82C030C6}"/>
              </a:ext>
            </a:extLst>
          </p:cNvPr>
          <p:cNvCxnSpPr>
            <a:cxnSpLocks/>
          </p:cNvCxnSpPr>
          <p:nvPr/>
        </p:nvCxnSpPr>
        <p:spPr>
          <a:xfrm>
            <a:off x="7012583" y="3598421"/>
            <a:ext cx="120971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F18DC27-0730-6CA0-A286-417C464CCE7A}"/>
              </a:ext>
            </a:extLst>
          </p:cNvPr>
          <p:cNvCxnSpPr>
            <a:cxnSpLocks/>
          </p:cNvCxnSpPr>
          <p:nvPr/>
        </p:nvCxnSpPr>
        <p:spPr>
          <a:xfrm>
            <a:off x="7008789" y="5040149"/>
            <a:ext cx="120971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7BECEC3-7738-E950-6E6A-A740F26303DB}"/>
              </a:ext>
            </a:extLst>
          </p:cNvPr>
          <p:cNvCxnSpPr>
            <a:cxnSpLocks/>
          </p:cNvCxnSpPr>
          <p:nvPr/>
        </p:nvCxnSpPr>
        <p:spPr>
          <a:xfrm>
            <a:off x="7152419" y="6236290"/>
            <a:ext cx="120971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46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88146" y="-865455"/>
            <a:ext cx="9946631" cy="229499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/>
                <a:cs typeface="Angsana New"/>
              </a:rPr>
              <a:t>Затраты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3" y="1980093"/>
            <a:ext cx="6747711" cy="410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Arial"/>
                <a:cs typeface="Browallia New"/>
              </a:rPr>
              <a:t>Разработка программного обеспечения</a:t>
            </a:r>
          </a:p>
          <a:p>
            <a:r>
              <a:rPr lang="ru-RU" b="1" dirty="0">
                <a:latin typeface="Arial"/>
                <a:cs typeface="Browallia New"/>
              </a:rPr>
              <a:t>20</a:t>
            </a:r>
            <a:r>
              <a:rPr lang="en-US" b="1" dirty="0">
                <a:latin typeface="Arial"/>
                <a:cs typeface="Browallia New"/>
              </a:rPr>
              <a:t>.0</a:t>
            </a:r>
            <a:r>
              <a:rPr lang="ru-RU" b="1" dirty="0">
                <a:latin typeface="Arial"/>
                <a:cs typeface="Browallia New"/>
              </a:rPr>
              <a:t>0</a:t>
            </a:r>
            <a:r>
              <a:rPr lang="en-US" b="1" dirty="0">
                <a:latin typeface="Arial"/>
                <a:cs typeface="Browallia New"/>
              </a:rPr>
              <a:t>0.00</a:t>
            </a:r>
            <a:r>
              <a:rPr lang="ru-RU" b="1" dirty="0">
                <a:latin typeface="Arial"/>
                <a:cs typeface="Browallia New"/>
              </a:rPr>
              <a:t>0 рублей</a:t>
            </a:r>
            <a:endParaRPr lang="en-US" b="1" dirty="0">
              <a:latin typeface="Arial"/>
              <a:cs typeface="Browallia New"/>
            </a:endParaRPr>
          </a:p>
          <a:p>
            <a:r>
              <a:rPr lang="ru-RU" dirty="0">
                <a:latin typeface="Arial"/>
                <a:cs typeface="Browallia New"/>
              </a:rPr>
              <a:t>Покупка дрона для тестирования приложения </a:t>
            </a:r>
          </a:p>
          <a:p>
            <a:r>
              <a:rPr lang="ru-RU" b="1" dirty="0">
                <a:latin typeface="Arial"/>
                <a:cs typeface="Browallia New"/>
              </a:rPr>
              <a:t>2</a:t>
            </a:r>
            <a:r>
              <a:rPr lang="en-US" b="1" dirty="0">
                <a:latin typeface="Arial"/>
                <a:cs typeface="Browallia New"/>
              </a:rPr>
              <a:t>.</a:t>
            </a:r>
            <a:r>
              <a:rPr lang="ru-RU" b="1" dirty="0">
                <a:latin typeface="Arial"/>
                <a:cs typeface="Browallia New"/>
              </a:rPr>
              <a:t>00</a:t>
            </a:r>
            <a:r>
              <a:rPr lang="en-US" b="1" dirty="0">
                <a:latin typeface="Arial"/>
                <a:cs typeface="Browallia New"/>
              </a:rPr>
              <a:t>0.0</a:t>
            </a:r>
            <a:r>
              <a:rPr lang="ru-RU" b="1" dirty="0">
                <a:latin typeface="Arial"/>
                <a:cs typeface="Browallia New"/>
              </a:rPr>
              <a:t>00 рублей</a:t>
            </a:r>
          </a:p>
          <a:p>
            <a:r>
              <a:rPr lang="ru-RU" dirty="0">
                <a:latin typeface="Arial"/>
                <a:cs typeface="Browallia New"/>
              </a:rPr>
              <a:t>Создание сайта и мобильного приложения</a:t>
            </a:r>
          </a:p>
          <a:p>
            <a:r>
              <a:rPr lang="en-US" b="1" dirty="0">
                <a:latin typeface="Arial"/>
                <a:cs typeface="Browallia New"/>
              </a:rPr>
              <a:t>1.500.000 </a:t>
            </a:r>
            <a:r>
              <a:rPr lang="ru-RU" b="1" dirty="0">
                <a:latin typeface="Arial"/>
                <a:cs typeface="Browallia New"/>
              </a:rPr>
              <a:t>рублей</a:t>
            </a:r>
          </a:p>
          <a:p>
            <a:r>
              <a:rPr lang="ru-RU" dirty="0">
                <a:latin typeface="Arial"/>
                <a:cs typeface="Browallia New"/>
              </a:rPr>
              <a:t>Затраты на рекламу приложения</a:t>
            </a:r>
          </a:p>
          <a:p>
            <a:r>
              <a:rPr lang="en-US" b="1" dirty="0">
                <a:latin typeface="Arial"/>
                <a:cs typeface="Browallia New"/>
              </a:rPr>
              <a:t>600.000</a:t>
            </a:r>
            <a:r>
              <a:rPr lang="ru-RU" b="1" dirty="0">
                <a:latin typeface="Arial"/>
                <a:cs typeface="Browallia New"/>
              </a:rPr>
              <a:t> рублей</a:t>
            </a:r>
          </a:p>
          <a:p>
            <a:endParaRPr lang="en-US" dirty="0">
              <a:latin typeface="Arial"/>
              <a:cs typeface="Browallia New"/>
            </a:endParaRPr>
          </a:p>
          <a:p>
            <a:endParaRPr lang="ru-RU" dirty="0">
              <a:latin typeface="Arial"/>
              <a:cs typeface="Browallia New"/>
            </a:endParaRPr>
          </a:p>
          <a:p>
            <a:endParaRPr lang="ru-RU" dirty="0">
              <a:latin typeface="Arial"/>
              <a:cs typeface="Browallia New"/>
            </a:endParaRPr>
          </a:p>
          <a:p>
            <a:endParaRPr lang="en-US" dirty="0">
              <a:latin typeface="Arial"/>
              <a:cs typeface="Browallia New"/>
            </a:endParaRPr>
          </a:p>
          <a:p>
            <a:endParaRPr lang="ru-RU" dirty="0">
              <a:latin typeface="Arial"/>
              <a:cs typeface="Browallia New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69C796-B98F-AEA8-5635-5453D805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408" y="1198805"/>
            <a:ext cx="4432333" cy="44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2135" y="-941893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ngsana New"/>
              </a:rPr>
              <a:t>Аналитика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Изображение выглядит как шаблон, прямоугольный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37731663-7116-0B4E-7EDC-4EAAEB431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66" y="2919205"/>
            <a:ext cx="3716356" cy="3792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1C3DC-93D2-12FF-939F-4E47F421D6A8}"/>
              </a:ext>
            </a:extLst>
          </p:cNvPr>
          <p:cNvSpPr txBox="1"/>
          <p:nvPr/>
        </p:nvSpPr>
        <p:spPr>
          <a:xfrm>
            <a:off x="1294481" y="1900408"/>
            <a:ext cx="32683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5400" b="1" dirty="0">
                <a:latin typeface="Calibri"/>
                <a:ea typeface="Calibri"/>
                <a:cs typeface="Calibri"/>
              </a:rPr>
              <a:t>STEEPLE</a:t>
            </a:r>
          </a:p>
        </p:txBody>
      </p:sp>
      <p:pic>
        <p:nvPicPr>
          <p:cNvPr id="7" name="Рисунок 6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7BA5D963-B87C-4D91-63C5-F09FDE4B5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811" y="2830824"/>
            <a:ext cx="3640899" cy="3805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147927-4387-929D-6A63-192A80DA5B45}"/>
              </a:ext>
            </a:extLst>
          </p:cNvPr>
          <p:cNvSpPr txBox="1"/>
          <p:nvPr/>
        </p:nvSpPr>
        <p:spPr>
          <a:xfrm>
            <a:off x="8100164" y="1711890"/>
            <a:ext cx="38413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>
                <a:ea typeface="Calibri"/>
                <a:cs typeface="Calibri"/>
              </a:rPr>
              <a:t>SWOT </a:t>
            </a:r>
          </a:p>
        </p:txBody>
      </p:sp>
    </p:spTree>
    <p:extLst>
      <p:ext uri="{BB962C8B-B14F-4D97-AF65-F5344CB8AC3E}">
        <p14:creationId xmlns:p14="http://schemas.microsoft.com/office/powerpoint/2010/main" val="349455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56468" y="-108929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/>
                <a:ea typeface="Calibri Light"/>
                <a:cs typeface="Calibri Light"/>
              </a:rPr>
              <a:t>Команда</a:t>
            </a:r>
            <a:r>
              <a:rPr lang="en-US" dirty="0">
                <a:latin typeface="Arial"/>
                <a:ea typeface="Calibri Light"/>
                <a:cs typeface="Calibri Light"/>
              </a:rPr>
              <a:t> </a:t>
            </a:r>
            <a:r>
              <a:rPr lang="en-US" dirty="0" err="1">
                <a:latin typeface="Arial"/>
                <a:ea typeface="Calibri Light"/>
                <a:cs typeface="Calibri Light"/>
              </a:rPr>
              <a:t>проекта</a:t>
            </a:r>
            <a:endParaRPr lang="en-US" dirty="0">
              <a:latin typeface="Arial"/>
              <a:ea typeface="Calibri Light"/>
              <a:cs typeface="Calibri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Изображение выглядит как человек, Человеческое лицо, одежда, Тетива&#10;&#10;Автоматически созданное описание">
            <a:extLst>
              <a:ext uri="{FF2B5EF4-FFF2-40B4-BE49-F238E27FC236}">
                <a16:creationId xmlns:a16="http://schemas.microsoft.com/office/drawing/2014/main" id="{25C121DD-D875-3EE5-A1D3-AE04F102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794" y="2876093"/>
            <a:ext cx="3555332" cy="3070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Человеческое лицо, человек, одежда, губа&#10;&#10;Автоматически созданное описание">
            <a:extLst>
              <a:ext uri="{FF2B5EF4-FFF2-40B4-BE49-F238E27FC236}">
                <a16:creationId xmlns:a16="http://schemas.microsoft.com/office/drawing/2014/main" id="{1B0213EE-9985-D8A1-A43E-8C8BF09F5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3" y="3138552"/>
            <a:ext cx="3174331" cy="2806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человек, Человеческое лицо, бровь, Подбородок&#10;&#10;Автоматически созданное описание">
            <a:extLst>
              <a:ext uri="{FF2B5EF4-FFF2-40B4-BE49-F238E27FC236}">
                <a16:creationId xmlns:a16="http://schemas.microsoft.com/office/drawing/2014/main" id="{A6A0CBB0-DFC3-4007-10D4-1E8FC764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690" y="3000487"/>
            <a:ext cx="3043990" cy="3022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0E3F31-0831-5128-013C-6494FEFF3E84}"/>
              </a:ext>
            </a:extLst>
          </p:cNvPr>
          <p:cNvSpPr txBox="1"/>
          <p:nvPr/>
        </p:nvSpPr>
        <p:spPr>
          <a:xfrm>
            <a:off x="822157" y="1584158"/>
            <a:ext cx="315828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latin typeface="Arial"/>
                <a:ea typeface="Calibri"/>
                <a:cs typeface="Calibri"/>
              </a:rPr>
              <a:t>Владимир Филимонов - лидер проекта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26FA0A-81DB-4D47-35AB-AFCDABC2F6E2}"/>
              </a:ext>
            </a:extLst>
          </p:cNvPr>
          <p:cNvSpPr txBox="1"/>
          <p:nvPr/>
        </p:nvSpPr>
        <p:spPr>
          <a:xfrm>
            <a:off x="5424237" y="1453815"/>
            <a:ext cx="210552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Arial"/>
                <a:ea typeface="Calibri"/>
                <a:cs typeface="Calibri"/>
              </a:rPr>
              <a:t>Максим Столбов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BB17D-180E-AE15-DC66-E799C15859EC}"/>
              </a:ext>
            </a:extLst>
          </p:cNvPr>
          <p:cNvSpPr txBox="1"/>
          <p:nvPr/>
        </p:nvSpPr>
        <p:spPr>
          <a:xfrm>
            <a:off x="9484895" y="1453814"/>
            <a:ext cx="302393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Arial"/>
                <a:ea typeface="Calibri"/>
                <a:cs typeface="Calibri"/>
              </a:rPr>
              <a:t>Тимур </a:t>
            </a:r>
            <a:endParaRPr lang="ru-RU">
              <a:latin typeface="Arial"/>
              <a:cs typeface="Arial"/>
            </a:endParaRPr>
          </a:p>
          <a:p>
            <a:r>
              <a:rPr lang="ru-RU" sz="3200" b="1" dirty="0">
                <a:latin typeface="Arial"/>
                <a:ea typeface="Calibri"/>
                <a:cs typeface="Calibri"/>
              </a:rPr>
              <a:t>Ханжин</a:t>
            </a:r>
            <a:endParaRPr lang="ru-RU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1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721124" y="-1220492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55371" y="-1294063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Проблема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287948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265" y="1193800"/>
            <a:ext cx="10785115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dirty="0">
                <a:highlight>
                  <a:srgbClr val="C0C0C0"/>
                </a:highlight>
                <a:latin typeface="Arial"/>
                <a:cs typeface="Adelle Sans Devanagari Semibold"/>
              </a:rPr>
              <a:t>Во многих сферах экономики начинают активно использоваться БПЛА</a:t>
            </a:r>
            <a:r>
              <a:rPr lang="en-US" sz="3200" dirty="0">
                <a:highlight>
                  <a:srgbClr val="C0C0C0"/>
                </a:highlight>
                <a:latin typeface="Arial"/>
                <a:cs typeface="Adelle Sans Devanagari Semibold"/>
              </a:rPr>
              <a:t>. </a:t>
            </a:r>
            <a:r>
              <a:rPr lang="ru-RU" sz="3200" dirty="0">
                <a:highlight>
                  <a:srgbClr val="C0C0C0"/>
                </a:highlight>
                <a:latin typeface="Arial"/>
                <a:cs typeface="Adelle Sans Devanagari Semibold"/>
              </a:rPr>
              <a:t>Но не хватает технологии для эффективного использования дронов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B6CC8-E21F-8DF6-0EBD-0F0A1F104643}"/>
              </a:ext>
            </a:extLst>
          </p:cNvPr>
          <p:cNvSpPr txBox="1"/>
          <p:nvPr/>
        </p:nvSpPr>
        <p:spPr>
          <a:xfrm>
            <a:off x="6475284" y="2836943"/>
            <a:ext cx="4706662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Тенденция использования дронов в будущем</a:t>
            </a:r>
            <a:endParaRPr lang="ru-RU" sz="2800">
              <a:solidFill>
                <a:schemeClr val="bg1">
                  <a:lumMod val="95000"/>
                </a:schemeClr>
              </a:solidFill>
              <a:latin typeface="Arial"/>
              <a:ea typeface="Calibri"/>
              <a:cs typeface="Calibri"/>
            </a:endParaRPr>
          </a:p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В 2021 общий оборот</a:t>
            </a:r>
            <a:endParaRPr lang="ru-RU" sz="2800">
              <a:solidFill>
                <a:schemeClr val="bg1">
                  <a:lumMod val="95000"/>
                </a:schemeClr>
              </a:solidFill>
              <a:latin typeface="Arial"/>
              <a:ea typeface="Calibri"/>
              <a:cs typeface="Calibri"/>
            </a:endParaRPr>
          </a:p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мирового рынка дронов был 26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,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3 млрд долларов</a:t>
            </a:r>
            <a:br>
              <a:rPr lang="ru-RU" sz="2800" dirty="0">
                <a:latin typeface="Arial"/>
              </a:rPr>
            </a:b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К 2026 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ожидается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оборот 41 млрд долларов </a:t>
            </a:r>
            <a:endParaRPr lang="ru-RU" sz="2800">
              <a:solidFill>
                <a:schemeClr val="bg1">
                  <a:lumMod val="95000"/>
                </a:schemeClr>
              </a:solidFill>
              <a:latin typeface="Arial"/>
              <a:ea typeface="Calibri"/>
              <a:cs typeface="Calibri"/>
            </a:endParaRPr>
          </a:p>
        </p:txBody>
      </p:sp>
      <p:pic>
        <p:nvPicPr>
          <p:cNvPr id="7" name="Рисунок 6" descr="Изображение выглядит как Дорожный знак, символ, знак&#10;&#10;Автоматически созданное описание">
            <a:extLst>
              <a:ext uri="{FF2B5EF4-FFF2-40B4-BE49-F238E27FC236}">
                <a16:creationId xmlns:a16="http://schemas.microsoft.com/office/drawing/2014/main" id="{B75A2763-AE43-ACA1-89BE-F48415C12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14" y="2947541"/>
            <a:ext cx="3186070" cy="31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5360" y="-1021777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Решение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896" y="1700540"/>
            <a:ext cx="6822348" cy="43930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4800" dirty="0">
                <a:latin typeface="Arial"/>
                <a:cs typeface="Arial"/>
              </a:rPr>
              <a:t>Использование ИИ с целью повышения эффективности работы БПЛА в различных секторах бизнеса </a:t>
            </a:r>
          </a:p>
          <a:p>
            <a:pPr algn="l"/>
            <a:endParaRPr lang="ru-RU" sz="4800" dirty="0">
              <a:latin typeface="Arial"/>
              <a:cs typeface="Arial"/>
            </a:endParaRPr>
          </a:p>
        </p:txBody>
      </p:sp>
      <p:pic>
        <p:nvPicPr>
          <p:cNvPr id="7" name="Рисунок 6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1A5DD45-19CF-A0E0-2133-F0D56AF3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524" y="1483291"/>
            <a:ext cx="3995802" cy="39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40FFED9-D2A3-27B5-B4B7-0568EF41E28B}"/>
              </a:ext>
            </a:extLst>
          </p:cNvPr>
          <p:cNvSpPr/>
          <p:nvPr/>
        </p:nvSpPr>
        <p:spPr>
          <a:xfrm>
            <a:off x="9116457" y="1468915"/>
            <a:ext cx="2175831" cy="10557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86830" y="-1193800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Продукт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45" y="1697827"/>
            <a:ext cx="6577927" cy="4422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3600" dirty="0">
                <a:latin typeface="Arial"/>
                <a:cs typeface="Arial"/>
              </a:rPr>
              <a:t>Цифровая платформа, на которой осуществляется персональный подбор дронов на базе ИИ с функционалом</a:t>
            </a:r>
            <a:r>
              <a:rPr lang="en-US" sz="3600" dirty="0">
                <a:latin typeface="Arial"/>
                <a:cs typeface="Arial"/>
              </a:rPr>
              <a:t>,</a:t>
            </a:r>
            <a:r>
              <a:rPr lang="ru-RU" sz="3600" dirty="0">
                <a:latin typeface="Arial"/>
                <a:cs typeface="Arial"/>
              </a:rPr>
              <a:t> учитывающим конкретные бизнес-задачи и цели предприятия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6222669" y="-63241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638D464-1011-E840-8A57-14B7D909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51" y="761658"/>
            <a:ext cx="6409635" cy="54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8506B2-862A-98A0-CAE6-6C90DEDE7343}"/>
              </a:ext>
            </a:extLst>
          </p:cNvPr>
          <p:cNvGrpSpPr/>
          <p:nvPr/>
        </p:nvGrpSpPr>
        <p:grpSpPr>
          <a:xfrm>
            <a:off x="9125240" y="1710566"/>
            <a:ext cx="2059609" cy="3385170"/>
            <a:chOff x="7294766" y="874297"/>
            <a:chExt cx="2059609" cy="338517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86FF79F-AB9C-49DE-67F9-5A255E3B2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4766" y="2199858"/>
              <a:ext cx="2059609" cy="205960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E12B796-7160-1284-0D80-63C52CE6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8210" y="874297"/>
              <a:ext cx="691878" cy="69187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610E73-38E3-9214-629F-C0E755B2DA81}"/>
              </a:ext>
            </a:extLst>
          </p:cNvPr>
          <p:cNvSpPr txBox="1"/>
          <p:nvPr/>
        </p:nvSpPr>
        <p:spPr>
          <a:xfrm>
            <a:off x="9178662" y="1171063"/>
            <a:ext cx="21806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Drone Software AI</a:t>
            </a:r>
            <a:endParaRPr lang="ru-RU"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F17679-F184-63C0-2763-A23686585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364" y="1742410"/>
            <a:ext cx="152305" cy="152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5C03CF-813F-BE0D-978F-00EFFBABF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363" y="1970962"/>
            <a:ext cx="152305" cy="152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A826AF-0977-B500-8FCE-BCEB7C13E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0354364" y="2218834"/>
            <a:ext cx="152400" cy="152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E5E2A2-4DF8-B481-079D-4A18BDB99005}"/>
              </a:ext>
            </a:extLst>
          </p:cNvPr>
          <p:cNvSpPr txBox="1"/>
          <p:nvPr/>
        </p:nvSpPr>
        <p:spPr>
          <a:xfrm>
            <a:off x="10529355" y="1697827"/>
            <a:ext cx="65549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800" dirty="0">
                <a:latin typeface="Calibri"/>
                <a:ea typeface="Calibri"/>
                <a:cs typeface="Calibri"/>
              </a:rPr>
              <a:t>автопилот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4A597-EBB9-AD41-212F-3D6B47BC31F7}"/>
              </a:ext>
            </a:extLst>
          </p:cNvPr>
          <p:cNvSpPr txBox="1"/>
          <p:nvPr/>
        </p:nvSpPr>
        <p:spPr>
          <a:xfrm>
            <a:off x="10529355" y="1939392"/>
            <a:ext cx="655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маршрут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D0A0E-0F4C-51E4-350C-653A7B46FB70}"/>
              </a:ext>
            </a:extLst>
          </p:cNvPr>
          <p:cNvSpPr txBox="1"/>
          <p:nvPr/>
        </p:nvSpPr>
        <p:spPr>
          <a:xfrm>
            <a:off x="10529355" y="2183055"/>
            <a:ext cx="655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функции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63A062-44FB-3684-6234-01FF5E6FB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277" y="5014750"/>
            <a:ext cx="739078" cy="7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706" y="33200"/>
            <a:ext cx="3921914" cy="165576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/>
                <a:cs typeface="Arial"/>
              </a:rPr>
              <a:t>Целевая аудитория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35" y="2020821"/>
            <a:ext cx="5731847" cy="25211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l"/>
            <a:r>
              <a:rPr lang="ru-RU" sz="2800" dirty="0">
                <a:latin typeface="Arial"/>
                <a:cs typeface="Arial"/>
              </a:rPr>
              <a:t>Весь спектр бизнеса</a:t>
            </a:r>
            <a:r>
              <a:rPr lang="en-US" sz="2800" dirty="0">
                <a:latin typeface="Arial"/>
                <a:cs typeface="Arial"/>
              </a:rPr>
              <a:t>,</a:t>
            </a:r>
            <a:r>
              <a:rPr lang="ru-RU" sz="2800" dirty="0">
                <a:latin typeface="Arial"/>
                <a:cs typeface="Arial"/>
              </a:rPr>
              <a:t> в котором возможно использования дронов с ИИ</a:t>
            </a:r>
            <a:r>
              <a:rPr lang="en-US" sz="2800" dirty="0">
                <a:latin typeface="Arial"/>
                <a:cs typeface="Arial"/>
              </a:rPr>
              <a:t>.</a:t>
            </a:r>
            <a:r>
              <a:rPr lang="ru-RU" sz="2800" dirty="0">
                <a:latin typeface="Arial"/>
                <a:cs typeface="Arial"/>
              </a:rPr>
              <a:t> </a:t>
            </a:r>
            <a:endParaRPr lang="en-US" sz="2800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PAM: </a:t>
            </a:r>
            <a:r>
              <a:rPr lang="ru-RU" sz="2800" dirty="0">
                <a:latin typeface="Arial"/>
                <a:cs typeface="Arial"/>
              </a:rPr>
              <a:t>6 млн компаний в России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TAM: </a:t>
            </a:r>
            <a:r>
              <a:rPr lang="ru-RU" sz="2800" dirty="0">
                <a:latin typeface="Arial"/>
                <a:cs typeface="Arial"/>
              </a:rPr>
              <a:t>20 тыс.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компании средних и крупных бизнесов в РФ 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SAM: </a:t>
            </a:r>
            <a:r>
              <a:rPr lang="ru-RU" sz="2800" dirty="0">
                <a:latin typeface="Arial"/>
                <a:cs typeface="Arial"/>
              </a:rPr>
              <a:t>4 тысячи компаний</a:t>
            </a:r>
            <a:r>
              <a:rPr lang="en-US" sz="2800" dirty="0">
                <a:latin typeface="Arial"/>
                <a:cs typeface="Arial"/>
              </a:rPr>
              <a:t>,</a:t>
            </a:r>
            <a:r>
              <a:rPr lang="ru-RU" sz="2800" dirty="0">
                <a:latin typeface="Arial"/>
                <a:cs typeface="Arial"/>
              </a:rPr>
              <a:t> использующие дроны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SOM</a:t>
            </a:r>
            <a:r>
              <a:rPr lang="ru-RU" sz="2800" dirty="0">
                <a:latin typeface="Arial"/>
                <a:cs typeface="Arial"/>
              </a:rPr>
              <a:t>: 1 тысяча компаний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>
            <a:off x="5731847" y="-57091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C76BC0-C545-3F20-02A1-44354A17A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00" y="4946754"/>
            <a:ext cx="2158730" cy="215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3E9405-CF9B-64BA-C212-50411F723AAE}"/>
              </a:ext>
            </a:extLst>
          </p:cNvPr>
          <p:cNvSpPr txBox="1"/>
          <p:nvPr/>
        </p:nvSpPr>
        <p:spPr>
          <a:xfrm>
            <a:off x="8139658" y="257060"/>
            <a:ext cx="4931765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Arial"/>
                <a:cs typeface="Arial"/>
              </a:rPr>
              <a:t>Рынок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DC507-D99F-2111-54DE-148CE3773082}"/>
              </a:ext>
            </a:extLst>
          </p:cNvPr>
          <p:cNvSpPr txBox="1"/>
          <p:nvPr/>
        </p:nvSpPr>
        <p:spPr>
          <a:xfrm>
            <a:off x="8004746" y="1723902"/>
            <a:ext cx="6370819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latin typeface="Arial"/>
                <a:cs typeface="Arial"/>
              </a:rPr>
              <a:t>B2B </a:t>
            </a:r>
            <a:endParaRPr lang="ru-RU" sz="138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3800" dirty="0">
                <a:solidFill>
                  <a:schemeClr val="bg1"/>
                </a:solidFill>
                <a:latin typeface="Arial"/>
                <a:cs typeface="Arial"/>
              </a:rPr>
              <a:t>B2G</a:t>
            </a:r>
            <a:endParaRPr lang="ru-RU" sz="138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53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3261" y="-1096416"/>
            <a:ext cx="7235040" cy="2905338"/>
          </a:xfrm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Основные конкуренты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653D23-0DF5-CF2A-2628-109BF10B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77" y="1238492"/>
            <a:ext cx="7187199" cy="40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A0E078-0BDA-4BCE-8ACE-9B9D80127C19}"/>
              </a:ext>
            </a:extLst>
          </p:cNvPr>
          <p:cNvSpPr/>
          <p:nvPr/>
        </p:nvSpPr>
        <p:spPr>
          <a:xfrm rot="1215398">
            <a:off x="4238516" y="-712903"/>
            <a:ext cx="1715920" cy="7931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412" y="2653259"/>
            <a:ext cx="4788064" cy="3849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200" dirty="0">
                <a:latin typeface="Arial"/>
                <a:cs typeface="Arial"/>
              </a:rPr>
              <a:t>Компании использующие дроны для решения своих задач:</a:t>
            </a:r>
          </a:p>
          <a:p>
            <a:endParaRPr lang="ru-RU" sz="3200" dirty="0">
              <a:latin typeface="Arial"/>
              <a:cs typeface="Arial"/>
            </a:endParaRPr>
          </a:p>
          <a:p>
            <a:r>
              <a:rPr lang="ru-RU" sz="3200" dirty="0">
                <a:latin typeface="Arial"/>
                <a:cs typeface="Arial"/>
              </a:rPr>
              <a:t>Яндекс,</a:t>
            </a:r>
            <a:r>
              <a:rPr lang="en-US" sz="3200" dirty="0">
                <a:latin typeface="Arial"/>
                <a:cs typeface="Arial"/>
              </a:rPr>
              <a:t> DJI, Parrot </a:t>
            </a:r>
            <a:endParaRPr lang="ru-RU" sz="320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80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5521" y="-42331"/>
            <a:ext cx="7124362" cy="191382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/>
                <a:cs typeface="Angsana New"/>
              </a:rPr>
              <a:t>Социальная</a:t>
            </a:r>
            <a:r>
              <a:rPr lang="en-US" dirty="0">
                <a:latin typeface="Arial"/>
                <a:cs typeface="Angsana New"/>
              </a:rPr>
              <a:t> </a:t>
            </a:r>
            <a:r>
              <a:rPr lang="en-US" dirty="0" err="1">
                <a:latin typeface="Arial"/>
                <a:cs typeface="Angsana New"/>
              </a:rPr>
              <a:t>значимость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97BC4-246F-4A9B-F636-BCEFA1D73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74" y="3096037"/>
            <a:ext cx="5502878" cy="19128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dirty="0">
                <a:ea typeface="+mn-lt"/>
                <a:cs typeface="+mn-lt"/>
              </a:rPr>
              <a:t>Дроны с ИИ могут использоваться для обеспечения безопасности общества.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2FD2F91-7B82-71A9-B818-28D4C42106AF}"/>
              </a:ext>
            </a:extLst>
          </p:cNvPr>
          <p:cNvSpPr txBox="1">
            <a:spLocks/>
          </p:cNvSpPr>
          <p:nvPr/>
        </p:nvSpPr>
        <p:spPr>
          <a:xfrm>
            <a:off x="7284880" y="1666518"/>
            <a:ext cx="4462510" cy="42263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ea typeface="+mn-lt"/>
                <a:cs typeface="+mn-lt"/>
              </a:rPr>
              <a:t>поисково-спасательных операциях</a:t>
            </a:r>
            <a:endParaRPr lang="ru-RU" sz="1200">
              <a:solidFill>
                <a:srgbClr val="C00000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ea typeface="+mn-lt"/>
                <a:cs typeface="+mn-lt"/>
              </a:rPr>
              <a:t> мониторинге криминальной активности, </a:t>
            </a:r>
            <a:endParaRPr lang="ru-RU" sz="1200">
              <a:solidFill>
                <a:srgbClr val="C00000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ea typeface="+mn-lt"/>
                <a:cs typeface="+mn-lt"/>
              </a:rPr>
              <a:t>медицинской помощи, доставка медикаментов</a:t>
            </a:r>
            <a:endParaRPr lang="ru-RU" sz="1200">
              <a:solidFill>
                <a:srgbClr val="C00000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ea typeface="+mn-lt"/>
                <a:cs typeface="+mn-lt"/>
              </a:rPr>
              <a:t>оказании первой помощи на месте ЧП.</a:t>
            </a:r>
            <a:br>
              <a:rPr lang="ru-RU" dirty="0">
                <a:solidFill>
                  <a:srgbClr val="C00000"/>
                </a:solidFill>
                <a:ea typeface="+mn-lt"/>
                <a:cs typeface="+mn-lt"/>
              </a:rPr>
            </a:br>
            <a:endParaRPr lang="ru-RU" sz="1200">
              <a:ea typeface="+mn-lt"/>
              <a:cs typeface="+mn-lt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43E7223-1E0F-E05D-4C72-2403840CD68D}"/>
              </a:ext>
            </a:extLst>
          </p:cNvPr>
          <p:cNvSpPr/>
          <p:nvPr/>
        </p:nvSpPr>
        <p:spPr>
          <a:xfrm>
            <a:off x="5522148" y="3095037"/>
            <a:ext cx="1458148" cy="6867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905" y="-417834"/>
            <a:ext cx="7565263" cy="224376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/>
                <a:cs typeface="Angsana New"/>
              </a:rPr>
              <a:t>Экологическая</a:t>
            </a:r>
            <a:r>
              <a:rPr lang="en-US" dirty="0">
                <a:latin typeface="Arial"/>
                <a:cs typeface="Angsana New"/>
              </a:rPr>
              <a:t> </a:t>
            </a:r>
            <a:r>
              <a:rPr lang="en-US" dirty="0" err="1">
                <a:latin typeface="Arial"/>
                <a:cs typeface="Angsana New"/>
              </a:rPr>
              <a:t>польза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608958" y="-14403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A87A32A-EE5C-4E20-98D3-6ACE0A124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350199"/>
              </p:ext>
            </p:extLst>
          </p:nvPr>
        </p:nvGraphicFramePr>
        <p:xfrm>
          <a:off x="3254962" y="1440274"/>
          <a:ext cx="6048962" cy="4447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24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EFEC0-CE4C-8FCB-618E-1A1111D1726E}"/>
              </a:ext>
            </a:extLst>
          </p:cNvPr>
          <p:cNvSpPr/>
          <p:nvPr/>
        </p:nvSpPr>
        <p:spPr>
          <a:xfrm rot="1220289">
            <a:off x="5641906" y="-1287949"/>
            <a:ext cx="9026281" cy="1266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C79E-7084-6731-DCAF-3BFC382C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65800" y="-586419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Конкурентные преимущества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1981D-21E0-E044-954B-0E71AC572E02}"/>
              </a:ext>
            </a:extLst>
          </p:cNvPr>
          <p:cNvSpPr/>
          <p:nvPr/>
        </p:nvSpPr>
        <p:spPr>
          <a:xfrm rot="1220289">
            <a:off x="7544262" y="-1287949"/>
            <a:ext cx="9026281" cy="1266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56A39C5D-2D4B-79EA-5480-2F831F3C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09459"/>
              </p:ext>
            </p:extLst>
          </p:nvPr>
        </p:nvGraphicFramePr>
        <p:xfrm>
          <a:off x="689547" y="2293633"/>
          <a:ext cx="10508105" cy="367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621">
                  <a:extLst>
                    <a:ext uri="{9D8B030D-6E8A-4147-A177-3AD203B41FA5}">
                      <a16:colId xmlns:a16="http://schemas.microsoft.com/office/drawing/2014/main" val="4128359435"/>
                    </a:ext>
                  </a:extLst>
                </a:gridCol>
                <a:gridCol w="2101621">
                  <a:extLst>
                    <a:ext uri="{9D8B030D-6E8A-4147-A177-3AD203B41FA5}">
                      <a16:colId xmlns:a16="http://schemas.microsoft.com/office/drawing/2014/main" val="415283770"/>
                    </a:ext>
                  </a:extLst>
                </a:gridCol>
                <a:gridCol w="2101621">
                  <a:extLst>
                    <a:ext uri="{9D8B030D-6E8A-4147-A177-3AD203B41FA5}">
                      <a16:colId xmlns:a16="http://schemas.microsoft.com/office/drawing/2014/main" val="3735356793"/>
                    </a:ext>
                  </a:extLst>
                </a:gridCol>
                <a:gridCol w="2101621">
                  <a:extLst>
                    <a:ext uri="{9D8B030D-6E8A-4147-A177-3AD203B41FA5}">
                      <a16:colId xmlns:a16="http://schemas.microsoft.com/office/drawing/2014/main" val="3686835284"/>
                    </a:ext>
                  </a:extLst>
                </a:gridCol>
                <a:gridCol w="2101621">
                  <a:extLst>
                    <a:ext uri="{9D8B030D-6E8A-4147-A177-3AD203B41FA5}">
                      <a16:colId xmlns:a16="http://schemas.microsoft.com/office/drawing/2014/main" val="3097918591"/>
                    </a:ext>
                  </a:extLst>
                </a:gridCol>
              </a:tblGrid>
              <a:tr h="918113">
                <a:tc>
                  <a:txBody>
                    <a:bodyPr/>
                    <a:lstStyle/>
                    <a:p>
                      <a:endParaRPr lang="ru-RU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</a:rPr>
                        <a:t>Drone Software AI</a:t>
                      </a:r>
                      <a:endParaRPr lang="ru-RU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Яндекс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</a:rPr>
                        <a:t>Parrot</a:t>
                      </a:r>
                      <a:endParaRPr lang="ru-RU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</a:rPr>
                        <a:t>DJI</a:t>
                      </a:r>
                      <a:endParaRPr lang="ru-RU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65624"/>
                  </a:ext>
                </a:extLst>
              </a:tr>
              <a:tr h="918113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Использование 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1421"/>
                  </a:ext>
                </a:extLst>
              </a:tr>
              <a:tr h="918113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Автоматизация процессов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866168"/>
                  </a:ext>
                </a:extLst>
              </a:tr>
              <a:tr h="918113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/>
                        </a:rPr>
                        <a:t>Отсутствие человеческого фактора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097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35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289</Words>
  <Application>Microsoft Office PowerPoint</Application>
  <PresentationFormat>Широкоэкранный</PresentationFormat>
  <Paragraphs>86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Drone Software AI </vt:lpstr>
      <vt:lpstr>Проблема</vt:lpstr>
      <vt:lpstr>Решение </vt:lpstr>
      <vt:lpstr>Продукт </vt:lpstr>
      <vt:lpstr>Целевая аудитория</vt:lpstr>
      <vt:lpstr>Основные конкуренты </vt:lpstr>
      <vt:lpstr>Социальная значимость</vt:lpstr>
      <vt:lpstr>Экологическая польза</vt:lpstr>
      <vt:lpstr>Конкурентные преимущества </vt:lpstr>
      <vt:lpstr>План развития</vt:lpstr>
      <vt:lpstr>Затраты </vt:lpstr>
      <vt:lpstr>Аналитика</vt:lpstr>
      <vt:lpstr>Команда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 Software AI ( DSA )</dc:title>
  <dc:creator>Артём Аникеев</dc:creator>
  <cp:lastModifiedBy>Артём Аникеев</cp:lastModifiedBy>
  <cp:revision>222</cp:revision>
  <dcterms:created xsi:type="dcterms:W3CDTF">2023-10-20T08:37:48Z</dcterms:created>
  <dcterms:modified xsi:type="dcterms:W3CDTF">2023-12-05T21:14:21Z</dcterms:modified>
</cp:coreProperties>
</file>