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8D12D-1B54-AFB9-901E-B47D60209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9C90AC-BCC8-F124-D6FC-56C5B0589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301F9A-BF72-47E0-324D-81096BC44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A365-2894-4707-BB2B-C501996A61D4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E20713-4ABE-F3B5-CE18-A2D2BF34F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2A4476-44CE-2766-B720-703F1C9F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DC1E-E985-4104-90B4-8EE05BA60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5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D8A3-D6F0-CADE-0FF6-C83D2570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6DECD4-7084-D678-70A1-B8473CABA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F72A75-4696-C8DD-A9C2-C2E5D351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A365-2894-4707-BB2B-C501996A61D4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46F0A-FB9E-2739-30B1-8D786A55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4C6C8C-314D-7F9B-1D95-D6E1F54C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DC1E-E985-4104-90B4-8EE05BA60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5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0D0C28-D29B-404B-1F89-60AD73BD5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6D3DC3-97BE-82C6-D727-E5E34D77B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A69431-4EEF-2775-2F6A-EFCBB681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A365-2894-4707-BB2B-C501996A61D4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85A8-8290-6C95-4D58-4451528A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B56E9-E3E2-48B9-4ACA-023D5E17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DC1E-E985-4104-90B4-8EE05BA60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4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30F8D-2DCC-45E2-87A8-A00AD04A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AE2A6-A2DE-92FB-D773-AD9C721AC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8B6F1-DC13-1BC5-290B-627E4F95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A365-2894-4707-BB2B-C501996A61D4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83DDE0-4304-8697-F80F-6B444421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DA426-0383-DA54-88F4-B148CDC4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DC1E-E985-4104-90B4-8EE05BA60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2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A2365-C4E6-6588-2B84-C12C7F67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B7BD86-F33F-421C-FB9C-B3BAD3746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05C48-2E9A-0800-34D3-C7B12F67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A365-2894-4707-BB2B-C501996A61D4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D37DAE-7B9D-F35E-4738-06805445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D7F3E-5105-2285-26DB-0D4AB4C8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DC1E-E985-4104-90B4-8EE05BA60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4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FB676-8D76-F53A-9B52-5EB689C8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D138AF-72EE-D267-B173-2BDB1CAC6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910AE4-0D20-6D1B-7818-87B5FFFBD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963289-6915-CBB5-0BAE-E08F3C46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A365-2894-4707-BB2B-C501996A61D4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6C3738-C905-E8D1-15D7-5AA6E87B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F14585-BCAA-4487-6068-1C581D23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DC1E-E985-4104-90B4-8EE05BA60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4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A3030-FD87-7209-2AD4-0B4E223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A92DF0-8C1C-AE9F-9A2B-040B4D45C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ADF6C8-E840-FF71-FA76-73D13CC81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B0C608-F6DF-5B4E-BD51-7476DB6C5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099197-D008-3B42-BF81-8A46153CC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14DEF6-3730-56B4-2F6E-55686608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A365-2894-4707-BB2B-C501996A61D4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1BA3E7-37F2-40C3-0873-91FACD30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5AE6C5-A5F9-47D7-9FE9-92D95F11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DC1E-E985-4104-90B4-8EE05BA60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9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D2838-49DD-B8F4-7C72-3EE84A34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32A2C9-2E8E-F7F8-5DF0-2B0C4D7D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A365-2894-4707-BB2B-C501996A61D4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56B329-6F4A-8AD9-71A4-42748BFC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C6631E-BF51-E032-878E-E7BF1C4E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DC1E-E985-4104-90B4-8EE05BA60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19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A293E3-45DF-9461-C583-633616A9F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A365-2894-4707-BB2B-C501996A61D4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3567BF-EE01-EF9E-0FA1-8DF3813C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F93E97-7D31-F8E7-12BA-3E5F1667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DC1E-E985-4104-90B4-8EE05BA60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8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47C9-F852-F409-C0CB-142B2526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D00B9-AB1F-CD2B-1E4D-2B062A02D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2A694E-B790-377A-09C5-08F53737A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BBF3D1-36CE-A374-DC0F-977220FD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A365-2894-4707-BB2B-C501996A61D4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988895-DF0A-D7F4-0AC4-A642E831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52F3FF-CAB3-6F7D-C4D9-3AC79F6B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DC1E-E985-4104-90B4-8EE05BA60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1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32EFB-EAA8-FA2B-C122-84EC135D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7882EE-CEAF-620A-0B6F-3C0BD095C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618DE2-5706-2F26-89EC-C73EDFBA1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DAFCC6-FEE9-343A-EFE5-200FD648A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A365-2894-4707-BB2B-C501996A61D4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CE53CD-429B-11CF-0B64-54D2342B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EE85B4-85CD-29F5-7AAD-667C8EDF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DC1E-E985-4104-90B4-8EE05BA60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5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5705D-4E6C-BA59-1EE4-F0CC4C72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08ADB-2A55-6D5B-60F2-3360BF0D3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EA8D41-F29A-64EA-D6A8-17D8E2F6E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4A365-2894-4707-BB2B-C501996A61D4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C37B1-6E16-3E8B-8050-010FA3C93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69AC37-8870-649C-E261-AE0773131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DDC1E-E985-4104-90B4-8EE05BA60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8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900EB-A8D1-148D-EC0D-336C9263E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166" y="751874"/>
            <a:ext cx="9144000" cy="958645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«Российский экономический университет имени Г.В. Плеханова»</a:t>
            </a:r>
            <a:br>
              <a:rPr lang="ru-RU" sz="2400" dirty="0"/>
            </a:br>
            <a:r>
              <a:rPr lang="ru-RU" sz="2400" dirty="0"/>
              <a:t>Оренбургский филиал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036251-519E-FA0D-0412-60F6B4F16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9913"/>
            <a:ext cx="9144000" cy="165576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Стартап-проект </a:t>
            </a:r>
          </a:p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Тема: Улиточное хозяйство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8274B-F1B2-32F5-E834-14685AA47A72}"/>
              </a:ext>
            </a:extLst>
          </p:cNvPr>
          <p:cNvSpPr txBox="1"/>
          <p:nvPr/>
        </p:nvSpPr>
        <p:spPr>
          <a:xfrm>
            <a:off x="6990735" y="5412471"/>
            <a:ext cx="4778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Выполнила: обучающаяся Небылицына Юлия Юрьевна </a:t>
            </a:r>
          </a:p>
          <a:p>
            <a:r>
              <a:rPr lang="ru-RU" dirty="0"/>
              <a:t>Научный руководитель: Фёдорова Ольга Ивановна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90F3AD-E78B-2B2E-21E4-786FE229A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71" y="240808"/>
            <a:ext cx="2200656" cy="8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9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EB939-222B-90BB-B89F-A0504DF3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0"/>
            <a:ext cx="8394290" cy="6820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Основные риски и меры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6C0F462-C826-BF71-FA4F-F987A7F49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62655"/>
              </p:ext>
            </p:extLst>
          </p:nvPr>
        </p:nvGraphicFramePr>
        <p:xfrm>
          <a:off x="1401097" y="682010"/>
          <a:ext cx="9232489" cy="5996134"/>
        </p:xfrm>
        <a:graphic>
          <a:graphicData uri="http://schemas.openxmlformats.org/drawingml/2006/table">
            <a:tbl>
              <a:tblPr firstRow="1" firstCol="1" bandRow="1"/>
              <a:tblGrid>
                <a:gridCol w="4615752">
                  <a:extLst>
                    <a:ext uri="{9D8B030D-6E8A-4147-A177-3AD203B41FA5}">
                      <a16:colId xmlns:a16="http://schemas.microsoft.com/office/drawing/2014/main" val="2531212996"/>
                    </a:ext>
                  </a:extLst>
                </a:gridCol>
                <a:gridCol w="4616737">
                  <a:extLst>
                    <a:ext uri="{9D8B030D-6E8A-4147-A177-3AD203B41FA5}">
                      <a16:colId xmlns:a16="http://schemas.microsoft.com/office/drawing/2014/main" val="3647976343"/>
                    </a:ext>
                  </a:extLst>
                </a:gridCol>
              </a:tblGrid>
              <a:tr h="3947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Риски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Меры по их предупреждению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22325"/>
                  </a:ext>
                </a:extLst>
              </a:tr>
              <a:tr h="836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 недофинансирования проекта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дополнительных источников финансирования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002902"/>
                  </a:ext>
                </a:extLst>
              </a:tr>
              <a:tr h="3947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 неудачного местоположения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Смена локации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918238"/>
                  </a:ext>
                </a:extLst>
              </a:tr>
              <a:tr h="836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 злоупотреблений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Контроль, договор материальной ответственности 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233126"/>
                  </a:ext>
                </a:extLst>
              </a:tr>
              <a:tr h="12789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Возникновение конкурентов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клиентской базы, наличие уникальных предложений, постоянный мониторинг рынка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538493"/>
                  </a:ext>
                </a:extLst>
              </a:tr>
              <a:tr h="12789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 снижения покупательской способности 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Полностью избежать невозможно, есть вариант минимизировать за счет скидочных акций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183304"/>
                  </a:ext>
                </a:extLst>
              </a:tr>
              <a:tr h="3947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Криминогенные (кража)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Видеонаблюдение, бдительность 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922175"/>
                  </a:ext>
                </a:extLst>
              </a:tr>
              <a:tr h="3947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Непредвиденные (ЧС)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Страхование бизнеса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35909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D3A7B1-085B-E0BA-B1C4-2F1245908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794" y="115594"/>
            <a:ext cx="20972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5A7C54BF-452F-EDEB-9127-16C2C722A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348" y="235974"/>
            <a:ext cx="10809185" cy="6466283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5B35E6-3D26-58C1-F083-DDCBB3705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066" y="147483"/>
            <a:ext cx="20972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5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BB67C-209C-DF30-E687-7E0727B5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22342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1357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и возможность представить результаты своего исследования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D6A3ED-66BE-980B-F214-DA6885379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794" y="145090"/>
            <a:ext cx="20972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B525FD-5882-F59A-FEA3-124255450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4BD1785-44DB-AB90-EC24-D5574A17E6CA}"/>
              </a:ext>
            </a:extLst>
          </p:cNvPr>
          <p:cNvSpPr txBox="1">
            <a:spLocks/>
          </p:cNvSpPr>
          <p:nvPr/>
        </p:nvSpPr>
        <p:spPr>
          <a:xfrm>
            <a:off x="565353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FD54D03-A9C4-FCDA-967D-181241C0C278}"/>
              </a:ext>
            </a:extLst>
          </p:cNvPr>
          <p:cNvSpPr txBox="1">
            <a:spLocks/>
          </p:cNvSpPr>
          <p:nvPr/>
        </p:nvSpPr>
        <p:spPr>
          <a:xfrm>
            <a:off x="838200" y="3286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973BE-30C1-0AF2-7055-0CD0D9A730BA}"/>
              </a:ext>
            </a:extLst>
          </p:cNvPr>
          <p:cNvSpPr txBox="1"/>
          <p:nvPr/>
        </p:nvSpPr>
        <p:spPr>
          <a:xfrm>
            <a:off x="429322" y="1478657"/>
            <a:ext cx="103410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наиболее прибыльной финансовой модели по развитию улиточного хозяйства в Оренбурге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C25335-8C57-C1EB-ECBA-D08345E04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937" y="89338"/>
            <a:ext cx="2094031" cy="7830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60C5A8-0AE9-684E-60E2-3FCEA0C84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1" y="290284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4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CF9A9-0F92-5BD1-8FAF-3F3092AC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C417C-B48C-71DC-FE6D-1370C7F71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76225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Изучить рынок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конкурентов в выбранной области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6225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Изучить стоимость производственных затрат на разработку, рост и поддержку хозяйства;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6225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Проанализировать возможность получения гранта на развитие улиточного хозяйства в выбранном регионе;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E08A13-30E9-CF3C-0638-094FC5CD0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376" y="94691"/>
            <a:ext cx="2495624" cy="9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5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EEF4D-604D-3164-7C3D-B33B0A16B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25" y="353961"/>
            <a:ext cx="5645252" cy="141584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конкурентов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5D31D1C9-8F97-5CB9-9FA2-8C740B9E2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943" y="1766734"/>
            <a:ext cx="4719484" cy="509126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Улитонька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Крым, Феодосия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ООО «Наша ферма»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«Улиточный сад»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край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«Улитка Воронеж»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A80668-98D8-DEE1-E8E8-848B9B23CCE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65082" y="1266825"/>
            <a:ext cx="5895975" cy="432435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338778-2D14-3ABB-ABE4-0C33417B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688" y="190881"/>
            <a:ext cx="2877312" cy="10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5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784C4-C566-4237-D3F1-B3D48923F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3D951-5A67-BCB3-0E56-02199F970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Расположение: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Нежинка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Оренбургская область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Регистрация: ИП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 маточного стада: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SnailsEco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Беларусь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(виноградные, бургундские, степные улитки);</a:t>
            </a:r>
          </a:p>
          <a:p>
            <a:pPr marL="0" indent="0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Террариумы –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HobbyForPets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Теплица – ТК Строитель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Корм, минеральные добавки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Зоомир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Датчики освещения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Wildberries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B840BD-4DE3-7339-0D16-D5E0CC19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114" y="230188"/>
            <a:ext cx="2097206" cy="7864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12CC42-464D-C665-24AF-6A95448C2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78" y="2883427"/>
            <a:ext cx="4036142" cy="22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3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33142-FC4D-AF6B-C73D-45BDF1E4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и продвижение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1DAE2C-3D85-7A7F-72EE-481271EC8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Продвижение сайта и групп 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сетях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Размещение 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площадках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Печатная реклама в местах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скопления ЦА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Таргетированная реклама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Событийный маркетинг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Партнерство с местными СМИ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блогерами.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F5420A-B2DA-2084-D993-05E6176D1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828" y="1027906"/>
            <a:ext cx="3895725" cy="2867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7D9D9-6A1D-E5C7-1312-3F2CFBAD2ABB}"/>
              </a:ext>
            </a:extLst>
          </p:cNvPr>
          <p:cNvSpPr txBox="1"/>
          <p:nvPr/>
        </p:nvSpPr>
        <p:spPr>
          <a:xfrm>
            <a:off x="7108723" y="4144297"/>
            <a:ext cx="445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Затраты на продвижение (стартовая рекламная кампания + расходы на рекламу в первый месяц) = 100 тыс. рублей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957A95-D849-1E86-8087-953AAD7CF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11" y="91966"/>
            <a:ext cx="2322484" cy="8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3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8E5CE-44E0-134B-B3F8-DDBDFAB1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0F7EB5-E24D-82E3-9280-830A5E5F5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942" y="1525721"/>
            <a:ext cx="11360074" cy="5332279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618CC0-4224-A868-4441-30D7ED078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15" y="221779"/>
            <a:ext cx="1935185" cy="7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3304B-6CD4-D637-7441-9788BEC1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сбыта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1492A1-5B67-508C-0DDE-B8CA80ECF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Замороженное сырье: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Мидийная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Нежинское шоссе - Оренбург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Вкусвилл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Оренбург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Черчилль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Самара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Муцин: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Самара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C9F9C1-BF98-728D-3D38-87470E18E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72" y="607639"/>
            <a:ext cx="4198374" cy="13617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C6B99B-3F2E-2007-E2A0-FD652D68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096" y="1588865"/>
            <a:ext cx="4057650" cy="2847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E1585F-C535-40E4-8062-F908F966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099" y="4093594"/>
            <a:ext cx="3948423" cy="23992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B98ACE-3373-53B7-AFEF-A0CBB58B4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479" y="3479235"/>
            <a:ext cx="3948423" cy="14094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FEFF9E-4FB3-0A57-1BD0-F6F331658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0919" y="133520"/>
            <a:ext cx="20972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1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08B36-0618-B117-7FC3-3D57034F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68" y="-325438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окупаемости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258B2-C2EA-E89C-10B1-B5314EAB1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97" y="78645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окупаемости = размер капитальных вложений / планируемая прибыль за год.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Первоначальные вложения: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– 390 000 р.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Улиточное стадо – 120 000 р.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– 100 000 р.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 – 60 000 р.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 – 100 000 р.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 770 000 / 939 000 = 8 месяцев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A7EF03-DE81-8C37-F80F-F2800F1A3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475" y="0"/>
            <a:ext cx="2097206" cy="7864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BF83C6-9E52-2A0F-E715-E1104297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945" y="1324768"/>
            <a:ext cx="6186443" cy="42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404</Words>
  <Application>Microsoft Office PowerPoint</Application>
  <PresentationFormat>Широкоэкранный</PresentationFormat>
  <Paragraphs>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«Российский экономический университет имени Г.В. Плеханова» Оренбургский филиал</vt:lpstr>
      <vt:lpstr>Презентация PowerPoint</vt:lpstr>
      <vt:lpstr>Задачи</vt:lpstr>
      <vt:lpstr>Анализ конкурентов</vt:lpstr>
      <vt:lpstr>Резюме проекта</vt:lpstr>
      <vt:lpstr>Реклама и продвижение</vt:lpstr>
      <vt:lpstr>Организационная структура </vt:lpstr>
      <vt:lpstr>Рынок сбыта</vt:lpstr>
      <vt:lpstr>Период окупаемости</vt:lpstr>
      <vt:lpstr>Основные риски и меры</vt:lpstr>
      <vt:lpstr>Презентация PowerPoint</vt:lpstr>
      <vt:lpstr>Благодарю за внимание и возможность представить результаты своего исследования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Юлия Небылицына</dc:creator>
  <cp:lastModifiedBy>Юлия Небылицына</cp:lastModifiedBy>
  <cp:revision>5</cp:revision>
  <dcterms:created xsi:type="dcterms:W3CDTF">2025-06-04T06:40:06Z</dcterms:created>
  <dcterms:modified xsi:type="dcterms:W3CDTF">2025-06-26T18:21:03Z</dcterms:modified>
</cp:coreProperties>
</file>