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300" r:id="rId11"/>
    <p:sldId id="299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/>
  </p:cmAuthor>
  <p:cmAuthor id="2" name="Пешкова Василиса Олеговна" initials="ПО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00"/>
    <a:srgbClr val="FF66FF"/>
    <a:srgbClr val="20D7C0"/>
    <a:srgbClr val="0640BC"/>
    <a:srgbClr val="FFEAA7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44" d="100"/>
          <a:sy n="44" d="100"/>
        </p:scale>
        <p:origin x="846" y="30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798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=""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=""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=""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=""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=""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=""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=""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221" y="4033381"/>
            <a:ext cx="8869663" cy="123480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0" dirty="0">
                <a:solidFill>
                  <a:srgbClr val="FF8200"/>
                </a:solidFill>
                <a:effectLst/>
                <a:latin typeface="Century Gothic" panose="020B0502020202020204" pitchFamily="34" charset="0"/>
              </a:rPr>
              <a:t>Дрон для рекламы в небе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0221" y="8199200"/>
            <a:ext cx="7861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FFC000"/>
                </a:solidFill>
                <a:latin typeface="Century" panose="02040604050505020304" pitchFamily="18" charset="0"/>
              </a:rPr>
              <a:t>Доронова</a:t>
            </a:r>
            <a:r>
              <a:rPr lang="ru-RU" sz="3200" dirty="0" smtClean="0">
                <a:solidFill>
                  <a:srgbClr val="FFC000"/>
                </a:solidFill>
                <a:latin typeface="Century" panose="02040604050505020304" pitchFamily="18" charset="0"/>
              </a:rPr>
              <a:t> </a:t>
            </a:r>
            <a:r>
              <a:rPr lang="ru-RU" sz="3200" dirty="0" smtClean="0">
                <a:solidFill>
                  <a:srgbClr val="FFC000"/>
                </a:solidFill>
                <a:latin typeface="Century" panose="02040604050505020304" pitchFamily="18" charset="0"/>
              </a:rPr>
              <a:t>Евгения Сергеевна,</a:t>
            </a:r>
            <a:endParaRPr lang="ru-RU" sz="3200" dirty="0" smtClean="0">
              <a:solidFill>
                <a:srgbClr val="FFC000"/>
              </a:solidFill>
              <a:latin typeface="Century" panose="02040604050505020304" pitchFamily="18" charset="0"/>
            </a:endParaRPr>
          </a:p>
          <a:p>
            <a:r>
              <a:rPr lang="ru-RU" sz="3200" dirty="0" smtClean="0">
                <a:solidFill>
                  <a:srgbClr val="FFC000"/>
                </a:solidFill>
                <a:latin typeface="Century" panose="02040604050505020304" pitchFamily="18" charset="0"/>
              </a:rPr>
              <a:t>Бычков </a:t>
            </a:r>
            <a:r>
              <a:rPr lang="ru-RU" sz="3200" dirty="0" smtClean="0">
                <a:solidFill>
                  <a:srgbClr val="FFC000"/>
                </a:solidFill>
                <a:latin typeface="Century" panose="02040604050505020304" pitchFamily="18" charset="0"/>
              </a:rPr>
              <a:t>Н</a:t>
            </a:r>
            <a:r>
              <a:rPr lang="ru-RU" sz="3200" dirty="0" smtClean="0">
                <a:solidFill>
                  <a:srgbClr val="FFC000"/>
                </a:solidFill>
                <a:latin typeface="Century" panose="02040604050505020304" pitchFamily="18" charset="0"/>
              </a:rPr>
              <a:t>иколай Сергеевич</a:t>
            </a:r>
            <a:r>
              <a:rPr lang="ru-RU" sz="3200" dirty="0" smtClean="0">
                <a:solidFill>
                  <a:srgbClr val="FFC000"/>
                </a:solidFill>
                <a:latin typeface="Century" panose="02040604050505020304" pitchFamily="18" charset="0"/>
              </a:rPr>
              <a:t>.</a:t>
            </a:r>
            <a:endParaRPr lang="ru-RU" sz="3200" dirty="0">
              <a:solidFill>
                <a:srgbClr val="FFC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po\Downloads\pngwing.com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9544050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19300" y="9609901"/>
            <a:ext cx="4381500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360"/>
              </a:lnSpc>
              <a:buClrTx/>
            </a:pPr>
            <a:r>
              <a:rPr lang="en-US" sz="2800" dirty="0"/>
              <a:t>https://pt.2035.university/project/dron-reklamsik </a:t>
            </a:r>
            <a:endParaRPr lang="ru-RU" sz="2800" dirty="0"/>
          </a:p>
        </p:txBody>
      </p:sp>
      <p:pic>
        <p:nvPicPr>
          <p:cNvPr id="4099" name="Picture 3" descr="C:\Users\dpo\Downloads\pngwing.com (8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544" y="9609901"/>
            <a:ext cx="1028128" cy="138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801672" y="9921685"/>
            <a:ext cx="3278462" cy="597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908) 280-69-58</a:t>
            </a:r>
          </a:p>
        </p:txBody>
      </p:sp>
      <p:pic>
        <p:nvPicPr>
          <p:cNvPr id="4100" name="Picture 4" descr="C:\Users\dpo\Downloads\pngwing.com (9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986" y="9478196"/>
            <a:ext cx="1352551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37625" y="9921685"/>
            <a:ext cx="4031873" cy="597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360"/>
              </a:lnSpc>
              <a:buClrTx/>
            </a:pPr>
            <a:r>
              <a:rPr lang="en-US" sz="2800" dirty="0"/>
              <a:t>doronova.1996@mail.ru</a:t>
            </a:r>
            <a:endParaRPr lang="ru-RU" sz="28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82712" y="1433512"/>
            <a:ext cx="17338675" cy="2185988"/>
          </a:xfrm>
        </p:spPr>
        <p:txBody>
          <a:bodyPr/>
          <a:lstStyle/>
          <a:p>
            <a:pPr algn="ctr"/>
            <a:r>
              <a:rPr lang="ru-RU" sz="11500" dirty="0" smtClean="0"/>
              <a:t>Спасибо за внимание!</a:t>
            </a:r>
            <a:endParaRPr lang="ru-RU" sz="115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5" y="3685351"/>
            <a:ext cx="10058400" cy="63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2735" y="513566"/>
            <a:ext cx="9519781" cy="90187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16" y="628109"/>
            <a:ext cx="9741217" cy="911089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Актуальность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878247" y="1850425"/>
            <a:ext cx="86507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Century" panose="02040604050505020304" pitchFamily="18" charset="0"/>
              </a:rPr>
              <a:t>Более 50 рекламных компаний реализуют свою деятельности в городе Смоленск.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6520" y="9064593"/>
            <a:ext cx="152912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Century" panose="02040604050505020304" pitchFamily="18" charset="0"/>
              </a:rPr>
              <a:t>Молодежь и </a:t>
            </a:r>
            <a:r>
              <a:rPr lang="ru-RU" sz="4000" dirty="0" err="1" smtClean="0">
                <a:latin typeface="Century" panose="02040604050505020304" pitchFamily="18" charset="0"/>
              </a:rPr>
              <a:t>миллениалов</a:t>
            </a:r>
            <a:r>
              <a:rPr lang="ru-RU" sz="4000" dirty="0" smtClean="0">
                <a:latin typeface="Century" panose="02040604050505020304" pitchFamily="18" charset="0"/>
              </a:rPr>
              <a:t> на 70% проявляют больше </a:t>
            </a:r>
            <a:r>
              <a:rPr lang="ru-RU" sz="4000" dirty="0">
                <a:latin typeface="Century" panose="02040604050505020304" pitchFamily="18" charset="0"/>
              </a:rPr>
              <a:t>интерес к новым технологиям и инновациям.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020939"/>
            <a:ext cx="96632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Century" panose="02040604050505020304" pitchFamily="18" charset="0"/>
              </a:rPr>
              <a:t>Высокий потенциал охвата аудитории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68293" y="5567428"/>
            <a:ext cx="85729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Century" panose="02040604050505020304" pitchFamily="18" charset="0"/>
              </a:rPr>
              <a:t>В Смоленске представлено 11 067 коммерческих компаний, являющихся потенциальными клиентами.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532" t="13381" r="230" b="10594"/>
          <a:stretch/>
        </p:blipFill>
        <p:spPr>
          <a:xfrm>
            <a:off x="510258" y="3337002"/>
            <a:ext cx="6912381" cy="40731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8164" y="3099615"/>
            <a:ext cx="2414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" panose="02040604050505020304" pitchFamily="18" charset="0"/>
              </a:rPr>
              <a:t>42%</a:t>
            </a:r>
          </a:p>
          <a:p>
            <a:r>
              <a:rPr lang="ru-RU" sz="2800" dirty="0" smtClean="0">
                <a:latin typeface="Century" panose="02040604050505020304" pitchFamily="18" charset="0"/>
              </a:rPr>
              <a:t>телевидение</a:t>
            </a: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0258" y="5851526"/>
            <a:ext cx="2060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entury" panose="02040604050505020304" pitchFamily="18" charset="0"/>
              </a:rPr>
              <a:t>38%</a:t>
            </a:r>
          </a:p>
          <a:p>
            <a:r>
              <a:rPr lang="ru-RU" sz="2800" dirty="0" smtClean="0">
                <a:latin typeface="Century" panose="02040604050505020304" pitchFamily="18" charset="0"/>
              </a:rPr>
              <a:t>Интернет </a:t>
            </a: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03292" y="3454997"/>
            <a:ext cx="4403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entury" panose="02040604050505020304" pitchFamily="18" charset="0"/>
              </a:rPr>
              <a:t>11%</a:t>
            </a:r>
          </a:p>
          <a:p>
            <a:r>
              <a:rPr lang="ru-RU" sz="2800" dirty="0" smtClean="0">
                <a:latin typeface="Century" panose="02040604050505020304" pitchFamily="18" charset="0"/>
              </a:rPr>
              <a:t>Наружная реклама</a:t>
            </a: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17940" y="4658222"/>
            <a:ext cx="1487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entury" panose="02040604050505020304" pitchFamily="18" charset="0"/>
              </a:rPr>
              <a:t>5%</a:t>
            </a:r>
          </a:p>
          <a:p>
            <a:r>
              <a:rPr lang="ru-RU" sz="2800" dirty="0" smtClean="0">
                <a:latin typeface="Century" panose="02040604050505020304" pitchFamily="18" charset="0"/>
              </a:rPr>
              <a:t>Пресса </a:t>
            </a: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50644" y="5847849"/>
            <a:ext cx="1483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entury" panose="02040604050505020304" pitchFamily="18" charset="0"/>
              </a:rPr>
              <a:t>4%</a:t>
            </a:r>
          </a:p>
          <a:p>
            <a:r>
              <a:rPr lang="ru-RU" sz="2800" dirty="0" smtClean="0">
                <a:latin typeface="Century" panose="02040604050505020304" pitchFamily="18" charset="0"/>
              </a:rPr>
              <a:t>Радио </a:t>
            </a:r>
            <a:endParaRPr lang="ru-RU" sz="2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62991" y="1208903"/>
            <a:ext cx="5410200" cy="2400300"/>
          </a:xfrm>
          <a:prstGeom prst="round2DiagRect">
            <a:avLst/>
          </a:prstGeom>
          <a:solidFill>
            <a:srgbClr val="F1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Среди рекламных компаний высокая конкуренция</a:t>
            </a:r>
            <a:endParaRPr lang="ru-RU" sz="40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25647" y="7905943"/>
            <a:ext cx="6755315" cy="2548912"/>
          </a:xfrm>
          <a:prstGeom prst="round2Diag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Недоступность зарубежных новых способов реализации рекламных кампаний </a:t>
            </a:r>
            <a:endParaRPr lang="ru-RU" sz="40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3083122" y="7723074"/>
            <a:ext cx="6469059" cy="2914650"/>
          </a:xfrm>
          <a:prstGeom prst="round2DiagRect">
            <a:avLst/>
          </a:prstGeom>
          <a:solidFill>
            <a:srgbClr val="F1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Современная рекламная продукция затрачивает большое количество бумаги</a:t>
            </a:r>
            <a:endParaRPr lang="ru-RU" sz="40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2942250" y="1731867"/>
            <a:ext cx="6750804" cy="2335678"/>
          </a:xfrm>
          <a:prstGeom prst="round2Diag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Большинство рекламных кампаний имеет «шаблонный» вид</a:t>
            </a:r>
            <a:endParaRPr lang="ru-RU" sz="40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532050" y="3137850"/>
            <a:ext cx="5040000" cy="5040000"/>
          </a:xfrm>
          <a:prstGeom prst="ellipse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874" y="5202305"/>
            <a:ext cx="5644351" cy="911089"/>
          </a:xfrm>
        </p:spPr>
        <p:txBody>
          <a:bodyPr/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Проблема</a:t>
            </a:r>
            <a:endParaRPr lang="ru-RU" sz="6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642" y="1557314"/>
            <a:ext cx="19658035" cy="1154894"/>
          </a:xfrm>
        </p:spPr>
        <p:txBody>
          <a:bodyPr/>
          <a:lstStyle/>
          <a:p>
            <a:pPr algn="ctr"/>
            <a:r>
              <a:rPr lang="ru-RU" sz="3600" dirty="0" smtClean="0">
                <a:latin typeface="Century" panose="02040604050505020304" pitchFamily="18" charset="0"/>
              </a:rPr>
              <a:t>С </a:t>
            </a:r>
            <a:r>
              <a:rPr lang="ru-RU" sz="3600" dirty="0">
                <a:latin typeface="Century" panose="02040604050505020304" pitchFamily="18" charset="0"/>
              </a:rPr>
              <a:t>помощью дронов, оснащенных подсветкой, </a:t>
            </a:r>
            <a:r>
              <a:rPr lang="ru-RU" sz="3600" dirty="0" smtClean="0">
                <a:latin typeface="Century" panose="02040604050505020304" pitchFamily="18" charset="0"/>
              </a:rPr>
              <a:t>наш </a:t>
            </a:r>
            <a:r>
              <a:rPr lang="ru-RU" sz="3600" dirty="0" err="1" smtClean="0">
                <a:latin typeface="Century" panose="02040604050505020304" pitchFamily="18" charset="0"/>
              </a:rPr>
              <a:t>дрон</a:t>
            </a:r>
            <a:r>
              <a:rPr lang="ru-RU" sz="3600" dirty="0" smtClean="0">
                <a:latin typeface="Century" panose="02040604050505020304" pitchFamily="18" charset="0"/>
              </a:rPr>
              <a:t> предлагает </a:t>
            </a:r>
            <a:r>
              <a:rPr lang="ru-RU" sz="3600" dirty="0">
                <a:latin typeface="Century" panose="02040604050505020304" pitchFamily="18" charset="0"/>
              </a:rPr>
              <a:t>уникальные и креативные рекламные решения, которые создают небесные рекламные сообщения и надписи. Это позволяет клиентам и </a:t>
            </a:r>
            <a:r>
              <a:rPr lang="ru-RU" sz="3600" dirty="0" smtClean="0">
                <a:latin typeface="Century" panose="02040604050505020304" pitchFamily="18" charset="0"/>
              </a:rPr>
              <a:t>рекламодателям:</a:t>
            </a:r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12735" y="513566"/>
            <a:ext cx="9519781" cy="90187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735" y="604559"/>
            <a:ext cx="9519781" cy="9110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Решение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572000" y="3448081"/>
            <a:ext cx="14067156" cy="5960454"/>
            <a:chOff x="-22261" y="1535744"/>
            <a:chExt cx="14067156" cy="596045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517739" y="1535744"/>
              <a:ext cx="6345305" cy="1162474"/>
            </a:xfrm>
            <a:prstGeom prst="roundRect">
              <a:avLst/>
            </a:prstGeom>
            <a:solidFill>
              <a:srgbClr val="F1F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5875" algn="ctr"/>
              <a:r>
                <a:rPr lang="ru-RU" sz="4400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Привлечение </a:t>
              </a:r>
              <a:r>
                <a:rPr lang="ru-RU" sz="4400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внимания</a:t>
              </a:r>
              <a:endParaRPr lang="ru-RU" sz="4400" dirty="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1843497" y="3015070"/>
              <a:ext cx="7520140" cy="1279253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5875" algn="ctr"/>
              <a:r>
                <a:rPr lang="ru-RU" sz="4400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Создание незабываемых моментов</a:t>
              </a:r>
              <a:endParaRPr lang="ru-RU" sz="4800" dirty="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3102018" y="4728278"/>
              <a:ext cx="9742727" cy="1190158"/>
            </a:xfrm>
            <a:prstGeom prst="roundRect">
              <a:avLst/>
            </a:prstGeom>
            <a:solidFill>
              <a:srgbClr val="0640B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5875" algn="ctr"/>
              <a:r>
                <a:rPr lang="ru-RU" sz="4400" dirty="0" smtClean="0">
                  <a:latin typeface="Century" panose="02040604050505020304" pitchFamily="18" charset="0"/>
                </a:rPr>
                <a:t>Увеличение узнаваемости бренда</a:t>
              </a:r>
              <a:endParaRPr lang="ru-RU" sz="2800" dirty="0">
                <a:latin typeface="Century" panose="02040604050505020304" pitchFamily="18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4194131" y="6416198"/>
              <a:ext cx="9850764" cy="1080000"/>
            </a:xfrm>
            <a:prstGeom prst="roundRect">
              <a:avLst/>
            </a:prstGeom>
            <a:solidFill>
              <a:srgbClr val="20D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5875" algn="ctr"/>
              <a:r>
                <a:rPr lang="ru-RU" sz="4400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Привлечение </a:t>
              </a:r>
              <a:r>
                <a:rPr lang="ru-RU" sz="4400" dirty="0">
                  <a:solidFill>
                    <a:schemeClr val="tx1"/>
                  </a:solidFill>
                  <a:latin typeface="Century" panose="02040604050505020304" pitchFamily="18" charset="0"/>
                </a:rPr>
                <a:t>новых </a:t>
              </a:r>
              <a:r>
                <a:rPr lang="ru-RU" sz="4400" dirty="0" smtClean="0">
                  <a:solidFill>
                    <a:schemeClr val="tx1"/>
                  </a:solidFill>
                  <a:latin typeface="Century" panose="02040604050505020304" pitchFamily="18" charset="0"/>
                </a:rPr>
                <a:t>клиентов</a:t>
              </a:r>
              <a:endParaRPr lang="ru-RU" sz="2800" dirty="0">
                <a:solidFill>
                  <a:schemeClr val="tx1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-22261" y="1618218"/>
              <a:ext cx="1080000" cy="1080000"/>
            </a:xfrm>
            <a:prstGeom prst="ellipse">
              <a:avLst/>
            </a:prstGeom>
            <a:solidFill>
              <a:srgbClr val="F1F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 smtClean="0">
                  <a:solidFill>
                    <a:schemeClr val="tx1"/>
                  </a:solidFill>
                </a:rPr>
                <a:t>1</a:t>
              </a:r>
              <a:endParaRPr lang="ru-RU" sz="48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3428714" y="6416197"/>
              <a:ext cx="1080000" cy="1080000"/>
            </a:xfrm>
            <a:prstGeom prst="ellipse">
              <a:avLst/>
            </a:prstGeom>
            <a:solidFill>
              <a:srgbClr val="20D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Овал 11"/>
            <p:cNvSpPr/>
            <p:nvPr/>
          </p:nvSpPr>
          <p:spPr>
            <a:xfrm>
              <a:off x="2348714" y="4770664"/>
              <a:ext cx="1080000" cy="1080000"/>
            </a:xfrm>
            <a:prstGeom prst="ellipse">
              <a:avLst/>
            </a:prstGeom>
            <a:solidFill>
              <a:srgbClr val="064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/>
                <a:t>3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057739" y="3114697"/>
              <a:ext cx="1080000" cy="1080000"/>
            </a:xfrm>
            <a:prstGeom prst="ellipse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15" name="Овал 14"/>
          <p:cNvSpPr/>
          <p:nvPr/>
        </p:nvSpPr>
        <p:spPr>
          <a:xfrm>
            <a:off x="9117828" y="9886981"/>
            <a:ext cx="1080000" cy="1080000"/>
          </a:xfrm>
          <a:prstGeom prst="ellipse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912342" y="9801279"/>
            <a:ext cx="9850764" cy="1251405"/>
          </a:xfrm>
          <a:prstGeom prst="round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" algn="ctr"/>
            <a:r>
              <a:rPr lang="ru-RU" sz="4400" dirty="0" smtClean="0">
                <a:solidFill>
                  <a:schemeClr val="tx1"/>
                </a:solidFill>
                <a:latin typeface="Century" panose="02040604050505020304" pitchFamily="18" charset="0"/>
              </a:rPr>
              <a:t>Использование отечественного продукта</a:t>
            </a:r>
            <a:endParaRPr lang="ru-RU" sz="28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2" y="5882101"/>
            <a:ext cx="7710821" cy="489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12735" y="513566"/>
            <a:ext cx="9519781" cy="90187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72" y="601248"/>
            <a:ext cx="7853819" cy="1308281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Рынок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C:\Users\dpo\Downloads\app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8" y="1739543"/>
            <a:ext cx="2582862" cy="25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52850" y="1798638"/>
            <a:ext cx="2828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Century" panose="02040604050505020304" pitchFamily="18" charset="0"/>
              </a:rPr>
              <a:t>Dronecast</a:t>
            </a:r>
            <a:endParaRPr lang="ru-RU" sz="4400" b="1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2850" y="2568079"/>
            <a:ext cx="9086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entury" panose="02040604050505020304" pitchFamily="18" charset="0"/>
              </a:rPr>
              <a:t>Зарубежный производитель, реализующий рекламу с помощью </a:t>
            </a:r>
            <a:r>
              <a:rPr lang="ru-RU" sz="3600" dirty="0" err="1" smtClean="0">
                <a:latin typeface="Century" panose="02040604050505020304" pitchFamily="18" charset="0"/>
              </a:rPr>
              <a:t>дронов</a:t>
            </a:r>
            <a:endParaRPr lang="ru-RU" sz="3600" dirty="0" smtClean="0">
              <a:latin typeface="Century" panose="02040604050505020304" pitchFamily="18" charset="0"/>
            </a:endParaRPr>
          </a:p>
        </p:txBody>
      </p:sp>
      <p:pic>
        <p:nvPicPr>
          <p:cNvPr id="2051" name="Picture 3" descr="C:\Users\dpo\Downloads\2023-10-20_12-51-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3" b="6153"/>
          <a:stretch/>
        </p:blipFill>
        <p:spPr bwMode="auto">
          <a:xfrm>
            <a:off x="497686" y="6008132"/>
            <a:ext cx="4149467" cy="134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47155" y="5528219"/>
            <a:ext cx="93355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Century" panose="02040604050505020304" pitchFamily="18" charset="0"/>
              </a:rPr>
              <a:t>Зарубежный производитель, </a:t>
            </a:r>
            <a:r>
              <a:rPr lang="ru-RU" sz="3600" dirty="0" smtClean="0">
                <a:latin typeface="Century" panose="02040604050505020304" pitchFamily="18" charset="0"/>
              </a:rPr>
              <a:t>предоставляющий аэрорекламные услуги с использованием самолётов и дирижаблей  </a:t>
            </a:r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47155" y="4758778"/>
            <a:ext cx="23583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Century" panose="02040604050505020304" pitchFamily="18" charset="0"/>
              </a:rPr>
              <a:t> </a:t>
            </a:r>
            <a:r>
              <a:rPr lang="en-US" sz="4400" b="1" dirty="0" err="1" smtClean="0">
                <a:latin typeface="Century" panose="02040604050505020304" pitchFamily="18" charset="0"/>
              </a:rPr>
              <a:t>AirSign</a:t>
            </a:r>
            <a:endParaRPr lang="ru-RU" sz="4400" b="1" dirty="0">
              <a:latin typeface="Century" panose="02040604050505020304" pitchFamily="18" charset="0"/>
            </a:endParaRPr>
          </a:p>
        </p:txBody>
      </p:sp>
      <p:pic>
        <p:nvPicPr>
          <p:cNvPr id="2052" name="Picture 4" descr="C:\Users\dpo\Downloads\2023-10-20_12-57-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4" y="9359949"/>
            <a:ext cx="4250079" cy="11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799555" y="8025853"/>
            <a:ext cx="3090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Century" panose="02040604050505020304" pitchFamily="18" charset="0"/>
              </a:rPr>
              <a:t>Skywriting</a:t>
            </a:r>
            <a:endParaRPr lang="ru-RU" sz="4400" b="1" dirty="0">
              <a:latin typeface="Century" panose="020406040505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47155" y="8791575"/>
            <a:ext cx="95069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Century" panose="02040604050505020304" pitchFamily="18" charset="0"/>
              </a:rPr>
              <a:t>Зарубежный производитель, </a:t>
            </a:r>
            <a:r>
              <a:rPr lang="ru-RU" sz="3600" dirty="0" smtClean="0">
                <a:latin typeface="Century" panose="02040604050505020304" pitchFamily="18" charset="0"/>
              </a:rPr>
              <a:t>предоставляющий услуги небесного написания с использованием летательных аппаратов</a:t>
            </a:r>
            <a:endParaRPr lang="ru-RU" sz="3600" dirty="0">
              <a:latin typeface="Century" panose="020406040505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430250" y="1935708"/>
            <a:ext cx="6381750" cy="8916541"/>
          </a:xfrm>
          <a:prstGeom prst="round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student\Downloads\pngwing.com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374" y="1163668"/>
            <a:ext cx="3595110" cy="35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3547143" y="3676074"/>
            <a:ext cx="6264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Дрон</a:t>
            </a:r>
            <a:r>
              <a:rPr lang="ru-RU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для рекламы в небе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35697" y="4758778"/>
            <a:ext cx="577085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Отечественный производитель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err="1" smtClean="0">
                <a:solidFill>
                  <a:schemeClr val="tx1"/>
                </a:solidFill>
                <a:latin typeface="Century" panose="02040604050505020304" pitchFamily="18" charset="0"/>
              </a:rPr>
              <a:t>Экологичное</a:t>
            </a:r>
            <a:r>
              <a:rPr lang="ru-RU" sz="4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 использование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СИНОНИМ ЕМКАСТИ</a:t>
            </a:r>
            <a:endParaRPr lang="ru-RU" sz="4000" dirty="0" smtClean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tx1"/>
                </a:solidFill>
                <a:latin typeface="Century" panose="02040604050505020304" pitchFamily="18" charset="0"/>
              </a:rPr>
              <a:t>ЭНЕРГОРЕСУРСЫ </a:t>
            </a:r>
            <a:endParaRPr lang="ru-RU" sz="4000" dirty="0" smtClean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37398" y="1334115"/>
            <a:ext cx="4525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НАШ ПРОДУКТ</a:t>
            </a:r>
            <a:endParaRPr lang="ru-RU" sz="4000" b="1" dirty="0">
              <a:solidFill>
                <a:srgbClr val="FF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668" y="1849197"/>
            <a:ext cx="7996732" cy="918399"/>
          </a:xfrm>
        </p:spPr>
        <p:txBody>
          <a:bodyPr/>
          <a:lstStyle/>
          <a:p>
            <a:r>
              <a:rPr lang="ru-RU" sz="5400" b="1" dirty="0">
                <a:solidFill>
                  <a:srgbClr val="064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На данный момент мы</a:t>
            </a:r>
            <a:r>
              <a:rPr lang="ru-RU" sz="5400" b="1" dirty="0" smtClean="0">
                <a:solidFill>
                  <a:srgbClr val="0640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:</a:t>
            </a:r>
            <a:endParaRPr lang="ru-RU" sz="5400" b="1" dirty="0">
              <a:solidFill>
                <a:srgbClr val="0640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12735" y="513566"/>
            <a:ext cx="9519781" cy="90187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03" y="624403"/>
            <a:ext cx="9741217" cy="911089"/>
          </a:xfrm>
        </p:spPr>
        <p:txBody>
          <a:bodyPr/>
          <a:lstStyle/>
          <a:p>
            <a:r>
              <a:rPr lang="ru-RU" b="1" dirty="0">
                <a:solidFill>
                  <a:srgbClr val="F1FBFF"/>
                </a:solidFill>
              </a:rPr>
              <a:t>Текущие результаты</a:t>
            </a:r>
            <a:endParaRPr lang="ru-RU" dirty="0">
              <a:solidFill>
                <a:srgbClr val="F1FB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146" y="5047022"/>
            <a:ext cx="8571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6000" b="1" kern="1200" dirty="0" smtClean="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rPr>
              <a:t>Определили идею</a:t>
            </a:r>
            <a:endParaRPr lang="ru-RU" sz="6000" b="1" kern="1200" dirty="0">
              <a:solidFill>
                <a:schemeClr val="tx1"/>
              </a:solidFill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2051" name="Picture 3" descr="C:\Users\student\Downloads\pngwing.com (3)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3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7" y="2709531"/>
            <a:ext cx="2596861" cy="2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3733" y="8641585"/>
            <a:ext cx="51986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6000" b="1" kern="1200" dirty="0" smtClean="0">
                <a:solidFill>
                  <a:prstClr val="black"/>
                </a:solidFill>
                <a:latin typeface="Century" panose="02040604050505020304" pitchFamily="18" charset="0"/>
                <a:ea typeface="+mn-ea"/>
              </a:rPr>
              <a:t>Выявили конкурентов</a:t>
            </a:r>
            <a:endParaRPr lang="ru-RU" sz="6000" b="1" kern="1200" dirty="0">
              <a:solidFill>
                <a:prstClr val="black"/>
              </a:solidFill>
              <a:latin typeface="Century" panose="02040604050505020304" pitchFamily="18" charset="0"/>
              <a:ea typeface="+mn-ea"/>
            </a:endParaRPr>
          </a:p>
        </p:txBody>
      </p:sp>
      <p:pic>
        <p:nvPicPr>
          <p:cNvPr id="2052" name="Picture 4" descr="C:\Users\student\Downloads\pngwing.com (4)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03" y="6251052"/>
            <a:ext cx="2219290" cy="22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56446" y="4169543"/>
            <a:ext cx="100520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6000" b="1" kern="1200" dirty="0" smtClean="0">
                <a:solidFill>
                  <a:prstClr val="black"/>
                </a:solidFill>
                <a:latin typeface="Century" panose="02040604050505020304" pitchFamily="18" charset="0"/>
                <a:ea typeface="+mn-ea"/>
              </a:rPr>
              <a:t>Обозначили </a:t>
            </a:r>
            <a:r>
              <a:rPr lang="ru-RU" sz="6000" b="1" kern="1200" dirty="0">
                <a:solidFill>
                  <a:prstClr val="black"/>
                </a:solidFill>
                <a:latin typeface="Century" panose="02040604050505020304" pitchFamily="18" charset="0"/>
                <a:ea typeface="+mn-ea"/>
              </a:rPr>
              <a:t>преимущества </a:t>
            </a:r>
            <a:r>
              <a:rPr lang="ru-RU" sz="6000" b="1" kern="1200" dirty="0" err="1" smtClean="0">
                <a:solidFill>
                  <a:prstClr val="black"/>
                </a:solidFill>
                <a:latin typeface="Century" panose="02040604050505020304" pitchFamily="18" charset="0"/>
                <a:ea typeface="+mn-ea"/>
              </a:rPr>
              <a:t>стартапа</a:t>
            </a:r>
            <a:endParaRPr lang="ru-RU" sz="6000" b="1" kern="1200" dirty="0">
              <a:solidFill>
                <a:prstClr val="black"/>
              </a:solidFill>
              <a:latin typeface="Century" panose="02040604050505020304" pitchFamily="18" charset="0"/>
              <a:ea typeface="+mn-ea"/>
            </a:endParaRPr>
          </a:p>
        </p:txBody>
      </p:sp>
      <p:pic>
        <p:nvPicPr>
          <p:cNvPr id="2053" name="Picture 5" descr="C:\Users\student\Downloads\pngwing.com (5)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710" y="3691281"/>
            <a:ext cx="2559771" cy="25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25840" y="9039009"/>
            <a:ext cx="111258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6000" b="1" kern="1200" dirty="0" smtClean="0">
                <a:solidFill>
                  <a:prstClr val="black"/>
                </a:solidFill>
                <a:latin typeface="Century" panose="02040604050505020304" pitchFamily="18" charset="0"/>
                <a:ea typeface="+mn-ea"/>
              </a:rPr>
              <a:t>Наметили </a:t>
            </a:r>
            <a:r>
              <a:rPr lang="ru-RU" sz="6000" b="1" kern="1200" dirty="0">
                <a:solidFill>
                  <a:prstClr val="black"/>
                </a:solidFill>
                <a:latin typeface="Century" panose="02040604050505020304" pitchFamily="18" charset="0"/>
                <a:ea typeface="+mn-ea"/>
              </a:rPr>
              <a:t>план дальнейших действий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pic>
        <p:nvPicPr>
          <p:cNvPr id="2054" name="Picture 6" descr="C:\Users\student\Downloads\pngwing.com (6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154" y="7069213"/>
            <a:ext cx="1969796" cy="196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-112735" y="513566"/>
            <a:ext cx="9519781" cy="90187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603057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sz="4800" b="1" dirty="0">
                <a:solidFill>
                  <a:srgbClr val="F1FBFF"/>
                </a:solidFill>
                <a:latin typeface="Century" panose="02040604050505020304" pitchFamily="18" charset="0"/>
              </a:rPr>
              <a:t>Бизнес-модель</a:t>
            </a:r>
            <a:endParaRPr lang="ru-RU" sz="4800" dirty="0">
              <a:solidFill>
                <a:srgbClr val="F1FBFF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527503"/>
              </p:ext>
            </p:extLst>
          </p:nvPr>
        </p:nvGraphicFramePr>
        <p:xfrm>
          <a:off x="457199" y="1603637"/>
          <a:ext cx="18832286" cy="9509760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9416143"/>
                <a:gridCol w="9416143"/>
              </a:tblGrid>
              <a:tr h="401310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Century" panose="02040604050505020304" pitchFamily="18" charset="0"/>
                        </a:rPr>
                        <a:t>КЛЮЧЕВЫЕ</a:t>
                      </a:r>
                      <a:r>
                        <a:rPr lang="ru-RU" sz="3200" b="1" baseline="0" dirty="0" smtClean="0">
                          <a:latin typeface="Century" panose="02040604050505020304" pitchFamily="18" charset="0"/>
                        </a:rPr>
                        <a:t> ПАРТНЕРЫ</a:t>
                      </a:r>
                    </a:p>
                    <a:p>
                      <a:pPr algn="ctr"/>
                      <a:endParaRPr lang="ru-RU" sz="2800" baseline="0" dirty="0" smtClean="0">
                        <a:latin typeface="Century" panose="02040604050505020304" pitchFamily="18" charset="0"/>
                      </a:endParaRPr>
                    </a:p>
                    <a:p>
                      <a:pPr algn="just"/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-Производители микросхем для </a:t>
                      </a:r>
                      <a:r>
                        <a:rPr lang="ru-RU" sz="2800" baseline="0" dirty="0" err="1" smtClean="0">
                          <a:latin typeface="Century" panose="02040604050505020304" pitchFamily="18" charset="0"/>
                        </a:rPr>
                        <a:t>дронов</a:t>
                      </a:r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; производители микросхем для проекторов; производители углепластика; производители линз для проекторов</a:t>
                      </a:r>
                    </a:p>
                    <a:p>
                      <a:pPr algn="just"/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-Основные партнеры: крупные дизайнерские агентства, крупные и мелкие рекламные агентства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Century" panose="02040604050505020304" pitchFamily="18" charset="0"/>
                        </a:rPr>
                        <a:t>КАНАЛЫ СБЫТА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Прямые продажи</a:t>
                      </a:r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              </a:t>
                      </a:r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Онлайн-платформа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Бизнес-партнеры</a:t>
                      </a:r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               </a:t>
                      </a:r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Сеть франчайзинга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Бизнес-сети и общественные мероприятия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Продажи через агентов и посредников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Маркетинговые акции и кампании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Государственные заказы</a:t>
                      </a:r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      </a:t>
                      </a:r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Реферальные программы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Сервис и поддержка клиентов</a:t>
                      </a:r>
                    </a:p>
                    <a:p>
                      <a:pPr algn="just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Century" panose="02040604050505020304" pitchFamily="18" charset="0"/>
                        </a:rPr>
                        <a:t>КЛЮЧЕВЫЕ РЕСУРСЫ 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Инженеры проектировщики, инженеры конструкторы разработчики по, ресурсы для сбора </a:t>
                      </a:r>
                      <a:r>
                        <a:rPr lang="ru-RU" sz="2800" dirty="0" err="1" smtClean="0">
                          <a:latin typeface="Century" panose="02040604050505020304" pitchFamily="18" charset="0"/>
                        </a:rPr>
                        <a:t>дронов</a:t>
                      </a:r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, финансовые ресурсы инвесторов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Century" panose="02040604050505020304" pitchFamily="18" charset="0"/>
                        </a:rPr>
                        <a:t>ПОТРЕБИТЕЛЬСКИЙ СЕГМЕНТ</a:t>
                      </a:r>
                    </a:p>
                    <a:p>
                      <a:pPr algn="ctr"/>
                      <a:endParaRPr lang="ru-RU" sz="2800" dirty="0" smtClean="0">
                        <a:latin typeface="Century" panose="02040604050505020304" pitchFamily="18" charset="0"/>
                      </a:endParaRP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Рекламные агентства, крупные фирмы, </a:t>
                      </a:r>
                      <a:r>
                        <a:rPr lang="ru-RU" sz="2800" dirty="0" err="1" smtClean="0">
                          <a:latin typeface="Century" panose="02040604050505020304" pitchFamily="18" charset="0"/>
                        </a:rPr>
                        <a:t>ивент</a:t>
                      </a:r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 агентства</a:t>
                      </a:r>
                      <a:endParaRPr lang="ru-RU" sz="28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Century" panose="02040604050505020304" pitchFamily="18" charset="0"/>
                        </a:rPr>
                        <a:t>ДОСТОИНСТВА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Отечественное производство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Компактность</a:t>
                      </a:r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                           </a:t>
                      </a:r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Мобильность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Энергоемкость</a:t>
                      </a:r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                          </a:t>
                      </a:r>
                      <a:r>
                        <a:rPr lang="ru-RU" sz="2800" dirty="0" err="1" smtClean="0">
                          <a:latin typeface="Century" panose="02040604050505020304" pitchFamily="18" charset="0"/>
                        </a:rPr>
                        <a:t>Экологичность</a:t>
                      </a:r>
                      <a:endParaRPr lang="ru-RU" sz="2800" dirty="0" smtClean="0">
                        <a:latin typeface="Century" panose="02040604050505020304" pitchFamily="18" charset="0"/>
                      </a:endParaRP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Высокая эффективность</a:t>
                      </a:r>
                      <a:r>
                        <a:rPr lang="ru-RU" sz="2800" baseline="0" dirty="0" smtClean="0">
                          <a:latin typeface="Century" panose="02040604050505020304" pitchFamily="18" charset="0"/>
                        </a:rPr>
                        <a:t>          </a:t>
                      </a:r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Креативность</a:t>
                      </a:r>
                    </a:p>
                    <a:p>
                      <a:pPr algn="just"/>
                      <a:r>
                        <a:rPr lang="ru-RU" sz="2800" dirty="0" err="1" smtClean="0">
                          <a:latin typeface="Century" panose="02040604050505020304" pitchFamily="18" charset="0"/>
                        </a:rPr>
                        <a:t>Инновационность</a:t>
                      </a:r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 в сфере рекламы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Century" panose="02040604050505020304" pitchFamily="18" charset="0"/>
                        </a:rPr>
                        <a:t>ИСТОЧНИКИ ДОХОДОВ 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Гос. Закупки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Ресурсы инвесторов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Гранты</a:t>
                      </a:r>
                    </a:p>
                    <a:p>
                      <a:pPr algn="just"/>
                      <a:r>
                        <a:rPr lang="ru-RU" sz="2800" dirty="0" smtClean="0">
                          <a:latin typeface="Century" panose="02040604050505020304" pitchFamily="18" charset="0"/>
                        </a:rPr>
                        <a:t>Продажа </a:t>
                      </a:r>
                      <a:r>
                        <a:rPr lang="ru-RU" sz="2800" dirty="0" err="1" smtClean="0">
                          <a:latin typeface="Century" panose="02040604050505020304" pitchFamily="18" charset="0"/>
                        </a:rPr>
                        <a:t>дронов</a:t>
                      </a:r>
                      <a:endParaRPr lang="ru-RU" sz="28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863996" y="2133600"/>
            <a:ext cx="4876800" cy="2554545"/>
          </a:xfrm>
          <a:prstGeom prst="rect">
            <a:avLst/>
          </a:prstGeom>
          <a:gradFill flip="none" rotWithShape="1">
            <a:gsLst>
              <a:gs pos="0">
                <a:srgbClr val="20D7C0">
                  <a:tint val="66000"/>
                  <a:satMod val="160000"/>
                </a:srgbClr>
              </a:gs>
              <a:gs pos="50000">
                <a:srgbClr val="20D7C0">
                  <a:tint val="44500"/>
                  <a:satMod val="160000"/>
                </a:srgbClr>
              </a:gs>
              <a:gs pos="100000">
                <a:srgbClr val="20D7C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1905000">
              <a:srgbClr val="20D7C0"/>
            </a:glow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ury" panose="02040604050505020304" pitchFamily="18" charset="0"/>
              </a:rPr>
              <a:t>Общественный деятель, </a:t>
            </a:r>
            <a:r>
              <a:rPr lang="ru-RU" sz="3200" dirty="0" smtClean="0">
                <a:solidFill>
                  <a:schemeClr val="tx1"/>
                </a:solidFill>
                <a:effectLst>
                  <a:glow rad="101600">
                    <a:srgbClr val="20D7C0">
                      <a:alpha val="60000"/>
                    </a:srgbClr>
                  </a:glow>
                </a:effectLst>
                <a:latin typeface="Century" panose="02040604050505020304" pitchFamily="18" charset="0"/>
              </a:rPr>
              <a:t>занимающийся</a:t>
            </a:r>
            <a:r>
              <a:rPr lang="ru-RU" sz="3200" dirty="0" smtClean="0">
                <a:latin typeface="Century" panose="02040604050505020304" pitchFamily="18" charset="0"/>
              </a:rPr>
              <a:t> организацией мероприятий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-189" r="-1171" b="33405"/>
          <a:stretch/>
        </p:blipFill>
        <p:spPr bwMode="auto">
          <a:xfrm>
            <a:off x="11399824" y="1434490"/>
            <a:ext cx="8185393" cy="8191387"/>
          </a:xfrm>
          <a:prstGeom prst="foldedCorner">
            <a:avLst/>
          </a:prstGeom>
          <a:noFill/>
          <a:ln>
            <a:noFill/>
          </a:ln>
          <a:effectLst>
            <a:glow rad="1905000">
              <a:srgbClr val="20D7C0">
                <a:alpha val="37000"/>
              </a:srgbClr>
            </a:glow>
            <a:outerShdw dist="35921" dir="2700000" algn="ctr" rotWithShape="0">
              <a:schemeClr val="bg2"/>
            </a:outerShdw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112735" y="513566"/>
            <a:ext cx="9519781" cy="90187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4171" y="612356"/>
            <a:ext cx="9741217" cy="91108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Команда</a:t>
            </a:r>
            <a:endParaRPr lang="ru-RU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6746" y="6629400"/>
            <a:ext cx="3886200" cy="255454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1905000">
              <a:srgbClr val="7030A0">
                <a:alpha val="37000"/>
              </a:srgbClr>
            </a:glow>
            <a:softEdge rad="1270000"/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/>
              <a:t>Общественный деятель, занимающийся рекламой мероприятий</a:t>
            </a:r>
            <a:endParaRPr lang="ru-RU" sz="32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37"/>
          <a:stretch>
            <a:fillRect/>
          </a:stretch>
        </p:blipFill>
        <p:spPr bwMode="auto">
          <a:xfrm>
            <a:off x="282618" y="3678561"/>
            <a:ext cx="6927148" cy="6932289"/>
          </a:xfrm>
          <a:prstGeom prst="foldedCorner">
            <a:avLst/>
          </a:prstGeom>
          <a:noFill/>
          <a:ln>
            <a:noFill/>
          </a:ln>
          <a:effectLst>
            <a:glow rad="1905000">
              <a:srgbClr val="7030A0">
                <a:alpha val="37000"/>
              </a:srgbClr>
            </a:glow>
            <a:outerShdw dist="35921" dir="2700000" algn="ctr" rotWithShape="0">
              <a:schemeClr val="bg2"/>
            </a:outerShdw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17078" y="3030955"/>
            <a:ext cx="4134612" cy="438912"/>
          </a:xfrm>
        </p:spPr>
        <p:txBody>
          <a:bodyPr/>
          <a:lstStyle/>
          <a:p>
            <a:pPr algn="ctr"/>
            <a:r>
              <a:rPr lang="ru-RU" sz="2800" dirty="0" smtClean="0">
                <a:latin typeface="Century" panose="02040604050505020304" pitchFamily="18" charset="0"/>
              </a:rPr>
              <a:t>Лидер проекта</a:t>
            </a: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1"/>
          </p:nvPr>
        </p:nvSpPr>
        <p:spPr>
          <a:xfrm>
            <a:off x="13241619" y="9375332"/>
            <a:ext cx="4134612" cy="438912"/>
          </a:xfrm>
        </p:spPr>
        <p:txBody>
          <a:bodyPr/>
          <a:lstStyle/>
          <a:p>
            <a:pPr algn="ctr"/>
            <a:r>
              <a:rPr lang="ru-RU" dirty="0" smtClean="0">
                <a:latin typeface="Century" panose="02040604050505020304" pitchFamily="18" charset="0"/>
              </a:rPr>
              <a:t>Администратор  </a:t>
            </a:r>
            <a:endParaRPr lang="ru-RU" dirty="0">
              <a:latin typeface="Century" panose="02040604050505020304" pitchFamily="18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538321" y="9810374"/>
            <a:ext cx="8070479" cy="604526"/>
          </a:xfrm>
        </p:spPr>
        <p:txBody>
          <a:bodyPr/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Бычков Николай Сергеевич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484" y="1601428"/>
            <a:ext cx="7486167" cy="1809444"/>
          </a:xfrm>
        </p:spPr>
        <p:txBody>
          <a:bodyPr/>
          <a:lstStyle/>
          <a:p>
            <a:pPr algn="ctr"/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Доронова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Евгения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12735" y="513566"/>
            <a:ext cx="9519781" cy="90187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dpo\Downloads\pngwing.com (3).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52"/>
          <a:stretch/>
        </p:blipFill>
        <p:spPr bwMode="auto">
          <a:xfrm>
            <a:off x="7715250" y="1415440"/>
            <a:ext cx="10668000" cy="4594545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12700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33" y="612360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Планы развития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dpo\Downloads\pngwing.com (3)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35" y="5340566"/>
            <a:ext cx="10668000" cy="600998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20121" y="9645372"/>
            <a:ext cx="6256775" cy="1409617"/>
          </a:xfrm>
          <a:prstGeom prst="rect">
            <a:avLst/>
          </a:prstGeom>
          <a:gradFill flip="none" rotWithShape="1">
            <a:gsLst>
              <a:gs pos="0">
                <a:srgbClr val="FF8200">
                  <a:tint val="66000"/>
                  <a:satMod val="160000"/>
                </a:srgbClr>
              </a:gs>
              <a:gs pos="50000">
                <a:srgbClr val="FF8200">
                  <a:tint val="44500"/>
                  <a:satMod val="160000"/>
                </a:srgbClr>
              </a:gs>
              <a:gs pos="100000">
                <a:srgbClr val="FF82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546100">
              <a:schemeClr val="accent2">
                <a:satMod val="175000"/>
                <a:alpha val="69000"/>
              </a:schemeClr>
            </a:glow>
            <a:softEdge rad="152400"/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000" b="1" dirty="0">
                <a:solidFill>
                  <a:schemeClr val="tx1"/>
                </a:solidFill>
                <a:latin typeface="Century" panose="02040604050505020304" pitchFamily="18" charset="0"/>
                <a:ea typeface="Calibri"/>
                <a:cs typeface="Times New Roman"/>
              </a:rPr>
              <a:t>Исследование рынка и анализ </a:t>
            </a:r>
            <a:r>
              <a:rPr lang="ru-RU" sz="4000" b="1" dirty="0" smtClean="0">
                <a:solidFill>
                  <a:schemeClr val="tx1"/>
                </a:solidFill>
                <a:latin typeface="Century" panose="02040604050505020304" pitchFamily="18" charset="0"/>
                <a:ea typeface="Calibri"/>
                <a:cs typeface="Times New Roman"/>
              </a:rPr>
              <a:t>конкурентов</a:t>
            </a:r>
            <a:endParaRPr lang="ru-RU" sz="4000" b="1" dirty="0">
              <a:solidFill>
                <a:schemeClr val="tx1"/>
              </a:solidFill>
              <a:latin typeface="Century" panose="02040604050505020304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4205" y="8170547"/>
            <a:ext cx="6347431" cy="1409617"/>
          </a:xfrm>
          <a:prstGeom prst="rect">
            <a:avLst/>
          </a:prstGeom>
          <a:gradFill flip="none" rotWithShape="1">
            <a:gsLst>
              <a:gs pos="0">
                <a:srgbClr val="FF8200">
                  <a:tint val="66000"/>
                  <a:satMod val="160000"/>
                </a:srgbClr>
              </a:gs>
              <a:gs pos="50000">
                <a:srgbClr val="FF8200">
                  <a:tint val="44500"/>
                  <a:satMod val="160000"/>
                </a:srgbClr>
              </a:gs>
              <a:gs pos="100000">
                <a:srgbClr val="FF82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254000">
              <a:schemeClr val="accent2">
                <a:satMod val="175000"/>
                <a:alpha val="56000"/>
              </a:schemeClr>
            </a:glow>
            <a:softEdge rad="393700"/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000" b="1" dirty="0">
                <a:solidFill>
                  <a:schemeClr val="tx1"/>
                </a:solidFill>
                <a:latin typeface="Century" panose="02040604050505020304" pitchFamily="18" charset="0"/>
              </a:rPr>
              <a:t>Разработка концепции и целей </a:t>
            </a:r>
            <a:r>
              <a:rPr lang="ru-RU" sz="40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стартапа</a:t>
            </a:r>
            <a:endParaRPr lang="ru-RU" sz="3600" b="1" dirty="0">
              <a:solidFill>
                <a:schemeClr val="tx1"/>
              </a:solidFill>
              <a:latin typeface="Century" panose="02040604050505020304" pitchFamily="18" charset="0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99741" y="5429904"/>
            <a:ext cx="5311048" cy="1481816"/>
          </a:xfrm>
          <a:prstGeom prst="rect">
            <a:avLst/>
          </a:prstGeom>
          <a:gradFill flip="none" rotWithShape="1">
            <a:gsLst>
              <a:gs pos="0">
                <a:srgbClr val="FF8200">
                  <a:tint val="66000"/>
                  <a:satMod val="160000"/>
                </a:srgbClr>
              </a:gs>
              <a:gs pos="50000">
                <a:srgbClr val="FF8200">
                  <a:tint val="44500"/>
                  <a:satMod val="160000"/>
                </a:srgbClr>
              </a:gs>
              <a:gs pos="100000">
                <a:srgbClr val="FF82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228600">
              <a:schemeClr val="accent2">
                <a:satMod val="175000"/>
                <a:alpha val="40000"/>
              </a:schemeClr>
            </a:glow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400" b="1" dirty="0">
                <a:solidFill>
                  <a:schemeClr val="tx1"/>
                </a:solidFill>
                <a:latin typeface="Century" panose="02040604050505020304" pitchFamily="18" charset="0"/>
              </a:rPr>
              <a:t>Поиск финансирования</a:t>
            </a:r>
            <a:endParaRPr lang="ru-RU" sz="4000" b="1" dirty="0">
              <a:solidFill>
                <a:schemeClr val="tx1"/>
              </a:solidFill>
              <a:latin typeface="Century" panose="02040604050505020304" pitchFamily="18" charset="0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20127" y="4146943"/>
            <a:ext cx="6209853" cy="1152000"/>
          </a:xfrm>
          <a:prstGeom prst="rect">
            <a:avLst/>
          </a:prstGeom>
          <a:gradFill flip="none" rotWithShape="1">
            <a:gsLst>
              <a:gs pos="0">
                <a:srgbClr val="FF8200">
                  <a:tint val="66000"/>
                  <a:satMod val="160000"/>
                </a:srgbClr>
              </a:gs>
              <a:gs pos="50000">
                <a:srgbClr val="FF8200">
                  <a:tint val="44500"/>
                  <a:satMod val="160000"/>
                </a:srgbClr>
              </a:gs>
              <a:gs pos="100000">
                <a:srgbClr val="FF82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228600">
              <a:schemeClr val="accent2">
                <a:satMod val="175000"/>
                <a:alpha val="40000"/>
              </a:schemeClr>
            </a:glow>
            <a:softEdge rad="88900"/>
          </a:effectLst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Развитие </a:t>
            </a:r>
            <a:r>
              <a:rPr lang="ru-RU" sz="4000" b="1" dirty="0">
                <a:solidFill>
                  <a:schemeClr val="tx1"/>
                </a:solidFill>
                <a:latin typeface="Century" panose="02040604050505020304" pitchFamily="18" charset="0"/>
              </a:rPr>
              <a:t>проекта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28672" y="6804637"/>
            <a:ext cx="5423099" cy="1409617"/>
          </a:xfrm>
          <a:prstGeom prst="rect">
            <a:avLst/>
          </a:prstGeom>
          <a:gradFill flip="none" rotWithShape="1">
            <a:gsLst>
              <a:gs pos="0">
                <a:srgbClr val="FF8200">
                  <a:tint val="66000"/>
                  <a:satMod val="160000"/>
                </a:srgbClr>
              </a:gs>
              <a:gs pos="50000">
                <a:srgbClr val="FF8200">
                  <a:tint val="44500"/>
                  <a:satMod val="160000"/>
                </a:srgbClr>
              </a:gs>
              <a:gs pos="100000">
                <a:srgbClr val="FF82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228600">
              <a:schemeClr val="accent2">
                <a:satMod val="175000"/>
                <a:alpha val="40000"/>
              </a:schemeClr>
            </a:glow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000" b="1" dirty="0">
                <a:solidFill>
                  <a:schemeClr val="tx1"/>
                </a:solidFill>
                <a:latin typeface="Century" panose="02040604050505020304" pitchFamily="18" charset="0"/>
              </a:rPr>
              <a:t>Создание бизнес-плана</a:t>
            </a:r>
            <a:endParaRPr lang="ru-RU" sz="4000" b="1" dirty="0">
              <a:solidFill>
                <a:schemeClr val="tx1"/>
              </a:solidFill>
              <a:latin typeface="Century" panose="02040604050505020304" pitchFamily="18" charset="0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951903" y="2815578"/>
            <a:ext cx="5443468" cy="1409617"/>
          </a:xfrm>
          <a:prstGeom prst="rect">
            <a:avLst/>
          </a:prstGeom>
          <a:gradFill flip="none" rotWithShape="1">
            <a:gsLst>
              <a:gs pos="0">
                <a:srgbClr val="FF8200">
                  <a:tint val="66000"/>
                  <a:satMod val="160000"/>
                </a:srgbClr>
              </a:gs>
              <a:gs pos="50000">
                <a:srgbClr val="FF8200">
                  <a:tint val="44500"/>
                  <a:satMod val="160000"/>
                </a:srgbClr>
              </a:gs>
              <a:gs pos="100000">
                <a:srgbClr val="FF82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520700">
              <a:schemeClr val="accent2">
                <a:satMod val="175000"/>
                <a:alpha val="42000"/>
              </a:schemeClr>
            </a:glow>
            <a:softEdge rad="190500"/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000" b="1" dirty="0">
                <a:solidFill>
                  <a:schemeClr val="tx1"/>
                </a:solidFill>
                <a:latin typeface="Century" panose="02040604050505020304" pitchFamily="18" charset="0"/>
              </a:rPr>
              <a:t>Партнерство и продвижение</a:t>
            </a:r>
            <a:endParaRPr lang="ru-RU" sz="4000" b="1" dirty="0">
              <a:solidFill>
                <a:schemeClr val="tx1"/>
              </a:solidFill>
              <a:latin typeface="Century" panose="02040604050505020304" pitchFamily="18" charset="0"/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726726" y="1479697"/>
            <a:ext cx="5150463" cy="1355499"/>
          </a:xfrm>
          <a:prstGeom prst="rect">
            <a:avLst/>
          </a:prstGeom>
          <a:gradFill flip="none" rotWithShape="1">
            <a:gsLst>
              <a:gs pos="0">
                <a:srgbClr val="FF8200">
                  <a:tint val="66000"/>
                  <a:satMod val="160000"/>
                </a:srgbClr>
              </a:gs>
              <a:gs pos="50000">
                <a:srgbClr val="FF8200">
                  <a:tint val="44500"/>
                  <a:satMod val="160000"/>
                </a:srgbClr>
              </a:gs>
              <a:gs pos="100000">
                <a:srgbClr val="FF82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glow rad="228600">
              <a:schemeClr val="accent2">
                <a:satMod val="175000"/>
                <a:alpha val="40000"/>
              </a:schemeClr>
            </a:glow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000" b="1" dirty="0">
                <a:solidFill>
                  <a:schemeClr val="tx1"/>
                </a:solidFill>
                <a:latin typeface="Century" panose="02040604050505020304" pitchFamily="18" charset="0"/>
              </a:rPr>
              <a:t>Масштабирование и расширение</a:t>
            </a:r>
            <a:endParaRPr lang="ru-RU" sz="4000" b="1" dirty="0">
              <a:solidFill>
                <a:schemeClr val="tx1"/>
              </a:solidFill>
              <a:latin typeface="Century" panose="02040604050505020304" pitchFamily="18" charset="0"/>
              <a:ea typeface="Calibri"/>
              <a:cs typeface="Times New Roman"/>
            </a:endParaRPr>
          </a:p>
        </p:txBody>
      </p:sp>
      <p:pic>
        <p:nvPicPr>
          <p:cNvPr id="3076" name="Picture 4" descr="C:\Users\dpo\Downloads\pngwing.com (5)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1842">
            <a:off x="10097037" y="5959400"/>
            <a:ext cx="9230334" cy="450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po\Downloads\pngwing.com (6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14" y="1654410"/>
            <a:ext cx="8088411" cy="49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dae585fd-f7dc-4d5a-b1b8-e5742ef77c8f"/>
    <ds:schemaRef ds:uri="http://purl.org/dc/elements/1.1/"/>
    <ds:schemaRef ds:uri="http://schemas.microsoft.com/office/2006/metadata/properties"/>
    <ds:schemaRef ds:uri="f3f21cfc-4d3e-42b1-8a95-d7209818f9d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4203</TotalTime>
  <Words>393</Words>
  <Application>Microsoft Office PowerPoint</Application>
  <PresentationFormat>Произвольный</PresentationFormat>
  <Paragraphs>106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</vt:lpstr>
      <vt:lpstr>Century Gothic</vt:lpstr>
      <vt:lpstr>Times New Roman</vt:lpstr>
      <vt:lpstr>ОБЛОЖКИ</vt:lpstr>
      <vt:lpstr>РАЗДЕЛИТЕЛИ</vt:lpstr>
      <vt:lpstr>Дрон для рекламы в небе</vt:lpstr>
      <vt:lpstr>Актуальность проекта</vt:lpstr>
      <vt:lpstr>Проблема</vt:lpstr>
      <vt:lpstr>Решение</vt:lpstr>
      <vt:lpstr>Рынок</vt:lpstr>
      <vt:lpstr>Текущие результаты</vt:lpstr>
      <vt:lpstr>Бизнес-модель</vt:lpstr>
      <vt:lpstr>Команда</vt:lpstr>
      <vt:lpstr>Планы развития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Учетная запись Майкрософт</cp:lastModifiedBy>
  <cp:revision>271</cp:revision>
  <dcterms:created xsi:type="dcterms:W3CDTF">2021-03-01T12:07:13Z</dcterms:created>
  <dcterms:modified xsi:type="dcterms:W3CDTF">2023-10-20T21:46:34Z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