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3" r:id="rId2"/>
    <p:sldId id="26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D50"/>
    <a:srgbClr val="D2D5DC"/>
    <a:srgbClr val="ECEDF0"/>
    <a:srgbClr val="727584"/>
    <a:srgbClr val="FFFFFF"/>
    <a:srgbClr val="E7E8ED"/>
    <a:srgbClr val="F2F2F2"/>
    <a:srgbClr val="525253"/>
    <a:srgbClr val="D3D6DB"/>
    <a:srgbClr val="2A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03.07.2024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03.07.2024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03.07.2024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40350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675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</a:t>
            </a:r>
            <a:r>
              <a:rPr lang="ru-RU" sz="1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науки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</a:t>
            </a:r>
            <a:r>
              <a:rPr lang="ru-RU" sz="1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4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 Тульский филиал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675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</a:t>
            </a:r>
            <a:r>
              <a:rPr lang="ru-RU" sz="1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государственного</a:t>
            </a:r>
            <a:r>
              <a:rPr lang="ru-RU" sz="1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</a:t>
            </a:r>
            <a:r>
              <a:rPr lang="ru-RU" sz="14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учреждения высшего образования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101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«Российский</a:t>
            </a:r>
            <a:r>
              <a:rPr lang="ru-RU" sz="14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экономический</a:t>
            </a:r>
            <a:r>
              <a:rPr lang="ru-RU" sz="14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имени</a:t>
            </a:r>
            <a:r>
              <a:rPr lang="ru-RU" sz="14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Г.В.</a:t>
            </a:r>
            <a:r>
              <a:rPr lang="ru-RU" sz="14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Плеханова» (Тульский филиал РЭУ им. Г.В. Плеханова)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1995228"/>
            <a:ext cx="6096000" cy="2051844"/>
          </a:xfrm>
          <a:prstGeom prst="rect">
            <a:avLst/>
          </a:prstGeom>
        </p:spPr>
        <p:txBody>
          <a:bodyPr>
            <a:spAutoFit/>
          </a:bodyPr>
          <a:lstStyle/>
          <a:p>
            <a:pPr marR="68580" algn="ctr">
              <a:spcBef>
                <a:spcPts val="1070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ВЫПУСКНАЯ</a:t>
            </a:r>
            <a:r>
              <a:rPr lang="ru-RU" sz="1400" b="1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КВАЛИФИКАЦИОННАЯ</a:t>
            </a:r>
            <a:r>
              <a:rPr lang="ru-RU" sz="1400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80" algn="ctr">
              <a:spcBef>
                <a:spcPts val="1070"/>
              </a:spcBef>
              <a:spcAft>
                <a:spcPts val="0"/>
              </a:spcAft>
            </a:pPr>
            <a:r>
              <a:rPr lang="ru-RU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направлению подготовки 38.04.06 Торговое дело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80" algn="ctr">
              <a:spcBef>
                <a:spcPts val="1070"/>
              </a:spcBef>
              <a:spcAft>
                <a:spcPts val="0"/>
              </a:spcAft>
            </a:pPr>
            <a:r>
              <a:rPr lang="ru-RU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магистерская программа «Стратегии и инновации в маркетинге»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algn="ctr">
              <a:spcBef>
                <a:spcPts val="1045"/>
              </a:spcBef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тему: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маркетинговой стратегии продвижения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algn="ctr">
              <a:spcBef>
                <a:spcPts val="1045"/>
              </a:spcBef>
              <a:spcAft>
                <a:spcPts val="0"/>
              </a:spcAft>
            </a:pPr>
            <a:r>
              <a:rPr lang="ru-RU" sz="1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стартап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-проекта на рынке общественного питания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algn="ctr">
              <a:spcBef>
                <a:spcPts val="1045"/>
              </a:spcBef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примере ООО «Престиж»)»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26338" y="4359053"/>
            <a:ext cx="3711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2 года очной формы обучения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9054" y="5305705"/>
            <a:ext cx="3399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менеджмента и бизнеса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Швецов С.А., к.т.н., доцент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6553" y="6355862"/>
            <a:ext cx="1169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Тула – 2024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557" y="59588"/>
            <a:ext cx="184115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10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426652"/>
            <a:ext cx="97155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Характеристика маркетингового комплекса предлагаемого продукта стартап-проекта и специфики продвижения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4B04A-C252-497B-BFA5-1671AA05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7" y="1442348"/>
            <a:ext cx="3522378" cy="5316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7991F-BE51-B8B4-E5A4-63ED022F5AAC}"/>
              </a:ext>
            </a:extLst>
          </p:cNvPr>
          <p:cNvSpPr txBox="1"/>
          <p:nvPr/>
        </p:nvSpPr>
        <p:spPr>
          <a:xfrm>
            <a:off x="3598405" y="1442348"/>
            <a:ext cx="42357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Создание специального раздела на сайте ресторана по онлайн-заказу ингредиентов для самостоятельного приготовления блюд. 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D55E52-6CA6-4855-012B-802367BB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96" y="2519566"/>
            <a:ext cx="4205588" cy="1275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7D2118-66DC-D578-C218-7E933D98C426}"/>
              </a:ext>
            </a:extLst>
          </p:cNvPr>
          <p:cNvSpPr txBox="1"/>
          <p:nvPr/>
        </p:nvSpPr>
        <p:spPr>
          <a:xfrm>
            <a:off x="3510021" y="3898987"/>
            <a:ext cx="4324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Добавление раздела доставки в страницу сообщества ресторана в социальную сеть «ВКонтакте».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30C098F-DB2F-9219-1F26-1499C48FD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39" y="4872636"/>
            <a:ext cx="4217945" cy="18512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8176F2-DC7B-6445-1492-6A134FC5C279}"/>
              </a:ext>
            </a:extLst>
          </p:cNvPr>
          <p:cNvSpPr txBox="1"/>
          <p:nvPr/>
        </p:nvSpPr>
        <p:spPr>
          <a:xfrm>
            <a:off x="7867837" y="1775980"/>
            <a:ext cx="1844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Включение ресторана в агрегатор доставки «Яндекс Go» в раздел «Еда».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9A07E3-9DAB-2E56-CA5F-2C4A5BBCC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049" y="1467368"/>
            <a:ext cx="2183259" cy="23035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ED1DC5-1BC5-6073-5203-DB1A64548978}"/>
              </a:ext>
            </a:extLst>
          </p:cNvPr>
          <p:cNvSpPr txBox="1"/>
          <p:nvPr/>
        </p:nvSpPr>
        <p:spPr>
          <a:xfrm>
            <a:off x="7732144" y="3856846"/>
            <a:ext cx="4324164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113" algn="just"/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Структура инструментов продвижения стартапа: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-оптимизация сайта (оптимизация поисковой выдачи сайта на соответствующие запросы);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таргетированная реклама в социальной сети «ВКонтакте»;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лидерами мнений (с блогерами);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оплата приоритетного размещения продукта предприятия в сервисе «Яндекс Go» в раздел «Еда»;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размещение внешней рекламы в зоне присутствия ресторана;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печать фирменных флаеров с информацией о продукте, сайте ресторана и размещение их в почтовых ящиках в зоне присутствия ресторана;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широкое использование брендинга в оформлении продуктов на доставку.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3" y="315310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8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11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401938"/>
            <a:ext cx="97155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Прогноз изменения основных экономических показателей ресторана в результате реализации стартап-проекта, тыс. руб.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A8D21E-7162-454F-B861-4533AB65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517548"/>
            <a:ext cx="9272846" cy="5219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" y="315310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3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4112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Актуальность исследования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D50BEB-40DB-755C-6EE1-412B144C781A}"/>
              </a:ext>
            </a:extLst>
          </p:cNvPr>
          <p:cNvSpPr txBox="1"/>
          <p:nvPr/>
        </p:nvSpPr>
        <p:spPr>
          <a:xfrm>
            <a:off x="679621" y="1941012"/>
            <a:ext cx="105032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Динамичное развитие и появление на российском рынке новых стартап-проектов.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Несмотря на то, что маркетинг традиционно относится к сопутствующим направлениям деятельности, именно для стартап-проектов расходы на него, его организация является крайне важной. </a:t>
            </a:r>
            <a:endParaRPr lang="ru-RU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Это обусловлено тем, что при помощи маркетинга конкретизируются отдельные параметры идеи, систематизируются характеристики целевой аудитории, а также определяются способы доступа к основным группам стейкхолдеров (клиенты, партнеры и инвесторы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" y="315309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3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6737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 и задачи, объект и предмет исследования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2DD95-21F7-3B13-C25B-686D8EF3E090}"/>
              </a:ext>
            </a:extLst>
          </p:cNvPr>
          <p:cNvSpPr txBox="1"/>
          <p:nvPr/>
        </p:nvSpPr>
        <p:spPr>
          <a:xfrm>
            <a:off x="217455" y="1614068"/>
            <a:ext cx="1170893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маркетинговой стратегии продвижения стартап-проекта на рынке общественного питания.</a:t>
            </a:r>
          </a:p>
          <a:p>
            <a:pPr algn="ctr"/>
            <a:endParaRPr lang="ru-RU" sz="16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2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рассмотреть сущность и понятие маркетинговой стратегии;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выявить место и роль маркетинговой стратегии в развитии и продвижении стартап-проекта;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раскрыть специфику продвижения стартап-проекта на рынке общественного питания;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предложить методику формирования стратегии маркетинга стартап-проекта ресторана;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представить обзор текущего состояния рынка общественного питания и выявить перспективные ниш для развития;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провести исследование особенностей продвижения и конкурентной среды ресторана ООО «Престиж» и оценить стратегию развития ресторана ООО «Престиж»;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привести основные маркетинговые характеристики стартап-проекта ресторана ООО «Престиж», оказывающие влияние на позиционирование на рынке общественного питания;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выбрать маркетинговые инструменты, каналы продвижения и коммуникационные инструменты стартап-проекта;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обосновать бюджет и оценить социально-экономическую эффективность предлагаемой стратегии маркетинга для продвижения стартап-проекта ресторана ООО «Престиж».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4C0DD8-4264-5769-A390-3CB9E37598B3}"/>
              </a:ext>
            </a:extLst>
          </p:cNvPr>
          <p:cNvSpPr txBox="1"/>
          <p:nvPr/>
        </p:nvSpPr>
        <p:spPr>
          <a:xfrm>
            <a:off x="217455" y="5825666"/>
            <a:ext cx="4008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0B2D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Объект:</a:t>
            </a:r>
            <a:r>
              <a:rPr lang="ru-RU" sz="1800" dirty="0">
                <a:solidFill>
                  <a:srgbClr val="0B2D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и продвижение стартап-проекта.</a:t>
            </a:r>
            <a:endParaRPr lang="ru-RU" sz="1400" dirty="0">
              <a:solidFill>
                <a:srgbClr val="0B2D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EAFE20-38CF-7628-D2EF-57C97102FF0F}"/>
              </a:ext>
            </a:extLst>
          </p:cNvPr>
          <p:cNvSpPr txBox="1"/>
          <p:nvPr/>
        </p:nvSpPr>
        <p:spPr>
          <a:xfrm>
            <a:off x="4739443" y="5825665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0B2D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Предмет:</a:t>
            </a:r>
            <a:r>
              <a:rPr lang="ru-RU" sz="1800" dirty="0">
                <a:solidFill>
                  <a:srgbClr val="0B2D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маркетинговой стратегии стартап-проекта на рынке общественного питания.</a:t>
            </a:r>
            <a:endParaRPr lang="ru-RU" sz="1400" dirty="0">
              <a:solidFill>
                <a:srgbClr val="0B2D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" y="315309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70631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рынка общественного питания в России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D77F4-6732-13E1-12AD-3EE2BD2474C5}"/>
              </a:ext>
            </a:extLst>
          </p:cNvPr>
          <p:cNvSpPr txBox="1"/>
          <p:nvPr/>
        </p:nvSpPr>
        <p:spPr>
          <a:xfrm>
            <a:off x="247135" y="1610667"/>
            <a:ext cx="5597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Оборот рынка услуг общественного питания в России за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2019-2023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гг., млн. рублей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6D297-31F7-363B-2E76-423FFA1B8DA5}"/>
              </a:ext>
            </a:extLst>
          </p:cNvPr>
          <p:cNvSpPr txBox="1"/>
          <p:nvPr/>
        </p:nvSpPr>
        <p:spPr>
          <a:xfrm>
            <a:off x="6096000" y="1645848"/>
            <a:ext cx="5848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Численность предприятий общественного питания в России за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2019-2023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гг., тыс. шт.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" y="315309"/>
            <a:ext cx="1847248" cy="10364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0" y="2367563"/>
            <a:ext cx="5691499" cy="4240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705" y="2367563"/>
            <a:ext cx="5261113" cy="42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587293"/>
            <a:ext cx="97545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Организационная структура управления рестораном ООО «Престиж»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A3108E-3794-7D14-C250-1A384FBC8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64" y="1497570"/>
            <a:ext cx="9741072" cy="523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" y="315309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414295"/>
            <a:ext cx="97155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Основные экономические показатели ресторана ООО «Престиж» за 2021-2023 гг., тыс. руб.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31DD5D-6581-6F6B-07DD-EA110B9C4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94075"/>
              </p:ext>
            </p:extLst>
          </p:nvPr>
        </p:nvGraphicFramePr>
        <p:xfrm>
          <a:off x="170436" y="1637341"/>
          <a:ext cx="11173067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4273432">
                  <a:extLst>
                    <a:ext uri="{9D8B030D-6E8A-4147-A177-3AD203B41FA5}">
                      <a16:colId xmlns:a16="http://schemas.microsoft.com/office/drawing/2014/main" val="2942133663"/>
                    </a:ext>
                  </a:extLst>
                </a:gridCol>
                <a:gridCol w="1351451">
                  <a:extLst>
                    <a:ext uri="{9D8B030D-6E8A-4147-A177-3AD203B41FA5}">
                      <a16:colId xmlns:a16="http://schemas.microsoft.com/office/drawing/2014/main" val="19142682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86723232"/>
                    </a:ext>
                  </a:extLst>
                </a:gridCol>
                <a:gridCol w="1297459">
                  <a:extLst>
                    <a:ext uri="{9D8B030D-6E8A-4147-A177-3AD203B41FA5}">
                      <a16:colId xmlns:a16="http://schemas.microsoft.com/office/drawing/2014/main" val="3886683035"/>
                    </a:ext>
                  </a:extLst>
                </a:gridCol>
                <a:gridCol w="1556952">
                  <a:extLst>
                    <a:ext uri="{9D8B030D-6E8A-4147-A177-3AD203B41FA5}">
                      <a16:colId xmlns:a16="http://schemas.microsoft.com/office/drawing/2014/main" val="3333278952"/>
                    </a:ext>
                  </a:extLst>
                </a:gridCol>
                <a:gridCol w="1322173">
                  <a:extLst>
                    <a:ext uri="{9D8B030D-6E8A-4147-A177-3AD203B41FA5}">
                      <a16:colId xmlns:a16="http://schemas.microsoft.com/office/drawing/2014/main" val="201820869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Откл., тыс.руб.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Отн. Откл.,%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421528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-30517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-63,79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631598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-30066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-68,93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83967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651631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 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738255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94897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продаж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987127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 к уплате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840177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062727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до налогообложения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-42,64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07265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 (доходы)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-37,20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279295"/>
                  </a:ext>
                </a:extLst>
              </a:tr>
              <a:tr h="40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(убыток)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8015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по чистой прибыли,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solidFill>
                            <a:srgbClr val="0B2D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41053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" y="315310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57702" y="387239"/>
            <a:ext cx="9890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Многоугольник конкурентоспособности предприятия ООО «Престиж» и основных его конкурентов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B6BFD9-1377-8EF8-512D-8887A66B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65" y="1539920"/>
            <a:ext cx="8924668" cy="50839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" y="315310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248271" y="392520"/>
            <a:ext cx="97623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Соответствие предложений по развитию ресторана результатам </a:t>
            </a:r>
            <a:r>
              <a:rPr lang="en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SWOT-</a:t>
            </a:r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анализа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67AA93D-BA1F-EA5A-B534-6711079F6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60954"/>
              </p:ext>
            </p:extLst>
          </p:nvPr>
        </p:nvGraphicFramePr>
        <p:xfrm>
          <a:off x="241036" y="1582272"/>
          <a:ext cx="11250747" cy="4986529"/>
        </p:xfrm>
        <a:graphic>
          <a:graphicData uri="http://schemas.openxmlformats.org/drawingml/2006/table">
            <a:tbl>
              <a:tblPr firstRow="1" firstCol="1" bandRow="1"/>
              <a:tblGrid>
                <a:gridCol w="5183580">
                  <a:extLst>
                    <a:ext uri="{9D8B030D-6E8A-4147-A177-3AD203B41FA5}">
                      <a16:colId xmlns:a16="http://schemas.microsoft.com/office/drawing/2014/main" val="2705748258"/>
                    </a:ext>
                  </a:extLst>
                </a:gridCol>
                <a:gridCol w="1779373">
                  <a:extLst>
                    <a:ext uri="{9D8B030D-6E8A-4147-A177-3AD203B41FA5}">
                      <a16:colId xmlns:a16="http://schemas.microsoft.com/office/drawing/2014/main" val="3003504795"/>
                    </a:ext>
                  </a:extLst>
                </a:gridCol>
                <a:gridCol w="2409568">
                  <a:extLst>
                    <a:ext uri="{9D8B030D-6E8A-4147-A177-3AD203B41FA5}">
                      <a16:colId xmlns:a16="http://schemas.microsoft.com/office/drawing/2014/main" val="2494753928"/>
                    </a:ext>
                  </a:extLst>
                </a:gridCol>
                <a:gridCol w="1878226">
                  <a:extLst>
                    <a:ext uri="{9D8B030D-6E8A-4147-A177-3AD203B41FA5}">
                      <a16:colId xmlns:a16="http://schemas.microsoft.com/office/drawing/2014/main" val="3511103946"/>
                    </a:ext>
                  </a:extLst>
                </a:gridCol>
              </a:tblGrid>
              <a:tr h="1011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86908"/>
                  </a:ext>
                </a:extLst>
              </a:tr>
              <a:tr h="505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Наборы для приготовления еды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 программы для сотрудников ресторанного бизнеса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Электронное меню для корпоративных клиентов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653608"/>
                  </a:ext>
                </a:extLst>
              </a:tr>
              <a:tr h="404776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Акцент на привлекательном расположении, что позволит привлечь туристов и местных жителей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81508"/>
                  </a:ext>
                </a:extLst>
              </a:tr>
              <a:tr h="404776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Продвижение пакетных предложений, объединяющих проживание в гостинице и посещение ресторана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779745"/>
                  </a:ext>
                </a:extLst>
              </a:tr>
              <a:tr h="50596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Учитывая рост популярности онлайн-заказов и доставки, предложение возможности заказа еды из ресторана через интернет и доставки ее прямо к двери клиента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119245"/>
                  </a:ext>
                </a:extLst>
              </a:tr>
              <a:tr h="404776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стратегии усиления маркетинга с использованием онлайн-рекламы и социальных сетей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121206"/>
                  </a:ext>
                </a:extLst>
              </a:tr>
              <a:tr h="3035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маркетинг и рекламу для повышения узнаваемости и привлечения клиентов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03281"/>
                  </a:ext>
                </a:extLst>
              </a:tr>
              <a:tr h="50596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Сотрудничество с местными организациями (свадебные агентства или компании, проводящие корпоративные мероприятия)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55531"/>
                  </a:ext>
                </a:extLst>
              </a:tr>
              <a:tr h="404776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Акцентирование внимания на больших банкетных залах для проведения мероприятий всех масштабов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452222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обучающих семинаров и тренингов для персонала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816997"/>
                  </a:ext>
                </a:extLst>
              </a:tr>
              <a:tr h="60716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уникальных предложений и акций, которые отличают ресторан от конкурентов и обеспечивает ценность для клиентов, несмотря на высокие цены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48" marR="37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58769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" y="315310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1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ge number">
            <a:extLst>
              <a:ext uri="{FF2B5EF4-FFF2-40B4-BE49-F238E27FC236}">
                <a16:creationId xmlns:a16="http://schemas.microsoft.com/office/drawing/2014/main" id="{03508B88-2DA7-428F-A4DC-7772D0E5E231}"/>
              </a:ext>
            </a:extLst>
          </p:cNvPr>
          <p:cNvGrpSpPr/>
          <p:nvPr/>
        </p:nvGrpSpPr>
        <p:grpSpPr>
          <a:xfrm>
            <a:off x="11357113" y="6242955"/>
            <a:ext cx="522898" cy="365125"/>
            <a:chOff x="11357113" y="6242955"/>
            <a:chExt cx="522898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DB12C17A-C1D6-4DD8-9067-57025252B3C5}"/>
                </a:ext>
              </a:extLst>
            </p:cNvPr>
            <p:cNvSpPr txBox="1">
              <a:spLocks/>
            </p:cNvSpPr>
            <p:nvPr/>
          </p:nvSpPr>
          <p:spPr>
            <a:xfrm>
              <a:off x="11357113" y="6242955"/>
              <a:ext cx="4634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9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8A44F238-E96F-43FA-86BD-86769D9FFD2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EB4EA197-3421-45DB-A4E0-0567097272D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A4E0B9B-1EBE-42C6-98D7-65502D946A9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6330DE5C-FAE2-47A8-8CCE-5B73D9A964A6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57C96C3A-D652-411A-AE67-54BB8D8AC7C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substrate">
            <a:extLst>
              <a:ext uri="{FF2B5EF4-FFF2-40B4-BE49-F238E27FC236}">
                <a16:creationId xmlns:a16="http://schemas.microsoft.com/office/drawing/2014/main" id="{2EC34796-91B4-46E0-9582-86787BDC8103}"/>
              </a:ext>
            </a:extLst>
          </p:cNvPr>
          <p:cNvSpPr/>
          <p:nvPr/>
        </p:nvSpPr>
        <p:spPr>
          <a:xfrm>
            <a:off x="0" y="257175"/>
            <a:ext cx="1933575" cy="1152681"/>
          </a:xfrm>
          <a:prstGeom prst="rect">
            <a:avLst/>
          </a:prstGeom>
          <a:noFill/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ubstrate">
            <a:extLst>
              <a:ext uri="{FF2B5EF4-FFF2-40B4-BE49-F238E27FC236}">
                <a16:creationId xmlns:a16="http://schemas.microsoft.com/office/drawing/2014/main" id="{AB8AA737-B69E-4563-9D99-7221733B798D}"/>
              </a:ext>
            </a:extLst>
          </p:cNvPr>
          <p:cNvSpPr/>
          <p:nvPr/>
        </p:nvSpPr>
        <p:spPr>
          <a:xfrm>
            <a:off x="2066925" y="257175"/>
            <a:ext cx="10125075" cy="1152681"/>
          </a:xfrm>
          <a:prstGeom prst="rect">
            <a:avLst/>
          </a:prstGeom>
          <a:solidFill>
            <a:srgbClr val="0B2D50"/>
          </a:solidFill>
          <a:ln>
            <a:solidFill>
              <a:srgbClr val="0B2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main title">
            <a:extLst>
              <a:ext uri="{FF2B5EF4-FFF2-40B4-BE49-F238E27FC236}">
                <a16:creationId xmlns:a16="http://schemas.microsoft.com/office/drawing/2014/main" id="{1588385F-92E6-4ED2-A7BC-1E9A1B017DCF}"/>
              </a:ext>
            </a:extLst>
          </p:cNvPr>
          <p:cNvSpPr txBox="1"/>
          <p:nvPr/>
        </p:nvSpPr>
        <p:spPr>
          <a:xfrm>
            <a:off x="2164418" y="426652"/>
            <a:ext cx="9656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Блюда, рекомендуемые к включению в структуру предлагаемого стартап-проекта по самостоятельному приготовлению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9DBB46-F421-3E77-B4FB-A558CBAD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18" y="1409856"/>
            <a:ext cx="9590903" cy="53032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" y="315310"/>
            <a:ext cx="184724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914</Words>
  <Application>Microsoft Office PowerPoint</Application>
  <PresentationFormat>Широкоэкранный</PresentationFormat>
  <Paragraphs>190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Домашний</cp:lastModifiedBy>
  <cp:revision>64</cp:revision>
  <dcterms:created xsi:type="dcterms:W3CDTF">2022-12-06T06:31:10Z</dcterms:created>
  <dcterms:modified xsi:type="dcterms:W3CDTF">2024-07-03T09:30:35Z</dcterms:modified>
</cp:coreProperties>
</file>