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83" r:id="rId2"/>
    <p:sldId id="282" r:id="rId3"/>
    <p:sldId id="287" r:id="rId4"/>
    <p:sldId id="541" r:id="rId5"/>
    <p:sldId id="548" r:id="rId6"/>
    <p:sldId id="544" r:id="rId7"/>
    <p:sldId id="545" r:id="rId8"/>
    <p:sldId id="546" r:id="rId9"/>
    <p:sldId id="547" r:id="rId10"/>
    <p:sldId id="554" r:id="rId11"/>
    <p:sldId id="555" r:id="rId12"/>
    <p:sldId id="556" r:id="rId13"/>
    <p:sldId id="557" r:id="rId14"/>
    <p:sldId id="558" r:id="rId15"/>
    <p:sldId id="559" r:id="rId16"/>
    <p:sldId id="550" r:id="rId17"/>
    <p:sldId id="552" r:id="rId18"/>
    <p:sldId id="28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5DC"/>
    <a:srgbClr val="ECEDF0"/>
    <a:srgbClr val="727584"/>
    <a:srgbClr val="0B2D50"/>
    <a:srgbClr val="FFFFFF"/>
    <a:srgbClr val="E7E8ED"/>
    <a:srgbClr val="F2F2F2"/>
    <a:srgbClr val="525253"/>
    <a:srgbClr val="D3D6DB"/>
    <a:srgbClr val="2A8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0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6AD3E-D4E2-460A-81E1-57A20C9B450A}" type="datetimeFigureOut">
              <a:rPr lang="ru-RU" smtClean="0"/>
              <a:t>26.05.2025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3061-9593-44D4-A63C-E5B85802C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0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AAE5A-F614-47DE-A925-E1F7D2473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71A44C-D8F6-4830-9878-DF7D49655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6B97BC-6465-443A-9026-4FA63751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970EC-860E-4C78-AD71-541469ED0376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DCBCEE-4208-4DA9-8B82-196D8D44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95572C-FB11-40AD-87F0-1A1D0014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9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0C598B-E1C9-453A-85FA-2FC629BE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8BB4E1-B5B6-4FA2-B655-F0DCFC409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D1576D-4B86-47F6-B944-CDAE43B3F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71D3-5B33-46CE-8E6E-9584A60344DD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04B19F-BB5E-4517-ABDF-DF12AD5C0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E7DD52-4E01-4F36-8126-6B0E60AB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D2601C4-7CE6-4F44-81AA-A4A3E222D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ABB75-E830-4124-8194-5F16365F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B15BE6-1F4B-455D-837B-3AC93190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182D-0122-4295-B86E-9E770C731C90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D10EB3-2304-46EA-B4B7-75D434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206F26-F674-45D9-93AE-0D23577E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9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91DEE6-B82F-4E8F-B683-27BD09713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5A8030-AC05-4EE2-AD37-CF062FC83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6FCF93-FCBC-4D60-9E45-06432BA1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C6D5C-05C2-42FE-862B-01C977FD93D1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A734A-F88D-49F7-BDCA-211FA5F8E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1B4103-3469-42CA-94D1-F80CF80A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43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19ECA7-D242-4F4B-ABD4-F901728E2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7ED342-9C06-4F47-AC1E-6C3E06161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28353-B0F3-4F39-B010-E50FDF485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F90E-6AF7-42E0-87D2-F1FD3E84A1C0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841A63-BE40-478A-8242-551209949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B8D7AB-7758-4364-B334-84AF62E0A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1AF773-EE69-4A0D-97F3-669813B1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5F3297-55C6-44DF-B10B-9FAD12125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EC04DC-CAF2-42D0-9CA1-1E5D0963FB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404C13-2580-4E34-8EEC-705090948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04E1B-7144-4401-B52E-C6BACF4BA89E}" type="datetime1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C81E36-FA43-4FC3-9414-19E79BF9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3B18DF-7240-4AE3-B44F-3100BF003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82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DC380E-1C0E-4261-9F50-4DB08579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72E56F-D9BA-4443-AE1B-64A47027C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AE6378-7C5F-49A0-9335-AD01E52EC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6DB0C0-41EF-4B7F-9E18-EACD736AD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25EC559-9169-4628-9831-253D216BF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724FB6F-AB6C-40B1-976B-E05C8165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5B63-DCEA-496E-B35D-EFD293917B6B}" type="datetime1">
              <a:rPr lang="ru-RU" smtClean="0"/>
              <a:t>26.05.2025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546BB4-CC8E-40BC-98A5-84325FDFB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F3243-51B4-495F-A6E4-2471B516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864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1C8E23-520B-4266-AE1D-67F5C8035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6861DFA-05E8-40F2-87DB-DE52D670E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1A11B-C75E-4D47-AC56-12CD7873E1A0}" type="datetime1">
              <a:rPr lang="ru-RU" smtClean="0"/>
              <a:t>26.05.2025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F3A2F-3ADD-4CD8-99D7-DEA267EC8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32A016-787A-452C-AD51-804ED744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77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49DE22-7D5A-492D-807B-1EF1506EC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4037-9687-4A27-90D2-2E770288A671}" type="datetime1">
              <a:rPr lang="ru-RU" smtClean="0"/>
              <a:t>26.05.2025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C5DE3-3CD1-4D00-B5D9-ED89E34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B6BFC-1181-4C12-A6ED-4943ED8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40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6ED9C-7A1F-4C74-B103-B0A5F573A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1FEA02-F3B8-4604-B3CD-F37D00638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EBB1FC-69DD-4CC8-878B-891D4FA43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95EA34-2DA7-4A49-BE55-18622FB6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6E46-8C15-49B3-B8F5-AA54675B90B4}" type="datetime1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4CB8E1C-FEB6-47AC-9459-30510A46C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7E426A-EB1A-4D59-82FE-374740DB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8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FEAA4-6C64-4161-AA73-00EA1C32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302402-212F-4EDD-8015-9E1F0D932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9C9A8-052E-4069-9CF2-353192E72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45B972-56A0-4D71-9188-451F4E48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97FA6-29B7-4EB9-959E-3C9277D70070}" type="datetime1">
              <a:rPr lang="ru-RU" smtClean="0"/>
              <a:t>26.05.2025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DF97E-2FE8-4511-8E93-B5E7A4B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237234-01F2-4C2F-AEC9-5711340AC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35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1B21-4C5E-435F-9246-B3CCF52AB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0E7C8B-E0C1-4A40-83B2-3A47A8C1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5574D-D804-4A5A-B16E-669895306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2350-7076-4AD6-A9E3-7F489C92E38D}" type="datetime1">
              <a:rPr lang="ru-RU" smtClean="0"/>
              <a:t>26.05.2025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603355-B2D1-47A3-8096-FB5B4FBC7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0759F3-7DC1-4F8D-8640-0E50710D9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4FF5B-EC31-4260-BC73-B698F9B6DD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4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https://synergy.ru/assets/upload/news/academy/scrum1.jpg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9BA4B8E2-9C29-421E-9280-15EA4FDBE646}"/>
              </a:ext>
            </a:extLst>
          </p:cNvPr>
          <p:cNvSpPr txBox="1">
            <a:spLocks/>
          </p:cNvSpPr>
          <p:nvPr/>
        </p:nvSpPr>
        <p:spPr>
          <a:xfrm>
            <a:off x="0" y="2822883"/>
            <a:ext cx="12191999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4000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Разработка ИТ-продукта для интернет-магазина товаров (стартап-проект)</a:t>
            </a:r>
          </a:p>
        </p:txBody>
      </p:sp>
      <p:pic>
        <p:nvPicPr>
          <p:cNvPr id="5" name="Рисунок 4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C1FD6353-61E0-BE29-95B2-DFFD8F8E36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65" y="92765"/>
            <a:ext cx="1843835" cy="10374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5247113"/>
            <a:ext cx="12191999" cy="582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Автор: студент группы </a:t>
            </a:r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 – 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ИСиТ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(о) Шавлак Всеволод Валерьевич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Научный руководитель: к.т.н., доцент Рябова Алина Анатольевна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1" y="6264942"/>
            <a:ext cx="121919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Пятигорск</a:t>
            </a:r>
            <a:r>
              <a:rPr lang="ru-RU" sz="1600" b="1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>
                <a:solidFill>
                  <a:schemeClr val="bg1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</a:t>
            </a:r>
            <a:endParaRPr lang="ru-RU" b="1" dirty="0">
              <a:solidFill>
                <a:schemeClr val="bg1"/>
              </a:solidFill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0984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sz="2800" dirty="0">
                <a:solidFill>
                  <a:schemeClr val="bg1"/>
                </a:solidFill>
                <a:latin typeface="Arial Narrow" panose="020B0606020202030204" pitchFamily="34" charset="0"/>
              </a:rPr>
              <a:t>Выпускная квалификационная работа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426734"/>
            <a:ext cx="12192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buClrTx/>
              <a:defRPr/>
            </a:pPr>
            <a:r>
              <a:rPr lang="ru-RU" sz="1600" b="1" dirty="0">
                <a:solidFill>
                  <a:schemeClr val="bg1"/>
                </a:solidFill>
                <a:cs typeface="Times New Roman" pitchFamily="18" charset="0"/>
              </a:rPr>
              <a:t>Кафедра информационных технологий и управления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42873"/>
            <a:ext cx="12191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chemeClr val="bg1"/>
                </a:solidFill>
                <a:cs typeface="Times New Roman" pitchFamily="18" charset="0"/>
              </a:rPr>
              <a:t>Филиал Российского </a:t>
            </a:r>
            <a:r>
              <a:rPr lang="ru-RU" sz="1600" kern="0" dirty="0">
                <a:solidFill>
                  <a:schemeClr val="bg1"/>
                </a:solidFill>
                <a:cs typeface="Times New Roman" pitchFamily="18" charset="0"/>
              </a:rPr>
              <a:t>экономического университета им. Г.В. Плеханова                                             </a:t>
            </a:r>
          </a:p>
          <a:p>
            <a:pPr lvl="0" algn="ctr">
              <a:defRPr/>
            </a:pPr>
            <a:r>
              <a:rPr lang="ru-RU" sz="1600" kern="0" dirty="0">
                <a:solidFill>
                  <a:schemeClr val="bg1"/>
                </a:solidFill>
                <a:cs typeface="Times New Roman" pitchFamily="18" charset="0"/>
              </a:rPr>
              <a:t>в г. Пятигорске Ставропольского края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332656"/>
            <a:ext cx="12191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ru-RU" sz="1400" dirty="0">
                <a:solidFill>
                  <a:schemeClr val="bg1"/>
                </a:solidFill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43929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1E5D9-7960-B10B-8BF9-09EA04A0D0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4">
            <a:extLst>
              <a:ext uri="{FF2B5EF4-FFF2-40B4-BE49-F238E27FC236}">
                <a16:creationId xmlns:a16="http://schemas.microsoft.com/office/drawing/2014/main" id="{EAC6C074-B22A-2E01-03B7-14101C05C1ED}"/>
              </a:ext>
            </a:extLst>
          </p:cNvPr>
          <p:cNvSpPr txBox="1"/>
          <p:nvPr/>
        </p:nvSpPr>
        <p:spPr>
          <a:xfrm>
            <a:off x="637327" y="1305996"/>
            <a:ext cx="10200106" cy="504554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Целевой рынок проекта охватывает локальный рынок розничной торговли пищевыми продуктами и услугами по доставке на базе кондитерских изделий.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Целевая аудитория – местные жители активного возраста (25–45 лет), ценящие удобство, качественную продукцию и экономию времени.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Ключевые потребности клиентов: простота выбора и оплаты (развитая «корзина» и онлайн-платежи), своевременная и бережная доставка, а также широкий выбор свежей продукции.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основными конкурентами являются агрегаторы быстрой доставки (например, </a:t>
            </a:r>
            <a:r>
              <a:rPr lang="ru-RU" dirty="0" err="1"/>
              <a:t>Яндекс.Еда</a:t>
            </a:r>
            <a:r>
              <a:rPr lang="ru-RU" dirty="0"/>
              <a:t>) и иные местные пекарни.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Маркетинговая стратегия проекта включает цифровые инструменты: таргетированная реклама в социальных сетях, контекстная реклама по ключевым запросам («доставка тортов Пятигорск» и др.), SEO-продвижение, SMM и контент-маркетинг для повышения вовлеченности аудитории. </a:t>
            </a:r>
          </a:p>
        </p:txBody>
      </p:sp>
      <p:grpSp>
        <p:nvGrpSpPr>
          <p:cNvPr id="30" name="page number">
            <a:extLst>
              <a:ext uri="{FF2B5EF4-FFF2-40B4-BE49-F238E27FC236}">
                <a16:creationId xmlns:a16="http://schemas.microsoft.com/office/drawing/2014/main" id="{35AE942A-DB41-578F-141A-5FFE2BE08853}"/>
              </a:ext>
            </a:extLst>
          </p:cNvPr>
          <p:cNvGrpSpPr/>
          <p:nvPr/>
        </p:nvGrpSpPr>
        <p:grpSpPr>
          <a:xfrm>
            <a:off x="11255829" y="6242955"/>
            <a:ext cx="624182" cy="365125"/>
            <a:chOff x="11255829" y="6242955"/>
            <a:chExt cx="624182" cy="365125"/>
          </a:xfrm>
        </p:grpSpPr>
        <p:sp>
          <p:nvSpPr>
            <p:cNvPr id="31" name="page number">
              <a:extLst>
                <a:ext uri="{FF2B5EF4-FFF2-40B4-BE49-F238E27FC236}">
                  <a16:creationId xmlns:a16="http://schemas.microsoft.com/office/drawing/2014/main" id="{04635CEC-F004-3D77-967C-85C4BDF1671D}"/>
                </a:ext>
              </a:extLst>
            </p:cNvPr>
            <p:cNvSpPr txBox="1">
              <a:spLocks/>
            </p:cNvSpPr>
            <p:nvPr/>
          </p:nvSpPr>
          <p:spPr>
            <a:xfrm>
              <a:off x="11255829" y="6242955"/>
              <a:ext cx="56469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10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rectangles">
              <a:extLst>
                <a:ext uri="{FF2B5EF4-FFF2-40B4-BE49-F238E27FC236}">
                  <a16:creationId xmlns:a16="http://schemas.microsoft.com/office/drawing/2014/main" id="{F8088E05-722A-DF00-8DCE-3503504C90D4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525E1976-8DC0-2B39-78CF-B77241078F0C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15E42F20-B559-9702-20E7-899AF9B710A0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rectangle">
                <a:extLst>
                  <a:ext uri="{FF2B5EF4-FFF2-40B4-BE49-F238E27FC236}">
                    <a16:creationId xmlns:a16="http://schemas.microsoft.com/office/drawing/2014/main" id="{B19E2D18-AA33-0FD9-07A0-736B24AF4F9A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CA1AA424-110A-261F-7158-A79FDC3CADE6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B513385-9DE9-4773-99B9-B1B506633A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C48E4D66-6657-CE04-4F7E-628935972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7CCF5577-031B-B806-17E3-FB30C5E4A4C6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88245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Маркетинговый анализ</a:t>
            </a:r>
            <a:r>
              <a:rPr lang="ru-RU" sz="2800" dirty="0"/>
              <a:t> </a:t>
            </a:r>
            <a:endParaRPr lang="ru-RU" altLang="ru-RU" sz="2800" dirty="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FC561AAC-787C-C2E4-D971-C3A879117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62" y="315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86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735BC-3FD9-1910-B345-F2695FBE3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page number">
            <a:extLst>
              <a:ext uri="{FF2B5EF4-FFF2-40B4-BE49-F238E27FC236}">
                <a16:creationId xmlns:a16="http://schemas.microsoft.com/office/drawing/2014/main" id="{27A8DA22-67CB-5295-2F0B-10BD08FE2E53}"/>
              </a:ext>
            </a:extLst>
          </p:cNvPr>
          <p:cNvGrpSpPr/>
          <p:nvPr/>
        </p:nvGrpSpPr>
        <p:grpSpPr>
          <a:xfrm>
            <a:off x="11255829" y="6242955"/>
            <a:ext cx="624182" cy="365125"/>
            <a:chOff x="11255829" y="6242955"/>
            <a:chExt cx="624182" cy="365125"/>
          </a:xfrm>
        </p:grpSpPr>
        <p:sp>
          <p:nvSpPr>
            <p:cNvPr id="31" name="page number">
              <a:extLst>
                <a:ext uri="{FF2B5EF4-FFF2-40B4-BE49-F238E27FC236}">
                  <a16:creationId xmlns:a16="http://schemas.microsoft.com/office/drawing/2014/main" id="{B5436527-24D9-EB35-FE64-487E5658C22C}"/>
                </a:ext>
              </a:extLst>
            </p:cNvPr>
            <p:cNvSpPr txBox="1">
              <a:spLocks/>
            </p:cNvSpPr>
            <p:nvPr/>
          </p:nvSpPr>
          <p:spPr>
            <a:xfrm>
              <a:off x="11255829" y="6242955"/>
              <a:ext cx="56469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11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rectangles">
              <a:extLst>
                <a:ext uri="{FF2B5EF4-FFF2-40B4-BE49-F238E27FC236}">
                  <a16:creationId xmlns:a16="http://schemas.microsoft.com/office/drawing/2014/main" id="{23ADCD52-C506-92D0-D696-865592F0D7B7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F8CA2F61-6A43-A974-E9B6-B84681D76E6D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3C36187F-35DA-E120-7078-5E6D5B7B03ED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rectangle">
                <a:extLst>
                  <a:ext uri="{FF2B5EF4-FFF2-40B4-BE49-F238E27FC236}">
                    <a16:creationId xmlns:a16="http://schemas.microsoft.com/office/drawing/2014/main" id="{4F3D2C03-81A4-9FA8-BD28-B48F7F05685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34797CED-D073-933C-D5F7-B4F1B6C4D44D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747A994-EF65-98B3-3157-DC3FA0E9C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CC56486-E9BC-EBFF-5745-B4591B954A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7FB673A5-6BC5-9EC2-7266-D3B8F467248D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88245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Маркетинговый анализ</a:t>
            </a:r>
            <a:r>
              <a:rPr lang="ru-RU" sz="2800" dirty="0"/>
              <a:t> </a:t>
            </a:r>
            <a:endParaRPr lang="ru-RU" altLang="ru-RU" sz="2800" dirty="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E0E1E2C9-E0EA-8802-C73B-7ABF3954F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62" y="315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565C82C-29D6-37B4-D8C9-26C87EE57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715865"/>
              </p:ext>
            </p:extLst>
          </p:nvPr>
        </p:nvGraphicFramePr>
        <p:xfrm>
          <a:off x="222069" y="1972496"/>
          <a:ext cx="11795760" cy="4160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8940">
                  <a:extLst>
                    <a:ext uri="{9D8B030D-6E8A-4147-A177-3AD203B41FA5}">
                      <a16:colId xmlns:a16="http://schemas.microsoft.com/office/drawing/2014/main" val="2025768821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1250850846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130170281"/>
                    </a:ext>
                  </a:extLst>
                </a:gridCol>
                <a:gridCol w="2948940">
                  <a:extLst>
                    <a:ext uri="{9D8B030D-6E8A-4147-A177-3AD203B41FA5}">
                      <a16:colId xmlns:a16="http://schemas.microsoft.com/office/drawing/2014/main" val="2900463186"/>
                    </a:ext>
                  </a:extLst>
                </a:gridCol>
              </a:tblGrid>
              <a:tr h="2865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S – Сильные стороны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W – Слабые стороны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O – Возможности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T – Угрозы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156229631"/>
                  </a:ext>
                </a:extLst>
              </a:tr>
              <a:tr h="38736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Узкая специализация на собственных десертах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Отсутствие прямых онлайн-конкурентов в нише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Высокий контроль качества продукции • Поддержка существующей кондитерской инфраструктуры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Экономия комиссии агрегаторов (≈ 25 %, + ≈ 375 руб./заказ)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Ограниченные ресурсы стартапа и узкая аудитория на старте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Недостаток опыта масштабной ИТ-деятельности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Необходимость значительных инвестиций в разработку и маркетинг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Риск технических сбоев при запуске сервиса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Рост рынка онлайн-продаж готовых продуктов и десертов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Расширение ассортимента (праздничные наборы, фирменные подарки)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Партнёрства с локальными организациями (кафе, корпоративы)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Освоение новых каналов маркетинга (соцсети, SEO, контекст) </a:t>
                      </a:r>
                      <a:endParaRPr lang="ru-RU" sz="1200" kern="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• Повышение лояльности через программы скидок и бонусов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</a:rPr>
                        <a:t>• Усиление конкуренции со стороны крупных игроков и агрегаторов </a:t>
                      </a:r>
                      <a:endParaRPr lang="ru-RU" sz="12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</a:rPr>
                        <a:t>• Снижение покупательной способности из-за экономической конъюнктуры </a:t>
                      </a:r>
                      <a:endParaRPr lang="ru-RU" sz="12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</a:rPr>
                        <a:t>• Сбои в логистике (Например: рост цен на топливо) </a:t>
                      </a:r>
                      <a:endParaRPr lang="ru-RU" sz="12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</a:rPr>
                        <a:t>• Регуляторные изменения в сфере онлайн-торговли и доставки </a:t>
                      </a:r>
                      <a:endParaRPr lang="ru-RU" sz="1200" kern="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</a:rPr>
                        <a:t>• Замедление темпов роста сегмента </a:t>
                      </a:r>
                      <a:r>
                        <a:rPr lang="ru-RU" sz="1200" kern="0" dirty="0" err="1">
                          <a:effectLst/>
                        </a:rPr>
                        <a:t>e-grocery</a:t>
                      </a:r>
                      <a:r>
                        <a:rPr lang="ru-RU" sz="1200" kern="0" dirty="0">
                          <a:effectLst/>
                        </a:rPr>
                        <a:t> в ближайшие годы</a:t>
                      </a:r>
                      <a:endParaRPr lang="ru-R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9210530"/>
                  </a:ext>
                </a:extLst>
              </a:tr>
            </a:tbl>
          </a:graphicData>
        </a:graphic>
      </p:graphicFrame>
      <p:sp>
        <p:nvSpPr>
          <p:cNvPr id="3" name="object 11">
            <a:extLst>
              <a:ext uri="{FF2B5EF4-FFF2-40B4-BE49-F238E27FC236}">
                <a16:creationId xmlns:a16="http://schemas.microsoft.com/office/drawing/2014/main" id="{7252B810-BD15-9694-DC92-FD21001C262D}"/>
              </a:ext>
            </a:extLst>
          </p:cNvPr>
          <p:cNvSpPr txBox="1"/>
          <p:nvPr/>
        </p:nvSpPr>
        <p:spPr>
          <a:xfrm>
            <a:off x="222069" y="1509524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SWOT</a:t>
            </a:r>
            <a:r>
              <a:rPr lang="ru-RU" dirty="0"/>
              <a:t>-анализ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217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39A16B-D356-D901-98DD-37ABE93C9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4">
            <a:extLst>
              <a:ext uri="{FF2B5EF4-FFF2-40B4-BE49-F238E27FC236}">
                <a16:creationId xmlns:a16="http://schemas.microsoft.com/office/drawing/2014/main" id="{D1B57082-1D36-2630-0458-80A4EF9B55FC}"/>
              </a:ext>
            </a:extLst>
          </p:cNvPr>
          <p:cNvSpPr txBox="1"/>
          <p:nvPr/>
        </p:nvSpPr>
        <p:spPr>
          <a:xfrm>
            <a:off x="637327" y="1596558"/>
            <a:ext cx="10200106" cy="379905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Этапы производственного процесса при работе через платформу «Эрмитаж» состоят из следующих шагов: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поступление заказа через веб</a:t>
            </a:r>
            <a:r>
              <a:rPr lang="en-US" dirty="0"/>
              <a:t>-</a:t>
            </a:r>
            <a:r>
              <a:rPr lang="ru-RU" dirty="0"/>
              <a:t>платформу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формирование заказа на кухне (сборка выпечки/торта)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упаковка товаров в безопасную для доставки тару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передача заказа курьерской службе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доставка клиенту.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/>
              <a:t>В ERP-систему или учётную базу загружаются данные о заказе, что позволяет автоматически списывать сырьё и контролировать остатки. </a:t>
            </a:r>
          </a:p>
        </p:txBody>
      </p:sp>
      <p:grpSp>
        <p:nvGrpSpPr>
          <p:cNvPr id="30" name="page number">
            <a:extLst>
              <a:ext uri="{FF2B5EF4-FFF2-40B4-BE49-F238E27FC236}">
                <a16:creationId xmlns:a16="http://schemas.microsoft.com/office/drawing/2014/main" id="{44E1A89B-3C64-9242-B063-A901F7830738}"/>
              </a:ext>
            </a:extLst>
          </p:cNvPr>
          <p:cNvGrpSpPr/>
          <p:nvPr/>
        </p:nvGrpSpPr>
        <p:grpSpPr>
          <a:xfrm>
            <a:off x="11255829" y="6242955"/>
            <a:ext cx="624182" cy="365125"/>
            <a:chOff x="11255829" y="6242955"/>
            <a:chExt cx="624182" cy="365125"/>
          </a:xfrm>
        </p:grpSpPr>
        <p:sp>
          <p:nvSpPr>
            <p:cNvPr id="31" name="page number">
              <a:extLst>
                <a:ext uri="{FF2B5EF4-FFF2-40B4-BE49-F238E27FC236}">
                  <a16:creationId xmlns:a16="http://schemas.microsoft.com/office/drawing/2014/main" id="{88638885-6436-9027-FFC7-C6BD55B060AB}"/>
                </a:ext>
              </a:extLst>
            </p:cNvPr>
            <p:cNvSpPr txBox="1">
              <a:spLocks/>
            </p:cNvSpPr>
            <p:nvPr/>
          </p:nvSpPr>
          <p:spPr>
            <a:xfrm>
              <a:off x="11255829" y="6242955"/>
              <a:ext cx="56469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rectangles">
              <a:extLst>
                <a:ext uri="{FF2B5EF4-FFF2-40B4-BE49-F238E27FC236}">
                  <a16:creationId xmlns:a16="http://schemas.microsoft.com/office/drawing/2014/main" id="{BE10B829-226D-8015-79CC-7D04ADA5467C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9E1E1931-0781-2859-42AA-FA5C4D88B7B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530F6FB8-867E-3D12-D959-2FE082D19D81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rectangle">
                <a:extLst>
                  <a:ext uri="{FF2B5EF4-FFF2-40B4-BE49-F238E27FC236}">
                    <a16:creationId xmlns:a16="http://schemas.microsoft.com/office/drawing/2014/main" id="{027523CC-6B6A-0CF0-D79C-9A4F89F687E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1EB0834E-4EE5-8320-C1E6-FD4301A45569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C21FEE0-2C06-128B-1484-7EEA35F46C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FEE965C-530D-F41C-9668-A67CABE208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56CE1C74-DCAF-0137-0408-3C3F5CC24BC0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88245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Производственный план</a:t>
            </a:r>
            <a:endParaRPr lang="ru-RU" altLang="ru-RU" sz="2800" dirty="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D874FDF4-FC8D-7F4B-7D0F-B443C961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62" y="315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12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87B4C-39BB-C2CE-A87C-63EC7D11E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4">
            <a:extLst>
              <a:ext uri="{FF2B5EF4-FFF2-40B4-BE49-F238E27FC236}">
                <a16:creationId xmlns:a16="http://schemas.microsoft.com/office/drawing/2014/main" id="{B59C209E-278A-AC9E-6AE3-9A87FF7919FF}"/>
              </a:ext>
            </a:extLst>
          </p:cNvPr>
          <p:cNvSpPr txBox="1"/>
          <p:nvPr/>
        </p:nvSpPr>
        <p:spPr>
          <a:xfrm>
            <a:off x="637327" y="1427512"/>
            <a:ext cx="10200106" cy="421455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Календарный план работ (пример):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Подготовительный этап (1–2 мес.). Оформление технического задания, формирование команды, приобретение базового оборудования (сервер, ПО).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Разработка MVP (3-й мес. – 8 недель). Создание веб-интерфейса и базового бэкенда.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Тестирование и отладка (4-й–5-й мес.). Бета-тестирование с ограниченной аудиторией, исправление багов, подготовка к запуску.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Запуск проекта (5-й–6-й мес.). Маркетинговый запуск: реклама, PR, акционные предложения (CAPEX – 120 тыс. руб. на таргетированную и контекст-рекламу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Стабилизация и масштабирование (6–12-й мес.). Анализ первых продаж, оптимизация процессов, расширение географии (доставка в новые районы), доработка функционала.</a:t>
            </a:r>
          </a:p>
        </p:txBody>
      </p:sp>
      <p:grpSp>
        <p:nvGrpSpPr>
          <p:cNvPr id="30" name="page number">
            <a:extLst>
              <a:ext uri="{FF2B5EF4-FFF2-40B4-BE49-F238E27FC236}">
                <a16:creationId xmlns:a16="http://schemas.microsoft.com/office/drawing/2014/main" id="{79D24882-3B3B-9D5B-2F6C-692D7D24EE09}"/>
              </a:ext>
            </a:extLst>
          </p:cNvPr>
          <p:cNvGrpSpPr/>
          <p:nvPr/>
        </p:nvGrpSpPr>
        <p:grpSpPr>
          <a:xfrm>
            <a:off x="11255829" y="6242955"/>
            <a:ext cx="624182" cy="365125"/>
            <a:chOff x="11255829" y="6242955"/>
            <a:chExt cx="624182" cy="365125"/>
          </a:xfrm>
        </p:grpSpPr>
        <p:sp>
          <p:nvSpPr>
            <p:cNvPr id="31" name="page number">
              <a:extLst>
                <a:ext uri="{FF2B5EF4-FFF2-40B4-BE49-F238E27FC236}">
                  <a16:creationId xmlns:a16="http://schemas.microsoft.com/office/drawing/2014/main" id="{CA85937A-7ED0-FC13-C4AD-3B3FA226B25A}"/>
                </a:ext>
              </a:extLst>
            </p:cNvPr>
            <p:cNvSpPr txBox="1">
              <a:spLocks/>
            </p:cNvSpPr>
            <p:nvPr/>
          </p:nvSpPr>
          <p:spPr>
            <a:xfrm>
              <a:off x="11255829" y="6242955"/>
              <a:ext cx="56469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13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rectangles">
              <a:extLst>
                <a:ext uri="{FF2B5EF4-FFF2-40B4-BE49-F238E27FC236}">
                  <a16:creationId xmlns:a16="http://schemas.microsoft.com/office/drawing/2014/main" id="{536A20C7-02FE-49E9-4263-012130A2483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5D0E89B2-9981-F55A-A7A6-D0BF20EE875D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C2259501-530A-B47B-6630-26F0DD22848E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rectangle">
                <a:extLst>
                  <a:ext uri="{FF2B5EF4-FFF2-40B4-BE49-F238E27FC236}">
                    <a16:creationId xmlns:a16="http://schemas.microsoft.com/office/drawing/2014/main" id="{8EE3E4ED-608D-73D5-1C7E-238D01572568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EF6DA687-A0A1-0975-EC83-050A3183746F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CA1DBD1-B156-F07A-C3F4-6B4071CA2D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39D66C0-5F86-41BC-8645-09627ECD00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ED410C65-1F42-8D37-560D-72F787323F7C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88245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Организационный план </a:t>
            </a:r>
            <a:endParaRPr lang="ru-RU" altLang="ru-RU" sz="2800" dirty="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4113D15B-20EB-9BF2-0EB9-7AAF45C1F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62" y="315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75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B9643-5792-26F2-0552-6BD2D4B3E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page number">
            <a:extLst>
              <a:ext uri="{FF2B5EF4-FFF2-40B4-BE49-F238E27FC236}">
                <a16:creationId xmlns:a16="http://schemas.microsoft.com/office/drawing/2014/main" id="{43EA3FE8-DCF1-9C7B-C588-61FCC6E8372E}"/>
              </a:ext>
            </a:extLst>
          </p:cNvPr>
          <p:cNvGrpSpPr/>
          <p:nvPr/>
        </p:nvGrpSpPr>
        <p:grpSpPr>
          <a:xfrm>
            <a:off x="11255829" y="6242955"/>
            <a:ext cx="624182" cy="365125"/>
            <a:chOff x="11255829" y="6242955"/>
            <a:chExt cx="624182" cy="365125"/>
          </a:xfrm>
        </p:grpSpPr>
        <p:sp>
          <p:nvSpPr>
            <p:cNvPr id="31" name="page number">
              <a:extLst>
                <a:ext uri="{FF2B5EF4-FFF2-40B4-BE49-F238E27FC236}">
                  <a16:creationId xmlns:a16="http://schemas.microsoft.com/office/drawing/2014/main" id="{1405D3E5-1704-D725-457E-EBA84E845AD4}"/>
                </a:ext>
              </a:extLst>
            </p:cNvPr>
            <p:cNvSpPr txBox="1">
              <a:spLocks/>
            </p:cNvSpPr>
            <p:nvPr/>
          </p:nvSpPr>
          <p:spPr>
            <a:xfrm>
              <a:off x="11255829" y="6242955"/>
              <a:ext cx="56469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rectangles">
              <a:extLst>
                <a:ext uri="{FF2B5EF4-FFF2-40B4-BE49-F238E27FC236}">
                  <a16:creationId xmlns:a16="http://schemas.microsoft.com/office/drawing/2014/main" id="{0F3E1E3B-CA57-363B-626F-DE78C8251CD0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17EE9732-5A75-EE63-6754-1B484748CC89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401D7506-27BD-A0CC-5088-03E9A552464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rectangle">
                <a:extLst>
                  <a:ext uri="{FF2B5EF4-FFF2-40B4-BE49-F238E27FC236}">
                    <a16:creationId xmlns:a16="http://schemas.microsoft.com/office/drawing/2014/main" id="{399954C1-B766-C7B7-AA44-0818A6ABA0C0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603DD80D-370D-3EBB-6493-4E43B7B81566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CD25EEC-B299-79DF-2DCC-2BBCFAEC8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E9C92299-8DDA-290A-A0FC-26573E3763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A6DCC175-EDAA-B4B3-F8B7-CC17136A078B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88245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Финансовый план</a:t>
            </a:r>
            <a:endParaRPr lang="ru-RU" altLang="ru-RU" sz="2800" dirty="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5A03068A-6F1F-E4AB-D308-105BFBD51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62" y="315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B9963D8-1687-659F-7E09-C202A1A09B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438368"/>
              </p:ext>
            </p:extLst>
          </p:nvPr>
        </p:nvGraphicFramePr>
        <p:xfrm>
          <a:off x="676016" y="1344944"/>
          <a:ext cx="10515600" cy="1857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1596707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016200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Показатель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Значение / допущение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47201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Средний чек (десерты + доставка)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1 500 руб.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939139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Потенциальная активная аудитория (1 % населения Пятигорска)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≈ 1 250 чел.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564241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Конверсия посетитель → заказ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10 %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179086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План продаж на 1-й год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150–200 заказов/мес.; рост на 15 % ежеквартально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813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Маржа без агрегатора (экономия комиссии 25 %)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+ 375 руб. с каждого заказа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575849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Доп. выручка за счёт онлайн-канала (год 1)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 dirty="0">
                          <a:effectLst/>
                        </a:rPr>
                        <a:t>≈ 3,5 млн руб.</a:t>
                      </a:r>
                      <a:endParaRPr lang="ru-R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42130324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A31A33-F21E-FD98-D3FD-4621F2FDA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61610"/>
              </p:ext>
            </p:extLst>
          </p:nvPr>
        </p:nvGraphicFramePr>
        <p:xfrm>
          <a:off x="676016" y="3703834"/>
          <a:ext cx="10515600" cy="251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597693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759571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726770909"/>
                    </a:ext>
                  </a:extLst>
                </a:gridCol>
              </a:tblGrid>
              <a:tr h="4193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Статья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Сумма, руб.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Пояснение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59920231"/>
                  </a:ext>
                </a:extLst>
              </a:tr>
              <a:tr h="419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Разработка фронтенда (MVP)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230 000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1 раз, 2 разработчика × 5 нед.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48305243"/>
                  </a:ext>
                </a:extLst>
              </a:tr>
              <a:tr h="419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Дизайн (UX/UI + бренд-гайд)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70 000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Figma-прототипы, адаптив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82108724"/>
                  </a:ext>
                </a:extLst>
              </a:tr>
              <a:tr h="419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Базовый бэкенд (FastAPI + DB)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180 000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интеграция с платёжным шлюзом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556997773"/>
                  </a:ext>
                </a:extLst>
              </a:tr>
              <a:tr h="419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Маркетинговый запуск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120 000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таргет + контекст + фотоконтент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40062842"/>
                  </a:ext>
                </a:extLst>
              </a:tr>
              <a:tr h="41931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Итого CAPEX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100">
                          <a:effectLst/>
                        </a:rPr>
                        <a:t>600 000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kern="10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1847453"/>
                  </a:ext>
                </a:extLst>
              </a:tr>
            </a:tbl>
          </a:graphicData>
        </a:graphic>
      </p:graphicFrame>
      <p:sp>
        <p:nvSpPr>
          <p:cNvPr id="4" name="object 11">
            <a:extLst>
              <a:ext uri="{FF2B5EF4-FFF2-40B4-BE49-F238E27FC236}">
                <a16:creationId xmlns:a16="http://schemas.microsoft.com/office/drawing/2014/main" id="{A81378A4-76C9-7B7C-B8D3-98C9B58CEF74}"/>
              </a:ext>
            </a:extLst>
          </p:cNvPr>
          <p:cNvSpPr txBox="1"/>
          <p:nvPr/>
        </p:nvSpPr>
        <p:spPr>
          <a:xfrm>
            <a:off x="676016" y="934834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Экономическая целесообразность проекта:</a:t>
            </a:r>
            <a:endParaRPr dirty="0"/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AD16625C-4E06-EA5F-8D65-35571806683E}"/>
              </a:ext>
            </a:extLst>
          </p:cNvPr>
          <p:cNvSpPr txBox="1"/>
          <p:nvPr/>
        </p:nvSpPr>
        <p:spPr>
          <a:xfrm>
            <a:off x="637327" y="3284089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Структура инвестиций: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565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8A2BE-6AA6-4C9F-E2F6-95B876C7C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4">
            <a:extLst>
              <a:ext uri="{FF2B5EF4-FFF2-40B4-BE49-F238E27FC236}">
                <a16:creationId xmlns:a16="http://schemas.microsoft.com/office/drawing/2014/main" id="{11752CB3-8450-3D6B-4F69-BF6D734840C7}"/>
              </a:ext>
            </a:extLst>
          </p:cNvPr>
          <p:cNvSpPr txBox="1"/>
          <p:nvPr/>
        </p:nvSpPr>
        <p:spPr>
          <a:xfrm>
            <a:off x="637327" y="1427512"/>
            <a:ext cx="10200106" cy="2552558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Реализация стартапа связана с рядом рисков. Основные риски, выделенные в проекте: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технологические</a:t>
            </a:r>
            <a:r>
              <a:rPr lang="ru-RU" b="1" dirty="0"/>
              <a:t> </a:t>
            </a:r>
            <a:r>
              <a:rPr lang="ru-RU" dirty="0"/>
              <a:t>(несвоевременная разработка платформы, ошибки в ПО)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конкурентные (появление сильных игроков, агрессивная маркетинговая политика конкурентов)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операционные (сбои в производстве и доставке, качество продукта)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/>
              <a:t>рыночные (низкий спрос, экономический спад, изменение потребительских предпочтений)</a:t>
            </a:r>
          </a:p>
        </p:txBody>
      </p:sp>
      <p:grpSp>
        <p:nvGrpSpPr>
          <p:cNvPr id="30" name="page number">
            <a:extLst>
              <a:ext uri="{FF2B5EF4-FFF2-40B4-BE49-F238E27FC236}">
                <a16:creationId xmlns:a16="http://schemas.microsoft.com/office/drawing/2014/main" id="{7F0DCC61-36C9-817A-C5B3-929CDDC50F2F}"/>
              </a:ext>
            </a:extLst>
          </p:cNvPr>
          <p:cNvGrpSpPr/>
          <p:nvPr/>
        </p:nvGrpSpPr>
        <p:grpSpPr>
          <a:xfrm>
            <a:off x="11255829" y="6242955"/>
            <a:ext cx="624182" cy="365125"/>
            <a:chOff x="11255829" y="6242955"/>
            <a:chExt cx="624182" cy="365125"/>
          </a:xfrm>
        </p:grpSpPr>
        <p:sp>
          <p:nvSpPr>
            <p:cNvPr id="31" name="page number">
              <a:extLst>
                <a:ext uri="{FF2B5EF4-FFF2-40B4-BE49-F238E27FC236}">
                  <a16:creationId xmlns:a16="http://schemas.microsoft.com/office/drawing/2014/main" id="{C9982435-C8F9-A34A-C18C-22B0AA0CD139}"/>
                </a:ext>
              </a:extLst>
            </p:cNvPr>
            <p:cNvSpPr txBox="1">
              <a:spLocks/>
            </p:cNvSpPr>
            <p:nvPr/>
          </p:nvSpPr>
          <p:spPr>
            <a:xfrm>
              <a:off x="11255829" y="6242955"/>
              <a:ext cx="56469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rectangles">
              <a:extLst>
                <a:ext uri="{FF2B5EF4-FFF2-40B4-BE49-F238E27FC236}">
                  <a16:creationId xmlns:a16="http://schemas.microsoft.com/office/drawing/2014/main" id="{E1705ACE-4587-BBAC-68A2-2C6CC0405F2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A6AB4554-C39F-4513-5976-BC3EB2E34804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8D6A6C9F-B878-F0A5-749D-7B37E21EDE4C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rectangle">
                <a:extLst>
                  <a:ext uri="{FF2B5EF4-FFF2-40B4-BE49-F238E27FC236}">
                    <a16:creationId xmlns:a16="http://schemas.microsoft.com/office/drawing/2014/main" id="{E092432A-20F8-3D7A-C27E-B7FDCC35E5DD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BA949D9B-AE2F-133F-254F-35777AFCBA56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50D8837-8D69-BEBA-3F17-73CE479C5B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36903E07-9A4F-C5A0-8700-33C60CA4A0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1213B5DD-250E-271E-4C1C-533B5E096216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882454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Риски и гарантии</a:t>
            </a:r>
            <a:endParaRPr lang="ru-RU" altLang="ru-RU" sz="2800" dirty="0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78F960B3-AE75-333C-F414-AC59DAB9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62" y="315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A1CF38-7BDA-490E-068F-39C8A0AB7EF7}"/>
              </a:ext>
            </a:extLst>
          </p:cNvPr>
          <p:cNvSpPr txBox="1"/>
          <p:nvPr/>
        </p:nvSpPr>
        <p:spPr>
          <a:xfrm>
            <a:off x="2496620" y="51679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196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D2356-09D6-4243-9317-F6A714C31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11">
            <a:extLst>
              <a:ext uri="{FF2B5EF4-FFF2-40B4-BE49-F238E27FC236}">
                <a16:creationId xmlns:a16="http://schemas.microsoft.com/office/drawing/2014/main" id="{D859FF63-05DB-082A-1534-0545DF43EFCB}"/>
              </a:ext>
            </a:extLst>
          </p:cNvPr>
          <p:cNvSpPr txBox="1"/>
          <p:nvPr/>
        </p:nvSpPr>
        <p:spPr>
          <a:xfrm>
            <a:off x="637327" y="880971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Описание продукта (</a:t>
            </a:r>
            <a:r>
              <a:rPr lang="en-US" dirty="0"/>
              <a:t>UX-</a:t>
            </a:r>
            <a:r>
              <a:rPr lang="ru-RU" dirty="0"/>
              <a:t>прототипы)</a:t>
            </a:r>
            <a:endParaRPr dirty="0"/>
          </a:p>
        </p:txBody>
      </p:sp>
      <p:grpSp>
        <p:nvGrpSpPr>
          <p:cNvPr id="30" name="page number">
            <a:extLst>
              <a:ext uri="{FF2B5EF4-FFF2-40B4-BE49-F238E27FC236}">
                <a16:creationId xmlns:a16="http://schemas.microsoft.com/office/drawing/2014/main" id="{22361879-58EE-8077-4267-3C27D5FAD065}"/>
              </a:ext>
            </a:extLst>
          </p:cNvPr>
          <p:cNvGrpSpPr/>
          <p:nvPr/>
        </p:nvGrpSpPr>
        <p:grpSpPr>
          <a:xfrm>
            <a:off x="11255829" y="6242955"/>
            <a:ext cx="624182" cy="365125"/>
            <a:chOff x="11255829" y="6242955"/>
            <a:chExt cx="624182" cy="365125"/>
          </a:xfrm>
        </p:grpSpPr>
        <p:sp>
          <p:nvSpPr>
            <p:cNvPr id="31" name="page number">
              <a:extLst>
                <a:ext uri="{FF2B5EF4-FFF2-40B4-BE49-F238E27FC236}">
                  <a16:creationId xmlns:a16="http://schemas.microsoft.com/office/drawing/2014/main" id="{F064701B-45C0-B607-7CCE-0AC0A940BA9B}"/>
                </a:ext>
              </a:extLst>
            </p:cNvPr>
            <p:cNvSpPr txBox="1">
              <a:spLocks/>
            </p:cNvSpPr>
            <p:nvPr/>
          </p:nvSpPr>
          <p:spPr>
            <a:xfrm>
              <a:off x="11255829" y="6242955"/>
              <a:ext cx="56469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rectangles">
              <a:extLst>
                <a:ext uri="{FF2B5EF4-FFF2-40B4-BE49-F238E27FC236}">
                  <a16:creationId xmlns:a16="http://schemas.microsoft.com/office/drawing/2014/main" id="{A84A1D90-0FE5-D621-6CDF-F4574AEF1D9A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DD8CBC81-29E4-0E15-800E-8AB320A20B45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19B96C62-ABD4-DA68-0EFB-7F82380D5F13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rectangle">
                <a:extLst>
                  <a:ext uri="{FF2B5EF4-FFF2-40B4-BE49-F238E27FC236}">
                    <a16:creationId xmlns:a16="http://schemas.microsoft.com/office/drawing/2014/main" id="{615CECCB-E854-E424-5A37-68358193545D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37DC6890-69A4-EB40-BA32-80120CEC0AFD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6A04643-9E28-3AF0-DD2B-144341CADC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549A1E66-35B6-BD69-40F4-9B2CBDF3DA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3CC9279A-BA14-69AB-F70E-9EF46A3B829C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8824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sz="2800" dirty="0"/>
              <a:t>Разработка ИТ-продукта для онлайн-магазина товаров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87D73282-8822-63B9-1E15-B5A99886D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62" y="315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1BC467CF-0D4D-8485-F767-A520650846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58" y="1905891"/>
            <a:ext cx="4667059" cy="420278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00B2EC6-1B5A-233E-6E2C-E6546190B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182" y="2175909"/>
            <a:ext cx="2740818" cy="366274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CAD3010-25C0-CB5A-FAE5-643306C091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27" y="1462452"/>
            <a:ext cx="4421835" cy="25448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47ACD79-FB38-EAB5-0C58-6E90D82E71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727" y="4007281"/>
            <a:ext cx="4421835" cy="255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0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8FE9E-97E7-2DF8-841E-CDC68B94F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11">
            <a:extLst>
              <a:ext uri="{FF2B5EF4-FFF2-40B4-BE49-F238E27FC236}">
                <a16:creationId xmlns:a16="http://schemas.microsoft.com/office/drawing/2014/main" id="{23E99606-25CE-E847-0A0D-799CB9A01C22}"/>
              </a:ext>
            </a:extLst>
          </p:cNvPr>
          <p:cNvSpPr txBox="1"/>
          <p:nvPr/>
        </p:nvSpPr>
        <p:spPr>
          <a:xfrm>
            <a:off x="637327" y="880971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Описание продукта (Реализованная верстка)</a:t>
            </a:r>
            <a:endParaRPr dirty="0"/>
          </a:p>
        </p:txBody>
      </p:sp>
      <p:grpSp>
        <p:nvGrpSpPr>
          <p:cNvPr id="30" name="page number">
            <a:extLst>
              <a:ext uri="{FF2B5EF4-FFF2-40B4-BE49-F238E27FC236}">
                <a16:creationId xmlns:a16="http://schemas.microsoft.com/office/drawing/2014/main" id="{796C838F-795E-5159-1182-ACE9F62E4079}"/>
              </a:ext>
            </a:extLst>
          </p:cNvPr>
          <p:cNvGrpSpPr/>
          <p:nvPr/>
        </p:nvGrpSpPr>
        <p:grpSpPr>
          <a:xfrm>
            <a:off x="11255829" y="6242955"/>
            <a:ext cx="624182" cy="365125"/>
            <a:chOff x="11255829" y="6242955"/>
            <a:chExt cx="624182" cy="365125"/>
          </a:xfrm>
        </p:grpSpPr>
        <p:sp>
          <p:nvSpPr>
            <p:cNvPr id="31" name="page number">
              <a:extLst>
                <a:ext uri="{FF2B5EF4-FFF2-40B4-BE49-F238E27FC236}">
                  <a16:creationId xmlns:a16="http://schemas.microsoft.com/office/drawing/2014/main" id="{96DAB116-6FB8-952C-3D77-EB72BDE332CD}"/>
                </a:ext>
              </a:extLst>
            </p:cNvPr>
            <p:cNvSpPr txBox="1">
              <a:spLocks/>
            </p:cNvSpPr>
            <p:nvPr/>
          </p:nvSpPr>
          <p:spPr>
            <a:xfrm>
              <a:off x="11255829" y="6242955"/>
              <a:ext cx="564695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17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rectangles">
              <a:extLst>
                <a:ext uri="{FF2B5EF4-FFF2-40B4-BE49-F238E27FC236}">
                  <a16:creationId xmlns:a16="http://schemas.microsoft.com/office/drawing/2014/main" id="{E2AEF734-BA08-D6D7-0D3C-ED7B7F945087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33" name="rectangle">
                <a:extLst>
                  <a:ext uri="{FF2B5EF4-FFF2-40B4-BE49-F238E27FC236}">
                    <a16:creationId xmlns:a16="http://schemas.microsoft.com/office/drawing/2014/main" id="{F9A5CBA3-CCBF-F739-D98A-CB7B8254287F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rectangle">
                <a:extLst>
                  <a:ext uri="{FF2B5EF4-FFF2-40B4-BE49-F238E27FC236}">
                    <a16:creationId xmlns:a16="http://schemas.microsoft.com/office/drawing/2014/main" id="{F4520803-2849-4438-7D1B-7B77770AC2D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rectangle">
                <a:extLst>
                  <a:ext uri="{FF2B5EF4-FFF2-40B4-BE49-F238E27FC236}">
                    <a16:creationId xmlns:a16="http://schemas.microsoft.com/office/drawing/2014/main" id="{56C8F05C-DE25-35F6-072A-636604F7F3E0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rectangle">
                <a:extLst>
                  <a:ext uri="{FF2B5EF4-FFF2-40B4-BE49-F238E27FC236}">
                    <a16:creationId xmlns:a16="http://schemas.microsoft.com/office/drawing/2014/main" id="{86688B11-D67C-C8B8-5E96-99169B0EFB08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90D3B293-FD4C-CE9B-76E0-836B3EF3DB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84F8D0F9-CDB0-9378-3551-16CBF18E3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39" name="object 2">
            <a:extLst>
              <a:ext uri="{FF2B5EF4-FFF2-40B4-BE49-F238E27FC236}">
                <a16:creationId xmlns:a16="http://schemas.microsoft.com/office/drawing/2014/main" id="{61370944-B441-9E78-4377-A895FA096EC5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88245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sz="2800" dirty="0"/>
              <a:t>Разработка ИТ-продукта для онлайн-магазина товаров</a:t>
            </a: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4C68B191-2B1E-331A-089F-A269204FA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62" y="315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817932-50FF-8CB4-FB22-C0CBC918F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27" y="1293283"/>
            <a:ext cx="4537219" cy="280234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FA1B1E-D962-F547-413B-F25373E49E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48" y="4055657"/>
            <a:ext cx="4543060" cy="280234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626F02-81CB-F747-6555-C9C9AA3388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8208" y="1289617"/>
            <a:ext cx="4637717" cy="27660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A957AB-F510-6AB0-97E7-0E828B0031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285" y="1289617"/>
            <a:ext cx="2672715" cy="454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ectangles">
            <a:extLst>
              <a:ext uri="{FF2B5EF4-FFF2-40B4-BE49-F238E27FC236}">
                <a16:creationId xmlns:a16="http://schemas.microsoft.com/office/drawing/2014/main" id="{1D3C2D23-841F-4EF9-9B7C-3DBFE0203329}"/>
              </a:ext>
            </a:extLst>
          </p:cNvPr>
          <p:cNvGrpSpPr/>
          <p:nvPr/>
        </p:nvGrpSpPr>
        <p:grpSpPr>
          <a:xfrm>
            <a:off x="0" y="5374434"/>
            <a:ext cx="12192000" cy="189470"/>
            <a:chOff x="0" y="2512541"/>
            <a:chExt cx="12192000" cy="189470"/>
          </a:xfrm>
        </p:grpSpPr>
        <p:sp>
          <p:nvSpPr>
            <p:cNvPr id="7" name="Rectangle 1">
              <a:extLst>
                <a:ext uri="{FF2B5EF4-FFF2-40B4-BE49-F238E27FC236}">
                  <a16:creationId xmlns:a16="http://schemas.microsoft.com/office/drawing/2014/main" id="{7608F51B-46F0-4C77-93AF-513543D4814D}"/>
                </a:ext>
              </a:extLst>
            </p:cNvPr>
            <p:cNvSpPr/>
            <p:nvPr/>
          </p:nvSpPr>
          <p:spPr>
            <a:xfrm>
              <a:off x="0" y="2512541"/>
              <a:ext cx="3048000" cy="189470"/>
            </a:xfrm>
            <a:prstGeom prst="rect">
              <a:avLst/>
            </a:prstGeom>
            <a:solidFill>
              <a:srgbClr val="ABCE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35A7F428-4552-495D-A7C8-4BA941ACBA26}"/>
                </a:ext>
              </a:extLst>
            </p:cNvPr>
            <p:cNvSpPr/>
            <p:nvPr/>
          </p:nvSpPr>
          <p:spPr>
            <a:xfrm>
              <a:off x="3048000" y="2512541"/>
              <a:ext cx="3048000" cy="189470"/>
            </a:xfrm>
            <a:prstGeom prst="rect">
              <a:avLst/>
            </a:prstGeom>
            <a:solidFill>
              <a:srgbClr val="4F9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7FB906F2-1BD0-4E7C-867B-D7BD45BE9038}"/>
                </a:ext>
              </a:extLst>
            </p:cNvPr>
            <p:cNvSpPr/>
            <p:nvPr/>
          </p:nvSpPr>
          <p:spPr>
            <a:xfrm>
              <a:off x="6096000" y="2512541"/>
              <a:ext cx="3048000" cy="189470"/>
            </a:xfrm>
            <a:prstGeom prst="rect">
              <a:avLst/>
            </a:prstGeom>
            <a:solidFill>
              <a:srgbClr val="124D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7884C471-BC70-4F0A-97DE-139CC61B5FF7}"/>
                </a:ext>
              </a:extLst>
            </p:cNvPr>
            <p:cNvSpPr/>
            <p:nvPr/>
          </p:nvSpPr>
          <p:spPr>
            <a:xfrm>
              <a:off x="9144000" y="2512541"/>
              <a:ext cx="3048000" cy="189470"/>
            </a:xfrm>
            <a:prstGeom prst="rect">
              <a:avLst/>
            </a:prstGeom>
            <a:solidFill>
              <a:srgbClr val="0B2D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main title">
            <a:extLst>
              <a:ext uri="{FF2B5EF4-FFF2-40B4-BE49-F238E27FC236}">
                <a16:creationId xmlns:a16="http://schemas.microsoft.com/office/drawing/2014/main" id="{8A1E8062-5803-4264-83E2-CBFD1FAFAD4D}"/>
              </a:ext>
            </a:extLst>
          </p:cNvPr>
          <p:cNvSpPr txBox="1"/>
          <p:nvPr/>
        </p:nvSpPr>
        <p:spPr>
          <a:xfrm>
            <a:off x="4129757" y="5809285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B2D5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grpSp>
        <p:nvGrpSpPr>
          <p:cNvPr id="13" name="page number">
            <a:extLst>
              <a:ext uri="{FF2B5EF4-FFF2-40B4-BE49-F238E27FC236}">
                <a16:creationId xmlns:a16="http://schemas.microsoft.com/office/drawing/2014/main" id="{1EDF4B45-6154-4F2B-8437-69BB7CFA105A}"/>
              </a:ext>
            </a:extLst>
          </p:cNvPr>
          <p:cNvGrpSpPr/>
          <p:nvPr/>
        </p:nvGrpSpPr>
        <p:grpSpPr>
          <a:xfrm>
            <a:off x="11348815" y="6242955"/>
            <a:ext cx="531196" cy="365125"/>
            <a:chOff x="11422855" y="6242955"/>
            <a:chExt cx="457156" cy="365125"/>
          </a:xfrm>
        </p:grpSpPr>
        <p:sp>
          <p:nvSpPr>
            <p:cNvPr id="14" name="page number">
              <a:extLst>
                <a:ext uri="{FF2B5EF4-FFF2-40B4-BE49-F238E27FC236}">
                  <a16:creationId xmlns:a16="http://schemas.microsoft.com/office/drawing/2014/main" id="{30B463D4-820E-41EF-BF3C-976EFADAF976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18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rectangles">
              <a:extLst>
                <a:ext uri="{FF2B5EF4-FFF2-40B4-BE49-F238E27FC236}">
                  <a16:creationId xmlns:a16="http://schemas.microsoft.com/office/drawing/2014/main" id="{CAC44492-119C-41B4-AA7C-EC0D23746605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A7939C7-5B3A-4DCD-927C-44A3B4AF1D76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rectangle">
                <a:extLst>
                  <a:ext uri="{FF2B5EF4-FFF2-40B4-BE49-F238E27FC236}">
                    <a16:creationId xmlns:a16="http://schemas.microsoft.com/office/drawing/2014/main" id="{CDBCABD0-266F-4415-856E-4EC9AD5E93B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rectangle">
                <a:extLst>
                  <a:ext uri="{FF2B5EF4-FFF2-40B4-BE49-F238E27FC236}">
                    <a16:creationId xmlns:a16="http://schemas.microsoft.com/office/drawing/2014/main" id="{7FC3A1E2-F2DB-45DE-8010-8D1B818102C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rectangle">
                <a:extLst>
                  <a:ext uri="{FF2B5EF4-FFF2-40B4-BE49-F238E27FC236}">
                    <a16:creationId xmlns:a16="http://schemas.microsoft.com/office/drawing/2014/main" id="{B7D6BF6D-EDA6-4E0D-BC64-8F42699E4DCC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3" name="Рисунок 2" descr="Изображение выглядит как на открытом воздухе, небо, дерево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DACC04C5-144B-47C9-D097-0E04A102D7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/>
          <a:stretch/>
        </p:blipFill>
        <p:spPr>
          <a:xfrm>
            <a:off x="0" y="0"/>
            <a:ext cx="12192000" cy="53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5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E10EFD89-8C91-44B4-BF0A-FE4C78D56557}"/>
              </a:ext>
            </a:extLst>
          </p:cNvPr>
          <p:cNvSpPr txBox="1"/>
          <p:nvPr/>
        </p:nvSpPr>
        <p:spPr>
          <a:xfrm>
            <a:off x="1232553" y="2665331"/>
            <a:ext cx="10190302" cy="154260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Проанализировать бизнес-процессы ООО «Дружба».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Сформирована архитектура ИТ-продукта на базе </a:t>
            </a:r>
            <a:r>
              <a:rPr lang="en" sz="1600" dirty="0"/>
              <a:t>React + </a:t>
            </a:r>
            <a:r>
              <a:rPr lang="en" sz="1600" dirty="0" err="1"/>
              <a:t>FastAPI</a:t>
            </a:r>
            <a:r>
              <a:rPr lang="en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Реализовать </a:t>
            </a:r>
            <a:r>
              <a:rPr lang="en" sz="1600" dirty="0"/>
              <a:t>MVP</a:t>
            </a:r>
            <a:r>
              <a:rPr lang="ru-RU" sz="16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Составить бизнес-план.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44088B4-5DF0-4591-9CFB-0EEE406C7D19}"/>
              </a:ext>
            </a:extLst>
          </p:cNvPr>
          <p:cNvSpPr txBox="1"/>
          <p:nvPr/>
        </p:nvSpPr>
        <p:spPr>
          <a:xfrm>
            <a:off x="637330" y="1569704"/>
            <a:ext cx="11242681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2000" b="1" spc="-15" dirty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Разработка ИТ-продукта для интернет-магазина товаров (стартап-проект)</a:t>
            </a: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991B3C1-0D45-4B71-8E23-98AFDE569A0C}"/>
              </a:ext>
            </a:extLst>
          </p:cNvPr>
          <p:cNvSpPr txBox="1"/>
          <p:nvPr/>
        </p:nvSpPr>
        <p:spPr>
          <a:xfrm>
            <a:off x="637330" y="2260701"/>
            <a:ext cx="25342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spc="-45" dirty="0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2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B2A292-F67C-4C91-9DAA-39F4D5051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58A91E6E-7A75-4571-91FC-63D6F5980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F2B5BC16-02D2-4755-801B-F68ED996304A}"/>
              </a:ext>
            </a:extLst>
          </p:cNvPr>
          <p:cNvSpPr txBox="1">
            <a:spLocks/>
          </p:cNvSpPr>
          <p:nvPr/>
        </p:nvSpPr>
        <p:spPr>
          <a:xfrm>
            <a:off x="637330" y="651520"/>
            <a:ext cx="882912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altLang="ru-RU" sz="3000" b="1" dirty="0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Цель и задачи выпускной квалификационной работы</a:t>
            </a:r>
            <a:endParaRPr lang="ru-RU" sz="3000" b="1" dirty="0">
              <a:solidFill>
                <a:srgbClr val="0B2D50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86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2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E3D67B6-5406-4478-9947-7CD0F3132823}"/>
              </a:ext>
            </a:extLst>
          </p:cNvPr>
          <p:cNvSpPr txBox="1">
            <a:spLocks/>
          </p:cNvSpPr>
          <p:nvPr/>
        </p:nvSpPr>
        <p:spPr>
          <a:xfrm>
            <a:off x="2448191" y="425073"/>
            <a:ext cx="72956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200" b="1" dirty="0">
                <a:solidFill>
                  <a:schemeClr val="bg1"/>
                </a:solidFill>
                <a:latin typeface="Arial Narrow" panose="020B0606020202030204" pitchFamily="34" charset="0"/>
              </a:rPr>
              <a:t>Организационная структура ООО «Дружба» </a:t>
            </a:r>
          </a:p>
        </p:txBody>
      </p:sp>
      <p:grpSp>
        <p:nvGrpSpPr>
          <p:cNvPr id="4" name="page number">
            <a:extLst>
              <a:ext uri="{FF2B5EF4-FFF2-40B4-BE49-F238E27FC236}">
                <a16:creationId xmlns:a16="http://schemas.microsoft.com/office/drawing/2014/main" id="{C6E98BEB-682A-48DB-A054-7B342A080494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5" name="page number">
              <a:extLst>
                <a:ext uri="{FF2B5EF4-FFF2-40B4-BE49-F238E27FC236}">
                  <a16:creationId xmlns:a16="http://schemas.microsoft.com/office/drawing/2014/main" id="{F916661C-2BB7-4BA7-82CD-697C4661EF32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3</a:t>
              </a:fld>
              <a:endPara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rectangles">
              <a:extLst>
                <a:ext uri="{FF2B5EF4-FFF2-40B4-BE49-F238E27FC236}">
                  <a16:creationId xmlns:a16="http://schemas.microsoft.com/office/drawing/2014/main" id="{0CCDC9FE-327F-4401-AF59-58ED8C381580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7" name="rectangle">
                <a:extLst>
                  <a:ext uri="{FF2B5EF4-FFF2-40B4-BE49-F238E27FC236}">
                    <a16:creationId xmlns:a16="http://schemas.microsoft.com/office/drawing/2014/main" id="{766DCDD5-4920-424F-835F-95CAB2E91F11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rectangle">
                <a:extLst>
                  <a:ext uri="{FF2B5EF4-FFF2-40B4-BE49-F238E27FC236}">
                    <a16:creationId xmlns:a16="http://schemas.microsoft.com/office/drawing/2014/main" id="{C42AC917-BB3D-48E3-BDE2-3267A53E94BA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rectangle">
                <a:extLst>
                  <a:ext uri="{FF2B5EF4-FFF2-40B4-BE49-F238E27FC236}">
                    <a16:creationId xmlns:a16="http://schemas.microsoft.com/office/drawing/2014/main" id="{3F8D1FE3-DB8E-4000-AD4D-06229F70FB3B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rectangle">
                <a:extLst>
                  <a:ext uri="{FF2B5EF4-FFF2-40B4-BE49-F238E27FC236}">
                    <a16:creationId xmlns:a16="http://schemas.microsoft.com/office/drawing/2014/main" id="{DB2EA3E8-1BB8-43C1-9E57-4B4F0C3E7860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1" name="Рисунок 10" descr="Изображение выглядит как текст, логотип, эмблем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22104406-F5D1-4794-8B29-0483C0681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639" y="237902"/>
            <a:ext cx="1563372" cy="879611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7321871" y="3785117"/>
            <a:ext cx="1627221" cy="4063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2E66FE-4896-AE75-8EDC-09B02177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405" y="1961625"/>
            <a:ext cx="6619185" cy="436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7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344088B4-5DF0-4591-9CFB-0EEE406C7D19}"/>
              </a:ext>
            </a:extLst>
          </p:cNvPr>
          <p:cNvSpPr txBox="1"/>
          <p:nvPr/>
        </p:nvSpPr>
        <p:spPr>
          <a:xfrm>
            <a:off x="637327" y="3704256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Стартап-проект:</a:t>
            </a:r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81A9C515-2922-46EE-9595-987FE1A9680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F1E26E1E-6172-40E1-ADD5-644574586879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4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F863B706-6EB9-4B6B-8A89-756CA429D8ED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7D06FD4-79D9-4C6C-AB08-EB37D878B768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BF2211AF-C66F-4CCA-A780-5E80FAE39454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F70AFA75-21D9-4813-8C2B-A8AE316B9422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675F99D-7D60-4462-8147-6B0833673273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FB2A292-F67C-4C91-9DAA-39F4D5051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58A91E6E-7A75-4571-91FC-63D6F5980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F2B5BC16-02D2-4755-801B-F68ED996304A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577513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Общая характеристика стартап-проекта</a:t>
            </a:r>
          </a:p>
          <a:p>
            <a:r>
              <a:rPr lang="ru-RU" altLang="ru-RU" dirty="0"/>
              <a:t>и сферы деятельности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E10EFD89-8C91-44B4-BF0A-FE4C78D56557}"/>
              </a:ext>
            </a:extLst>
          </p:cNvPr>
          <p:cNvSpPr txBox="1"/>
          <p:nvPr/>
        </p:nvSpPr>
        <p:spPr>
          <a:xfrm>
            <a:off x="637327" y="3994079"/>
            <a:ext cx="9101399" cy="11732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веб-сайт под брендом «Эрмитаж», через который клиенты смогут удаленно заказывать любую продукцию кондитерской, оплачивать онлайн и получать товары с курьерской доставкой. 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7C941C4C-D224-2A0C-BB50-7EC3EF5E5987}"/>
              </a:ext>
            </a:extLst>
          </p:cNvPr>
          <p:cNvSpPr txBox="1"/>
          <p:nvPr/>
        </p:nvSpPr>
        <p:spPr>
          <a:xfrm>
            <a:off x="637326" y="2063534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Сфера деятельности: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BF3B73DA-4810-E930-C459-D8B74234C951}"/>
              </a:ext>
            </a:extLst>
          </p:cNvPr>
          <p:cNvSpPr txBox="1"/>
          <p:nvPr/>
        </p:nvSpPr>
        <p:spPr>
          <a:xfrm>
            <a:off x="637327" y="2296280"/>
            <a:ext cx="9101399" cy="11732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ООО «Дружба» специализируется на производстве и продаже кондитерских изделий – тортов, пирожных, десертов и выпечки собственного приготовления. Предприятие относится к пищевой промышленности, обслуживая локальный рынок свежей кондитерской продукции. </a:t>
            </a:r>
          </a:p>
        </p:txBody>
      </p:sp>
    </p:spTree>
    <p:extLst>
      <p:ext uri="{BB962C8B-B14F-4D97-AF65-F5344CB8AC3E}">
        <p14:creationId xmlns:p14="http://schemas.microsoft.com/office/powerpoint/2010/main" val="212484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7111A-A64A-7063-6DC0-AEC6330D8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>
            <a:extLst>
              <a:ext uri="{FF2B5EF4-FFF2-40B4-BE49-F238E27FC236}">
                <a16:creationId xmlns:a16="http://schemas.microsoft.com/office/drawing/2014/main" id="{A8A96AB7-D6E0-A4C7-C4F7-E2C765C22F31}"/>
              </a:ext>
            </a:extLst>
          </p:cNvPr>
          <p:cNvSpPr txBox="1"/>
          <p:nvPr/>
        </p:nvSpPr>
        <p:spPr>
          <a:xfrm>
            <a:off x="637327" y="3139177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Недостатки:</a:t>
            </a:r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E022C120-0100-DF0A-D580-3F9DB1D18B2D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6749C701-F9B4-BFFB-5AE4-63F0320DB814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5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8C39D5F4-BE03-E00B-CBFC-D01BEF466CF4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6C5C70D1-F529-923A-BF21-5148431797CC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4812E63B-CF40-F9A6-5BAF-94284C795162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CB05BF53-E06C-CC28-6063-6767950047B7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A570A0C8-57AA-7501-4F15-B9F0012053EA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07E7D86-58A8-D5DF-EAE5-49BC79FA14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A29A11DE-BF2E-6826-F5EB-F992D70FCD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DF6BB0D6-9B21-5898-4E90-F8EF5F517AD2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57751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Анализ состояния проблемы</a:t>
            </a:r>
          </a:p>
        </p:txBody>
      </p:sp>
      <p:sp>
        <p:nvSpPr>
          <p:cNvPr id="20" name="object 4">
            <a:extLst>
              <a:ext uri="{FF2B5EF4-FFF2-40B4-BE49-F238E27FC236}">
                <a16:creationId xmlns:a16="http://schemas.microsoft.com/office/drawing/2014/main" id="{C8682642-E8D2-76A1-F484-0BDD9A807D08}"/>
              </a:ext>
            </a:extLst>
          </p:cNvPr>
          <p:cNvSpPr txBox="1"/>
          <p:nvPr/>
        </p:nvSpPr>
        <p:spPr>
          <a:xfrm>
            <a:off x="1545300" y="3544626"/>
            <a:ext cx="9101399" cy="11732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зависимость от офлайн-проходимости;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нет </a:t>
            </a:r>
            <a:r>
              <a:rPr lang="en" sz="1600" dirty="0"/>
              <a:t>CRM-</a:t>
            </a:r>
            <a:r>
              <a:rPr lang="ru-RU" sz="1600" dirty="0"/>
              <a:t>данных, сложно строить лояльность;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доставка и качество «последней мили» не контролируются.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514A931A-C964-D23B-1EC8-8FDA70CB2B31}"/>
              </a:ext>
            </a:extLst>
          </p:cNvPr>
          <p:cNvSpPr txBox="1"/>
          <p:nvPr/>
        </p:nvSpPr>
        <p:spPr>
          <a:xfrm>
            <a:off x="637327" y="1396767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Анализ текущих бизнес-процессов:</a:t>
            </a: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F06F3D5E-2B40-DAA9-E3D3-596BF9AE868A}"/>
              </a:ext>
            </a:extLst>
          </p:cNvPr>
          <p:cNvSpPr txBox="1"/>
          <p:nvPr/>
        </p:nvSpPr>
        <p:spPr>
          <a:xfrm>
            <a:off x="637327" y="1731201"/>
            <a:ext cx="9101399" cy="117327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/>
              <a:t>Сегодня продажи ООО «Дружба» полностью офлайн: витрина → касса → самовывоз. Собственная доставка отсутствует, </a:t>
            </a:r>
            <a:r>
              <a:rPr lang="en" sz="1600" dirty="0"/>
              <a:t>CRM </a:t>
            </a:r>
            <a:r>
              <a:rPr lang="ru-RU" sz="1600" dirty="0"/>
              <a:t>не используется. Это ограничивает географию, мешает масштабированию и не даёт собирать данные о клиентах.</a:t>
            </a:r>
          </a:p>
        </p:txBody>
      </p:sp>
    </p:spTree>
    <p:extLst>
      <p:ext uri="{BB962C8B-B14F-4D97-AF65-F5344CB8AC3E}">
        <p14:creationId xmlns:p14="http://schemas.microsoft.com/office/powerpoint/2010/main" val="150220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04E77-6389-E353-7681-E2A739EB4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490A3616-F69C-D8E6-F61D-DF42D389EBC8}"/>
              </a:ext>
            </a:extLst>
          </p:cNvPr>
          <p:cNvSpPr txBox="1"/>
          <p:nvPr/>
        </p:nvSpPr>
        <p:spPr>
          <a:xfrm>
            <a:off x="1389143" y="2075610"/>
            <a:ext cx="9802474" cy="3400803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" sz="1600" dirty="0"/>
              <a:t>IT-</a:t>
            </a:r>
            <a:r>
              <a:rPr lang="ru-RU" sz="1600" dirty="0"/>
              <a:t>продукт «Эрмитаж» в онлайн: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заказ формируется на сайте за 3-4 клика;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оплата проходит онлайн;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собственная курьерская служба доставляет десерты «до двери»;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в личном кабинете доступны история заказов, программа лояльности, индивидуальные предложения.</a:t>
            </a:r>
          </a:p>
          <a:p>
            <a:pPr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Тем самым мы превращаем офлайн-кондитерскую в </a:t>
            </a:r>
            <a:r>
              <a:rPr lang="ru-RU" sz="1600" dirty="0" err="1"/>
              <a:t>омниканальный</a:t>
            </a:r>
            <a:r>
              <a:rPr lang="ru-RU" sz="1600" dirty="0"/>
              <a:t> сервис, расширяя рынок без открытия новых физических точек.</a:t>
            </a:r>
          </a:p>
          <a:p>
            <a:pPr marL="12700">
              <a:lnSpc>
                <a:spcPts val="3000"/>
              </a:lnSpc>
              <a:buClr>
                <a:schemeClr val="tx1"/>
              </a:buClr>
              <a:tabLst>
                <a:tab pos="297815" algn="l"/>
                <a:tab pos="298450" algn="l"/>
              </a:tabLst>
            </a:pPr>
            <a:endParaRPr lang="ru-RU" sz="1600" spc="45" dirty="0">
              <a:solidFill>
                <a:srgbClr val="0B2D5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8566AE6D-0487-B0C3-4DE2-0D8F3A6E3CF3}"/>
              </a:ext>
            </a:extLst>
          </p:cNvPr>
          <p:cNvSpPr txBox="1"/>
          <p:nvPr/>
        </p:nvSpPr>
        <p:spPr>
          <a:xfrm>
            <a:off x="637327" y="1634236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Предлагаемая модель:</a:t>
            </a:r>
            <a:endParaRPr dirty="0"/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397D3481-7FE9-9FD1-0575-85A7CD8A4236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C2952A23-1530-083B-D7EF-A5E998825B1E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6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48A8AFE2-E00E-EFA0-F7EC-D16282A8EE08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8EDAE71E-A73F-B4F7-2295-A80272188AE1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D410D52B-DDE6-9C20-60AD-501D43A07D7E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40012657-1A80-711B-CF98-FEE03EE9C623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8D1094F4-4EED-EB25-EDA8-313F5700ABC2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51B8CA-A1AF-2DE6-2CE2-4920DA8A16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0D342F2-6B51-A1C8-1A34-1BC04D1A8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363E54CE-D99D-6D88-6D92-F873AF5F020E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57751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Анализ состояния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3763154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3555-21BE-3693-3B71-9F7E7A8DF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715AEAA6-C2D7-CFBF-2DDC-F728B85A9532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1D162C88-C950-5FE8-3877-25BD4CF68C92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7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E9484430-7738-7B70-3054-8DFADCCC4FB3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4953CEFB-7FAF-1F28-6778-8355BAF9C26B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7CF18544-F3BB-9808-276C-0A90BA0B845C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83729D05-33C0-6654-5258-46E7FD6DA8FA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2D4668CE-0ABF-280D-1585-BAD034E6CDAA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A358747-20B7-E3A3-99C5-792D771CD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0B916B00-461D-D769-3701-C09FD4D74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9502840D-4F72-CADE-794D-FFEEC4A639F8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57751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Анализ состояния проблемы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13A85CA-DFB1-93F6-B7C6-7E27551170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21294"/>
              </p:ext>
            </p:extLst>
          </p:nvPr>
        </p:nvGraphicFramePr>
        <p:xfrm>
          <a:off x="838200" y="1642451"/>
          <a:ext cx="10515600" cy="4044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65476627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9917097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2040822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Аспект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Текущая модель (до цифровизации)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Новая модель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11202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Процесс заказа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Заказ только при личном визите в кафе; выбор и покупка происходят на месте.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Заказ дистанционно через интернет (веб-сайт или приложение) без необходимости приезжать в кафе.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182005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Доставка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Отсутствует – клиент сам забирает заказ или потребляет на месте.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Курьерская доставка до клиента (на дом или в офис) по городу/району.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998316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Способы оплаты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Оплата на кассе (наличные или банковская карта) при получении товара.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Онлайн-оплата при оформлении заказа (банковские карты, электронные кошельки и др.).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44767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Охват клиентов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Аудитория ограничена посетителями кафе в зоне его физической доступности.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Географический охват расширен: заказы принимаются из любых частей города, потенциально – из других регионов.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635638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Маркетинг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Локальный офлайн-маркетинг (вывески, случайные объявления); отсутствие работы с интернет-аудиторией.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Цифровой маркетинг: продвижение в соцсетях, SEO, онлайн-реклама; программы лояльности и персонализированные рассылки для клиентов.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48762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Автоматизация процессов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>
                          <a:effectLst/>
                        </a:rPr>
                        <a:t>Учет и планирование ведутся вручную; аналитика ограничена.</a:t>
                      </a:r>
                      <a:endParaRPr lang="ru-RU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kern="0" dirty="0">
                          <a:effectLst/>
                        </a:rPr>
                        <a:t>Автоматизированная система управления: база данных заказов, учет остатков в реальном времени, аналитические отчеты о продажах и предпочтениях клиентов.</a:t>
                      </a:r>
                      <a:endParaRPr lang="ru-RU" sz="12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27420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6256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DD8E6-FB69-EB76-CFFC-AADB29E0E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9D32AA1B-533E-EEF4-D630-CDB3440D6F39}"/>
              </a:ext>
            </a:extLst>
          </p:cNvPr>
          <p:cNvSpPr txBox="1"/>
          <p:nvPr/>
        </p:nvSpPr>
        <p:spPr>
          <a:xfrm>
            <a:off x="1389143" y="1504674"/>
            <a:ext cx="5196592" cy="4139467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Чтобы быстро выйти на рынок и минимизировать риски, используем связку </a:t>
            </a:r>
            <a:r>
              <a:rPr lang="en" sz="1600" dirty="0"/>
              <a:t>Lean Startup + Scrum.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Создание </a:t>
            </a:r>
            <a:r>
              <a:rPr lang="en" sz="1600" dirty="0"/>
              <a:t>MVP: </a:t>
            </a:r>
            <a:r>
              <a:rPr lang="ru-RU" sz="1600" dirty="0"/>
              <a:t>реализация функции заказа, и базовая доставка.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Работа короткими спринтами по </a:t>
            </a:r>
            <a:r>
              <a:rPr lang="en" sz="1600" dirty="0"/>
              <a:t>Scrum (1–2 </a:t>
            </a:r>
            <a:r>
              <a:rPr lang="ru-RU" sz="1600" dirty="0"/>
              <a:t>недели), после каждого инкремента получаем реальную обратную связь и корректируем продукт.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/>
              <a:t>Цикл </a:t>
            </a:r>
            <a:r>
              <a:rPr lang="en" sz="1600" dirty="0"/>
              <a:t>Build – Measure – Learn </a:t>
            </a:r>
            <a:r>
              <a:rPr lang="ru-RU" sz="1600" dirty="0"/>
              <a:t>позволяет не «переписывать» систему, а эволюционно расширять её функции.</a:t>
            </a:r>
          </a:p>
          <a:p>
            <a:pPr marL="12700">
              <a:lnSpc>
                <a:spcPts val="3000"/>
              </a:lnSpc>
              <a:buClr>
                <a:schemeClr val="tx1"/>
              </a:buClr>
              <a:tabLst>
                <a:tab pos="297815" algn="l"/>
                <a:tab pos="298450" algn="l"/>
              </a:tabLst>
            </a:pPr>
            <a:endParaRPr lang="ru-RU" sz="1600" spc="45" dirty="0">
              <a:solidFill>
                <a:srgbClr val="0B2D5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8E752B43-4FFA-1362-F36D-6BDF1DD25846}"/>
              </a:ext>
            </a:extLst>
          </p:cNvPr>
          <p:cNvSpPr txBox="1"/>
          <p:nvPr/>
        </p:nvSpPr>
        <p:spPr>
          <a:xfrm>
            <a:off x="637327" y="1063300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Методология разработки:</a:t>
            </a:r>
            <a:endParaRPr dirty="0"/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B9A2A53E-3438-C8FE-ECC9-64D69E8039E3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9F47215D-7C00-9CDC-A66A-657804BF60D7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8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A3EDB9D7-8B59-C208-8A2F-8C18B1115CEF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A9648E6D-8C88-B0CD-7CFF-84E3DCE659F3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7D914337-8A59-E7F3-7DA8-0DC9A5E30578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BB28C65B-30C7-8D0A-503B-D84F59545BF0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D712C103-199F-675A-1804-477D8A43675A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31869CF-D588-C869-EEE6-7EA62BB27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67B35211-72D7-1EE0-8F4F-5D53667F8B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0DE57860-B324-E5CB-8834-BA5C66E04A39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57751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Методология разработки стартап-проекта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E1766B1-C742-7921-BFEE-80C3EA76D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62" y="315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2" descr="Picture background">
            <a:extLst>
              <a:ext uri="{FF2B5EF4-FFF2-40B4-BE49-F238E27FC236}">
                <a16:creationId xmlns:a16="http://schemas.microsoft.com/office/drawing/2014/main" id="{E139B207-DB25-FC77-4230-D47840C09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99" y="1701014"/>
            <a:ext cx="6655248" cy="374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77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04737-EAD0-34AB-B1FE-E980843707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09A48D42-2F58-3783-A78C-60198E343A75}"/>
              </a:ext>
            </a:extLst>
          </p:cNvPr>
          <p:cNvSpPr txBox="1"/>
          <p:nvPr/>
        </p:nvSpPr>
        <p:spPr>
          <a:xfrm>
            <a:off x="637327" y="1919035"/>
            <a:ext cx="10200106" cy="2281266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Frontend — React 18 + TypeScript</a:t>
            </a:r>
            <a:r>
              <a:rPr lang="ru-RU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Backend — </a:t>
            </a:r>
            <a:r>
              <a:rPr lang="en" sz="1600" spc="45" dirty="0" err="1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FastAPI</a:t>
            </a:r>
            <a:r>
              <a:rPr lang="en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 (Python.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База данных — </a:t>
            </a:r>
            <a:r>
              <a:rPr lang="en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PostgreSQL 16.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UI/UX — </a:t>
            </a:r>
            <a:r>
              <a:rPr lang="ru-RU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прототипы в </a:t>
            </a:r>
            <a:r>
              <a:rPr lang="en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Figma, </a:t>
            </a:r>
            <a:r>
              <a:rPr lang="ru-RU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что позволило подтвердить удобство интерфейса до начала кодинга.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Git-</a:t>
            </a:r>
            <a:r>
              <a:rPr lang="ru-RU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репозиторий находится на </a:t>
            </a:r>
            <a:r>
              <a:rPr lang="en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GitHub</a:t>
            </a:r>
            <a:r>
              <a:rPr lang="ru-RU" sz="1600" spc="45" dirty="0">
                <a:solidFill>
                  <a:srgbClr val="0B2D50"/>
                </a:solidFill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spc="45" dirty="0">
              <a:solidFill>
                <a:srgbClr val="0B2D50"/>
              </a:solidFill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90BE37CF-D2B8-D2B6-9F4B-7EE357818331}"/>
              </a:ext>
            </a:extLst>
          </p:cNvPr>
          <p:cNvSpPr txBox="1"/>
          <p:nvPr/>
        </p:nvSpPr>
        <p:spPr>
          <a:xfrm>
            <a:off x="637327" y="1484022"/>
            <a:ext cx="749853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defRPr b="1" spc="-45">
                <a:solidFill>
                  <a:srgbClr val="0B2D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Технический стек и инструменты:</a:t>
            </a:r>
            <a:endParaRPr dirty="0"/>
          </a:p>
        </p:txBody>
      </p:sp>
      <p:grpSp>
        <p:nvGrpSpPr>
          <p:cNvPr id="10" name="page number">
            <a:extLst>
              <a:ext uri="{FF2B5EF4-FFF2-40B4-BE49-F238E27FC236}">
                <a16:creationId xmlns:a16="http://schemas.microsoft.com/office/drawing/2014/main" id="{43C96FB8-F36C-95A8-FB4A-4A773C7A347C}"/>
              </a:ext>
            </a:extLst>
          </p:cNvPr>
          <p:cNvGrpSpPr/>
          <p:nvPr/>
        </p:nvGrpSpPr>
        <p:grpSpPr>
          <a:xfrm>
            <a:off x="11422855" y="6242955"/>
            <a:ext cx="457156" cy="365125"/>
            <a:chOff x="11422855" y="6242955"/>
            <a:chExt cx="457156" cy="365125"/>
          </a:xfrm>
        </p:grpSpPr>
        <p:sp>
          <p:nvSpPr>
            <p:cNvPr id="11" name="page number">
              <a:extLst>
                <a:ext uri="{FF2B5EF4-FFF2-40B4-BE49-F238E27FC236}">
                  <a16:creationId xmlns:a16="http://schemas.microsoft.com/office/drawing/2014/main" id="{6C4035C9-E6BB-7E1D-4D71-D4286C0D6CFC}"/>
                </a:ext>
              </a:extLst>
            </p:cNvPr>
            <p:cNvSpPr txBox="1">
              <a:spLocks/>
            </p:cNvSpPr>
            <p:nvPr/>
          </p:nvSpPr>
          <p:spPr>
            <a:xfrm>
              <a:off x="11422855" y="6242955"/>
              <a:ext cx="397669" cy="365125"/>
            </a:xfrm>
            <a:prstGeom prst="rect">
              <a:avLst/>
            </a:prstGeom>
          </p:spPr>
          <p:txBody>
            <a:bodyPr vert="horz" lIns="91440" tIns="45720" rIns="91440" bIns="45720" rtlCol="0" anchor="ctr"/>
            <a:lstStyle>
              <a:defPPr>
                <a:defRPr lang="ru-RU"/>
              </a:defPPr>
              <a:lvl1pPr marL="0" algn="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8004FF5B-EC31-4260-BC73-B698F9B6DD2F}" type="slidenum">
                <a:rPr lang="ru-RU" sz="1600" smtClean="0">
                  <a:solidFill>
                    <a:srgbClr val="0A2C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/>
                <a:t>9</a:t>
              </a:fld>
              <a:endParaRPr lang="ru-RU" sz="1600" dirty="0">
                <a:solidFill>
                  <a:srgbClr val="0A2C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rectangles">
              <a:extLst>
                <a:ext uri="{FF2B5EF4-FFF2-40B4-BE49-F238E27FC236}">
                  <a16:creationId xmlns:a16="http://schemas.microsoft.com/office/drawing/2014/main" id="{A3B0D3FB-4463-1627-B134-E24B4D3E0ACA}"/>
                </a:ext>
              </a:extLst>
            </p:cNvPr>
            <p:cNvGrpSpPr/>
            <p:nvPr/>
          </p:nvGrpSpPr>
          <p:grpSpPr>
            <a:xfrm>
              <a:off x="11832703" y="6305825"/>
              <a:ext cx="47308" cy="239384"/>
              <a:chOff x="11832703" y="6305825"/>
              <a:chExt cx="47308" cy="239384"/>
            </a:xfrm>
          </p:grpSpPr>
          <p:sp>
            <p:nvSpPr>
              <p:cNvPr id="13" name="rectangle">
                <a:extLst>
                  <a:ext uri="{FF2B5EF4-FFF2-40B4-BE49-F238E27FC236}">
                    <a16:creationId xmlns:a16="http://schemas.microsoft.com/office/drawing/2014/main" id="{5D3EA2FB-635F-050C-1863-306E32934EF9}"/>
                  </a:ext>
                </a:extLst>
              </p:cNvPr>
              <p:cNvSpPr/>
              <p:nvPr/>
            </p:nvSpPr>
            <p:spPr>
              <a:xfrm>
                <a:off x="11832703" y="6305825"/>
                <a:ext cx="47308" cy="45719"/>
              </a:xfrm>
              <a:prstGeom prst="rect">
                <a:avLst/>
              </a:prstGeom>
              <a:solidFill>
                <a:srgbClr val="AB1F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rectangle">
                <a:extLst>
                  <a:ext uri="{FF2B5EF4-FFF2-40B4-BE49-F238E27FC236}">
                    <a16:creationId xmlns:a16="http://schemas.microsoft.com/office/drawing/2014/main" id="{DC509944-66AC-4B60-5325-3C1E35E4D10F}"/>
                  </a:ext>
                </a:extLst>
              </p:cNvPr>
              <p:cNvSpPr/>
              <p:nvPr/>
            </p:nvSpPr>
            <p:spPr>
              <a:xfrm>
                <a:off x="11832703" y="6370380"/>
                <a:ext cx="47308" cy="45719"/>
              </a:xfrm>
              <a:prstGeom prst="rect">
                <a:avLst/>
              </a:prstGeom>
              <a:solidFill>
                <a:srgbClr val="86BA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rectangle">
                <a:extLst>
                  <a:ext uri="{FF2B5EF4-FFF2-40B4-BE49-F238E27FC236}">
                    <a16:creationId xmlns:a16="http://schemas.microsoft.com/office/drawing/2014/main" id="{1F5F3528-A895-3380-4783-C062A53A7659}"/>
                  </a:ext>
                </a:extLst>
              </p:cNvPr>
              <p:cNvSpPr/>
              <p:nvPr/>
            </p:nvSpPr>
            <p:spPr>
              <a:xfrm>
                <a:off x="11832703" y="6434935"/>
                <a:ext cx="47308" cy="45719"/>
              </a:xfrm>
              <a:prstGeom prst="rect">
                <a:avLst/>
              </a:prstGeom>
              <a:solidFill>
                <a:srgbClr val="0B2D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rectangle">
                <a:extLst>
                  <a:ext uri="{FF2B5EF4-FFF2-40B4-BE49-F238E27FC236}">
                    <a16:creationId xmlns:a16="http://schemas.microsoft.com/office/drawing/2014/main" id="{CED0963E-CD74-1B9D-E0D5-5A7B0475D5F9}"/>
                  </a:ext>
                </a:extLst>
              </p:cNvPr>
              <p:cNvSpPr/>
              <p:nvPr/>
            </p:nvSpPr>
            <p:spPr>
              <a:xfrm>
                <a:off x="11832703" y="6499490"/>
                <a:ext cx="47308" cy="45719"/>
              </a:xfrm>
              <a:prstGeom prst="rect">
                <a:avLst/>
              </a:prstGeom>
              <a:solidFill>
                <a:srgbClr val="1864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252F717-BB22-3D50-A291-A8AFE577C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877" y="420687"/>
            <a:ext cx="1329480" cy="26265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4E9165F6-F4AF-8ABC-7A75-51027AD846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041" y="192282"/>
            <a:ext cx="1330391" cy="748529"/>
          </a:xfrm>
          <a:prstGeom prst="rect">
            <a:avLst/>
          </a:prstGeom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7C3034BA-01F8-9FAF-3B96-CDED6AFE772D}"/>
              </a:ext>
            </a:extLst>
          </p:cNvPr>
          <p:cNvSpPr txBox="1">
            <a:spLocks/>
          </p:cNvSpPr>
          <p:nvPr/>
        </p:nvSpPr>
        <p:spPr>
          <a:xfrm>
            <a:off x="637327" y="314771"/>
            <a:ext cx="8577513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00"/>
              </a:spcBef>
              <a:buNone/>
              <a:defRPr sz="3000" b="1">
                <a:solidFill>
                  <a:srgbClr val="0B2D5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Методология разработки стартап-проекта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5C83594D-C282-0736-366B-6CBA77160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5562" y="315416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812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рэу">
      <a:dk1>
        <a:srgbClr val="0B2D50"/>
      </a:dk1>
      <a:lt1>
        <a:sysClr val="window" lastClr="FFFFFF"/>
      </a:lt1>
      <a:dk2>
        <a:srgbClr val="0B2D50"/>
      </a:dk2>
      <a:lt2>
        <a:srgbClr val="FFFFFF"/>
      </a:lt2>
      <a:accent1>
        <a:srgbClr val="0B2D50"/>
      </a:accent1>
      <a:accent2>
        <a:srgbClr val="AB1F03"/>
      </a:accent2>
      <a:accent3>
        <a:srgbClr val="C69F5A"/>
      </a:accent3>
      <a:accent4>
        <a:srgbClr val="1864B0"/>
      </a:accent4>
      <a:accent5>
        <a:srgbClr val="86BAEE"/>
      </a:accent5>
      <a:accent6>
        <a:srgbClr val="2A86E2"/>
      </a:accent6>
      <a:hlink>
        <a:srgbClr val="0563C1"/>
      </a:hlink>
      <a:folHlink>
        <a:srgbClr val="954F72"/>
      </a:folHlink>
    </a:clrScheme>
    <a:fontScheme name="рэу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1376</Words>
  <Application>Microsoft Macintosh PowerPoint</Application>
  <PresentationFormat>Широкоэкранный</PresentationFormat>
  <Paragraphs>180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Aptos</vt:lpstr>
      <vt:lpstr>Arial</vt:lpstr>
      <vt:lpstr>Arial Black</vt:lpstr>
      <vt:lpstr>Arial Narrow</vt:lpstr>
      <vt:lpstr>Calibri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Бахметьева Татьяна Александровна</dc:creator>
  <cp:lastModifiedBy>Всеволод Шавлак</cp:lastModifiedBy>
  <cp:revision>118</cp:revision>
  <dcterms:created xsi:type="dcterms:W3CDTF">2022-12-06T06:31:10Z</dcterms:created>
  <dcterms:modified xsi:type="dcterms:W3CDTF">2025-05-26T11:51:38Z</dcterms:modified>
</cp:coreProperties>
</file>