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explosion val="3"/>
          </c:dPt>
          <c:dPt>
            <c:idx val="1"/>
            <c:explosion val="4"/>
          </c:dPt>
          <c:dPt>
            <c:idx val="2"/>
            <c:explosion val="8"/>
          </c:dPt>
          <c:dPt>
            <c:idx val="3"/>
            <c:explosion val="4"/>
          </c:dPt>
          <c:dLbls>
            <c:showPercent val="1"/>
          </c:dLbls>
          <c:cat>
            <c:strRef>
              <c:f>Лист1!$A$2:$A$5</c:f>
              <c:strCache>
                <c:ptCount val="4"/>
                <c:pt idx="0">
                  <c:v>Баранина</c:v>
                </c:pt>
                <c:pt idx="1">
                  <c:v>Говядина</c:v>
                </c:pt>
                <c:pt idx="2">
                  <c:v>Свинина</c:v>
                </c:pt>
                <c:pt idx="3">
                  <c:v>Птица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1.0000000000000002E-2</c:v>
                </c:pt>
                <c:pt idx="1">
                  <c:v>0.13</c:v>
                </c:pt>
                <c:pt idx="2">
                  <c:v>0.39000000000000007</c:v>
                </c:pt>
                <c:pt idx="3">
                  <c:v>0.47000000000000003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Pt>
            <c:idx val="3"/>
            <c:explosion val="6"/>
          </c:dPt>
          <c:dLbls>
            <c:numFmt formatCode="0.0%" sourceLinked="0"/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Баранина</c:v>
                </c:pt>
                <c:pt idx="1">
                  <c:v>Говядина</c:v>
                </c:pt>
                <c:pt idx="2">
                  <c:v>Свинина</c:v>
                </c:pt>
                <c:pt idx="3">
                  <c:v>Птица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0.2</c:v>
                </c:pt>
                <c:pt idx="1">
                  <c:v>6.7</c:v>
                </c:pt>
                <c:pt idx="2">
                  <c:v>42.9</c:v>
                </c:pt>
                <c:pt idx="3">
                  <c:v>50.2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10009235564304463"/>
          <c:y val="0.91957627952755894"/>
          <c:w val="0.89990768681608768"/>
          <c:h val="8.0423787634725408E-2"/>
        </c:manualLayout>
      </c:layout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explosion val="2"/>
          </c:dPt>
          <c:dPt>
            <c:idx val="1"/>
            <c:explosion val="4"/>
          </c:dPt>
          <c:dPt>
            <c:idx val="2"/>
            <c:explosion val="2"/>
          </c:dPt>
          <c:dPt>
            <c:idx val="3"/>
            <c:explosion val="2"/>
          </c:dPt>
          <c:dLbls>
            <c:numFmt formatCode="0.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Баранина</c:v>
                </c:pt>
                <c:pt idx="1">
                  <c:v>Говядина</c:v>
                </c:pt>
                <c:pt idx="2">
                  <c:v>Свинина</c:v>
                </c:pt>
                <c:pt idx="3">
                  <c:v>Птица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1.2</c:v>
                </c:pt>
                <c:pt idx="1">
                  <c:v>15.8</c:v>
                </c:pt>
                <c:pt idx="2">
                  <c:v>37.200000000000003</c:v>
                </c:pt>
                <c:pt idx="3">
                  <c:v>42.5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индюшатина, тыс. тонн</c:v>
                </c:pt>
              </c:strCache>
            </c:strRef>
          </c:tx>
          <c:cat>
            <c:numRef>
              <c:f>Лист1!$A$2:$A$13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98</c:v>
                </c:pt>
                <c:pt idx="1">
                  <c:v>109</c:v>
                </c:pt>
                <c:pt idx="2">
                  <c:v>149.80000000000001</c:v>
                </c:pt>
                <c:pt idx="3">
                  <c:v>226.4</c:v>
                </c:pt>
                <c:pt idx="4">
                  <c:v>231.1</c:v>
                </c:pt>
                <c:pt idx="5">
                  <c:v>259.10000000000002</c:v>
                </c:pt>
                <c:pt idx="6">
                  <c:v>289</c:v>
                </c:pt>
                <c:pt idx="7">
                  <c:v>330</c:v>
                </c:pt>
                <c:pt idx="8">
                  <c:v>400.1</c:v>
                </c:pt>
                <c:pt idx="9">
                  <c:v>414.6</c:v>
                </c:pt>
                <c:pt idx="10">
                  <c:v>418</c:v>
                </c:pt>
                <c:pt idx="11">
                  <c:v>438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курятина, тыс. тонн</c:v>
                </c:pt>
              </c:strCache>
            </c:strRef>
          </c:tx>
          <c:cat>
            <c:numRef>
              <c:f>Лист1!$A$2:$A$13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3773</c:v>
                </c:pt>
                <c:pt idx="1">
                  <c:v>4102</c:v>
                </c:pt>
                <c:pt idx="2">
                  <c:v>4434</c:v>
                </c:pt>
                <c:pt idx="3">
                  <c:v>4549</c:v>
                </c:pt>
                <c:pt idx="4">
                  <c:v>4864</c:v>
                </c:pt>
                <c:pt idx="5">
                  <c:v>4903</c:v>
                </c:pt>
                <c:pt idx="6">
                  <c:v>4932</c:v>
                </c:pt>
                <c:pt idx="7">
                  <c:v>4932</c:v>
                </c:pt>
                <c:pt idx="8">
                  <c:v>4960</c:v>
                </c:pt>
                <c:pt idx="9">
                  <c:v>5280</c:v>
                </c:pt>
                <c:pt idx="10">
                  <c:v>5274</c:v>
                </c:pt>
                <c:pt idx="11">
                  <c:v>5277</c:v>
                </c:pt>
              </c:numCache>
            </c:numRef>
          </c:val>
        </c:ser>
        <c:gapWidth val="95"/>
        <c:axId val="99546240"/>
        <c:axId val="99547776"/>
      </c:barChart>
      <c:catAx>
        <c:axId val="99546240"/>
        <c:scaling>
          <c:orientation val="minMax"/>
        </c:scaling>
        <c:axPos val="b"/>
        <c:numFmt formatCode="General" sourceLinked="1"/>
        <c:majorTickMark val="none"/>
        <c:tickLblPos val="nextTo"/>
        <c:crossAx val="99547776"/>
        <c:crosses val="autoZero"/>
        <c:auto val="1"/>
        <c:lblAlgn val="ctr"/>
        <c:lblOffset val="100"/>
      </c:catAx>
      <c:valAx>
        <c:axId val="9954777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995462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рынка, %</c:v>
                </c:pt>
              </c:strCache>
            </c:strRef>
          </c:tx>
          <c:dLbls>
            <c:showPercent val="1"/>
          </c:dLbls>
          <c:cat>
            <c:strRef>
              <c:f>Лист1!$A$2:$A$8</c:f>
              <c:strCache>
                <c:ptCount val="7"/>
                <c:pt idx="0">
                  <c:v>ГК Дамате</c:v>
                </c:pt>
                <c:pt idx="1">
                  <c:v>ГК Черкизово</c:v>
                </c:pt>
                <c:pt idx="2">
                  <c:v>Союзпромптица</c:v>
                </c:pt>
                <c:pt idx="3">
                  <c:v>ГК Руском</c:v>
                </c:pt>
                <c:pt idx="4">
                  <c:v>Агро плюс</c:v>
                </c:pt>
                <c:pt idx="5">
                  <c:v>Др. компании</c:v>
                </c:pt>
                <c:pt idx="6">
                  <c:v>Прочие (КФХ и мелкие производители)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55</c:v>
                </c:pt>
                <c:pt idx="1">
                  <c:v>15</c:v>
                </c:pt>
                <c:pt idx="2">
                  <c:v>6.9</c:v>
                </c:pt>
                <c:pt idx="3">
                  <c:v>5</c:v>
                </c:pt>
                <c:pt idx="4">
                  <c:v>2</c:v>
                </c:pt>
                <c:pt idx="5">
                  <c:v>10</c:v>
                </c:pt>
                <c:pt idx="6">
                  <c:v>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42037592392886"/>
          <c:y val="0.18830857790503461"/>
          <c:w val="0.37078685989767468"/>
          <c:h val="0.74071224051539064"/>
        </c:manualLayout>
      </c:layout>
    </c:legend>
    <c:plotVisOnly val="1"/>
  </c:chart>
  <c:txPr>
    <a:bodyPr/>
    <a:lstStyle/>
    <a:p>
      <a:pPr>
        <a:defRPr sz="2000">
          <a:solidFill>
            <a:srgbClr val="040404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70D63-DE6A-4673-A6CC-363CA2719B3B}" type="datetimeFigureOut">
              <a:rPr lang="ru-RU" smtClean="0"/>
              <a:pPr/>
              <a:t>02.07.2025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67FDA-1449-46EE-A8D9-849483B709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маркетинг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67FDA-1449-46EE-A8D9-849483B7098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3994-474B-4257-AB19-B0BFB9E2B3F2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58C3-6894-4241-834B-53D5049D0FA8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3E93-AAD4-4295-997F-40E23CE655C7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7E4-3469-4A85-9B39-250F777B2437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6CD-F751-45AF-B145-8B35E39BF283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532C6-3C19-47C4-A149-7C143018C637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F362-E3CB-4282-B8DD-4D5AF8D47EE0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C037-E381-4AD4-B7F2-8C0D63A0EF45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DE8-043F-4728-ABEC-B061F1790110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3865-6D4A-4B16-8EFA-490E31ABB42F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B412-BE7A-4523-99AC-4DD898A75403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50000"/>
                <a:alpha val="3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EDFF8-3225-453F-8F31-601A579ABA3D}" type="datetime1">
              <a:rPr lang="ru-RU" smtClean="0"/>
              <a:pPr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DE19E-8F07-4839-9F5D-716E6A63EC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9486" y="285728"/>
            <a:ext cx="89045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МИНИСТЕРСТВО НАУКИ И ВЫСШЕГО ОБРАЗОВАНИЯ РОССИЙСКОЙ ФЕДЕРАЦИИ</a:t>
            </a:r>
            <a:endParaRPr lang="ru-RU" sz="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</a:t>
            </a:r>
            <a:endParaRPr lang="ru-RU" sz="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высшего образования</a:t>
            </a:r>
            <a:endParaRPr lang="ru-RU" sz="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«Российский экономический университет имени Г.В. Плеханова»</a:t>
            </a:r>
            <a:endParaRPr lang="ru-RU" sz="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Смоленский филиал РЭУ им. Г.В. Плеханова</a:t>
            </a:r>
            <a:endParaRPr lang="ru-RU" sz="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28662" y="171448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Выпускная квалификационная работа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Направление 38.03.01 Экономика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Профиль «Финансы и кредит»</a:t>
            </a: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Raleway"/>
              <a:buNone/>
              <a:tabLst/>
              <a:defRPr/>
            </a:pPr>
            <a:r>
              <a:rPr kumimoji="0" lang="ru-RU" sz="5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Raleway"/>
                <a:cs typeface="Times New Roman" pitchFamily="18" charset="0"/>
                <a:sym typeface="Raleway"/>
              </a:rPr>
              <a:t/>
            </a:r>
            <a:br>
              <a:rPr kumimoji="0" lang="ru-RU" sz="5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Raleway"/>
                <a:cs typeface="Times New Roman" pitchFamily="18" charset="0"/>
                <a:sym typeface="Raleway"/>
              </a:rPr>
            </a:br>
            <a:r>
              <a:rPr lang="ru-RU" sz="2000" b="1" dirty="0" smtClean="0">
                <a:solidFill>
                  <a:srgbClr val="040404"/>
                </a:solidFill>
                <a:latin typeface="Times New Roman" pitchFamily="18" charset="0"/>
                <a:ea typeface="Raleway"/>
                <a:cs typeface="Times New Roman" pitchFamily="18" charset="0"/>
                <a:sym typeface="Raleway"/>
              </a:rPr>
              <a:t>Разработка </a:t>
            </a:r>
            <a:r>
              <a:rPr lang="ru-RU" sz="2000" b="1" dirty="0" err="1" smtClean="0">
                <a:solidFill>
                  <a:srgbClr val="040404"/>
                </a:solidFill>
                <a:latin typeface="Times New Roman" pitchFamily="18" charset="0"/>
                <a:ea typeface="Raleway"/>
                <a:cs typeface="Times New Roman" pitchFamily="18" charset="0"/>
                <a:sym typeface="Raleway"/>
              </a:rPr>
              <a:t>стартапа</a:t>
            </a:r>
            <a:r>
              <a:rPr lang="ru-RU" sz="2000" b="1" dirty="0" smtClean="0">
                <a:solidFill>
                  <a:srgbClr val="040404"/>
                </a:solidFill>
                <a:latin typeface="Times New Roman" pitchFamily="18" charset="0"/>
                <a:ea typeface="Raleway"/>
                <a:cs typeface="Times New Roman" pitchFamily="18" charset="0"/>
                <a:sym typeface="Raleway"/>
              </a:rPr>
              <a:t> «</a:t>
            </a:r>
            <a:r>
              <a:rPr lang="ru-RU" sz="2000" b="1" dirty="0" err="1" smtClean="0">
                <a:solidFill>
                  <a:srgbClr val="040404"/>
                </a:solidFill>
                <a:latin typeface="Times New Roman" pitchFamily="18" charset="0"/>
                <a:ea typeface="Raleway"/>
                <a:cs typeface="Times New Roman" pitchFamily="18" charset="0"/>
                <a:sym typeface="Raleway"/>
              </a:rPr>
              <a:t>Индюшиная</a:t>
            </a:r>
            <a:r>
              <a:rPr lang="ru-RU" sz="2000" b="1" dirty="0" smtClean="0">
                <a:solidFill>
                  <a:srgbClr val="040404"/>
                </a:solidFill>
                <a:latin typeface="Times New Roman" pitchFamily="18" charset="0"/>
                <a:ea typeface="Raleway"/>
                <a:cs typeface="Times New Roman" pitchFamily="18" charset="0"/>
                <a:sym typeface="Raleway"/>
              </a:rPr>
              <a:t> ферма» (создание и развитие бизнеса в сфере сельскохозяйственного производства)</a:t>
            </a:r>
            <a:r>
              <a:rPr kumimoji="0" lang="ru-RU" sz="7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  <a:t/>
            </a:r>
            <a:br>
              <a:rPr kumimoji="0" lang="ru-RU" sz="7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</a:br>
            <a:r>
              <a:rPr kumimoji="0" lang="ru-RU" sz="7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  <a:t> </a:t>
            </a:r>
            <a:r>
              <a:rPr kumimoji="0" lang="ru-RU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  <a:t/>
            </a:r>
            <a:br>
              <a:rPr kumimoji="0" lang="ru-RU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aleway"/>
                <a:ea typeface="Raleway"/>
                <a:cs typeface="Raleway"/>
                <a:sym typeface="Raleway"/>
              </a:rPr>
            </a:br>
            <a:endParaRPr kumimoji="0" lang="ru-RU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Raleway"/>
              <a:cs typeface="Times New Roman" pitchFamily="18" charset="0"/>
              <a:sym typeface="Raleway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357422" y="450057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40404"/>
                </a:solidFill>
                <a:effectLst/>
                <a:uLnTx/>
                <a:uFillTx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Выполнила: </a:t>
            </a:r>
            <a:r>
              <a:rPr lang="ru-RU" sz="1800" i="1" dirty="0" smtClean="0">
                <a:solidFill>
                  <a:srgbClr val="040404"/>
                </a:solidFill>
                <a:latin typeface="Times New Roman" pitchFamily="18" charset="0"/>
                <a:cs typeface="Times New Roman" pitchFamily="18" charset="0"/>
              </a:rPr>
              <a:t>студентка 4 курса очной формы обучения 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40404"/>
                </a:solidFill>
                <a:effectLst/>
                <a:uLnTx/>
                <a:uFillTx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Бабичева</a:t>
            </a:r>
            <a:r>
              <a:rPr kumimoji="0" lang="ru-RU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40404"/>
                </a:solidFill>
                <a:effectLst/>
                <a:uLnTx/>
                <a:uFillTx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Вероника Владимировна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ru-RU" sz="1800" b="1" i="1" dirty="0" smtClean="0">
                <a:solidFill>
                  <a:srgbClr val="040404"/>
                </a:solidFill>
                <a:latin typeface="Times New Roman" pitchFamily="18" charset="0"/>
                <a:cs typeface="Times New Roman" pitchFamily="18" charset="0"/>
              </a:rPr>
              <a:t>Научный руководитель ВКР: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800" i="1" u="none" strike="noStrike" kern="0" cap="none" spc="0" normalizeH="0" baseline="0" noProof="0" dirty="0" smtClean="0">
                <a:ln>
                  <a:noFill/>
                </a:ln>
                <a:solidFill>
                  <a:srgbClr val="040404"/>
                </a:solidFill>
                <a:effectLst/>
                <a:uLnTx/>
                <a:uFillTx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Лапин</a:t>
            </a:r>
            <a:r>
              <a:rPr kumimoji="0" lang="ru-RU" sz="1800" i="1" u="none" strike="noStrike" kern="0" cap="none" spc="0" normalizeH="0" noProof="0" dirty="0" smtClean="0">
                <a:ln>
                  <a:noFill/>
                </a:ln>
                <a:solidFill>
                  <a:srgbClr val="040404"/>
                </a:solidFill>
                <a:effectLst/>
                <a:uLnTx/>
                <a:uFillTx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Алексей Викторович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ru-RU" sz="1800" i="1" baseline="0" dirty="0" err="1" smtClean="0">
                <a:solidFill>
                  <a:srgbClr val="040404"/>
                </a:solidFill>
                <a:latin typeface="Times New Roman" pitchFamily="18" charset="0"/>
                <a:cs typeface="Times New Roman" pitchFamily="18" charset="0"/>
              </a:rPr>
              <a:t>к.э.н</a:t>
            </a:r>
            <a:r>
              <a:rPr lang="ru-RU" sz="1800" i="1" baseline="0" dirty="0" smtClean="0">
                <a:solidFill>
                  <a:srgbClr val="04040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1800" i="1" u="none" strike="noStrike" kern="0" cap="none" spc="0" normalizeH="0" baseline="0" noProof="0" dirty="0">
              <a:ln>
                <a:noFill/>
              </a:ln>
              <a:solidFill>
                <a:srgbClr val="040404"/>
              </a:solidFill>
              <a:effectLst/>
              <a:uLnTx/>
              <a:uFillTx/>
              <a:latin typeface="Times New Roman" pitchFamily="18" charset="0"/>
              <a:ea typeface="Arial"/>
              <a:cs typeface="Times New Roman" pitchFamily="18" charset="0"/>
              <a:sym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6286520"/>
            <a:ext cx="15712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Смоленск 202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8ad00cfc-bc95-4967-b5b4-30b4a0160833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 rot="1055194">
            <a:off x="-647921" y="3462132"/>
            <a:ext cx="3181803" cy="4242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285984" y="50004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Инструменты и методы продвижения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500174"/>
            <a:ext cx="32147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Социальные сети,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контент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маркетинг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2571744"/>
            <a:ext cx="3000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Локальная реклама и участие в мероприятиях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3571876"/>
            <a:ext cx="37862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Сотрудничество с торговыми точками и местами общественного питания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29322" y="4857760"/>
            <a:ext cx="22817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Локальная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SEO-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оптимизация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12c2a7b8-e5f3-4d4f-9dd8-6767873cb4c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34" y="3714728"/>
            <a:ext cx="2857520" cy="285752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7170" name="AutoShape 2" descr="blob:https://web.telegram.org/32681f12-497e-497a-b106-7018198ccaf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32681f12-497e-497a-b106-7018198ccaf6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14678" y="1214422"/>
            <a:ext cx="1514476" cy="1514476"/>
          </a:xfrm>
          <a:prstGeom prst="rect">
            <a:avLst/>
          </a:prstGeom>
        </p:spPr>
      </p:pic>
      <p:pic>
        <p:nvPicPr>
          <p:cNvPr id="11" name="Рисунок 10" descr="9294588a-6bce-46a6-9a54-65d800fbb809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43504" y="2357430"/>
            <a:ext cx="1214446" cy="1214446"/>
          </a:xfrm>
          <a:prstGeom prst="rect">
            <a:avLst/>
          </a:prstGeom>
        </p:spPr>
      </p:pic>
      <p:pic>
        <p:nvPicPr>
          <p:cNvPr id="12" name="Рисунок 11" descr="417b59ae-868d-4b85-822f-d4289ab43f8f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72330" y="3643314"/>
            <a:ext cx="1289706" cy="1042926"/>
          </a:xfrm>
          <a:prstGeom prst="rect">
            <a:avLst/>
          </a:prstGeom>
        </p:spPr>
      </p:pic>
      <p:pic>
        <p:nvPicPr>
          <p:cNvPr id="13" name="Рисунок 12" descr="75e7229e-1628-4581-aa39-af6567264283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43900" y="4786322"/>
            <a:ext cx="8572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642918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основных конкурентов по производству мяса индейки в Смоленской области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2" y="1857364"/>
          <a:ext cx="7500990" cy="3901440"/>
        </p:xfrm>
        <a:graphic>
          <a:graphicData uri="http://schemas.openxmlformats.org/drawingml/2006/table">
            <a:tbl>
              <a:tblPr/>
              <a:tblGrid>
                <a:gridCol w="1214446"/>
                <a:gridCol w="1230670"/>
                <a:gridCol w="1011333"/>
                <a:gridCol w="786240"/>
                <a:gridCol w="1549216"/>
                <a:gridCol w="1709085"/>
              </a:tblGrid>
              <a:tr h="714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 нахождения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Продукт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Ср. цена,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руб./ кг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Сильные стороны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Слабые стороны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ООО «Хуторок»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Смоленская область,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Угранский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район, д.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Лёвкино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мясо;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мясо птицы;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600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руб.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- 10 лет на рынке;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клиентская база;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региональная поддержка.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отсутствие сайта или страницы в социальных сетях;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удаленность от ближайшего города;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производство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разных видов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мяса;</a:t>
                      </a: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отсутствие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доставки.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357290" y="1571612"/>
          <a:ext cx="6935879" cy="4114800"/>
        </p:xfrm>
        <a:graphic>
          <a:graphicData uri="http://schemas.openxmlformats.org/drawingml/2006/table">
            <a:tbl>
              <a:tblPr/>
              <a:tblGrid>
                <a:gridCol w="4187181"/>
                <a:gridCol w="2748698"/>
              </a:tblGrid>
              <a:tr h="222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Расходная статья</a:t>
                      </a:r>
                      <a:endParaRPr lang="ru-RU" sz="1800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Размер, руб.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Регистрация в качестве ИП (оплата госпошлины)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УКЭП (электронная подпись) + </a:t>
                      </a:r>
                      <a:r>
                        <a:rPr lang="ru-RU" sz="1800" dirty="0" err="1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токен</a:t>
                      </a:r>
                      <a:r>
                        <a:rPr lang="ru-RU" sz="1800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для хранения</a:t>
                      </a:r>
                      <a:endParaRPr lang="ru-RU" sz="1800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2 000</a:t>
                      </a:r>
                      <a:endParaRPr lang="ru-RU" sz="1800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Получение сертификатов соответствия 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10 000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Аренда площади (1 мес. до открытия)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15 000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Закупка поголовья и соответствующихрасходников (корм и витамины)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131 918 руб.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Ремонт и подготовка территории 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474 418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Технологическое оборудование и инвентарь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355 480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Дополнительные расходы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20 000</a:t>
                      </a:r>
                      <a:endParaRPr lang="ru-RU" sz="180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Итого: 1 009 616 руб.</a:t>
                      </a:r>
                      <a:endParaRPr lang="ru-RU" sz="1800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42910" y="785794"/>
            <a:ext cx="7937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4040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Размер первоначальных расходов для открытия ИП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4040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42976" y="2071678"/>
          <a:ext cx="7327793" cy="2773872"/>
        </p:xfrm>
        <a:graphic>
          <a:graphicData uri="http://schemas.openxmlformats.org/drawingml/2006/table">
            <a:tbl>
              <a:tblPr/>
              <a:tblGrid>
                <a:gridCol w="2036561"/>
                <a:gridCol w="1058093"/>
                <a:gridCol w="1058093"/>
                <a:gridCol w="1058093"/>
                <a:gridCol w="1058093"/>
                <a:gridCol w="1058860"/>
              </a:tblGrid>
              <a:tr h="328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0" dirty="0">
                        <a:solidFill>
                          <a:srgbClr val="040404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2025</a:t>
                      </a:r>
                      <a:endParaRPr lang="ru-RU" sz="1800" b="1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2026</a:t>
                      </a:r>
                      <a:endParaRPr lang="ru-RU" sz="1800" b="1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2027</a:t>
                      </a:r>
                      <a:endParaRPr lang="ru-RU" sz="1800" b="1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2028</a:t>
                      </a:r>
                      <a:endParaRPr lang="ru-RU" sz="1800" b="1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2029</a:t>
                      </a:r>
                      <a:endParaRPr lang="ru-RU" sz="1800" b="1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Выручка</a:t>
                      </a:r>
                      <a:endParaRPr lang="ru-RU" sz="1800" b="1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2 164050</a:t>
                      </a:r>
                      <a:endParaRPr lang="ru-RU" sz="1800" b="0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2 171050</a:t>
                      </a:r>
                      <a:endParaRPr lang="ru-RU" sz="1800" b="0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2 525 600</a:t>
                      </a:r>
                      <a:endParaRPr lang="ru-RU" sz="1800" b="0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2 860 900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2 927 750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Расходы</a:t>
                      </a:r>
                      <a:endParaRPr lang="ru-RU" sz="1800" b="1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1 973 717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1 962 523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1 976 691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2 354 910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1 782 538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Результат (+/-)</a:t>
                      </a:r>
                      <a:endParaRPr lang="ru-RU" sz="1800" b="1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190 151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208 518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653 929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607 690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977 303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Налог на прибыль</a:t>
                      </a:r>
                      <a:endParaRPr lang="ru-RU" sz="1800" b="1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109 379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31 883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119 601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91 156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188 392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800" b="1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80 772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176 635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534 328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516 534</a:t>
                      </a:r>
                      <a:endParaRPr lang="ru-RU" sz="1800" b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4040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788 911</a:t>
                      </a:r>
                      <a:endParaRPr lang="ru-RU" sz="1800" b="0" dirty="0">
                        <a:solidFill>
                          <a:srgbClr val="040404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57224" y="785794"/>
            <a:ext cx="75679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4040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деятельности ИП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4040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Бабичева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4040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В.В. за 2025-2029 гг., руб.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4040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3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37716820"/>
              </p:ext>
            </p:extLst>
          </p:nvPr>
        </p:nvGraphicFramePr>
        <p:xfrm>
          <a:off x="785786" y="1285860"/>
          <a:ext cx="7715304" cy="4636514"/>
        </p:xfrm>
        <a:graphic>
          <a:graphicData uri="http://schemas.openxmlformats.org/drawingml/2006/table">
            <a:tbl>
              <a:tblPr firstRow="1" firstCol="1" bandRow="1"/>
              <a:tblGrid>
                <a:gridCol w="4436603"/>
                <a:gridCol w="3278701"/>
              </a:tblGrid>
              <a:tr h="3615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40404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Первоначальные затраты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dirty="0" smtClean="0">
                          <a:solidFill>
                            <a:srgbClr val="0404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1 009 616 руб.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5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40404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Ставка дисконтирования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40404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21%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40404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Чистая приведенная стоимость, NPV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dirty="0" smtClean="0">
                          <a:solidFill>
                            <a:srgbClr val="0404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23 922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dirty="0" smtClean="0">
                          <a:solidFill>
                            <a:srgbClr val="0404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Норма доходности дисконтированных затрат , </a:t>
                      </a:r>
                      <a:r>
                        <a:rPr lang="en-US" sz="2400" dirty="0" smtClean="0">
                          <a:solidFill>
                            <a:srgbClr val="040404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PI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dirty="0" smtClean="0">
                          <a:solidFill>
                            <a:srgbClr val="0404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1,023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dirty="0" smtClean="0">
                          <a:solidFill>
                            <a:srgbClr val="0404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Внутренняя норма доходности, </a:t>
                      </a:r>
                      <a:r>
                        <a:rPr lang="en-US" sz="2400" dirty="0" smtClean="0">
                          <a:solidFill>
                            <a:srgbClr val="040404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IRR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40404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2400" dirty="0" smtClean="0">
                          <a:solidFill>
                            <a:srgbClr val="040404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,82%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40404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Простой срок окупаемости, мес.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dirty="0" smtClean="0">
                          <a:solidFill>
                            <a:srgbClr val="0404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3 года 5 месяцев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40404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Дисконтированный срок окупаемости, мес.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0" u="none" strike="noStrike" cap="none" dirty="0" smtClean="0">
                          <a:solidFill>
                            <a:srgbClr val="040404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4 года 11  месяц</a:t>
                      </a:r>
                      <a:endParaRPr lang="ru-RU" sz="2400" dirty="0">
                        <a:solidFill>
                          <a:srgbClr val="040404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285984" y="571480"/>
            <a:ext cx="5255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эффективности проекта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66b6e50a-cb66-4c67-95ed-f5889975177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7F6F4"/>
              </a:clrFrom>
              <a:clrTo>
                <a:srgbClr val="F7F6F4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428860" y="357166"/>
            <a:ext cx="6000792" cy="30480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1000108"/>
            <a:ext cx="4429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2c4d55e-1a58-43e6-8425-607646d95d56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tretch>
            <a:fillRect/>
          </a:stretch>
        </p:blipFill>
        <p:spPr>
          <a:xfrm>
            <a:off x="1857356" y="2357430"/>
            <a:ext cx="3071834" cy="3740810"/>
          </a:xfrm>
          <a:prstGeom prst="rect">
            <a:avLst/>
          </a:prstGeom>
        </p:spPr>
      </p:pic>
      <p:sp>
        <p:nvSpPr>
          <p:cNvPr id="1026" name="AutoShape 2" descr="blob:https://web.telegram.org/66b6e50a-cb66-4c67-95ed-f5889975177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928670"/>
            <a:ext cx="82868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0000" algn="just"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Актуальность проекта по открытию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индюшиной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фермы обусловлена ростом спроса на мясо индейки в связи с его полезными свойствами, диетической ценностью и популярностью среди потребителей. Развитие птицеводства обеспечивает устойчивую прибыльность, сокращает зависимость от импорта и способствует развитию сельского хозяйства.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13255"/>
            <a:ext cx="87154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разработать эффективную модель организации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индюшиной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фермы для получения качественной продукции, обеспечения экономической устойчивости и развития сельскохозяйственного сектора.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357422" y="5500702"/>
            <a:ext cx="4929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Структура производства мяса в России по основным видам за 2022-2024 г, %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42844" y="214290"/>
          <a:ext cx="3571900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1785918" y="1500174"/>
          <a:ext cx="5334016" cy="381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714876" y="214290"/>
          <a:ext cx="5000660" cy="3421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57290" y="321468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2022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286380" y="457200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2023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715140" y="328612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428604"/>
            <a:ext cx="78667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Производство мяса индейки и курицы в России, тыс. тонн в убойном весе в 2013-2024 гг., тыс. тонн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8876" y="1322858"/>
          <a:ext cx="885831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57290" y="785794"/>
            <a:ext cx="657431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1155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Потребление мяса индейки в России по данным отчета НАПИ за 2021-2024 гг.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1155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2214554"/>
          <a:ext cx="6805958" cy="2953170"/>
        </p:xfrm>
        <a:graphic>
          <a:graphicData uri="http://schemas.openxmlformats.org/drawingml/2006/table">
            <a:tbl>
              <a:tblPr/>
              <a:tblGrid>
                <a:gridCol w="2126761"/>
                <a:gridCol w="2339598"/>
                <a:gridCol w="2339599"/>
              </a:tblGrid>
              <a:tr h="651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2021-2022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2023-2024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покупателей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45%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55%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Частота покупки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раза в год (+5% за год)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5,2 раз в год (+10% за год)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чек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406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руб.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520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руб.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714348" y="357166"/>
          <a:ext cx="7931237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00100" y="5357826"/>
            <a:ext cx="7429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4040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Доли ТОП-5 компаний-производителей индейки в РФ в общем объеме производства в 2024 году, %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Google Shape;210;p22"/>
          <p:cNvSpPr txBox="1">
            <a:spLocks noGrp="1"/>
          </p:cNvSpPr>
          <p:nvPr>
            <p:ph type="title"/>
          </p:nvPr>
        </p:nvSpPr>
        <p:spPr>
          <a:xfrm>
            <a:off x="1071538" y="357166"/>
            <a:ext cx="7010100" cy="35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Местонахождение объекта</a:t>
            </a:r>
            <a: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" sz="20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Адрес: Россия, Смоленская область, Сафоновский муниципальный округ, село Издешково</a:t>
            </a:r>
            <a:r>
              <a:rPr lang="ru-RU" sz="14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14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1400" dirty="0" smtClean="0">
                <a:solidFill>
                  <a:schemeClr val="accent1"/>
                </a:solidFill>
              </a:rPr>
              <a:t/>
            </a:r>
            <a:br>
              <a:rPr lang="ru-RU" sz="1400" dirty="0" smtClean="0">
                <a:solidFill>
                  <a:schemeClr val="accent1"/>
                </a:solidFill>
              </a:rPr>
            </a:br>
            <a:endParaRPr sz="1400">
              <a:solidFill>
                <a:schemeClr val="accent1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5643602" cy="352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43636" y="1571612"/>
            <a:ext cx="280125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Расстояния (по трассе М1 (Москва-Минск)):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Смоленск –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Издешково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-129 км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Вязьма –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Издешково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50 км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Можайск (Московская область) – </a:t>
            </a:r>
            <a:r>
              <a:rPr lang="ru-RU" sz="2000" dirty="0" err="1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Издешково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156 км </a:t>
            </a:r>
          </a:p>
          <a:p>
            <a:pPr>
              <a:buFont typeface="Arial" pitchFamily="34" charset="0"/>
              <a:buChar char="•"/>
            </a:pPr>
            <a:endParaRPr lang="ru-RU" sz="2000" dirty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E19E-8F07-4839-9F5D-716E6A63EC62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357290" y="2357430"/>
          <a:ext cx="6840700" cy="2451996"/>
        </p:xfrm>
        <a:graphic>
          <a:graphicData uri="http://schemas.openxmlformats.org/drawingml/2006/table">
            <a:tbl>
              <a:tblPr/>
              <a:tblGrid>
                <a:gridCol w="5304000"/>
                <a:gridCol w="1536700"/>
              </a:tblGrid>
              <a:tr h="4904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4040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solidFill>
                          <a:srgbClr val="04040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4040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Цена</a:t>
                      </a:r>
                      <a:endParaRPr lang="ru-RU" sz="1800">
                        <a:solidFill>
                          <a:srgbClr val="04040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079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4040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Потрошеная тушка индейки (цельная, половина и четверть тушки)</a:t>
                      </a:r>
                      <a:endParaRPr lang="ru-RU" sz="1800" dirty="0">
                        <a:solidFill>
                          <a:srgbClr val="04040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4040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700 руб./кг.</a:t>
                      </a:r>
                      <a:endParaRPr lang="ru-RU" sz="1800">
                        <a:solidFill>
                          <a:srgbClr val="04040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079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4040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Субпродукты (сердечки, печень, желудочки, шея)</a:t>
                      </a:r>
                      <a:endParaRPr lang="ru-RU" sz="1800" dirty="0">
                        <a:solidFill>
                          <a:srgbClr val="04040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40404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350 руб./кг.</a:t>
                      </a:r>
                      <a:endParaRPr lang="ru-RU" sz="1800" dirty="0">
                        <a:solidFill>
                          <a:srgbClr val="04040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28728" y="1071546"/>
            <a:ext cx="61436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90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Ассортимент планируемой к продаже продукции ИП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Бабичева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В.В.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645</Words>
  <Application>Microsoft Office PowerPoint</Application>
  <PresentationFormat>Экран (4:3)</PresentationFormat>
  <Paragraphs>164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Местонахождение объекта Адрес: Россия, Смоленская область, Сафоновский муниципальный округ, село Издешково 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2025-06-30T22:22:58Z</dcterms:created>
  <dcterms:modified xsi:type="dcterms:W3CDTF">2025-07-02T19:25:56Z</dcterms:modified>
</cp:coreProperties>
</file>