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8"/>
  </p:notesMasterIdLst>
  <p:handoutMasterIdLst>
    <p:handoutMasterId r:id="rId19"/>
  </p:handoutMasterIdLst>
  <p:sldIdLst>
    <p:sldId id="260" r:id="rId6"/>
    <p:sldId id="295" r:id="rId7"/>
    <p:sldId id="309" r:id="rId8"/>
    <p:sldId id="305" r:id="rId9"/>
    <p:sldId id="304" r:id="rId10"/>
    <p:sldId id="298" r:id="rId11"/>
    <p:sldId id="308" r:id="rId12"/>
    <p:sldId id="299" r:id="rId13"/>
    <p:sldId id="306" r:id="rId14"/>
    <p:sldId id="307" r:id="rId15"/>
    <p:sldId id="310" r:id="rId16"/>
    <p:sldId id="303" r:id="rId17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69" d="100"/>
          <a:sy n="69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620" y="4319648"/>
            <a:ext cx="11691816" cy="3822945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Умные </a:t>
            </a:r>
            <a:r>
              <a:rPr lang="ru-RU" b="0" dirty="0" err="1"/>
              <a:t>гастроемкости</a:t>
            </a:r>
            <a:r>
              <a:rPr lang="ru-RU" b="0" dirty="0"/>
              <a:t> в предприятиях питания для упрощения работы сотрудников предприятий общественного питания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Бизнес-модель – как вы зарабатываете или планируете.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12202" y="3238235"/>
            <a:ext cx="18424652" cy="7554912"/>
          </a:xfrm>
        </p:spPr>
        <p:txBody>
          <a:bodyPr/>
          <a:lstStyle/>
          <a:p>
            <a:r>
              <a:rPr lang="ru-RU" sz="2400" b="1" dirty="0"/>
              <a:t>7. Ключевые ресурсы: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Квалифицированная команда дизайнеров и инженеров для разработки продукта.</a:t>
            </a:r>
            <a:br>
              <a:rPr lang="ru-RU" sz="2400" dirty="0"/>
            </a:br>
            <a:r>
              <a:rPr lang="ru-RU" sz="2400" dirty="0"/>
              <a:t>- Производственные мощности и цепочка поставок для производства и распределения.</a:t>
            </a:r>
            <a:br>
              <a:rPr lang="ru-RU" sz="2400" dirty="0"/>
            </a:br>
            <a:r>
              <a:rPr lang="ru-RU" sz="2400" dirty="0"/>
              <a:t>- Команда маркетинга и продаж для продвижения и продажи продукта.</a:t>
            </a:r>
            <a:br>
              <a:rPr lang="ru-RU" sz="2400" dirty="0"/>
            </a:br>
            <a:r>
              <a:rPr lang="ru-RU" sz="2400" dirty="0"/>
              <a:t>- Технологическая инфраструктура для поддержки функций отслеживания и мониторинга.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8. Ключевые партнерства: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Платформы доставки еды для интеграции и продвижения умных гастрономических контейнеров.</a:t>
            </a:r>
            <a:br>
              <a:rPr lang="ru-RU" sz="2400" dirty="0"/>
            </a:br>
            <a:r>
              <a:rPr lang="ru-RU" sz="2400" dirty="0"/>
              <a:t>- Поставщики или производители упаковки для поиска экологически чистых материалов и изучения вариантов индивидуальной настройки.</a:t>
            </a:r>
            <a:br>
              <a:rPr lang="ru-RU" sz="2400" dirty="0"/>
            </a:br>
            <a:r>
              <a:rPr lang="ru-RU" sz="2400" dirty="0"/>
              <a:t>- Влиятельные лица отрасли, </a:t>
            </a:r>
            <a:r>
              <a:rPr lang="ru-RU" sz="2400" dirty="0" err="1"/>
              <a:t>блоггеры</a:t>
            </a:r>
            <a:r>
              <a:rPr lang="ru-RU" sz="2400" dirty="0"/>
              <a:t> или кулинарные критики за поддержку и более широкое освещение.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9. Структура затрат: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Затраты на исследования и разработки для улучшения продукта и новых функций.</a:t>
            </a:r>
            <a:br>
              <a:rPr lang="ru-RU" sz="2400" dirty="0"/>
            </a:br>
            <a:r>
              <a:rPr lang="ru-RU" sz="2400" dirty="0"/>
              <a:t>- Производственные расходы, включая материалы, рабочую силу и оборудование.</a:t>
            </a:r>
            <a:br>
              <a:rPr lang="ru-RU" sz="2400" dirty="0"/>
            </a:br>
            <a:r>
              <a:rPr lang="ru-RU" sz="2400" dirty="0"/>
              <a:t>- Расходы на маркетинг и рекламу для привлечения целевых клиентов.</a:t>
            </a:r>
            <a:br>
              <a:rPr lang="ru-RU" sz="2400" dirty="0"/>
            </a:br>
            <a:r>
              <a:rPr lang="ru-RU" sz="2400" dirty="0"/>
              <a:t>- Операционные затраты, такие как персонал, логистика и технологическая инфраструктура.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10. Ключевые показатели: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Выручка и рентабельность продаж.</a:t>
            </a:r>
            <a:br>
              <a:rPr lang="ru-RU" sz="2400" dirty="0"/>
            </a:br>
            <a:r>
              <a:rPr lang="ru-RU" sz="2400" dirty="0"/>
              <a:t>- Уровень привлечения и удержания клиентов.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4091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Участники проекта 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529" y="1332335"/>
            <a:ext cx="4781550" cy="477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415992" y="8078982"/>
            <a:ext cx="4064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/>
              <a:t>Корпачев</a:t>
            </a:r>
            <a:r>
              <a:rPr lang="ru-RU" sz="2400" i="1" dirty="0" smtClean="0"/>
              <a:t> Максим</a:t>
            </a:r>
          </a:p>
          <a:p>
            <a:pPr algn="ctr"/>
            <a:r>
              <a:rPr lang="ru-RU" sz="2400" i="1" dirty="0" smtClean="0"/>
              <a:t>Менеджер по дизайну</a:t>
            </a:r>
            <a:endParaRPr lang="ru-RU" sz="2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847" y="2190536"/>
            <a:ext cx="5372850" cy="573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49027" y="6416030"/>
            <a:ext cx="4064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Ивашин Павел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Руководитель проекта</a:t>
            </a:r>
            <a:endParaRPr lang="ru-RU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94588" y="8065374"/>
            <a:ext cx="4064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Комаров Григорий </a:t>
            </a:r>
            <a:br>
              <a:rPr lang="ru-RU" sz="2400" i="1" dirty="0" smtClean="0"/>
            </a:br>
            <a:r>
              <a:rPr lang="ru-RU" sz="2400" i="1" dirty="0" smtClean="0"/>
              <a:t>Руководитель по сбору информации </a:t>
            </a:r>
            <a:endParaRPr lang="ru-RU" sz="24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28" y="2190536"/>
            <a:ext cx="4896533" cy="561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662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endParaRPr lang="en-US" sz="2800" dirty="0" smtClean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920) 512-45-13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ivashin.p@bk.ru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015268"/>
            <a:ext cx="9288503" cy="7554912"/>
          </a:xfrm>
        </p:spPr>
        <p:txBody>
          <a:bodyPr/>
          <a:lstStyle/>
          <a:p>
            <a:pPr algn="just"/>
            <a:r>
              <a:rPr lang="ru-RU" sz="2800" dirty="0"/>
              <a:t>Умные гастрономические контейнеры завоевали значительную популярность в заведениях общественного питания. Эти контейнеры сочетают в себе передовые технологии, улучшающие общее впечатление от обеда. Они оснащены различными функциями, такими как контроль температуры, контроль порций и механизмы сокращения пищевых отходов.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Рестораны и предприятия общественного питания теперь используют эти контейнеры для поддержания качества и безопасности продуктов питания. Функция контроля температуры обеспечивает доставку блюд при оптимальной температуре, снижая риск загрязнения и повышая удовлетворенность клиентов</a:t>
            </a:r>
            <a:r>
              <a:rPr lang="ru-RU" sz="2800" dirty="0" smtClean="0"/>
              <a:t>.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/>
              <a:t>Технология контроля порций помогает заведениям отслеживать и контролировать размеры порций, способствуя более здоровому питанию и сокращая пищевые отходы. Эта функция также позволяет лучше управлять запасами и контролировать расходы.</a:t>
            </a:r>
          </a:p>
          <a:p>
            <a:pPr algn="just"/>
            <a:endParaRPr lang="ru-RU" sz="2800" dirty="0"/>
          </a:p>
          <a:p>
            <a:pPr algn="just"/>
            <a:endParaRPr lang="ru-RU" sz="2800" dirty="0"/>
          </a:p>
        </p:txBody>
      </p:sp>
      <p:pic>
        <p:nvPicPr>
          <p:cNvPr id="1026" name="Picture 2" descr="https://www.whitegoods.ru/upload/iblock/74c/ydi4ulp4bzcxm0glb09jd33z3ht5cx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69" y="2877671"/>
            <a:ext cx="9089122" cy="605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  <a:endParaRPr lang="ru-RU" dirty="0"/>
          </a:p>
        </p:txBody>
      </p:sp>
      <p:sp>
        <p:nvSpPr>
          <p:cNvPr id="6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871" y="1829875"/>
            <a:ext cx="10010977" cy="9586677"/>
          </a:xfrm>
        </p:spPr>
        <p:txBody>
          <a:bodyPr/>
          <a:lstStyle/>
          <a:p>
            <a:pPr algn="just"/>
            <a:endParaRPr lang="ru-RU" sz="3200" dirty="0"/>
          </a:p>
          <a:p>
            <a:pPr algn="just"/>
            <a:r>
              <a:rPr lang="ru-RU" sz="3200" dirty="0"/>
              <a:t>Более того, умные гастрономические контейнеры способствуют усилиям по обеспечению устойчивого развития. </a:t>
            </a:r>
            <a:r>
              <a:rPr lang="ru-RU" sz="3200" dirty="0" err="1"/>
              <a:t>Минимизируя</a:t>
            </a:r>
            <a:r>
              <a:rPr lang="ru-RU" sz="3200" dirty="0"/>
              <a:t> пищевые отходы, рестораны могут снизить воздействие на окружающую среду. Кроме того, многие из этих контейнеров изготовлены из экологически чистых материалов, что еще больше поддерживает инициативы по устойчивому развитию.</a:t>
            </a:r>
          </a:p>
          <a:p>
            <a:pPr algn="just"/>
            <a:endParaRPr lang="ru-RU" sz="3200" dirty="0"/>
          </a:p>
          <a:p>
            <a:pPr algn="just"/>
            <a:r>
              <a:rPr lang="ru-RU" sz="3200" dirty="0"/>
              <a:t>Эти инновационные контейнеры также совместимы с мобильными приложениями, которые в режиме реального времени предоставляют обновленную информацию о приготовлении и доставке еды. Клиенты могут удобно отслеживать свои заказы и получать уведомления, когда еда будет готова.</a:t>
            </a:r>
          </a:p>
          <a:p>
            <a:pPr algn="just"/>
            <a:endParaRPr lang="ru-RU" sz="3200" dirty="0"/>
          </a:p>
        </p:txBody>
      </p:sp>
      <p:pic>
        <p:nvPicPr>
          <p:cNvPr id="2050" name="Picture 2" descr="https://stalgast.com/media/catalog/product/cache/1/thumbnail/9df78eab33525d08d6e5fb8d27136e95/8/1/815240-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379" y="2729347"/>
            <a:ext cx="8203610" cy="5448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9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Цели и задачи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43257" y="2202811"/>
            <a:ext cx="19276002" cy="9112889"/>
          </a:xfrm>
        </p:spPr>
        <p:txBody>
          <a:bodyPr/>
          <a:lstStyle/>
          <a:p>
            <a:pPr marL="530225" indent="-514350" algn="just">
              <a:buAutoNum type="arabicPeriod"/>
            </a:pPr>
            <a:r>
              <a:rPr lang="ru-RU" sz="2800" dirty="0" smtClean="0">
                <a:latin typeface="+mj-lt"/>
              </a:rPr>
              <a:t>Повысить </a:t>
            </a:r>
            <a:r>
              <a:rPr lang="ru-RU" sz="2800" dirty="0">
                <a:latin typeface="+mj-lt"/>
              </a:rPr>
              <a:t>устойчивость предприятий общественного питания за счет внедрения «умных» гастрономических контейнеров</a:t>
            </a:r>
            <a:r>
              <a:rPr lang="ru-RU" sz="2800" dirty="0" smtClean="0">
                <a:latin typeface="+mj-lt"/>
              </a:rPr>
              <a:t>.</a:t>
            </a:r>
          </a:p>
          <a:p>
            <a:pPr algn="just"/>
            <a:r>
              <a:rPr lang="ru-RU" sz="2800" dirty="0">
                <a:latin typeface="+mj-lt"/>
              </a:rPr>
              <a:t/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2. Повысить эффективность хранения и управления продуктами питания за счет использования интеллектуальных гастрономических контейнеров</a:t>
            </a:r>
            <a:r>
              <a:rPr lang="ru-RU" sz="2800" dirty="0" smtClean="0">
                <a:latin typeface="+mj-lt"/>
              </a:rPr>
              <a:t>.</a:t>
            </a:r>
          </a:p>
          <a:p>
            <a:pPr algn="just"/>
            <a:r>
              <a:rPr lang="ru-RU" sz="2800" dirty="0">
                <a:latin typeface="+mj-lt"/>
              </a:rPr>
              <a:t/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3. Сократить пищевые отходы и способствовать ответственному потреблению путем интеграции «умных» гастрономических контейнеров в предприятия </a:t>
            </a:r>
            <a:r>
              <a:rPr lang="ru-RU" sz="2800" dirty="0" smtClean="0">
                <a:latin typeface="+mj-lt"/>
              </a:rPr>
              <a:t>общественного </a:t>
            </a:r>
            <a:r>
              <a:rPr lang="ru-RU" sz="2800" dirty="0">
                <a:latin typeface="+mj-lt"/>
              </a:rPr>
              <a:t>питания</a:t>
            </a:r>
            <a:r>
              <a:rPr lang="ru-RU" sz="2800" dirty="0" smtClean="0">
                <a:latin typeface="+mj-lt"/>
              </a:rPr>
              <a:t>.</a:t>
            </a:r>
          </a:p>
          <a:p>
            <a:pPr algn="just"/>
            <a:r>
              <a:rPr lang="ru-RU" sz="2800" dirty="0">
                <a:latin typeface="+mj-lt"/>
              </a:rPr>
              <a:t/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4. Повышайте качество обслуживания и удовлетворенность клиентов, предлагая инновационные и экологически безопасные варианты упаковки пищевых продуктов</a:t>
            </a:r>
            <a:r>
              <a:rPr lang="ru-RU" sz="2800" dirty="0" smtClean="0">
                <a:latin typeface="+mj-lt"/>
              </a:rPr>
              <a:t>.</a:t>
            </a:r>
          </a:p>
          <a:p>
            <a:pPr algn="just"/>
            <a:r>
              <a:rPr lang="ru-RU" sz="2800" dirty="0">
                <a:latin typeface="+mj-lt"/>
              </a:rPr>
              <a:t/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5. Поощрять внедрение «умных» гастрономических контейнеров в качестве отраслевых стандартов на предприятиях общественного питания</a:t>
            </a:r>
            <a:r>
              <a:rPr lang="ru-RU" sz="2800" dirty="0" smtClean="0">
                <a:latin typeface="+mj-lt"/>
              </a:rPr>
              <a:t>.</a:t>
            </a:r>
          </a:p>
          <a:p>
            <a:r>
              <a:rPr lang="ru-RU" sz="2800" dirty="0" smtClean="0">
                <a:latin typeface="+mj-lt"/>
              </a:rPr>
              <a:t>6. Изучите </a:t>
            </a:r>
            <a:r>
              <a:rPr lang="ru-RU" sz="2800" dirty="0">
                <a:latin typeface="+mj-lt"/>
              </a:rPr>
              <a:t>и определите наиболее подходящие умные гастрономические контейнеры для различных типов предприятий общественного питания.</a:t>
            </a:r>
            <a:br>
              <a:rPr lang="ru-RU" sz="2800" dirty="0">
                <a:latin typeface="+mj-lt"/>
              </a:rPr>
            </a:b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4627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790" y="1426464"/>
            <a:ext cx="8793162" cy="911090"/>
          </a:xfrm>
        </p:spPr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790" y="2461675"/>
            <a:ext cx="19425665" cy="8691233"/>
          </a:xfrm>
        </p:spPr>
        <p:txBody>
          <a:bodyPr/>
          <a:lstStyle/>
          <a:p>
            <a:r>
              <a:rPr lang="ru-RU" sz="2400" b="1" dirty="0"/>
              <a:t>Проблема: </a:t>
            </a:r>
            <a:r>
              <a:rPr lang="ru-RU" sz="2400" dirty="0"/>
              <a:t>Неэффективное использование пространства и ресурсов на предприятиях общественного питания из-за традиционных методов хранения продуктов.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Решение: </a:t>
            </a:r>
            <a:r>
              <a:rPr lang="ru-RU" sz="2400" dirty="0"/>
              <a:t>Внедрение умных </a:t>
            </a:r>
            <a:r>
              <a:rPr lang="ru-RU" sz="2400" dirty="0" err="1"/>
              <a:t>гастроемкостей</a:t>
            </a:r>
            <a:r>
              <a:rPr lang="ru-RU" sz="2400" dirty="0"/>
              <a:t> с автоматизированными системами отслеживания и мониторинга.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Умные </a:t>
            </a:r>
            <a:r>
              <a:rPr lang="ru-RU" sz="2400" dirty="0" err="1"/>
              <a:t>гастроконтейнеры</a:t>
            </a:r>
            <a:r>
              <a:rPr lang="ru-RU" sz="2400" dirty="0"/>
              <a:t> оснащены датчиками и технологией RFID для отслеживания и контроля различных аспектов хранения продуктов. Эти контейнеры могут взаимодействовать с центральной системой, предоставляя в режиме реального времени данные об уровне запасов, сроках годности и контроле температуры. Используя эти контейнеры, предприятия общественного питания могут оптимизировать использование пространства, предотвратить пищевые отходы и повысить безопасность пищевых продуктов.</a:t>
            </a:r>
            <a:br>
              <a:rPr lang="ru-RU" sz="2400" dirty="0"/>
            </a:br>
            <a:endParaRPr lang="ru-RU" sz="2400" dirty="0" smtClean="0"/>
          </a:p>
          <a:p>
            <a:r>
              <a:rPr lang="ru-RU" sz="2400" b="1" dirty="0"/>
              <a:t>Преимущества умных </a:t>
            </a:r>
            <a:r>
              <a:rPr lang="ru-RU" sz="2400" b="1" dirty="0" err="1"/>
              <a:t>гастроемкостей</a:t>
            </a:r>
            <a:r>
              <a:rPr lang="ru-RU" sz="2400" b="1" dirty="0"/>
              <a:t> включают в себя: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1. Оптимизация пространства. Имея точные данные о запасах, предприятия могут эффективно планировать свои складские помещения, обеспечивая оптимальную компоновку и организацию ингредиентов и продуктов.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2. Сокращение пищевых отходов. Мониторинг сроков годности в режиме реального времени позволяет активно использовать ингредиенты, минимизировать пищевые отходы и обеспечивать контроль качества.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3. Повышенная безопасность пищевых продуктов. Датчики температуры в «умных» контейнерах помогают поддерживать идеальные условия хранения, предотвращая рост бактерий и снижая риск заболеваний пищевого происхождения.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4. Оптимизированное управление запасами. Автоматизированные системы отслеживания устраняют необходимость в ручных проверках запасов, экономя время и уменьшая количество человеческих ошибок при управлении запасами.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Внедряя «умные» </a:t>
            </a:r>
            <a:r>
              <a:rPr lang="ru-RU" sz="2400" dirty="0" err="1"/>
              <a:t>гастроемкости</a:t>
            </a:r>
            <a:r>
              <a:rPr lang="ru-RU" sz="2400" dirty="0"/>
              <a:t>, предприятия общественного питания могут повысить эффективность работы, снизить затраты и предоставлять своим клиентам более безопасные и качественные продукты 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514" y="2855393"/>
            <a:ext cx="18931267" cy="7554912"/>
          </a:xfrm>
        </p:spPr>
        <p:txBody>
          <a:bodyPr/>
          <a:lstStyle/>
          <a:p>
            <a:r>
              <a:rPr lang="ru-RU" sz="3200" b="1" dirty="0"/>
              <a:t>Анализ рынка: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Рынок умных </a:t>
            </a:r>
            <a:r>
              <a:rPr lang="ru-RU" sz="3200" dirty="0" err="1"/>
              <a:t>гастроемкостей</a:t>
            </a:r>
            <a:r>
              <a:rPr lang="ru-RU" sz="3200" dirty="0"/>
              <a:t> для предприятий общественного питания быстро растет. Эти контейнеры предлагают различные функции, такие как мониторинг температуры, управление запасами и сокращение пищевых отходов, что соответствует растущему вниманию отрасли к эффективности, устойчивости и безопасности пищевых продуктов.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Ключевые движущие силы этого рынка включают растущий спрос на автоматизацию и </a:t>
            </a:r>
            <a:r>
              <a:rPr lang="ru-RU" sz="3200" dirty="0" err="1"/>
              <a:t>цифровизацию</a:t>
            </a:r>
            <a:r>
              <a:rPr lang="ru-RU" sz="3200" dirty="0"/>
              <a:t> предприятий общественного питания, необходимость оптимизации операций и минимизации затрат, а также растущую осведомленность о качестве и безопасности продуктов питания. Умные </a:t>
            </a:r>
            <a:r>
              <a:rPr lang="ru-RU" sz="3200" dirty="0" err="1"/>
              <a:t>гастроконтейнеры</a:t>
            </a:r>
            <a:r>
              <a:rPr lang="ru-RU" sz="3200" dirty="0"/>
              <a:t> удовлетворяют эти потребности, обеспечивая мониторинг в реальном времени, удаленный доступ и принятие решений на основе данных.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Ожидается, что на рынке произойдет значительный рост благодаря все более широкому внедрению технологий в пищевой промышленности. Кроме того, правительственные постановления, касающиеся безопасности пищевых продуктов и сокращения отходов, подталкивают предприятия общественного питания инвестировать в умные решения, такие как </a:t>
            </a:r>
            <a:r>
              <a:rPr lang="ru-RU" sz="3200" dirty="0" err="1"/>
              <a:t>гастроемкости</a:t>
            </a:r>
            <a:r>
              <a:rPr lang="ru-RU" sz="3200" dirty="0"/>
              <a:t>.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89788" y="1311998"/>
            <a:ext cx="9741217" cy="1135824"/>
          </a:xfrm>
        </p:spPr>
        <p:txBody>
          <a:bodyPr/>
          <a:lstStyle/>
          <a:p>
            <a:r>
              <a:rPr lang="ru-RU" dirty="0"/>
              <a:t>Рынок, на котором вы работаете, его объем, рост и уровень конкуренции.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51242" y="2336985"/>
            <a:ext cx="19277631" cy="7554912"/>
          </a:xfrm>
        </p:spPr>
        <p:txBody>
          <a:bodyPr/>
          <a:lstStyle/>
          <a:p>
            <a:r>
              <a:rPr lang="ru-RU" sz="2800" b="1" dirty="0"/>
              <a:t>Анализ конкуренции: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Рынок интеллектуальных </a:t>
            </a:r>
            <a:r>
              <a:rPr lang="ru-RU" sz="2800" dirty="0" err="1"/>
              <a:t>гастроемкостей</a:t>
            </a:r>
            <a:r>
              <a:rPr lang="ru-RU" sz="2800" dirty="0"/>
              <a:t> становится все более конкурентным. На рынке есть несколько признанных игроков, а также новые участники, предлагающие предприятиям общественного питания разнообразные интеллектуальные контейнерные решения.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Основными конкурентами на этом рынке являются компании, специализирующиеся на оборудовании для предприятий общественного питания, поставщики технологий и производители упаковки. Признанные игроки получают выгоду от репутации своего бренда, существующей клиентской базы и обширной сети сбыта. Они часто предлагают ряд интеллектуальных решений, в том числе </a:t>
            </a:r>
            <a:r>
              <a:rPr lang="ru-RU" sz="2800" dirty="0" err="1"/>
              <a:t>гастроемкости</a:t>
            </a:r>
            <a:r>
              <a:rPr lang="ru-RU" sz="2800" dirty="0"/>
              <a:t>, для удовлетворения разнообразных потребностей предприятий общественного питания.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Новые участники и поставщики технологий привносят на рынок инновации и прорывные решения. Они используют достижения в области Интернета вещей (</a:t>
            </a:r>
            <a:r>
              <a:rPr lang="ru-RU" sz="2800" dirty="0" err="1"/>
              <a:t>IoT</a:t>
            </a:r>
            <a:r>
              <a:rPr lang="ru-RU" sz="2800" dirty="0"/>
              <a:t>), облачных вычислений и анализа данных для предоставления интеллектуальных функций и повышения функциональности </a:t>
            </a:r>
            <a:r>
              <a:rPr lang="ru-RU" sz="2800" dirty="0" err="1"/>
              <a:t>гастроемкостей</a:t>
            </a:r>
            <a:r>
              <a:rPr lang="ru-RU" sz="2800" dirty="0"/>
              <a:t>. Эти игроки часто сосредотачиваются на предоставлении специализированных решений с уникальными функциями или решении конкретных проблем отрасли.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Чтобы оставаться конкурентоспособными, компаниям на этом рынке необходимо инвестировать в исследования и разработки, постоянно расширять ассортимент своей продукции и строить прочные партнерские отношения с предприятиями общественного питания. Им также следует сосредоточиться на информировании рынка о преимуществах «умных» </a:t>
            </a:r>
            <a:r>
              <a:rPr lang="ru-RU" sz="2800" dirty="0" err="1"/>
              <a:t>гастроемкостей</a:t>
            </a:r>
            <a:r>
              <a:rPr lang="ru-RU" sz="2800" dirty="0"/>
              <a:t> и обеспечении превосходной поддержки клиентов для обеспечения успешного внедрения и удержания.</a:t>
            </a:r>
          </a:p>
        </p:txBody>
      </p:sp>
    </p:spTree>
    <p:extLst>
      <p:ext uri="{BB962C8B-B14F-4D97-AF65-F5344CB8AC3E}">
        <p14:creationId xmlns:p14="http://schemas.microsoft.com/office/powerpoint/2010/main" val="67784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9678" y="2485199"/>
            <a:ext cx="19416176" cy="7554912"/>
          </a:xfrm>
        </p:spPr>
        <p:txBody>
          <a:bodyPr/>
          <a:lstStyle/>
          <a:p>
            <a:r>
              <a:rPr lang="ru-RU" sz="2400" dirty="0"/>
              <a:t>Бизнес-модель: «Умные» гастрономические контейнеры в заведениях общественного питания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1. Сегменты клиентов: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Рестораны, кафе и предприятия общественного питания, стремящиеся улучшить услуги по доставке еды и на вынос.</a:t>
            </a:r>
            <a:br>
              <a:rPr lang="ru-RU" sz="2400" dirty="0"/>
            </a:br>
            <a:r>
              <a:rPr lang="ru-RU" sz="2400" dirty="0"/>
              <a:t>- Потребители, заботящиеся о своем здоровье, ищут </a:t>
            </a:r>
            <a:r>
              <a:rPr lang="ru-RU" sz="2400" dirty="0" err="1"/>
              <a:t>экологичные</a:t>
            </a:r>
            <a:r>
              <a:rPr lang="ru-RU" sz="2400" dirty="0"/>
              <a:t> и удобные варианты упаковки пищевых продуктов.</a:t>
            </a:r>
            <a:br>
              <a:rPr lang="ru-RU" sz="2400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2. Ценностное предложение: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Умные гастрономические контейнеры предлагают инновационное решение, сочетающее в себе </a:t>
            </a:r>
            <a:r>
              <a:rPr lang="ru-RU" sz="2400" dirty="0" err="1"/>
              <a:t>экологичность</a:t>
            </a:r>
            <a:r>
              <a:rPr lang="ru-RU" sz="2400" dirty="0"/>
              <a:t>, удобство и качество продуктов питания.</a:t>
            </a:r>
            <a:br>
              <a:rPr lang="ru-RU" sz="2400" dirty="0"/>
            </a:br>
            <a:r>
              <a:rPr lang="ru-RU" sz="2400" dirty="0"/>
              <a:t>- Усовершенствованные механизмы изоляции и герметизации сохраняют свежесть и температуру продуктов во время транспортировки.</a:t>
            </a:r>
            <a:br>
              <a:rPr lang="ru-RU" sz="2400" dirty="0"/>
            </a:br>
            <a:r>
              <a:rPr lang="ru-RU" sz="2400" dirty="0"/>
              <a:t>- Встроенные функции отслеживания и мониторинга позволяют клиентам отслеживать статус и местонахождение своих заказов.</a:t>
            </a:r>
            <a:br>
              <a:rPr lang="ru-RU" sz="2400" dirty="0"/>
            </a:br>
            <a:r>
              <a:rPr lang="ru-RU" sz="2400" dirty="0"/>
              <a:t>- </a:t>
            </a:r>
            <a:r>
              <a:rPr lang="ru-RU" sz="2400" dirty="0" err="1"/>
              <a:t>Экологичные</a:t>
            </a:r>
            <a:r>
              <a:rPr lang="ru-RU" sz="2400" dirty="0"/>
              <a:t> материалы сокращают количество одноразовых пластиковых отходов и привлекают экологически сознательных потребителей.</a:t>
            </a:r>
            <a:br>
              <a:rPr lang="ru-RU" sz="2400" dirty="0"/>
            </a:br>
            <a:r>
              <a:rPr lang="ru-RU" sz="2400" dirty="0"/>
              <a:t>- Настраиваемые варианты дизайна открывают возможности для </a:t>
            </a:r>
            <a:r>
              <a:rPr lang="ru-RU" sz="2400" dirty="0" err="1"/>
              <a:t>брендинга</a:t>
            </a:r>
            <a:r>
              <a:rPr lang="ru-RU" sz="2400" dirty="0"/>
              <a:t> и маркетинга предприятий общественного питания.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3. Каналы: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Прямые продажи предприятиям общественного питания по принципу B2B, включая онлайн- и офлайн-каналы продаж.</a:t>
            </a:r>
            <a:br>
              <a:rPr lang="ru-RU" sz="2400" dirty="0"/>
            </a:br>
            <a:r>
              <a:rPr lang="ru-RU" sz="2400" dirty="0"/>
              <a:t>- Партнерство с платформами доставки еды для перекрестного продвижения и интеграции умных гастрономических контейнеров в их сервисы.</a:t>
            </a:r>
            <a:br>
              <a:rPr lang="ru-RU" sz="2400" dirty="0"/>
            </a:br>
            <a:r>
              <a:rPr lang="ru-RU" sz="2400" dirty="0"/>
              <a:t>- Интернет-маркетинг и рекламные кампании, ориентированные как на предприятия общественного питания, так и на конечных потребителей.</a:t>
            </a:r>
            <a:br>
              <a:rPr lang="ru-RU" sz="2400" dirty="0"/>
            </a:br>
            <a:r>
              <a:rPr lang="ru-RU" sz="2400" dirty="0"/>
              <a:t>- Участие в отраслевых выставках и мероприятиях по демонстрации продукции потенциальным клиентам.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Бизнес-модель – как вы зарабатываете или планируете.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b="1" dirty="0"/>
              <a:t>4. Отношения с клиентами: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Обеспечить поддержку клиентов по различным каналам, включая электронную почту, телефон и онлайн-чат.</a:t>
            </a:r>
            <a:br>
              <a:rPr lang="ru-RU" sz="2400" dirty="0"/>
            </a:br>
            <a:r>
              <a:rPr lang="ru-RU" sz="2400" dirty="0"/>
              <a:t>- Предложить учебные и образовательные материалы, чтобы помочь предприятиям общественного питания интегрировать и максимизировать преимущества умных гастрономических контейнеров.</a:t>
            </a:r>
            <a:br>
              <a:rPr lang="ru-RU" sz="2400" dirty="0"/>
            </a:br>
            <a:r>
              <a:rPr lang="ru-RU" sz="2400" dirty="0"/>
              <a:t>- </a:t>
            </a:r>
            <a:r>
              <a:rPr lang="ru-RU" sz="2400" dirty="0" smtClean="0"/>
              <a:t>Собирать </a:t>
            </a:r>
            <a:r>
              <a:rPr lang="ru-RU" sz="2400" dirty="0"/>
              <a:t>обратную связь и проводите регулярные опросы, чтобы понять потребности клиентов и улучшить продукт.</a:t>
            </a:r>
            <a:br>
              <a:rPr lang="ru-RU" sz="2400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5. Потоки доходов: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Доход формируется за счет продажи умных гастрономических контейнеров предприятиям общественного питания.</a:t>
            </a:r>
            <a:br>
              <a:rPr lang="ru-RU" sz="2400" dirty="0"/>
            </a:br>
            <a:r>
              <a:rPr lang="ru-RU" sz="2400" dirty="0"/>
              <a:t>- Дополнительные возможности получения дохода включают предоставление услуг по подписке для обслуживания контейнеров, обновлений и обновлений программного обеспечения.</a:t>
            </a:r>
            <a:br>
              <a:rPr lang="ru-RU" sz="2400" dirty="0"/>
            </a:br>
            <a:r>
              <a:rPr lang="ru-RU" sz="2400" dirty="0"/>
              <a:t>- Потенциальное партнерство и сотрудничество с производителями или поставщиками упаковки для улучшения предложения продукции.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6. Ключевые виды деятельности: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Исследования и разработки для улучшения конструкции контейнеров, изоляции и возможностей отслеживания.</a:t>
            </a:r>
            <a:br>
              <a:rPr lang="ru-RU" sz="2400" dirty="0"/>
            </a:br>
            <a:r>
              <a:rPr lang="ru-RU" sz="2400" dirty="0"/>
              <a:t>- Производство умных </a:t>
            </a:r>
            <a:r>
              <a:rPr lang="ru-RU" sz="2400" dirty="0" err="1"/>
              <a:t>гастроемкостей</a:t>
            </a:r>
            <a:r>
              <a:rPr lang="ru-RU" sz="2400" dirty="0"/>
              <a:t> с использованием экологически чистых материалов.</a:t>
            </a:r>
            <a:br>
              <a:rPr lang="ru-RU" sz="2400" dirty="0"/>
            </a:br>
            <a:r>
              <a:rPr lang="ru-RU" sz="2400" dirty="0"/>
              <a:t>- Маркетинговая и коммерческая деятельность для привлечения новых клиентов и поддержания существующих отношений.</a:t>
            </a:r>
            <a:br>
              <a:rPr lang="ru-RU" sz="2400" dirty="0"/>
            </a:br>
            <a:r>
              <a:rPr lang="ru-RU" sz="2400" dirty="0"/>
              <a:t>- Постоянные инновации и обновления, позволяющие опережать конкурентов и удовлетворять меняющиеся требования клиентов</a:t>
            </a:r>
            <a:r>
              <a:rPr lang="ru-RU" sz="2400" dirty="0" smtClean="0"/>
              <a:t>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- </a:t>
            </a:r>
            <a:r>
              <a:rPr lang="ru-RU" sz="2400" dirty="0"/>
              <a:t>Удовлетворенность клиентов и обратная связь.</a:t>
            </a:r>
            <a:br>
              <a:rPr lang="ru-RU" sz="2400" dirty="0"/>
            </a:br>
            <a:r>
              <a:rPr lang="ru-RU" sz="2400" dirty="0"/>
              <a:t>- Количество партнерств и </a:t>
            </a:r>
            <a:r>
              <a:rPr lang="ru-RU" sz="2400" dirty="0" err="1"/>
              <a:t>коллабораций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3853741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3f21cfc-4d3e-42b1-8a95-d7209818f9d6"/>
    <ds:schemaRef ds:uri="dae585fd-f7dc-4d5a-b1b8-e5742ef77c8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360</Words>
  <Application>Microsoft Office PowerPoint</Application>
  <PresentationFormat>Произвольный</PresentationFormat>
  <Paragraphs>50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ОБЛОЖКИ</vt:lpstr>
      <vt:lpstr>РАЗДЕЛИТЕЛИ</vt:lpstr>
      <vt:lpstr>Умные гастроемкости в предприятиях питания для упрощения работы сотрудников предприятий общественного питания</vt:lpstr>
      <vt:lpstr>Актуальность проекта</vt:lpstr>
      <vt:lpstr>Актуальность проекта</vt:lpstr>
      <vt:lpstr>Цели и задачи</vt:lpstr>
      <vt:lpstr>Проблема</vt:lpstr>
      <vt:lpstr>Рынок</vt:lpstr>
      <vt:lpstr>Рынок</vt:lpstr>
      <vt:lpstr>Бизнес-модель</vt:lpstr>
      <vt:lpstr>Бизнес-модель</vt:lpstr>
      <vt:lpstr>Бизнес-модель</vt:lpstr>
      <vt:lpstr>Участники проекта  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Павел</cp:lastModifiedBy>
  <cp:revision>228</cp:revision>
  <dcterms:created xsi:type="dcterms:W3CDTF">2021-03-01T12:07:13Z</dcterms:created>
  <dcterms:modified xsi:type="dcterms:W3CDTF">2023-10-18T15:24:44Z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