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54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ru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24"/>
  </p:normalViewPr>
  <p:slideViewPr>
    <p:cSldViewPr snapToGrid="0">
      <p:cViewPr varScale="1">
        <p:scale>
          <a:sx n="111" d="100"/>
          <a:sy n="111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E0D41-9FB0-7345-A635-1D7674F277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08120-2CD5-734A-9770-D3ECB55C8BB4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526723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3061-9593-44D4-A63C-E5B85802C73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05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EE7B0-33B2-8CCB-6E37-2A42A743E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EDAFA9-58A8-8788-B32A-2DC03D035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9074A-8305-9D01-8529-54911161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9FDD05-8E51-480D-012E-976980ED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07A50-430E-DCBD-10D3-95A16EE31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689304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05E03-4E0B-D3E7-68DE-B3F3D1E1C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6D0733-2BFC-1810-79C9-93E5B8568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615E0F-F68A-63D9-D135-74C034A4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EE637E-786B-C467-40A8-2C118375A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41D2FB-D4B4-FC45-CBA6-8F1E093F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1104140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AF3936-E02C-54CB-B885-F53FC9627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71B98C-B29C-71D5-A25F-FB4DEE57F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C373CB-F88A-3216-BBC0-474C2C84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B13243-CEE6-23F7-4B12-912DD963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CAB3E-5736-CAA0-606B-C7EA03EE4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3884037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698F0-A3ED-5E88-D3BA-578351D5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9CF069-57DD-23A1-1463-0DB7E49CB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85B69E-E8A3-4488-9A56-701E721F5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888CE-0939-0BA2-505E-B5CACEED7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F2B46B-C3A2-D382-B1D6-6108FEED8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3483423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1AF60-443C-15C6-3958-1E60CEBE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69FCE1-AA88-CAF1-18A4-47D1DF27C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8E672F-6A04-5D27-E51D-5AFD9704B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F4F16D-1E2C-5A14-48FF-7BD389D3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88E0E-843B-61A8-7977-B134DD84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4056745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4FB99-1B68-919A-0EEC-F1D894497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CB5B0C-3DEE-B347-8AF6-CD61C653B9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2BF4EE-42DD-5904-6B12-B4E50728C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79F566-DDCD-1BE5-515B-8C493897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54BC89-2FE5-AC15-8164-ED780F3B5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168D60-987C-C93B-C5A8-893BB0B4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4222560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96A01-C3D2-C1D8-118C-8C899BEE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BA8BB4-04B3-3D4E-87D9-391635831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887517-B5D0-9400-A7A7-25D0024C1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7DEC0D-2FE6-1F0B-484B-81D3DA081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0F4935-0022-56FA-A830-DCAF6B6208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77581D-BC12-6FBF-2706-98D06BBD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D8D230-0869-DC35-F07C-88D09C11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E7CA4B-75B0-335F-83C8-617FE0D1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2805071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CCB47-D7F6-5F69-B039-830FFDD30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325118-7366-C6B1-F79A-09BE32A3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ECE074-D522-86CA-BCE6-FA53D0624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C0C698-DFE7-2CB7-70F1-9CC00FE9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84459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A92022-1CE5-0647-9129-77F45C2FD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BE9232-28F4-C897-E9E8-1A465BF6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B985032-7CC5-9429-1740-35B7E2D4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224247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730D8-855B-E0CD-1C91-5F980274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8EF1CD-4A3F-66AA-19F2-3BD7113FE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B62FF3-3AB9-7F0F-9232-737FEC1AE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079286-6101-5D94-5307-C4730CE16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046087-06B1-78CB-A9D8-A0BCD843B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18D6F9-D8DD-D93B-262F-BC258458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141166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D9414-2454-B0E5-A900-18797A991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3C7D82-010C-F9E4-C3CA-4E3BAAA086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1DC3EB-115C-33CF-CDDA-F7E23AE86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A15FC3-0F5B-1279-5122-B0CCEB55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94C9E5-F4D4-D218-95BE-7E1E2204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F07938-C4FD-DB16-54F9-D5BDDEA4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7232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6FD8D-B585-1B38-B047-5CC76ADED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38E27C-77FE-DAD4-66D2-CE38A673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87834E-6AAE-9EA2-365C-59C2455FF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AB870E-70CF-E141-A0C3-687654A2F594}" type="datetimeFigureOut">
              <a:rPr lang="ru-US" smtClean="0"/>
              <a:t>6/18/24</a:t>
            </a:fld>
            <a:endParaRPr lang="ru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BABFB3-C0E1-8712-FB67-BBAA91C04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498BA-79E4-D651-81CF-B89BA6379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EFA747-D4B1-9649-A697-6CAAF923AB65}" type="slidenum">
              <a:rPr lang="ru-US" smtClean="0"/>
              <a:t>‹#›</a:t>
            </a:fld>
            <a:endParaRPr lang="ru-US"/>
          </a:p>
        </p:txBody>
      </p:sp>
    </p:spTree>
    <p:extLst>
      <p:ext uri="{BB962C8B-B14F-4D97-AF65-F5344CB8AC3E}">
        <p14:creationId xmlns:p14="http://schemas.microsoft.com/office/powerpoint/2010/main" val="277081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50CCD2-D581-4D0F-A725-E1BB5E561088}"/>
              </a:ext>
            </a:extLst>
          </p:cNvPr>
          <p:cNvSpPr txBox="1"/>
          <p:nvPr/>
        </p:nvSpPr>
        <p:spPr>
          <a:xfrm>
            <a:off x="0" y="-477341"/>
            <a:ext cx="12192000" cy="774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endParaRPr lang="en-US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endParaRPr lang="ru-RU" sz="1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endParaRPr lang="ru-RU" sz="1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endParaRPr lang="ru-RU" sz="2400" b="1" dirty="0">
              <a:effectLst/>
              <a:latin typeface="+mj-lt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ru-RU" sz="2400" b="1" dirty="0">
                <a:effectLst/>
                <a:latin typeface="+mj-lt"/>
                <a:ea typeface="Calibri" panose="020F0502020204030204" pitchFamily="34" charset="0"/>
              </a:rPr>
              <a:t>Выпускная квалификационная работа</a:t>
            </a:r>
            <a:endParaRPr lang="ru-RU" sz="2000" dirty="0">
              <a:effectLst/>
              <a:latin typeface="+mj-lt"/>
              <a:ea typeface="Calibri" panose="020F0502020204030204" pitchFamily="34" charset="0"/>
            </a:endParaRPr>
          </a:p>
          <a:p>
            <a:pPr algn="ctr">
              <a:spcAft>
                <a:spcPts val="8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Направление 38.03.02 «Менджмент организации»</a:t>
            </a:r>
          </a:p>
          <a:p>
            <a:pPr algn="ctr">
              <a:spcAft>
                <a:spcPts val="8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профиль «Управление малым и средним бизнесом» </a:t>
            </a:r>
          </a:p>
          <a:p>
            <a:pPr algn="ctr">
              <a:spcAft>
                <a:spcPts val="8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ТЕМА «Разработка стартапа: Выездной сервис детейлинга </a:t>
            </a:r>
            <a:r>
              <a:rPr lang="en-GB" sz="2000" dirty="0">
                <a:effectLst/>
                <a:latin typeface="+mj-lt"/>
                <a:ea typeface="Calibri" panose="020F0502020204030204" pitchFamily="34" charset="0"/>
              </a:rPr>
              <a:t>Wheel2Wheel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»</a:t>
            </a:r>
          </a:p>
          <a:p>
            <a:pPr>
              <a:spcAft>
                <a:spcPts val="8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 </a:t>
            </a:r>
          </a:p>
          <a:p>
            <a:pPr>
              <a:spcAft>
                <a:spcPts val="800"/>
              </a:spcAft>
            </a:pPr>
            <a:endParaRPr lang="ru-RU" sz="2000" dirty="0">
              <a:latin typeface="+mj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endParaRPr lang="ru-RU" sz="2000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endParaRPr lang="ru-RU" sz="2000" dirty="0">
              <a:latin typeface="+mj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endParaRPr lang="ru-RU" sz="2000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Выполнили: </a:t>
            </a:r>
            <a:endParaRPr lang="ru-RU" sz="2000" dirty="0">
              <a:latin typeface="+mj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Буков Станислав Александрович,</a:t>
            </a:r>
          </a:p>
          <a:p>
            <a:pPr>
              <a:spcAft>
                <a:spcPts val="800"/>
              </a:spcAft>
            </a:pPr>
            <a:r>
              <a:rPr lang="ru-RU" sz="2000" dirty="0">
                <a:latin typeface="+mj-lt"/>
                <a:ea typeface="Calibri" panose="020F0502020204030204" pitchFamily="34" charset="0"/>
              </a:rPr>
              <a:t>Павлов Иван Дмитриевич</a:t>
            </a:r>
            <a:endParaRPr lang="ru-RU" sz="2000" dirty="0">
              <a:effectLst/>
              <a:latin typeface="+mj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Группа 15</a:t>
            </a:r>
            <a:r>
              <a:rPr lang="en-US" sz="2000" dirty="0">
                <a:effectLst/>
                <a:latin typeface="+mj-lt"/>
                <a:ea typeface="Calibri" panose="020F0502020204030204" pitchFamily="34" charset="0"/>
              </a:rPr>
              <a:t>.0</a:t>
            </a:r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3Д-М02/20б</a:t>
            </a:r>
          </a:p>
          <a:p>
            <a:pPr algn="r"/>
            <a:endParaRPr lang="ru-RU" sz="2000" dirty="0">
              <a:effectLst/>
              <a:latin typeface="+mj-lt"/>
              <a:ea typeface="Calibri" panose="020F0502020204030204" pitchFamily="34" charset="0"/>
            </a:endParaRPr>
          </a:p>
          <a:p>
            <a:pPr algn="r"/>
            <a:r>
              <a:rPr lang="ru-RU" sz="2000" dirty="0">
                <a:effectLst/>
                <a:latin typeface="+mj-lt"/>
                <a:ea typeface="Calibri" panose="020F0502020204030204" pitchFamily="34" charset="0"/>
              </a:rPr>
              <a:t> Научный руководитель ВКР</a:t>
            </a:r>
          </a:p>
          <a:p>
            <a:pPr algn="r"/>
            <a:r>
              <a:rPr lang="ru-RU" sz="2000" dirty="0">
                <a:effectLst/>
                <a:latin typeface="+mj-lt"/>
                <a:ea typeface="Times New Roman" panose="02020603050405020304" pitchFamily="18" charset="0"/>
              </a:rPr>
              <a:t>Соболев Дмитрий Юрьевич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Объект 3">
                <a:extLst>
                  <a:ext uri="{FF2B5EF4-FFF2-40B4-BE49-F238E27FC236}">
                    <a16:creationId xmlns:a16="http://schemas.microsoft.com/office/drawing/2014/main" id="{7FEAFE73-3DA6-817B-C391-930DC4910CC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8516562" y="2089958"/>
              <a:ext cx="8516562" cy="267808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8516562" cy="2678084"/>
                    </a:xfrm>
                    <a:prstGeom prst="rect">
                      <a:avLst/>
                    </a:prstGeom>
                  </am3d:spPr>
                  <am3d:camera>
                    <am3d:pos x="0" y="0" z="545465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158" d="1000000"/>
                    <am3d:preTrans dx="106838" dy="22778" dz="-184938"/>
                    <am3d:scale>
                      <am3d:sx n="1000000" d="1000000"/>
                      <am3d:sy n="1000000" d="1000000"/>
                      <am3d:sz n="1000000" d="1000000"/>
                    </am3d:scale>
                    <am3d:rot ax="3009156" ay="5204900" az="300645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6234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Объект 3">
                <a:extLst>
                  <a:ext uri="{FF2B5EF4-FFF2-40B4-BE49-F238E27FC236}">
                    <a16:creationId xmlns:a16="http://schemas.microsoft.com/office/drawing/2014/main" id="{7FEAFE73-3DA6-817B-C391-930DC4910C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8516562" y="2089958"/>
                <a:ext cx="8516562" cy="267808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9677E1-54DC-77E1-1B47-3783526B5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17" b="93000" l="7132" r="89940">
                        <a14:foregroundMark x1="48498" y1="46167" x2="45796" y2="49583"/>
                        <a14:foregroundMark x1="44820" y1="47250" x2="40916" y2="51083"/>
                        <a14:foregroundMark x1="40315" y1="47083" x2="42793" y2="53500"/>
                        <a14:foregroundMark x1="41892" y1="49167" x2="51126" y2="56583"/>
                        <a14:foregroundMark x1="51126" y1="56583" x2="52327" y2="55667"/>
                        <a14:foregroundMark x1="51727" y1="47417" x2="48574" y2="56083"/>
                        <a14:foregroundMark x1="51051" y1="46583" x2="52928" y2="55500"/>
                        <a14:foregroundMark x1="52928" y1="55500" x2="52928" y2="55417"/>
                        <a14:foregroundMark x1="46922" y1="58167" x2="50901" y2="58833"/>
                        <a14:foregroundMark x1="16667" y1="27083" x2="9985" y2="48333"/>
                        <a14:foregroundMark x1="9985" y1="48333" x2="11411" y2="66500"/>
                        <a14:foregroundMark x1="18018" y1="23750" x2="32958" y2="11833"/>
                        <a14:foregroundMark x1="32958" y1="11833" x2="42793" y2="8667"/>
                        <a14:foregroundMark x1="42793" y1="8667" x2="61787" y2="9917"/>
                        <a14:foregroundMark x1="61787" y1="9917" x2="69144" y2="14333"/>
                        <a14:foregroundMark x1="69144" y1="14333" x2="75676" y2="21667"/>
                        <a14:foregroundMark x1="75676" y1="21667" x2="81907" y2="34750"/>
                        <a14:foregroundMark x1="85210" y1="39083" x2="85811" y2="63167"/>
                        <a14:foregroundMark x1="85811" y1="63167" x2="83483" y2="70667"/>
                        <a14:foregroundMark x1="12538" y1="67750" x2="16742" y2="76250"/>
                        <a14:foregroundMark x1="16742" y1="76250" x2="38664" y2="89583"/>
                        <a14:foregroundMark x1="38664" y1="89583" x2="55180" y2="91667"/>
                        <a14:foregroundMark x1="55180" y1="91667" x2="63814" y2="90083"/>
                        <a14:foregroundMark x1="63814" y1="90083" x2="77027" y2="79250"/>
                        <a14:foregroundMark x1="77027" y1="79250" x2="81456" y2="69167"/>
                        <a14:foregroundMark x1="34610" y1="8750" x2="52628" y2="6000"/>
                        <a14:foregroundMark x1="52628" y1="6000" x2="61486" y2="8667"/>
                        <a14:foregroundMark x1="61486" y1="8667" x2="63438" y2="9917"/>
                        <a14:foregroundMark x1="68393" y1="13083" x2="75826" y2="18750"/>
                        <a14:foregroundMark x1="75826" y1="18750" x2="86036" y2="36500"/>
                        <a14:foregroundMark x1="20571" y1="80667" x2="35886" y2="89750"/>
                        <a14:foregroundMark x1="35886" y1="89750" x2="56306" y2="93083"/>
                        <a14:foregroundMark x1="35811" y1="86833" x2="40240" y2="87917"/>
                        <a14:foregroundMark x1="19369" y1="73083" x2="21547" y2="75417"/>
                        <a14:foregroundMark x1="46021" y1="89667" x2="52177" y2="89417"/>
                        <a14:foregroundMark x1="63288" y1="71167" x2="61562" y2="69833"/>
                        <a14:foregroundMark x1="74625" y1="64417" x2="68769" y2="59250"/>
                        <a14:foregroundMark x1="68093" y1="38333" x2="65390" y2="38417"/>
                        <a14:foregroundMark x1="62312" y1="49583" x2="64189" y2="51250"/>
                        <a14:foregroundMark x1="72523" y1="50667" x2="71171" y2="50500"/>
                        <a14:foregroundMark x1="69970" y1="51417" x2="69970" y2="51417"/>
                        <a14:foregroundMark x1="70120" y1="51417" x2="70120" y2="51417"/>
                        <a14:foregroundMark x1="69294" y1="51500" x2="68093" y2="51667"/>
                        <a14:foregroundMark x1="37162" y1="58250" x2="38138" y2="59667"/>
                        <a14:foregroundMark x1="39339" y1="65167" x2="38889" y2="67000"/>
                        <a14:foregroundMark x1="35961" y1="69667" x2="32658" y2="71583"/>
                        <a14:foregroundMark x1="47072" y1="65000" x2="48724" y2="65000"/>
                        <a14:foregroundMark x1="58333" y1="66667" x2="59384" y2="67833"/>
                        <a14:foregroundMark x1="62462" y1="49583" x2="63964" y2="50750"/>
                        <a14:foregroundMark x1="62087" y1="49917" x2="62237" y2="48667"/>
                        <a14:foregroundMark x1="62613" y1="50000" x2="62237" y2="49000"/>
                        <a14:foregroundMark x1="62613" y1="50000" x2="62312" y2="48833"/>
                        <a14:foregroundMark x1="62838" y1="50167" x2="62838" y2="50167"/>
                        <a14:foregroundMark x1="27703" y1="38333" x2="33408" y2="38917"/>
                        <a14:foregroundMark x1="27177" y1="51500" x2="25375" y2="50917"/>
                        <a14:foregroundMark x1="25826" y1="50667" x2="24174" y2="50333"/>
                        <a14:foregroundMark x1="25676" y1="50500" x2="23423" y2="49583"/>
                        <a14:foregroundMark x1="27177" y1="51417" x2="23273" y2="49333"/>
                        <a14:foregroundMark x1="28453" y1="51833" x2="20796" y2="48833"/>
                        <a14:foregroundMark x1="20796" y1="48833" x2="20420" y2="48417"/>
                        <a14:foregroundMark x1="20195" y1="48833" x2="27402" y2="51417"/>
                        <a14:foregroundMark x1="26577" y1="62083" x2="25000" y2="63250"/>
                        <a14:foregroundMark x1="25976" y1="62333" x2="24324" y2="64000"/>
                        <a14:foregroundMark x1="14648" y1="26622" x2="13664" y2="28083"/>
                        <a14:foregroundMark x1="16120" y1="24437" x2="14694" y2="26554"/>
                        <a14:foregroundMark x1="13664" y1="28083" x2="13739" y2="28333"/>
                        <a14:foregroundMark x1="18619" y1="21833" x2="12387" y2="30583"/>
                        <a14:foregroundMark x1="12387" y1="30583" x2="12462" y2="30917"/>
                        <a14:foregroundMark x1="14637" y1="26616" x2="13514" y2="28667"/>
                        <a14:foregroundMark x1="20721" y1="17250" x2="14264" y2="26833"/>
                        <a14:foregroundMark x1="14264" y1="26833" x2="11862" y2="37583"/>
                        <a14:foregroundMark x1="11862" y1="37583" x2="11862" y2="37583"/>
                        <a14:foregroundMark x1="12462" y1="34333" x2="8871" y2="42235"/>
                        <a14:foregroundMark x1="9610" y1="39083" x2="8934" y2="44417"/>
                        <a14:foregroundMark x1="8709" y1="43774" x2="8111" y2="47282"/>
                        <a14:foregroundMark x1="31419" y1="51285" x2="34384" y2="51417"/>
                        <a14:foregroundMark x1="26877" y1="51083" x2="29611" y2="51205"/>
                        <a14:foregroundMark x1="34447" y1="48191" x2="36486" y2="47000"/>
                        <a14:foregroundMark x1="27928" y1="52000" x2="29525" y2="51067"/>
                        <a14:foregroundMark x1="36486" y1="47000" x2="37613" y2="45750"/>
                        <a14:foregroundMark x1="34693" y1="48282" x2="36411" y2="44667"/>
                        <a14:foregroundMark x1="33559" y1="50667" x2="33828" y2="50101"/>
                        <a14:foregroundMark x1="41967" y1="6083" x2="49925" y2="4917"/>
                        <a14:backgroundMark x1="11261" y1="26417" x2="12312" y2="28167"/>
                        <a14:backgroundMark x1="12688" y1="26250" x2="11787" y2="28833"/>
                        <a14:backgroundMark x1="14039" y1="24917" x2="13514" y2="26000"/>
                        <a14:backgroundMark x1="8258" y1="42000" x2="7583" y2="44083"/>
                        <a14:backgroundMark x1="6832" y1="48083" x2="7357" y2="52000"/>
                        <a14:backgroundMark x1="7508" y1="49917" x2="7207" y2="51417"/>
                        <a14:backgroundMark x1="7207" y1="48417" x2="6532" y2="54500"/>
                        <a14:backgroundMark x1="30480" y1="50667" x2="33183" y2="50000"/>
                        <a14:backgroundMark x1="31532" y1="50333" x2="34084" y2="48250"/>
                        <a14:backgroundMark x1="33934" y1="48000" x2="33333" y2="49917"/>
                        <a14:backgroundMark x1="34084" y1="48417" x2="33859" y2="49167"/>
                        <a14:backgroundMark x1="34384" y1="48000" x2="34384" y2="48000"/>
                        <a14:backgroundMark x1="34234" y1="48250" x2="34084" y2="49000"/>
                        <a14:backgroundMark x1="30480" y1="50750" x2="29429" y2="50917"/>
                        <a14:backgroundMark x1="30631" y1="50917" x2="29054" y2="50667"/>
                        <a14:backgroundMark x1="12162" y1="28000" x2="13589" y2="26250"/>
                        <a14:backgroundMark x1="21096" y1="16417" x2="14264" y2="24583"/>
                        <a14:backgroundMark x1="7583" y1="47167" x2="7357" y2="48417"/>
                        <a14:backgroundMark x1="7733" y1="47500" x2="7883" y2="46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506617" cy="1357313"/>
          </a:xfrm>
          <a:prstGeom prst="rect">
            <a:avLst/>
          </a:prstGeom>
        </p:spPr>
      </p:pic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57E19AE9-95D9-D1D6-2CED-EDF8A00C4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700" y="59157"/>
            <a:ext cx="1322459" cy="12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64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.png">
            <a:extLst>
              <a:ext uri="{FF2B5EF4-FFF2-40B4-BE49-F238E27FC236}">
                <a16:creationId xmlns:a16="http://schemas.microsoft.com/office/drawing/2014/main" id="{693952C5-1EDF-8EA0-6A94-790444037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84" y="303508"/>
            <a:ext cx="9937231" cy="354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7.png">
            <a:extLst>
              <a:ext uri="{FF2B5EF4-FFF2-40B4-BE49-F238E27FC236}">
                <a16:creationId xmlns:a16="http://schemas.microsoft.com/office/drawing/2014/main" id="{355DFAB2-4061-DF9C-9146-E1233A311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03" y="3522894"/>
            <a:ext cx="7858991" cy="315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D9B945-91D2-85F9-9769-CE38D33D1442}"/>
              </a:ext>
            </a:extLst>
          </p:cNvPr>
          <p:cNvSpPr txBox="1"/>
          <p:nvPr/>
        </p:nvSpPr>
        <p:spPr>
          <a:xfrm>
            <a:off x="3926032" y="76950"/>
            <a:ext cx="6099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S" altLang="ru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Динамика популярности по запросу: “детейлинг” в Москве </a:t>
            </a:r>
            <a:endParaRPr kumimoji="0" lang="ru-US" altLang="ru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F2538B-4650-4079-3900-F67E163AAB7D}"/>
              </a:ext>
            </a:extLst>
          </p:cNvPr>
          <p:cNvSpPr txBox="1"/>
          <p:nvPr/>
        </p:nvSpPr>
        <p:spPr>
          <a:xfrm>
            <a:off x="4068041" y="3244334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S" altLang="ru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Популярность по субрегионам </a:t>
            </a:r>
            <a:endParaRPr kumimoji="0" lang="ru-US" altLang="ru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51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3.png">
            <a:extLst>
              <a:ext uri="{FF2B5EF4-FFF2-40B4-BE49-F238E27FC236}">
                <a16:creationId xmlns:a16="http://schemas.microsoft.com/office/drawing/2014/main" id="{1B983B21-F271-C910-5F9C-E08DCA03B13D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670014" y="895400"/>
            <a:ext cx="4851972" cy="5682044"/>
          </a:xfrm>
          <a:prstGeom prst="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672F2-1DE0-E530-7A1E-CB2F0564C844}"/>
              </a:ext>
            </a:extLst>
          </p:cNvPr>
          <p:cNvSpPr txBox="1"/>
          <p:nvPr/>
        </p:nvSpPr>
        <p:spPr>
          <a:xfrm>
            <a:off x="4743450" y="280556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 статей расходов</a:t>
            </a:r>
            <a:r>
              <a:rPr lang="ru-US" dirty="0">
                <a:effectLst/>
              </a:rPr>
              <a:t> </a:t>
            </a:r>
            <a:endParaRPr lang="ru-US" dirty="0"/>
          </a:p>
        </p:txBody>
      </p:sp>
    </p:spTree>
    <p:extLst>
      <p:ext uri="{BB962C8B-B14F-4D97-AF65-F5344CB8AC3E}">
        <p14:creationId xmlns:p14="http://schemas.microsoft.com/office/powerpoint/2010/main" val="3073119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>
            <a:extLst>
              <a:ext uri="{FF2B5EF4-FFF2-40B4-BE49-F238E27FC236}">
                <a16:creationId xmlns:a16="http://schemas.microsoft.com/office/drawing/2014/main" id="{39D7968A-2F1A-909A-B867-1B54D4BF320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59760" y="1607905"/>
            <a:ext cx="11472479" cy="4626640"/>
          </a:xfrm>
          <a:prstGeom prst="rect">
            <a:avLst/>
          </a:prstGeom>
          <a:ln w="25400">
            <a:solidFill>
              <a:srgbClr val="000000"/>
            </a:solidFill>
            <a:prstDash val="solid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9B177E-48DF-11F4-76AE-7A94421013DB}"/>
              </a:ext>
            </a:extLst>
          </p:cNvPr>
          <p:cNvSpPr txBox="1"/>
          <p:nvPr/>
        </p:nvSpPr>
        <p:spPr>
          <a:xfrm>
            <a:off x="3046268" y="497716"/>
            <a:ext cx="6099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Прогнозируемый отчет о финансовых результатах проекта “Wheel2Wheel”</a:t>
            </a:r>
            <a:r>
              <a:rPr lang="ru-US" dirty="0">
                <a:effectLst/>
              </a:rPr>
              <a:t> </a:t>
            </a:r>
            <a:endParaRPr lang="ru-US" dirty="0"/>
          </a:p>
        </p:txBody>
      </p:sp>
    </p:spTree>
    <p:extLst>
      <p:ext uri="{BB962C8B-B14F-4D97-AF65-F5344CB8AC3E}">
        <p14:creationId xmlns:p14="http://schemas.microsoft.com/office/powerpoint/2010/main" val="3131676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.png">
            <a:extLst>
              <a:ext uri="{FF2B5EF4-FFF2-40B4-BE49-F238E27FC236}">
                <a16:creationId xmlns:a16="http://schemas.microsoft.com/office/drawing/2014/main" id="{287F398C-7AA6-9089-595A-1B4215804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6627"/>
            <a:ext cx="10515600" cy="429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EFB222-B0A9-F108-AB7B-3E9DCCAC9319}"/>
              </a:ext>
            </a:extLst>
          </p:cNvPr>
          <p:cNvSpPr txBox="1"/>
          <p:nvPr/>
        </p:nvSpPr>
        <p:spPr>
          <a:xfrm>
            <a:off x="3080905" y="844034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S" altLang="ru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Графическое отображение изменений показателей. </a:t>
            </a:r>
            <a:endParaRPr kumimoji="0" lang="ru-US" altLang="ru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81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6.png">
            <a:extLst>
              <a:ext uri="{FF2B5EF4-FFF2-40B4-BE49-F238E27FC236}">
                <a16:creationId xmlns:a16="http://schemas.microsoft.com/office/drawing/2014/main" id="{B706C99E-A7FB-A340-FFCD-9B7374C27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889" y="1169323"/>
            <a:ext cx="8824221" cy="52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1B9CC9-F58E-601A-6B6F-84CF2D3A3EFE}"/>
              </a:ext>
            </a:extLst>
          </p:cNvPr>
          <p:cNvSpPr txBox="1"/>
          <p:nvPr/>
        </p:nvSpPr>
        <p:spPr>
          <a:xfrm>
            <a:off x="3046268" y="373026"/>
            <a:ext cx="6099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S" altLang="ru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Графическое отображение оценки устойчивости проекта. </a:t>
            </a:r>
            <a:endParaRPr kumimoji="0" lang="ru-US" altLang="ru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064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0.png">
            <a:extLst>
              <a:ext uri="{FF2B5EF4-FFF2-40B4-BE49-F238E27FC236}">
                <a16:creationId xmlns:a16="http://schemas.microsoft.com/office/drawing/2014/main" id="{5BAA529F-6FBB-D4E5-596D-0E7634D16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43" y="1094508"/>
            <a:ext cx="10017713" cy="513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37B3F2-F6D8-947E-DFBE-57BEAE6EFCBC}"/>
              </a:ext>
            </a:extLst>
          </p:cNvPr>
          <p:cNvSpPr txBox="1"/>
          <p:nvPr/>
        </p:nvSpPr>
        <p:spPr>
          <a:xfrm>
            <a:off x="3319030" y="355844"/>
            <a:ext cx="55539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S" altLang="ru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Основные финансовые показатели проекта</a:t>
            </a:r>
            <a:endParaRPr kumimoji="0" lang="ru-US" altLang="ru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US" altLang="ru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28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C0F939-FCAF-8205-5E15-6BE82F606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78" y="1649124"/>
            <a:ext cx="11411444" cy="3019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B7F615-49AF-F82F-F8B5-FEAA15B13AB2}"/>
              </a:ext>
            </a:extLst>
          </p:cNvPr>
          <p:cNvSpPr txBox="1"/>
          <p:nvPr/>
        </p:nvSpPr>
        <p:spPr>
          <a:xfrm>
            <a:off x="4065587" y="489632"/>
            <a:ext cx="4060825" cy="646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ввезенных автомобилей по параллельному импорту в РФ.</a:t>
            </a:r>
            <a:r>
              <a:rPr lang="ru-US" dirty="0">
                <a:effectLst/>
              </a:rPr>
              <a:t> </a:t>
            </a:r>
            <a:endParaRPr lang="ru-US" dirty="0"/>
          </a:p>
        </p:txBody>
      </p:sp>
    </p:spTree>
    <p:extLst>
      <p:ext uri="{BB962C8B-B14F-4D97-AF65-F5344CB8AC3E}">
        <p14:creationId xmlns:p14="http://schemas.microsoft.com/office/powerpoint/2010/main" val="138318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2E4E04-CAB3-97BE-F3B5-99B7EB513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4"/>
          <a:stretch/>
        </p:blipFill>
        <p:spPr>
          <a:xfrm>
            <a:off x="1794164" y="614478"/>
            <a:ext cx="8603672" cy="5906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758F14-8ACF-1E8E-43D3-71C2297DC8D8}"/>
              </a:ext>
            </a:extLst>
          </p:cNvPr>
          <p:cNvSpPr txBox="1"/>
          <p:nvPr/>
        </p:nvSpPr>
        <p:spPr>
          <a:xfrm>
            <a:off x="3240085" y="29758"/>
            <a:ext cx="5711829" cy="471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Перечень наиболее востребованных услуг</a:t>
            </a:r>
            <a:endParaRPr lang="ru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65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886210-A8B3-B458-F6FE-879D0FD5B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" t="1838" r="573" b="1851"/>
          <a:stretch/>
        </p:blipFill>
        <p:spPr>
          <a:xfrm>
            <a:off x="1504372" y="323091"/>
            <a:ext cx="9183256" cy="6211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275D8B-A7CE-1D8A-3787-E09654181369}"/>
              </a:ext>
            </a:extLst>
          </p:cNvPr>
          <p:cNvSpPr txBox="1"/>
          <p:nvPr/>
        </p:nvSpPr>
        <p:spPr>
          <a:xfrm>
            <a:off x="3040538" y="-134920"/>
            <a:ext cx="6110923" cy="45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Сценарий получения выручки предприятием</a:t>
            </a:r>
            <a:endParaRPr lang="ru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298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png">
            <a:extLst>
              <a:ext uri="{FF2B5EF4-FFF2-40B4-BE49-F238E27FC236}">
                <a16:creationId xmlns:a16="http://schemas.microsoft.com/office/drawing/2014/main" id="{984219E0-5CDA-71CA-C91E-EF75F586F220}"/>
              </a:ext>
            </a:extLst>
          </p:cNvPr>
          <p:cNvPicPr/>
          <p:nvPr/>
        </p:nvPicPr>
        <p:blipFill>
          <a:blip r:embed="rId2"/>
          <a:srcRect b="3258"/>
          <a:stretch>
            <a:fillRect/>
          </a:stretch>
        </p:blipFill>
        <p:spPr>
          <a:xfrm>
            <a:off x="2128181" y="534554"/>
            <a:ext cx="7935637" cy="5788891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F12989-78B3-6496-063F-1907B4A5660C}"/>
              </a:ext>
            </a:extLst>
          </p:cNvPr>
          <p:cNvSpPr txBox="1"/>
          <p:nvPr/>
        </p:nvSpPr>
        <p:spPr>
          <a:xfrm>
            <a:off x="4813476" y="122039"/>
            <a:ext cx="2565046" cy="376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Территориальный охват</a:t>
            </a:r>
            <a:r>
              <a:rPr lang="ru-US" dirty="0">
                <a:effectLst/>
              </a:rPr>
              <a:t> </a:t>
            </a:r>
            <a:endParaRPr lang="ru-US" dirty="0"/>
          </a:p>
        </p:txBody>
      </p:sp>
    </p:spTree>
    <p:extLst>
      <p:ext uri="{BB962C8B-B14F-4D97-AF65-F5344CB8AC3E}">
        <p14:creationId xmlns:p14="http://schemas.microsoft.com/office/powerpoint/2010/main" val="217591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png">
            <a:extLst>
              <a:ext uri="{FF2B5EF4-FFF2-40B4-BE49-F238E27FC236}">
                <a16:creationId xmlns:a16="http://schemas.microsoft.com/office/drawing/2014/main" id="{E86DD12F-E6F9-426D-A984-03CE9EADB6B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28218" y="540327"/>
            <a:ext cx="8335564" cy="5777346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FABC96-64CD-B991-1060-03D74BC33EA3}"/>
              </a:ext>
            </a:extLst>
          </p:cNvPr>
          <p:cNvSpPr txBox="1"/>
          <p:nvPr/>
        </p:nvSpPr>
        <p:spPr>
          <a:xfrm>
            <a:off x="4784148" y="0"/>
            <a:ext cx="2623704" cy="458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Схема помещения </a:t>
            </a:r>
            <a:endParaRPr lang="ru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40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5.jpg">
            <a:extLst>
              <a:ext uri="{FF2B5EF4-FFF2-40B4-BE49-F238E27FC236}">
                <a16:creationId xmlns:a16="http://schemas.microsoft.com/office/drawing/2014/main" id="{E38FC753-29B5-CD94-B238-5F9D93CF40C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953822" y="527884"/>
            <a:ext cx="6284355" cy="5540405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3839AB-32D7-D822-AC19-5769F62934F1}"/>
              </a:ext>
            </a:extLst>
          </p:cNvPr>
          <p:cNvSpPr txBox="1"/>
          <p:nvPr/>
        </p:nvSpPr>
        <p:spPr>
          <a:xfrm>
            <a:off x="4119995" y="85497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Организационная схема предприятия </a:t>
            </a:r>
            <a:endParaRPr lang="ru-US" dirty="0"/>
          </a:p>
        </p:txBody>
      </p:sp>
    </p:spTree>
    <p:extLst>
      <p:ext uri="{BB962C8B-B14F-4D97-AF65-F5344CB8AC3E}">
        <p14:creationId xmlns:p14="http://schemas.microsoft.com/office/powerpoint/2010/main" val="2435361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8.jpg">
            <a:extLst>
              <a:ext uri="{FF2B5EF4-FFF2-40B4-BE49-F238E27FC236}">
                <a16:creationId xmlns:a16="http://schemas.microsoft.com/office/drawing/2014/main" id="{D9C3BFDF-D6B2-26F0-0B47-1CA3D74D8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497568"/>
            <a:ext cx="57277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24.jpg">
            <a:extLst>
              <a:ext uri="{FF2B5EF4-FFF2-40B4-BE49-F238E27FC236}">
                <a16:creationId xmlns:a16="http://schemas.microsoft.com/office/drawing/2014/main" id="{E33FD746-C91B-2669-FB5A-14A3706F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73200"/>
            <a:ext cx="57277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3C86EA-FDB6-D392-81A2-945A2995CC68}"/>
              </a:ext>
            </a:extLst>
          </p:cNvPr>
          <p:cNvSpPr txBox="1"/>
          <p:nvPr/>
        </p:nvSpPr>
        <p:spPr>
          <a:xfrm>
            <a:off x="220519" y="390389"/>
            <a:ext cx="6099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S" altLang="ru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Пример оказания услуги мойки автомобиля на парковочной зоне в черте города с учетом соблюдения требований законодательства РФ</a:t>
            </a:r>
            <a:endParaRPr kumimoji="0" lang="ru-US" altLang="ru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7B7CB-4BF9-6456-7330-0706B3F14491}"/>
              </a:ext>
            </a:extLst>
          </p:cNvPr>
          <p:cNvSpPr txBox="1"/>
          <p:nvPr/>
        </p:nvSpPr>
        <p:spPr>
          <a:xfrm>
            <a:off x="6062519" y="667388"/>
            <a:ext cx="609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S" altLang="ru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Пример работы специалистов-детейлеров</a:t>
            </a:r>
            <a:endParaRPr kumimoji="0" lang="ru-US" altLang="ru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00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8.jpg">
            <a:extLst>
              <a:ext uri="{FF2B5EF4-FFF2-40B4-BE49-F238E27FC236}">
                <a16:creationId xmlns:a16="http://schemas.microsoft.com/office/drawing/2014/main" id="{056A675D-4CE8-4754-31D9-05228D801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r="6563" b="7383"/>
          <a:stretch/>
        </p:blipFill>
        <p:spPr bwMode="auto">
          <a:xfrm>
            <a:off x="1640317" y="1298134"/>
            <a:ext cx="8911366" cy="402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676430-FD74-B090-C34E-BF7A0734A5BB}"/>
              </a:ext>
            </a:extLst>
          </p:cNvPr>
          <p:cNvSpPr txBox="1"/>
          <p:nvPr/>
        </p:nvSpPr>
        <p:spPr>
          <a:xfrm>
            <a:off x="3046269" y="414589"/>
            <a:ext cx="6099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S" altLang="ru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Результат опроса членов гольф-клубов</a:t>
            </a:r>
            <a:endParaRPr kumimoji="0" lang="ru-US" altLang="ru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US" altLang="ru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Источник: составлено автором</a:t>
            </a:r>
            <a:endParaRPr kumimoji="0" lang="ru-US" altLang="ru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525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141</Words>
  <Application>Microsoft Macintosh PowerPoint</Application>
  <PresentationFormat>Широкоэкранный</PresentationFormat>
  <Paragraphs>38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Буков Станислав Александрович</dc:creator>
  <cp:lastModifiedBy>Буков Станислав Александрович</cp:lastModifiedBy>
  <cp:revision>2</cp:revision>
  <dcterms:created xsi:type="dcterms:W3CDTF">2024-06-18T18:39:37Z</dcterms:created>
  <dcterms:modified xsi:type="dcterms:W3CDTF">2024-06-18T18:56:40Z</dcterms:modified>
</cp:coreProperties>
</file>