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12192000" cy="6858000"/>
  <p:embeddedFontLst>
    <p:embeddedFont>
      <p:font typeface="Arial Narrow"/>
      <p:regular r:id="rId19"/>
      <p:bold r:id="rId20"/>
      <p:italic r:id="rId21"/>
      <p:boldItalic r:id="rId22"/>
    </p:embeddedFont>
    <p:embeddedFont>
      <p:font typeface="Arial Black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frpsBBZp1TIB5bqyFRHUF+U4z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11" Type="http://schemas.openxmlformats.org/officeDocument/2006/relationships/slide" Target="slides/slide6.xml"/><Relationship Id="rId22" Type="http://schemas.openxmlformats.org/officeDocument/2006/relationships/font" Target="fonts/ArialNarrow-boldItalic.fntdata"/><Relationship Id="rId10" Type="http://schemas.openxmlformats.org/officeDocument/2006/relationships/slide" Target="slides/slide5.xml"/><Relationship Id="rId21" Type="http://schemas.openxmlformats.org/officeDocument/2006/relationships/font" Target="fonts/ArialNarrow-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C95"/>
              </a:buClr>
              <a:buSzPts val="2400"/>
              <a:buNone/>
              <a:defRPr sz="2400">
                <a:solidFill>
                  <a:srgbClr val="888C9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2000"/>
              <a:buNone/>
              <a:defRPr sz="2000">
                <a:solidFill>
                  <a:srgbClr val="888C9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800"/>
              <a:buNone/>
              <a:defRPr sz="1800">
                <a:solidFill>
                  <a:srgbClr val="888C9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5"/>
              </a:buClr>
              <a:buSzPts val="1600"/>
              <a:buNone/>
              <a:defRPr sz="1600">
                <a:solidFill>
                  <a:srgbClr val="888C95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0" i="0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280750" y="2154183"/>
            <a:ext cx="9648826" cy="229563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Black"/>
              <a:buNone/>
            </a:pPr>
            <a:r>
              <a:rPr lang="ru-RU" sz="4267">
                <a:latin typeface="Arial Black"/>
                <a:ea typeface="Arial Black"/>
                <a:cs typeface="Arial Black"/>
                <a:sym typeface="Arial Black"/>
              </a:rPr>
              <a:t>«</a:t>
            </a:r>
            <a:r>
              <a:rPr lang="ru-RU" sz="4000">
                <a:latin typeface="Arial Black"/>
                <a:ea typeface="Arial Black"/>
                <a:cs typeface="Arial Black"/>
                <a:sym typeface="Arial Black"/>
              </a:rPr>
              <a:t>Разработка B2B платформы «TourMeal» для взаимодействия туроператоров и предприятий питания</a:t>
            </a:r>
            <a:r>
              <a:rPr lang="ru-RU" sz="4267">
                <a:latin typeface="Arial Black"/>
                <a:ea typeface="Arial Black"/>
                <a:cs typeface="Arial Black"/>
                <a:sym typeface="Arial Black"/>
              </a:rPr>
              <a:t>»</a:t>
            </a:r>
            <a:endParaRPr sz="4267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280750" y="4965129"/>
            <a:ext cx="9854249" cy="88404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D50"/>
              </a:buClr>
              <a:buSzPts val="1400"/>
              <a:buNone/>
            </a:pPr>
            <a:r>
              <a:rPr lang="ru-RU" sz="2000">
                <a:solidFill>
                  <a:srgbClr val="0B2D50"/>
                </a:solidFill>
              </a:rPr>
              <a:t>Выполнили: студенты  группы 15.08Д-11бТ/21 Первушина А.А. и Бредихина Е.Е.</a:t>
            </a:r>
            <a:endParaRPr sz="2000">
              <a:solidFill>
                <a:srgbClr val="0B2D5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D50"/>
              </a:buClr>
              <a:buSzPts val="1400"/>
              <a:buNone/>
            </a:pPr>
            <a:r>
              <a:rPr lang="ru-RU" sz="2000">
                <a:solidFill>
                  <a:srgbClr val="0B2D50"/>
                </a:solidFill>
              </a:rPr>
              <a:t>Научный руководитель: Кульгачев И.П., к.ф.н., доцент.</a:t>
            </a:r>
            <a:endParaRPr sz="2000">
              <a:solidFill>
                <a:srgbClr val="0B2D50"/>
              </a:solidFill>
            </a:endParaRPr>
          </a:p>
        </p:txBody>
      </p:sp>
      <p:sp>
        <p:nvSpPr>
          <p:cNvPr id="90" name="Google Shape;90;p1"/>
          <p:cNvSpPr txBox="1"/>
          <p:nvPr>
            <p:ph type="ctrTitle"/>
          </p:nvPr>
        </p:nvSpPr>
        <p:spPr>
          <a:xfrm>
            <a:off x="1799862" y="1266179"/>
            <a:ext cx="8610601" cy="5893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Black"/>
              <a:buNone/>
            </a:pPr>
            <a:r>
              <a:rPr lang="ru-RU" sz="3000">
                <a:latin typeface="Arial Black"/>
                <a:ea typeface="Arial Black"/>
                <a:cs typeface="Arial Black"/>
                <a:sym typeface="Arial Black"/>
              </a:rPr>
              <a:t>Выпускная квалификационная работа </a:t>
            </a:r>
            <a:endParaRPr sz="3000">
              <a:solidFill>
                <a:schemeClr val="accen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739" y="92764"/>
            <a:ext cx="1843835" cy="103741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5207431" y="6104234"/>
            <a:ext cx="2000886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D5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Москва –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/>
          <p:nvPr>
            <p:ph type="ctrTitle"/>
          </p:nvPr>
        </p:nvSpPr>
        <p:spPr>
          <a:xfrm>
            <a:off x="4295774" y="316792"/>
            <a:ext cx="3705226" cy="5893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Narrow"/>
              <a:buNone/>
            </a:pPr>
            <a:r>
              <a:rPr b="1" lang="ru-RU" sz="3500"/>
              <a:t>Финансовый план</a:t>
            </a:r>
            <a:endParaRPr b="1" sz="3500">
              <a:solidFill>
                <a:schemeClr val="accent1"/>
              </a:solidFill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298" name="Google Shape;2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739" y="92764"/>
            <a:ext cx="1843835" cy="103741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0"/>
          <p:cNvSpPr/>
          <p:nvPr/>
        </p:nvSpPr>
        <p:spPr>
          <a:xfrm>
            <a:off x="1991407" y="1647825"/>
            <a:ext cx="2113868" cy="495300"/>
          </a:xfrm>
          <a:prstGeom prst="roundRect">
            <a:avLst>
              <a:gd fmla="val 23066" name="adj"/>
            </a:avLst>
          </a:prstGeom>
          <a:solidFill>
            <a:srgbClr val="0B2D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3 652 455,88 руб.</a:t>
            </a: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1991407" y="2316404"/>
            <a:ext cx="2113868" cy="496534"/>
          </a:xfrm>
          <a:prstGeom prst="roundRect">
            <a:avLst>
              <a:gd fmla="val 23066" name="adj"/>
            </a:avLst>
          </a:prstGeom>
          <a:solidFill>
            <a:srgbClr val="0B2D50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chemeClr val="lt1"/>
                </a:solidFill>
              </a:rPr>
              <a:t>1 609 174,88 руб.</a:t>
            </a:r>
            <a:endParaRPr/>
          </a:p>
        </p:txBody>
      </p:sp>
      <p:cxnSp>
        <p:nvCxnSpPr>
          <p:cNvPr id="301" name="Google Shape;301;p10"/>
          <p:cNvCxnSpPr>
            <a:stCxn id="299" idx="3"/>
          </p:cNvCxnSpPr>
          <p:nvPr/>
        </p:nvCxnSpPr>
        <p:spPr>
          <a:xfrm>
            <a:off x="4105275" y="1895475"/>
            <a:ext cx="324000" cy="0"/>
          </a:xfrm>
          <a:prstGeom prst="straightConnector1">
            <a:avLst/>
          </a:prstGeom>
          <a:noFill/>
          <a:ln cap="flat" cmpd="sng" w="9525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10"/>
          <p:cNvCxnSpPr/>
          <p:nvPr/>
        </p:nvCxnSpPr>
        <p:spPr>
          <a:xfrm>
            <a:off x="4105275" y="2564671"/>
            <a:ext cx="323850" cy="0"/>
          </a:xfrm>
          <a:prstGeom prst="straightConnector1">
            <a:avLst/>
          </a:prstGeom>
          <a:noFill/>
          <a:ln cap="flat" cmpd="sng" w="9525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3" name="Google Shape;303;p10"/>
          <p:cNvSpPr/>
          <p:nvPr/>
        </p:nvSpPr>
        <p:spPr>
          <a:xfrm>
            <a:off x="4429125" y="1647825"/>
            <a:ext cx="5362575" cy="495300"/>
          </a:xfrm>
          <a:prstGeom prst="roundRect">
            <a:avLst>
              <a:gd fmla="val 23066" name="adj"/>
            </a:avLst>
          </a:prstGeom>
          <a:solidFill>
            <a:schemeClr val="lt1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Чистый денежный поток от операционных средств</a:t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4429125" y="2316404"/>
            <a:ext cx="5362575" cy="495300"/>
          </a:xfrm>
          <a:prstGeom prst="roundRect">
            <a:avLst>
              <a:gd fmla="val 23066" name="adj"/>
            </a:avLst>
          </a:prstGeom>
          <a:solidFill>
            <a:schemeClr val="lt1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Общий чистый денежный поток за период 1 год </a:t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1991407" y="3364060"/>
            <a:ext cx="2113868" cy="495300"/>
          </a:xfrm>
          <a:prstGeom prst="roundRect">
            <a:avLst>
              <a:gd fmla="val 23066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217,96%</a:t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1991407" y="4032639"/>
            <a:ext cx="2113868" cy="496534"/>
          </a:xfrm>
          <a:prstGeom prst="roundRect">
            <a:avLst>
              <a:gd fmla="val 23066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544,45 руб.</a:t>
            </a:r>
            <a:endParaRPr/>
          </a:p>
        </p:txBody>
      </p:sp>
      <p:cxnSp>
        <p:nvCxnSpPr>
          <p:cNvPr id="307" name="Google Shape;307;p10"/>
          <p:cNvCxnSpPr>
            <a:stCxn id="305" idx="3"/>
          </p:cNvCxnSpPr>
          <p:nvPr/>
        </p:nvCxnSpPr>
        <p:spPr>
          <a:xfrm>
            <a:off x="4105275" y="3611710"/>
            <a:ext cx="324000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"/>
          <p:cNvCxnSpPr/>
          <p:nvPr/>
        </p:nvCxnSpPr>
        <p:spPr>
          <a:xfrm>
            <a:off x="4105275" y="4280906"/>
            <a:ext cx="323850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9" name="Google Shape;309;p10"/>
          <p:cNvSpPr/>
          <p:nvPr/>
        </p:nvSpPr>
        <p:spPr>
          <a:xfrm>
            <a:off x="4429125" y="3364060"/>
            <a:ext cx="5362575" cy="495300"/>
          </a:xfrm>
          <a:prstGeom prst="roundRect">
            <a:avLst>
              <a:gd fmla="val 23066" name="adj"/>
            </a:avLst>
          </a:prstGeom>
          <a:solidFill>
            <a:schemeClr val="lt1"/>
          </a:solidFill>
          <a:ln cap="flat" cmpd="sng" w="12700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Эффективность маркетинговых вложений (ROMI)</a:t>
            </a:r>
            <a:endParaRPr b="1"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/>
          <p:nvPr/>
        </p:nvSpPr>
        <p:spPr>
          <a:xfrm>
            <a:off x="4429125" y="4032639"/>
            <a:ext cx="5362575" cy="495300"/>
          </a:xfrm>
          <a:prstGeom prst="roundRect">
            <a:avLst>
              <a:gd fmla="val 23066" name="adj"/>
            </a:avLst>
          </a:prstGeom>
          <a:solidFill>
            <a:schemeClr val="lt1"/>
          </a:solidFill>
          <a:ln cap="flat" cmpd="sng" w="12700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Маржинальная прибыль с одного пользователя (CM)</a:t>
            </a: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1991407" y="4701218"/>
            <a:ext cx="2113868" cy="495300"/>
          </a:xfrm>
          <a:prstGeom prst="roundRect">
            <a:avLst>
              <a:gd fmla="val 23066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29 944,75 руб.</a:t>
            </a:r>
            <a:endParaRPr b="1" sz="17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1991407" y="5369797"/>
            <a:ext cx="2113868" cy="496534"/>
          </a:xfrm>
          <a:prstGeom prst="roundRect">
            <a:avLst>
              <a:gd fmla="val 23066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999 руб.</a:t>
            </a:r>
            <a:endParaRPr b="1" sz="17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10"/>
          <p:cNvCxnSpPr>
            <a:stCxn id="311" idx="3"/>
          </p:cNvCxnSpPr>
          <p:nvPr/>
        </p:nvCxnSpPr>
        <p:spPr>
          <a:xfrm>
            <a:off x="4105275" y="4948868"/>
            <a:ext cx="324000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p10"/>
          <p:cNvCxnSpPr/>
          <p:nvPr/>
        </p:nvCxnSpPr>
        <p:spPr>
          <a:xfrm>
            <a:off x="4105275" y="5618064"/>
            <a:ext cx="323850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5" name="Google Shape;315;p10"/>
          <p:cNvSpPr/>
          <p:nvPr/>
        </p:nvSpPr>
        <p:spPr>
          <a:xfrm>
            <a:off x="4429125" y="4701218"/>
            <a:ext cx="5362575" cy="495300"/>
          </a:xfrm>
          <a:prstGeom prst="roundRect">
            <a:avLst>
              <a:gd fmla="val 23066" name="adj"/>
            </a:avLst>
          </a:prstGeom>
          <a:solidFill>
            <a:schemeClr val="lt1"/>
          </a:solidFill>
          <a:ln cap="flat" cmpd="sng" w="12700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Маржинальная прибыль за месяц (CM) </a:t>
            </a:r>
            <a:endParaRPr/>
          </a:p>
        </p:txBody>
      </p:sp>
      <p:sp>
        <p:nvSpPr>
          <p:cNvPr id="316" name="Google Shape;316;p10"/>
          <p:cNvSpPr/>
          <p:nvPr/>
        </p:nvSpPr>
        <p:spPr>
          <a:xfrm>
            <a:off x="4429125" y="5369797"/>
            <a:ext cx="5362575" cy="495300"/>
          </a:xfrm>
          <a:prstGeom prst="roundRect">
            <a:avLst>
              <a:gd fmla="val 23066" name="adj"/>
            </a:avLst>
          </a:prstGeom>
          <a:solidFill>
            <a:schemeClr val="lt1"/>
          </a:solidFill>
          <a:ln cap="flat" cmpd="sng" w="12700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План доходов в месяц на одного пользователя</a:t>
            </a:r>
            <a:endParaRPr b="1"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 txBox="1"/>
          <p:nvPr>
            <p:ph type="ctrTitle"/>
          </p:nvPr>
        </p:nvSpPr>
        <p:spPr>
          <a:xfrm>
            <a:off x="3114673" y="316792"/>
            <a:ext cx="6067425" cy="5893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Narrow"/>
              <a:buNone/>
            </a:pPr>
            <a:r>
              <a:rPr b="1" lang="ru-RU" sz="3500"/>
              <a:t>Экономическая эффективность</a:t>
            </a:r>
            <a:endParaRPr b="1" sz="3500">
              <a:solidFill>
                <a:schemeClr val="accent1"/>
              </a:solidFill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322" name="Google Shape;32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739" y="92764"/>
            <a:ext cx="1843835" cy="103741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"/>
          <p:cNvSpPr/>
          <p:nvPr/>
        </p:nvSpPr>
        <p:spPr>
          <a:xfrm>
            <a:off x="1991407" y="2247900"/>
            <a:ext cx="2113868" cy="495300"/>
          </a:xfrm>
          <a:prstGeom prst="roundRect">
            <a:avLst>
              <a:gd fmla="val 23066" name="adj"/>
            </a:avLst>
          </a:prstGeom>
          <a:solidFill>
            <a:srgbClr val="0B2D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1 109 174,88 руб. </a:t>
            </a:r>
            <a:endParaRPr b="1"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1991407" y="2916479"/>
            <a:ext cx="2113868" cy="496534"/>
          </a:xfrm>
          <a:prstGeom prst="roundRect">
            <a:avLst>
              <a:gd fmla="val 23066" name="adj"/>
            </a:avLst>
          </a:prstGeom>
          <a:solidFill>
            <a:srgbClr val="0B2D50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3,2</a:t>
            </a:r>
            <a:endParaRPr b="1"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11"/>
          <p:cNvCxnSpPr>
            <a:stCxn id="323" idx="3"/>
          </p:cNvCxnSpPr>
          <p:nvPr/>
        </p:nvCxnSpPr>
        <p:spPr>
          <a:xfrm>
            <a:off x="4105275" y="2495550"/>
            <a:ext cx="324000" cy="0"/>
          </a:xfrm>
          <a:prstGeom prst="straightConnector1">
            <a:avLst/>
          </a:prstGeom>
          <a:noFill/>
          <a:ln cap="flat" cmpd="sng" w="9525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11"/>
          <p:cNvCxnSpPr/>
          <p:nvPr/>
        </p:nvCxnSpPr>
        <p:spPr>
          <a:xfrm>
            <a:off x="4105275" y="3164746"/>
            <a:ext cx="323850" cy="0"/>
          </a:xfrm>
          <a:prstGeom prst="straightConnector1">
            <a:avLst/>
          </a:prstGeom>
          <a:noFill/>
          <a:ln cap="flat" cmpd="sng" w="9525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7" name="Google Shape;327;p11"/>
          <p:cNvSpPr/>
          <p:nvPr/>
        </p:nvSpPr>
        <p:spPr>
          <a:xfrm>
            <a:off x="4429125" y="2247900"/>
            <a:ext cx="5362575" cy="495300"/>
          </a:xfrm>
          <a:prstGeom prst="roundRect">
            <a:avLst>
              <a:gd fmla="val 23066" name="adj"/>
            </a:avLst>
          </a:prstGeom>
          <a:solidFill>
            <a:schemeClr val="lt1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NPV (чистая приведённая стоимость)</a:t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4429125" y="2916479"/>
            <a:ext cx="5362575" cy="495300"/>
          </a:xfrm>
          <a:prstGeom prst="roundRect">
            <a:avLst>
              <a:gd fmla="val 23066" name="adj"/>
            </a:avLst>
          </a:prstGeom>
          <a:solidFill>
            <a:schemeClr val="lt1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PI (индекс рентабельности)</a:t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1991407" y="3585058"/>
            <a:ext cx="2113868" cy="495300"/>
          </a:xfrm>
          <a:prstGeom prst="roundRect">
            <a:avLst>
              <a:gd fmla="val 23066" name="adj"/>
            </a:avLst>
          </a:prstGeom>
          <a:solidFill>
            <a:srgbClr val="0B2D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17%</a:t>
            </a:r>
            <a:endParaRPr b="1"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1991407" y="4253637"/>
            <a:ext cx="2113868" cy="496534"/>
          </a:xfrm>
          <a:prstGeom prst="roundRect">
            <a:avLst>
              <a:gd fmla="val 23066" name="adj"/>
            </a:avLst>
          </a:prstGeom>
          <a:solidFill>
            <a:srgbClr val="0B2D50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chemeClr val="lt1"/>
                </a:solidFill>
              </a:rPr>
              <a:t>567</a:t>
            </a:r>
            <a:r>
              <a:rPr b="1" lang="ru-RU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дн</a:t>
            </a:r>
            <a:r>
              <a:rPr b="1" lang="ru-RU" sz="1700">
                <a:solidFill>
                  <a:schemeClr val="lt1"/>
                </a:solidFill>
              </a:rPr>
              <a:t>ей</a:t>
            </a:r>
            <a:endParaRPr/>
          </a:p>
        </p:txBody>
      </p:sp>
      <p:cxnSp>
        <p:nvCxnSpPr>
          <p:cNvPr id="331" name="Google Shape;331;p11"/>
          <p:cNvCxnSpPr>
            <a:stCxn id="329" idx="3"/>
          </p:cNvCxnSpPr>
          <p:nvPr/>
        </p:nvCxnSpPr>
        <p:spPr>
          <a:xfrm>
            <a:off x="4105275" y="3832708"/>
            <a:ext cx="324000" cy="0"/>
          </a:xfrm>
          <a:prstGeom prst="straightConnector1">
            <a:avLst/>
          </a:prstGeom>
          <a:noFill/>
          <a:ln cap="flat" cmpd="sng" w="9525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2" name="Google Shape;332;p11"/>
          <p:cNvCxnSpPr/>
          <p:nvPr/>
        </p:nvCxnSpPr>
        <p:spPr>
          <a:xfrm>
            <a:off x="4105275" y="4501904"/>
            <a:ext cx="323850" cy="0"/>
          </a:xfrm>
          <a:prstGeom prst="straightConnector1">
            <a:avLst/>
          </a:prstGeom>
          <a:noFill/>
          <a:ln cap="flat" cmpd="sng" w="9525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3" name="Google Shape;333;p11"/>
          <p:cNvSpPr/>
          <p:nvPr/>
        </p:nvSpPr>
        <p:spPr>
          <a:xfrm>
            <a:off x="4429125" y="3585058"/>
            <a:ext cx="5362575" cy="495300"/>
          </a:xfrm>
          <a:prstGeom prst="roundRect">
            <a:avLst>
              <a:gd fmla="val 23066" name="adj"/>
            </a:avLst>
          </a:prstGeom>
          <a:solidFill>
            <a:schemeClr val="lt1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IRR (внутренняя норма доходности)</a:t>
            </a: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4429125" y="4253637"/>
            <a:ext cx="5362575" cy="495300"/>
          </a:xfrm>
          <a:prstGeom prst="roundRect">
            <a:avLst>
              <a:gd fmla="val 23066" name="adj"/>
            </a:avLst>
          </a:prstGeom>
          <a:solidFill>
            <a:schemeClr val="lt1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PP (срок окупаемости)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/>
          <p:nvPr>
            <p:ph type="ctrTitle"/>
          </p:nvPr>
        </p:nvSpPr>
        <p:spPr>
          <a:xfrm>
            <a:off x="4529135" y="316792"/>
            <a:ext cx="2514601" cy="5893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Narrow"/>
              <a:buNone/>
            </a:pPr>
            <a:r>
              <a:rPr b="1" lang="ru-RU" sz="3500"/>
              <a:t>Заключение</a:t>
            </a:r>
            <a:endParaRPr b="1" sz="3500">
              <a:solidFill>
                <a:schemeClr val="accent1"/>
              </a:solidFill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340" name="Google Shape;3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739" y="92764"/>
            <a:ext cx="1843835" cy="103741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2"/>
          <p:cNvSpPr txBox="1"/>
          <p:nvPr/>
        </p:nvSpPr>
        <p:spPr>
          <a:xfrm>
            <a:off x="1135236" y="1352549"/>
            <a:ext cx="9782420" cy="528637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71475" lvl="0" marL="71437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AutoNum type="arabicPeriod"/>
            </a:pPr>
            <a:r>
              <a:rPr lang="ru-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Платформа«TourMeal» позволяет автоматизировать подбор заведений питания для туров, упрощая процесс планирования и снижая временные затраты при планировании туристических маршрутов.</a:t>
            </a:r>
            <a:endParaRPr/>
          </a:p>
          <a:p>
            <a:pPr indent="-371475" lvl="0" marL="71437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AutoNum type="arabicPeriod"/>
            </a:pPr>
            <a:r>
              <a:rPr lang="ru-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Идея проекта подтверждается рыночной потребностью, выявленной в опросе туроператоров и предприятий питания о необходимости внедрения сервиса.</a:t>
            </a:r>
            <a:endParaRPr/>
          </a:p>
          <a:p>
            <a:pPr indent="-371475" lvl="0" marL="71437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AutoNum type="arabicPeriod"/>
            </a:pPr>
            <a:r>
              <a:rPr lang="ru-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обладает устойчивыми конкурентными преимуществами благодаря уникальной B2B-модели и отсутствию аналогов.</a:t>
            </a:r>
            <a:endParaRPr/>
          </a:p>
          <a:p>
            <a:pPr indent="-371475" lvl="0" marL="71437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AutoNum type="arabicPeriod"/>
            </a:pPr>
            <a:r>
              <a:rPr lang="ru-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Производственный план показал, что проект может быть реализован с небольшими переменными затратами. Организационная модель с использованием ИП и АУСН позволяет снизить административную нагрузку.</a:t>
            </a:r>
            <a:endParaRPr/>
          </a:p>
          <a:p>
            <a:pPr indent="-371475" lvl="0" marL="71437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AutoNum type="arabicPeriod"/>
            </a:pPr>
            <a:r>
              <a:rPr lang="ru-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Финансовые расчеты подтверждают устойчивость и рентабельность проекта.</a:t>
            </a:r>
            <a:endParaRPr/>
          </a:p>
          <a:p>
            <a:pPr indent="-371475" lvl="0" marL="71437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AutoNum type="arabicPeriod"/>
            </a:pPr>
            <a:r>
              <a:rPr lang="ru-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Риски находятся на умеренном уровне и могут быть управляемы.</a:t>
            </a:r>
            <a:endParaRPr/>
          </a:p>
          <a:p>
            <a:pPr indent="-371475" lvl="0" marL="714375" marR="0" rtl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B2D50"/>
              </a:buClr>
              <a:buSzPts val="1400"/>
              <a:buFont typeface="Arial Narrow"/>
              <a:buAutoNum type="arabicPeriod"/>
            </a:pPr>
            <a:r>
              <a:rPr lang="ru-RU" sz="17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Стартап-проект «TourMeal» демонстрирует высокую степень готовности к реализации и обладает потенциалом для успешного внедрения на рынок B2В-сервисов в туризме.</a:t>
            </a:r>
            <a:endParaRPr sz="17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3"/>
          <p:cNvGrpSpPr/>
          <p:nvPr/>
        </p:nvGrpSpPr>
        <p:grpSpPr>
          <a:xfrm>
            <a:off x="0" y="5374433"/>
            <a:ext cx="12192000" cy="189470"/>
            <a:chOff x="0" y="2512541"/>
            <a:chExt cx="12192000" cy="189470"/>
          </a:xfrm>
        </p:grpSpPr>
        <p:sp>
          <p:nvSpPr>
            <p:cNvPr id="347" name="Google Shape;347;p13"/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13"/>
          <p:cNvSpPr txBox="1"/>
          <p:nvPr/>
        </p:nvSpPr>
        <p:spPr>
          <a:xfrm>
            <a:off x="3317113" y="5733085"/>
            <a:ext cx="6034024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rgbClr val="0B2D50"/>
                </a:solidFill>
                <a:latin typeface="Arial Narrow"/>
                <a:ea typeface="Arial Narrow"/>
                <a:cs typeface="Arial Narrow"/>
                <a:sym typeface="Arial Narrow"/>
              </a:rPr>
              <a:t>Спасибо за внимание!</a:t>
            </a:r>
            <a:endParaRPr sz="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 выглядит как на открытом воздухе, небо, дерево, строительство&#10;&#10;Автоматически созданное описание" id="352" name="Google Shape;352;p13"/>
          <p:cNvPicPr preferRelativeResize="0"/>
          <p:nvPr/>
        </p:nvPicPr>
        <p:blipFill rotWithShape="1">
          <a:blip r:embed="rId3">
            <a:alphaModFix/>
          </a:blip>
          <a:srcRect b="0" l="0" r="0"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idx="1" type="subTitle"/>
          </p:nvPr>
        </p:nvSpPr>
        <p:spPr>
          <a:xfrm>
            <a:off x="889951" y="1552575"/>
            <a:ext cx="10397174" cy="455294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ru-RU" sz="2000"/>
              <a:t>Актуальность</a:t>
            </a:r>
            <a:r>
              <a:rPr lang="ru-RU" sz="2000"/>
              <a:t> темы выпускной квалификационной работы заключается в необходимости эффективного цифрового взаимодействия между туроператорами и предприятиями питания на фоне роста турпотока и усложнения требований туристов к питанию. Отсутствие специализированных B2B-сервисов затрудняет организацию питания во время туров, что делает разработку платформы </a:t>
            </a:r>
            <a:r>
              <a:rPr lang="ru-RU" sz="2000">
                <a:solidFill>
                  <a:srgbClr val="0B2D50"/>
                </a:solidFill>
              </a:rPr>
              <a:t>«TourMeal» актуальным решением для упрощения процесса формирования турпродукта. </a:t>
            </a:r>
            <a:endParaRPr sz="2000"/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ru-RU" sz="2000"/>
              <a:t>Целью</a:t>
            </a:r>
            <a:r>
              <a:rPr lang="ru-RU" sz="2000"/>
              <a:t> является разработка концепции, структуры и бизнес-модели цифрового B2B-сервиса. </a:t>
            </a:r>
            <a:endParaRPr sz="2000">
              <a:solidFill>
                <a:srgbClr val="0B2D5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B2D50"/>
              </a:buClr>
              <a:buSzPts val="1400"/>
              <a:buNone/>
            </a:pPr>
            <a:r>
              <a:rPr b="1" lang="ru-RU" sz="2000">
                <a:solidFill>
                  <a:srgbClr val="0B2D50"/>
                </a:solidFill>
              </a:rPr>
              <a:t>Объектом</a:t>
            </a:r>
            <a:r>
              <a:rPr lang="ru-RU" sz="2000">
                <a:solidFill>
                  <a:srgbClr val="0B2D50"/>
                </a:solidFill>
              </a:rPr>
              <a:t> исследования является цифровизация взаимодействия между субъектами туристской индустрии в сегменте B2B.</a:t>
            </a:r>
            <a:endParaRPr sz="2000">
              <a:solidFill>
                <a:srgbClr val="0B2D5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B2D50"/>
              </a:buClr>
              <a:buSzPts val="1400"/>
              <a:buNone/>
            </a:pPr>
            <a:r>
              <a:rPr b="1" lang="ru-RU" sz="2000">
                <a:solidFill>
                  <a:srgbClr val="0B2D50"/>
                </a:solidFill>
              </a:rPr>
              <a:t>Предметом</a:t>
            </a:r>
            <a:r>
              <a:rPr lang="ru-RU" sz="2000">
                <a:solidFill>
                  <a:srgbClr val="0B2D50"/>
                </a:solidFill>
              </a:rPr>
              <a:t> исследования выступает разработка B2B платформы «TourMeal» для взаимодействия туроператоров и предприятий питания. </a:t>
            </a:r>
            <a:endParaRPr sz="2000">
              <a:solidFill>
                <a:srgbClr val="0B2D50"/>
              </a:solidFill>
            </a:endParaRPr>
          </a:p>
        </p:txBody>
      </p:sp>
      <p:sp>
        <p:nvSpPr>
          <p:cNvPr id="98" name="Google Shape;98;p2"/>
          <p:cNvSpPr txBox="1"/>
          <p:nvPr>
            <p:ph type="ctrTitle"/>
          </p:nvPr>
        </p:nvSpPr>
        <p:spPr>
          <a:xfrm>
            <a:off x="4679778" y="316792"/>
            <a:ext cx="2817519" cy="5893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Narrow"/>
              <a:buNone/>
            </a:pPr>
            <a:r>
              <a:rPr b="1" lang="ru-RU" sz="3500"/>
              <a:t>Актуальность</a:t>
            </a:r>
            <a:endParaRPr b="1" sz="3500">
              <a:solidFill>
                <a:schemeClr val="accent1"/>
              </a:solidFill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739" y="92764"/>
            <a:ext cx="1843835" cy="1037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3"/>
          <p:cNvCxnSpPr/>
          <p:nvPr/>
        </p:nvCxnSpPr>
        <p:spPr>
          <a:xfrm rot="10800000">
            <a:off x="3396120" y="1451768"/>
            <a:ext cx="0" cy="758032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3"/>
          <p:cNvCxnSpPr/>
          <p:nvPr/>
        </p:nvCxnSpPr>
        <p:spPr>
          <a:xfrm>
            <a:off x="3402470" y="1451768"/>
            <a:ext cx="5124450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3"/>
          <p:cNvCxnSpPr/>
          <p:nvPr/>
        </p:nvCxnSpPr>
        <p:spPr>
          <a:xfrm>
            <a:off x="3396120" y="3462409"/>
            <a:ext cx="0" cy="620741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3"/>
          <p:cNvCxnSpPr/>
          <p:nvPr/>
        </p:nvCxnSpPr>
        <p:spPr>
          <a:xfrm>
            <a:off x="5958344" y="3462409"/>
            <a:ext cx="0" cy="31037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8" name="Google Shape;108;p3"/>
          <p:cNvSpPr txBox="1"/>
          <p:nvPr>
            <p:ph idx="1" type="subTitle"/>
          </p:nvPr>
        </p:nvSpPr>
        <p:spPr>
          <a:xfrm>
            <a:off x="3221512" y="1451768"/>
            <a:ext cx="5551013" cy="69054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600"/>
              <a:t>Упрощение взаимодействия между 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None/>
            </a:pPr>
            <a:r>
              <a:rPr lang="ru-RU" sz="1600"/>
              <a:t>туроператорами и предприятиями питания</a:t>
            </a:r>
            <a:endParaRPr sz="1600">
              <a:solidFill>
                <a:srgbClr val="0B2D50"/>
              </a:solidFill>
            </a:endParaRPr>
          </a:p>
        </p:txBody>
      </p:sp>
      <p:sp>
        <p:nvSpPr>
          <p:cNvPr id="109" name="Google Shape;109;p3"/>
          <p:cNvSpPr txBox="1"/>
          <p:nvPr>
            <p:ph type="ctrTitle"/>
          </p:nvPr>
        </p:nvSpPr>
        <p:spPr>
          <a:xfrm>
            <a:off x="2800349" y="316792"/>
            <a:ext cx="5972176" cy="5893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Narrow"/>
              <a:buNone/>
            </a:pPr>
            <a:r>
              <a:rPr b="1" lang="ru-RU" sz="3500"/>
              <a:t>Концепция проекта </a:t>
            </a:r>
            <a:r>
              <a:rPr b="1" lang="ru-RU" sz="3600">
                <a:solidFill>
                  <a:srgbClr val="0B2D50"/>
                </a:solidFill>
              </a:rPr>
              <a:t>«TourMeal»</a:t>
            </a:r>
            <a:endParaRPr b="1" sz="3500">
              <a:solidFill>
                <a:schemeClr val="accent1"/>
              </a:solidFill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739" y="92764"/>
            <a:ext cx="1843835" cy="103741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2200275" y="2209800"/>
            <a:ext cx="2391690" cy="125837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Автоматизированный подбор заведений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 запрос группы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762500" y="2209800"/>
            <a:ext cx="2391690" cy="125837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Централизованная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база ресторанов 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фильтрацией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7324725" y="2209800"/>
            <a:ext cx="2391690" cy="125837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Прямое бронирование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коммуникация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без посредников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5105856" y="3820597"/>
            <a:ext cx="1704975" cy="525107"/>
          </a:xfrm>
          <a:prstGeom prst="roundRect">
            <a:avLst>
              <a:gd fmla="val 16667" name="adj"/>
            </a:avLst>
          </a:prstGeom>
          <a:solidFill>
            <a:srgbClr val="D2D5DC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TOURMEAL</a:t>
            </a:r>
            <a:endParaRPr b="1" i="0" sz="1600" u="none" cap="none" strike="noStrike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3"/>
          <p:cNvCxnSpPr/>
          <p:nvPr/>
        </p:nvCxnSpPr>
        <p:spPr>
          <a:xfrm>
            <a:off x="3396120" y="4083836"/>
            <a:ext cx="1663560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6" name="Google Shape;116;p3"/>
          <p:cNvCxnSpPr/>
          <p:nvPr/>
        </p:nvCxnSpPr>
        <p:spPr>
          <a:xfrm>
            <a:off x="8520570" y="3478384"/>
            <a:ext cx="0" cy="620741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" name="Google Shape;117;p3"/>
          <p:cNvCxnSpPr/>
          <p:nvPr/>
        </p:nvCxnSpPr>
        <p:spPr>
          <a:xfrm>
            <a:off x="6857010" y="4099811"/>
            <a:ext cx="1663560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118" name="Google Shape;118;p3"/>
          <p:cNvCxnSpPr>
            <a:endCxn id="113" idx="0"/>
          </p:cNvCxnSpPr>
          <p:nvPr/>
        </p:nvCxnSpPr>
        <p:spPr>
          <a:xfrm>
            <a:off x="8520570" y="1451700"/>
            <a:ext cx="0" cy="75810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3"/>
          <p:cNvCxnSpPr/>
          <p:nvPr/>
        </p:nvCxnSpPr>
        <p:spPr>
          <a:xfrm>
            <a:off x="5958344" y="4345704"/>
            <a:ext cx="0" cy="31037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" name="Google Shape;120;p3"/>
          <p:cNvSpPr/>
          <p:nvPr/>
        </p:nvSpPr>
        <p:spPr>
          <a:xfrm>
            <a:off x="3886200" y="4656075"/>
            <a:ext cx="4143375" cy="1529378"/>
          </a:xfrm>
          <a:prstGeom prst="roundRect">
            <a:avLst>
              <a:gd fmla="val 16667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989276" y="4842627"/>
            <a:ext cx="20306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B2B-ПЛАТФОРМА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045054" y="5210339"/>
            <a:ext cx="38265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Веб-сервис для автоматизированного подбора предприятий питания под параметры туристических маршрутов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/>
          <p:nvPr/>
        </p:nvSpPr>
        <p:spPr>
          <a:xfrm>
            <a:off x="1834664" y="1469147"/>
            <a:ext cx="3444927" cy="1985252"/>
          </a:xfrm>
          <a:prstGeom prst="roundRect">
            <a:avLst>
              <a:gd fmla="val 16667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>
            <p:ph type="ctrTitle"/>
          </p:nvPr>
        </p:nvSpPr>
        <p:spPr>
          <a:xfrm>
            <a:off x="3265487" y="256065"/>
            <a:ext cx="5537200" cy="5893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Narrow"/>
              <a:buNone/>
            </a:pPr>
            <a:r>
              <a:rPr b="1" lang="ru-RU" sz="3500"/>
              <a:t>Анализ конкурентной среды</a:t>
            </a:r>
            <a:endParaRPr b="1" sz="3500">
              <a:solidFill>
                <a:schemeClr val="accent1"/>
              </a:solidFill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739" y="0"/>
            <a:ext cx="1843835" cy="1037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130" name="Google Shape;13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2482" y="1756905"/>
            <a:ext cx="1854042" cy="618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background" id="131" name="Google Shape;13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8649" y="1623420"/>
            <a:ext cx="1083341" cy="880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 rot="-5400000">
            <a:off x="1158992" y="4833054"/>
            <a:ext cx="1929831" cy="525107"/>
          </a:xfrm>
          <a:prstGeom prst="roundRect">
            <a:avLst>
              <a:gd fmla="val 50000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TOURMEAL</a:t>
            </a:r>
            <a:endParaRPr b="1" sz="20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background" id="133" name="Google Shape;13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4717" y="2651153"/>
            <a:ext cx="2164786" cy="47714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/>
          <p:nvPr/>
        </p:nvSpPr>
        <p:spPr>
          <a:xfrm>
            <a:off x="6048072" y="2320225"/>
            <a:ext cx="2778760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онлайн-бронирование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6037912" y="2614649"/>
            <a:ext cx="3665706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фокус на общественном питании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6037912" y="2909073"/>
            <a:ext cx="36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современный интерфейс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755750" y="1725856"/>
            <a:ext cx="348172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sz="17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58154" y="2354599"/>
            <a:ext cx="3529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✖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5758154" y="2644116"/>
            <a:ext cx="3529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✖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5758154" y="2944782"/>
            <a:ext cx="3529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✖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6048072" y="1712025"/>
            <a:ext cx="3503146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расширенные фильтры поиска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2500088" y="4205518"/>
            <a:ext cx="2265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90,3</a:t>
            </a:r>
            <a:r>
              <a:rPr b="1" lang="ru-RU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%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500088" y="5080227"/>
            <a:ext cx="226597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97,1%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4403329" y="4521029"/>
            <a:ext cx="548640" cy="203200"/>
          </a:xfrm>
          <a:prstGeom prst="mathMin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4403329" y="5409514"/>
            <a:ext cx="548640" cy="203200"/>
          </a:xfrm>
          <a:prstGeom prst="mathMinus">
            <a:avLst>
              <a:gd fmla="val 23520" name="adj1"/>
            </a:avLst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5090876" y="4437963"/>
            <a:ext cx="48726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Решает проблему организаторов туризма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1715388" y="3993263"/>
            <a:ext cx="8280300" cy="22047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5090876" y="5332339"/>
            <a:ext cx="48726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Решает проблему предприятий питания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03325" y="2615273"/>
            <a:ext cx="548650" cy="5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/>
          <p:nvPr/>
        </p:nvSpPr>
        <p:spPr>
          <a:xfrm>
            <a:off x="1715339" y="1361440"/>
            <a:ext cx="8280300" cy="22047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4407941" y="1942125"/>
            <a:ext cx="2944357" cy="2889484"/>
          </a:xfrm>
          <a:prstGeom prst="ellipse">
            <a:avLst/>
          </a:prstGeom>
          <a:solidFill>
            <a:srgbClr val="0B2D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/>
          <p:nvPr>
            <p:ph type="ctrTitle"/>
          </p:nvPr>
        </p:nvSpPr>
        <p:spPr>
          <a:xfrm>
            <a:off x="3645111" y="306632"/>
            <a:ext cx="4761230" cy="5893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Narrow"/>
              <a:buNone/>
            </a:pPr>
            <a:r>
              <a:rPr b="1" lang="ru-RU" sz="3500"/>
              <a:t>Рыночные возможности</a:t>
            </a:r>
            <a:endParaRPr b="1" sz="3500">
              <a:solidFill>
                <a:schemeClr val="accent1"/>
              </a:solidFill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739" y="92764"/>
            <a:ext cx="1843835" cy="1037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/>
          <p:nvPr/>
        </p:nvSpPr>
        <p:spPr>
          <a:xfrm>
            <a:off x="4630569" y="2434567"/>
            <a:ext cx="2499103" cy="2397042"/>
          </a:xfrm>
          <a:prstGeom prst="ellipse">
            <a:avLst/>
          </a:prstGeom>
          <a:solidFill>
            <a:srgbClr val="1864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4761026" y="3149211"/>
            <a:ext cx="2237659" cy="1682397"/>
          </a:xfrm>
          <a:prstGeom prst="ellipse">
            <a:avLst/>
          </a:prstGeom>
          <a:solidFill>
            <a:srgbClr val="2A86E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4960968" y="3821725"/>
            <a:ext cx="1838299" cy="1009884"/>
          </a:xfrm>
          <a:prstGeom prst="ellipse">
            <a:avLst/>
          </a:prstGeom>
          <a:solidFill>
            <a:srgbClr val="86BA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5220467" y="4146639"/>
            <a:ext cx="13164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5461253" y="3346420"/>
            <a:ext cx="8348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5491211" y="2629965"/>
            <a:ext cx="787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TAM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481051" y="2022981"/>
            <a:ext cx="8081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PAM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5"/>
          <p:cNvCxnSpPr>
            <a:stCxn id="160" idx="6"/>
          </p:cNvCxnSpPr>
          <p:nvPr/>
        </p:nvCxnSpPr>
        <p:spPr>
          <a:xfrm>
            <a:off x="6799267" y="4326667"/>
            <a:ext cx="1792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5"/>
          <p:cNvCxnSpPr/>
          <p:nvPr/>
        </p:nvCxnSpPr>
        <p:spPr>
          <a:xfrm>
            <a:off x="3037676" y="4326667"/>
            <a:ext cx="1923292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67" name="Google Shape;167;p5"/>
          <p:cNvCxnSpPr/>
          <p:nvPr/>
        </p:nvCxnSpPr>
        <p:spPr>
          <a:xfrm>
            <a:off x="3037676" y="3715752"/>
            <a:ext cx="172335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5"/>
          <p:cNvCxnSpPr/>
          <p:nvPr/>
        </p:nvCxnSpPr>
        <p:spPr>
          <a:xfrm>
            <a:off x="6998685" y="3715752"/>
            <a:ext cx="159289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5"/>
          <p:cNvCxnSpPr/>
          <p:nvPr/>
        </p:nvCxnSpPr>
        <p:spPr>
          <a:xfrm>
            <a:off x="3037676" y="3114358"/>
            <a:ext cx="159289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5"/>
          <p:cNvCxnSpPr/>
          <p:nvPr/>
        </p:nvCxnSpPr>
        <p:spPr>
          <a:xfrm>
            <a:off x="6998685" y="3114358"/>
            <a:ext cx="159289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5"/>
          <p:cNvCxnSpPr/>
          <p:nvPr/>
        </p:nvCxnSpPr>
        <p:spPr>
          <a:xfrm>
            <a:off x="3037676" y="2485367"/>
            <a:ext cx="172335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5"/>
          <p:cNvCxnSpPr/>
          <p:nvPr/>
        </p:nvCxnSpPr>
        <p:spPr>
          <a:xfrm>
            <a:off x="6998684" y="2485367"/>
            <a:ext cx="159289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5"/>
          <p:cNvSpPr txBox="1"/>
          <p:nvPr/>
        </p:nvSpPr>
        <p:spPr>
          <a:xfrm>
            <a:off x="1246628" y="4146639"/>
            <a:ext cx="1791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1 798 200 руб.</a:t>
            </a:r>
            <a:endParaRPr b="1" sz="18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1158240" y="3537762"/>
            <a:ext cx="18794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18 341 640 руб.</a:t>
            </a:r>
            <a:endParaRPr b="1" sz="18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1158240" y="2929692"/>
            <a:ext cx="18794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36 695 268 руб.</a:t>
            </a:r>
            <a:endParaRPr b="1" sz="18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1158240" y="2300701"/>
            <a:ext cx="18794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41 190 768 руб.</a:t>
            </a:r>
            <a:endParaRPr b="1" sz="18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8722563" y="4142001"/>
            <a:ext cx="18794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18 857 124 руб.</a:t>
            </a:r>
            <a:endParaRPr b="1" sz="18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8722563" y="3537762"/>
            <a:ext cx="20104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377 358 264 руб.</a:t>
            </a:r>
            <a:endParaRPr b="1" sz="18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8722562" y="2929692"/>
            <a:ext cx="22371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1 259 651 088 руб.</a:t>
            </a:r>
            <a:endParaRPr b="1" sz="18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8722562" y="2300701"/>
            <a:ext cx="22371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1 414 584 000 руб.</a:t>
            </a:r>
            <a:endParaRPr b="1" sz="18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8566760" y="1092274"/>
            <a:ext cx="2314070" cy="847626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Объем рынка предприятий питания</a:t>
            </a:r>
            <a:endParaRPr sz="16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970320" y="1091863"/>
            <a:ext cx="2314070" cy="847626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Объем рынка организаторов туризма</a:t>
            </a:r>
            <a:endParaRPr sz="16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1288850" y="5404768"/>
            <a:ext cx="1715100" cy="338100"/>
          </a:xfrm>
          <a:prstGeom prst="roundRect">
            <a:avLst>
              <a:gd fmla="val 50000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Туроператоры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624450" y="5024799"/>
            <a:ext cx="3035400" cy="1584300"/>
          </a:xfrm>
          <a:prstGeom prst="roundRect">
            <a:avLst>
              <a:gd fmla="val 33473" name="adj"/>
            </a:avLst>
          </a:prstGeom>
          <a:noFill/>
          <a:ln cap="flat" cmpd="sng" w="12700">
            <a:solidFill>
              <a:srgbClr val="0B2D5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1288850" y="5977099"/>
            <a:ext cx="1715100" cy="326100"/>
          </a:xfrm>
          <a:prstGeom prst="roundRect">
            <a:avLst>
              <a:gd fmla="val 50000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Авторские туры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8280433" y="5176168"/>
            <a:ext cx="1305467" cy="338005"/>
          </a:xfrm>
          <a:prstGeom prst="roundRect">
            <a:avLst>
              <a:gd fmla="val 50000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Рестораны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8036561" y="5039874"/>
            <a:ext cx="3667760" cy="1584445"/>
          </a:xfrm>
          <a:prstGeom prst="roundRect">
            <a:avLst>
              <a:gd fmla="val 33473" name="adj"/>
            </a:avLst>
          </a:prstGeom>
          <a:noFill/>
          <a:ln cap="flat" cmpd="sng" w="12700">
            <a:solidFill>
              <a:srgbClr val="0B2D5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9723795" y="5207524"/>
            <a:ext cx="1850488" cy="593759"/>
          </a:xfrm>
          <a:prstGeom prst="roundRect">
            <a:avLst>
              <a:gd fmla="val 50000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Кейтеринговые компании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8321072" y="5647944"/>
            <a:ext cx="1224187" cy="338005"/>
          </a:xfrm>
          <a:prstGeom prst="roundRect">
            <a:avLst>
              <a:gd fmla="val 50000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Столовые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10235461" y="5991696"/>
            <a:ext cx="827155" cy="338005"/>
          </a:xfrm>
          <a:prstGeom prst="roundRect">
            <a:avLst>
              <a:gd fmla="val 50000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Кафе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8331618" y="6117711"/>
            <a:ext cx="1203093" cy="338005"/>
          </a:xfrm>
          <a:prstGeom prst="roundRect">
            <a:avLst>
              <a:gd fmla="val 50000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Кофейни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3969503" y="5433001"/>
            <a:ext cx="3831243" cy="684710"/>
          </a:xfrm>
          <a:prstGeom prst="ellipse">
            <a:avLst/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4290873" y="5616617"/>
            <a:ext cx="32755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ЦЕЛЕВАЯ АУДИТОРИЯ</a:t>
            </a:r>
            <a:endParaRPr b="1" sz="18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логотип, эмблема, символ&#10;&#10;Автоматически созданное описание" id="198" name="Google Shape;1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739" y="92764"/>
            <a:ext cx="1843835" cy="103741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 txBox="1"/>
          <p:nvPr/>
        </p:nvSpPr>
        <p:spPr>
          <a:xfrm>
            <a:off x="2153218" y="6061121"/>
            <a:ext cx="7611934" cy="53017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Прототип посадочной страницы проекта «TourMeal» в Figma</a:t>
            </a:r>
            <a:endParaRPr sz="17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 txBox="1"/>
          <p:nvPr>
            <p:ph type="ctrTitle"/>
          </p:nvPr>
        </p:nvSpPr>
        <p:spPr>
          <a:xfrm>
            <a:off x="5397208" y="213895"/>
            <a:ext cx="1123951" cy="5893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Narrow"/>
              <a:buNone/>
            </a:pPr>
            <a:r>
              <a:rPr b="1" lang="ru-RU" sz="3500"/>
              <a:t>MVP</a:t>
            </a:r>
            <a:endParaRPr b="1" sz="3500">
              <a:solidFill>
                <a:schemeClr val="accent1"/>
              </a:solidFill>
            </a:endParaRPr>
          </a:p>
        </p:txBody>
      </p:sp>
      <p:pic>
        <p:nvPicPr>
          <p:cNvPr id="201" name="Google Shape;20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3338" y="955649"/>
            <a:ext cx="9551688" cy="4953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7"/>
          <p:cNvCxnSpPr/>
          <p:nvPr/>
        </p:nvCxnSpPr>
        <p:spPr>
          <a:xfrm>
            <a:off x="3408122" y="4407796"/>
            <a:ext cx="0" cy="1006936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7"/>
          <p:cNvCxnSpPr/>
          <p:nvPr/>
        </p:nvCxnSpPr>
        <p:spPr>
          <a:xfrm>
            <a:off x="5108784" y="4407796"/>
            <a:ext cx="0" cy="1006936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8" name="Google Shape;208;p7"/>
          <p:cNvSpPr txBox="1"/>
          <p:nvPr>
            <p:ph type="ctrTitle"/>
          </p:nvPr>
        </p:nvSpPr>
        <p:spPr>
          <a:xfrm>
            <a:off x="3809999" y="293289"/>
            <a:ext cx="4838701" cy="5893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Narrow"/>
              <a:buNone/>
            </a:pPr>
            <a:r>
              <a:rPr b="1" lang="ru-RU" sz="3500"/>
              <a:t>Производственный план</a:t>
            </a:r>
            <a:endParaRPr b="1" sz="3500">
              <a:solidFill>
                <a:schemeClr val="accent1"/>
              </a:solidFill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209" name="Google Shape;2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739" y="92764"/>
            <a:ext cx="1843835" cy="103741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"/>
          <p:cNvSpPr/>
          <p:nvPr/>
        </p:nvSpPr>
        <p:spPr>
          <a:xfrm>
            <a:off x="2886645" y="1424211"/>
            <a:ext cx="2314070" cy="847626"/>
          </a:xfrm>
          <a:prstGeom prst="roundRect">
            <a:avLst>
              <a:gd fmla="val 16667" name="adj"/>
            </a:avLst>
          </a:prstGeom>
          <a:solidFill>
            <a:srgbClr val="D2D5DC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Затраты </a:t>
            </a:r>
            <a:r>
              <a:rPr b="1" lang="ru-RU" sz="16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6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запуска платформы</a:t>
            </a:r>
            <a:endParaRPr sz="16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7"/>
          <p:cNvCxnSpPr>
            <a:stCxn id="210" idx="2"/>
          </p:cNvCxnSpPr>
          <p:nvPr/>
        </p:nvCxnSpPr>
        <p:spPr>
          <a:xfrm>
            <a:off x="4043680" y="2271837"/>
            <a:ext cx="0" cy="58320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7"/>
          <p:cNvSpPr/>
          <p:nvPr/>
        </p:nvSpPr>
        <p:spPr>
          <a:xfrm>
            <a:off x="3124726" y="2865458"/>
            <a:ext cx="1837906" cy="781982"/>
          </a:xfrm>
          <a:prstGeom prst="roundRect">
            <a:avLst>
              <a:gd fmla="val 9465" name="adj"/>
            </a:avLst>
          </a:prstGeom>
          <a:noFill/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Техническая инфраструктура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5293211" y="2865458"/>
            <a:ext cx="1837906" cy="78198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Маркетинговая кампания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956241" y="2865458"/>
            <a:ext cx="1837906" cy="781982"/>
          </a:xfrm>
          <a:prstGeom prst="roundRect">
            <a:avLst>
              <a:gd fmla="val 9465" name="adj"/>
            </a:avLst>
          </a:prstGeom>
          <a:noFill/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Выплаты подрядчикам                и сотрудникам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7"/>
          <p:cNvCxnSpPr>
            <a:stCxn id="210" idx="1"/>
          </p:cNvCxnSpPr>
          <p:nvPr/>
        </p:nvCxnSpPr>
        <p:spPr>
          <a:xfrm rot="10800000">
            <a:off x="1875045" y="1848024"/>
            <a:ext cx="1011600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7"/>
          <p:cNvCxnSpPr>
            <a:endCxn id="214" idx="0"/>
          </p:cNvCxnSpPr>
          <p:nvPr/>
        </p:nvCxnSpPr>
        <p:spPr>
          <a:xfrm>
            <a:off x="1875194" y="1848158"/>
            <a:ext cx="0" cy="101730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7"/>
          <p:cNvCxnSpPr/>
          <p:nvPr/>
        </p:nvCxnSpPr>
        <p:spPr>
          <a:xfrm rot="10800000">
            <a:off x="5200713" y="1848024"/>
            <a:ext cx="1011451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7"/>
          <p:cNvCxnSpPr/>
          <p:nvPr/>
        </p:nvCxnSpPr>
        <p:spPr>
          <a:xfrm>
            <a:off x="6212164" y="1848024"/>
            <a:ext cx="0" cy="1017434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" name="Google Shape;219;p7"/>
          <p:cNvSpPr/>
          <p:nvPr/>
        </p:nvSpPr>
        <p:spPr>
          <a:xfrm>
            <a:off x="8503920" y="1951710"/>
            <a:ext cx="2672081" cy="1542339"/>
          </a:xfrm>
          <a:prstGeom prst="ellipse">
            <a:avLst/>
          </a:prstGeom>
          <a:solidFill>
            <a:srgbClr val="86BA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8864961" y="2538213"/>
            <a:ext cx="19499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2 085 418 руб.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2886645" y="3983983"/>
            <a:ext cx="2314070" cy="847626"/>
          </a:xfrm>
          <a:prstGeom prst="roundRect">
            <a:avLst>
              <a:gd fmla="val 16667" name="adj"/>
            </a:avLst>
          </a:prstGeom>
          <a:solidFill>
            <a:srgbClr val="D2D5DC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Затраты </a:t>
            </a:r>
            <a:r>
              <a:rPr b="1" lang="ru-RU" sz="16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запуска платформы</a:t>
            </a:r>
            <a:endParaRPr sz="16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4201442" y="5425230"/>
            <a:ext cx="1837906" cy="781982"/>
          </a:xfrm>
          <a:prstGeom prst="roundRect">
            <a:avLst>
              <a:gd fmla="val 9465" name="adj"/>
            </a:avLst>
          </a:prstGeom>
          <a:noFill/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Техническая инфраструктура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6218692" y="5425230"/>
            <a:ext cx="1837906" cy="78198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Маркетинговая кампания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327246" y="5414732"/>
            <a:ext cx="657985" cy="781982"/>
          </a:xfrm>
          <a:prstGeom prst="roundRect">
            <a:avLst>
              <a:gd fmla="val 9465" name="adj"/>
            </a:avLst>
          </a:prstGeom>
          <a:noFill/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ФОТ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7"/>
          <p:cNvCxnSpPr>
            <a:stCxn id="221" idx="1"/>
          </p:cNvCxnSpPr>
          <p:nvPr/>
        </p:nvCxnSpPr>
        <p:spPr>
          <a:xfrm rot="10800000">
            <a:off x="786645" y="4407796"/>
            <a:ext cx="2100000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7"/>
          <p:cNvCxnSpPr/>
          <p:nvPr/>
        </p:nvCxnSpPr>
        <p:spPr>
          <a:xfrm rot="10800000">
            <a:off x="5200714" y="4407796"/>
            <a:ext cx="1936931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7"/>
          <p:cNvCxnSpPr/>
          <p:nvPr/>
        </p:nvCxnSpPr>
        <p:spPr>
          <a:xfrm>
            <a:off x="7131117" y="4407796"/>
            <a:ext cx="0" cy="1017434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7"/>
          <p:cNvSpPr/>
          <p:nvPr/>
        </p:nvSpPr>
        <p:spPr>
          <a:xfrm>
            <a:off x="8503920" y="4511482"/>
            <a:ext cx="2672081" cy="1542339"/>
          </a:xfrm>
          <a:prstGeom prst="ellipse">
            <a:avLst/>
          </a:prstGeom>
          <a:solidFill>
            <a:srgbClr val="1864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8435520" y="5097985"/>
            <a:ext cx="28088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361 608,16 руб. / мес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1160428" y="5414732"/>
            <a:ext cx="1463180" cy="781982"/>
          </a:xfrm>
          <a:prstGeom prst="roundRect">
            <a:avLst>
              <a:gd fmla="val 9465" name="adj"/>
            </a:avLst>
          </a:prstGeom>
          <a:noFill/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Амортизация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7"/>
          <p:cNvCxnSpPr/>
          <p:nvPr/>
        </p:nvCxnSpPr>
        <p:spPr>
          <a:xfrm>
            <a:off x="1892018" y="4407796"/>
            <a:ext cx="0" cy="1006936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p7"/>
          <p:cNvCxnSpPr/>
          <p:nvPr/>
        </p:nvCxnSpPr>
        <p:spPr>
          <a:xfrm>
            <a:off x="794535" y="4407796"/>
            <a:ext cx="0" cy="1006936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p7"/>
          <p:cNvSpPr/>
          <p:nvPr/>
        </p:nvSpPr>
        <p:spPr>
          <a:xfrm>
            <a:off x="2794147" y="5414732"/>
            <a:ext cx="1227951" cy="781982"/>
          </a:xfrm>
          <a:prstGeom prst="roundRect">
            <a:avLst>
              <a:gd fmla="val 9465" name="adj"/>
            </a:avLst>
          </a:prstGeom>
          <a:noFill/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Страховые взносы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/>
          <p:nvPr>
            <p:ph type="ctrTitle"/>
          </p:nvPr>
        </p:nvSpPr>
        <p:spPr>
          <a:xfrm>
            <a:off x="3809999" y="293289"/>
            <a:ext cx="4838701" cy="5893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Narrow"/>
              <a:buNone/>
            </a:pPr>
            <a:r>
              <a:rPr b="1" lang="ru-RU" sz="3500"/>
              <a:t>Организационный план</a:t>
            </a:r>
            <a:endParaRPr b="1" sz="3500">
              <a:solidFill>
                <a:schemeClr val="accent1"/>
              </a:solidFill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239" name="Google Shape;2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739" y="92764"/>
            <a:ext cx="1843835" cy="103741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8"/>
          <p:cNvSpPr/>
          <p:nvPr/>
        </p:nvSpPr>
        <p:spPr>
          <a:xfrm>
            <a:off x="4837365" y="2196724"/>
            <a:ext cx="2314070" cy="847626"/>
          </a:xfrm>
          <a:prstGeom prst="ellipse">
            <a:avLst/>
          </a:prstGeom>
          <a:solidFill>
            <a:srgbClr val="7275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Директор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8"/>
          <p:cNvCxnSpPr>
            <a:endCxn id="242" idx="0"/>
          </p:cNvCxnSpPr>
          <p:nvPr/>
        </p:nvCxnSpPr>
        <p:spPr>
          <a:xfrm>
            <a:off x="5994398" y="3044271"/>
            <a:ext cx="0" cy="59370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2" name="Google Shape;242;p8"/>
          <p:cNvSpPr/>
          <p:nvPr/>
        </p:nvSpPr>
        <p:spPr>
          <a:xfrm>
            <a:off x="5018541" y="3637971"/>
            <a:ext cx="1951714" cy="781982"/>
          </a:xfrm>
          <a:prstGeom prst="ellipse">
            <a:avLst/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Менеджер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по продажам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7243931" y="3637971"/>
            <a:ext cx="1837906" cy="781982"/>
          </a:xfrm>
          <a:prstGeom prst="ellipse">
            <a:avLst/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Таргетолог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2906959" y="3637971"/>
            <a:ext cx="1837906" cy="781982"/>
          </a:xfrm>
          <a:prstGeom prst="ellipse">
            <a:avLst/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Тех. специалист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8"/>
          <p:cNvCxnSpPr/>
          <p:nvPr/>
        </p:nvCxnSpPr>
        <p:spPr>
          <a:xfrm rot="10800000">
            <a:off x="3825915" y="3321577"/>
            <a:ext cx="2168483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8"/>
          <p:cNvCxnSpPr/>
          <p:nvPr/>
        </p:nvCxnSpPr>
        <p:spPr>
          <a:xfrm>
            <a:off x="3825914" y="3321577"/>
            <a:ext cx="0" cy="316394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8"/>
          <p:cNvCxnSpPr/>
          <p:nvPr/>
        </p:nvCxnSpPr>
        <p:spPr>
          <a:xfrm rot="10800000">
            <a:off x="5994398" y="3321577"/>
            <a:ext cx="2168487" cy="0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8"/>
          <p:cNvCxnSpPr/>
          <p:nvPr/>
        </p:nvCxnSpPr>
        <p:spPr>
          <a:xfrm>
            <a:off x="8162884" y="3321577"/>
            <a:ext cx="0" cy="316394"/>
          </a:xfrm>
          <a:prstGeom prst="straightConnector1">
            <a:avLst/>
          </a:prstGeom>
          <a:noFill/>
          <a:ln cap="flat" cmpd="sng" w="9525">
            <a:solidFill>
              <a:srgbClr val="72758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" name="Google Shape;249;p8"/>
          <p:cNvSpPr/>
          <p:nvPr/>
        </p:nvSpPr>
        <p:spPr>
          <a:xfrm>
            <a:off x="847957" y="5516877"/>
            <a:ext cx="793950" cy="448660"/>
          </a:xfrm>
          <a:prstGeom prst="roundRect">
            <a:avLst>
              <a:gd fmla="val 34971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ОПФ</a:t>
            </a:r>
            <a:endParaRPr b="1"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792480" y="5476240"/>
            <a:ext cx="4612640" cy="529935"/>
          </a:xfrm>
          <a:prstGeom prst="roundRect">
            <a:avLst>
              <a:gd fmla="val 33473" name="adj"/>
            </a:avLst>
          </a:prstGeom>
          <a:noFill/>
          <a:ln cap="flat" cmpd="sng" w="12700">
            <a:solidFill>
              <a:srgbClr val="0B2D5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1717703" y="5571930"/>
            <a:ext cx="36315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Индивидуальный предприниматель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6563360" y="5516877"/>
            <a:ext cx="2367279" cy="448660"/>
          </a:xfrm>
          <a:prstGeom prst="roundRect">
            <a:avLst>
              <a:gd fmla="val 37276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НАЛОГОВЫЙ РЕЖИМ</a:t>
            </a:r>
            <a:endParaRPr b="1"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/>
          <p:nvPr/>
        </p:nvSpPr>
        <p:spPr>
          <a:xfrm>
            <a:off x="6512560" y="5476240"/>
            <a:ext cx="4612640" cy="529935"/>
          </a:xfrm>
          <a:prstGeom prst="roundRect">
            <a:avLst>
              <a:gd fmla="val 33473" name="adj"/>
            </a:avLst>
          </a:prstGeom>
          <a:noFill/>
          <a:ln cap="flat" cmpd="sng" w="12700">
            <a:solidFill>
              <a:srgbClr val="0B2D5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"/>
          <p:cNvSpPr txBox="1"/>
          <p:nvPr/>
        </p:nvSpPr>
        <p:spPr>
          <a:xfrm>
            <a:off x="9609057" y="5571930"/>
            <a:ext cx="7733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АУСН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9"/>
          <p:cNvCxnSpPr/>
          <p:nvPr/>
        </p:nvCxnSpPr>
        <p:spPr>
          <a:xfrm rot="10800000">
            <a:off x="8395426" y="3733800"/>
            <a:ext cx="0" cy="231330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260" name="Google Shape;260;p9"/>
          <p:cNvSpPr txBox="1"/>
          <p:nvPr>
            <p:ph type="ctrTitle"/>
          </p:nvPr>
        </p:nvSpPr>
        <p:spPr>
          <a:xfrm>
            <a:off x="3809999" y="293289"/>
            <a:ext cx="4838701" cy="5893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 Narrow"/>
              <a:buNone/>
            </a:pPr>
            <a:r>
              <a:rPr b="1" lang="ru-RU" sz="3500"/>
              <a:t>Организационный план</a:t>
            </a:r>
            <a:endParaRPr b="1" sz="3500">
              <a:solidFill>
                <a:schemeClr val="accent1"/>
              </a:solidFill>
            </a:endParaRPr>
          </a:p>
        </p:txBody>
      </p:sp>
      <p:pic>
        <p:nvPicPr>
          <p:cNvPr descr="Изображение выглядит как текст, логотип, эмблема, символ&#10;&#10;Автоматически созданное описание" id="261" name="Google Shape;2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5739" y="92764"/>
            <a:ext cx="1843835" cy="10374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9"/>
          <p:cNvCxnSpPr/>
          <p:nvPr/>
        </p:nvCxnSpPr>
        <p:spPr>
          <a:xfrm flipH="1" rot="10800000">
            <a:off x="2307984" y="6047475"/>
            <a:ext cx="7123222" cy="1995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263" name="Google Shape;263;p9"/>
          <p:cNvSpPr/>
          <p:nvPr/>
        </p:nvSpPr>
        <p:spPr>
          <a:xfrm>
            <a:off x="9299127" y="5915025"/>
            <a:ext cx="264160" cy="26416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9"/>
          <p:cNvCxnSpPr>
            <a:endCxn id="265" idx="2"/>
          </p:cNvCxnSpPr>
          <p:nvPr/>
        </p:nvCxnSpPr>
        <p:spPr>
          <a:xfrm rot="10800000">
            <a:off x="9431207" y="2925261"/>
            <a:ext cx="0" cy="3121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9"/>
          <p:cNvSpPr/>
          <p:nvPr/>
        </p:nvSpPr>
        <p:spPr>
          <a:xfrm>
            <a:off x="8697448" y="2256378"/>
            <a:ext cx="1467518" cy="668883"/>
          </a:xfrm>
          <a:prstGeom prst="roundRect">
            <a:avLst>
              <a:gd fmla="val 16667" name="adj"/>
            </a:avLst>
          </a:prstGeom>
          <a:solidFill>
            <a:srgbClr val="0B2D50"/>
          </a:solidFill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Запуск платформы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543156" y="1349895"/>
            <a:ext cx="1783483" cy="448660"/>
          </a:xfrm>
          <a:prstGeom prst="roundRect">
            <a:avLst>
              <a:gd fmla="val 34971" name="adj"/>
            </a:avLst>
          </a:prstGeom>
          <a:solidFill>
            <a:srgbClr val="D2D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2 500 000 руб.</a:t>
            </a:r>
            <a:endParaRPr b="1"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487679" y="1309258"/>
            <a:ext cx="11170921" cy="529935"/>
          </a:xfrm>
          <a:prstGeom prst="roundRect">
            <a:avLst>
              <a:gd fmla="val 33473" name="adj"/>
            </a:avLst>
          </a:prstGeom>
          <a:noFill/>
          <a:ln cap="flat" cmpd="sng" w="12700">
            <a:solidFill>
              <a:srgbClr val="0B2D5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9"/>
          <p:cNvSpPr txBox="1"/>
          <p:nvPr/>
        </p:nvSpPr>
        <p:spPr>
          <a:xfrm>
            <a:off x="9737090" y="1404948"/>
            <a:ext cx="181864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Финансирование</a:t>
            </a:r>
            <a:endParaRPr i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9"/>
          <p:cNvSpPr/>
          <p:nvPr/>
        </p:nvSpPr>
        <p:spPr>
          <a:xfrm>
            <a:off x="2482647" y="1349895"/>
            <a:ext cx="3412185" cy="448660"/>
          </a:xfrm>
          <a:prstGeom prst="roundRect">
            <a:avLst>
              <a:gd fmla="val 34971" name="adj"/>
            </a:avLst>
          </a:prstGeom>
          <a:noFill/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Заемные средства (2 000 000 руб.)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9"/>
          <p:cNvCxnSpPr>
            <a:stCxn id="266" idx="3"/>
            <a:endCxn id="269" idx="1"/>
          </p:cNvCxnSpPr>
          <p:nvPr/>
        </p:nvCxnSpPr>
        <p:spPr>
          <a:xfrm>
            <a:off x="2326639" y="1574225"/>
            <a:ext cx="156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9"/>
          <p:cNvCxnSpPr/>
          <p:nvPr/>
        </p:nvCxnSpPr>
        <p:spPr>
          <a:xfrm>
            <a:off x="5894832" y="1574225"/>
            <a:ext cx="156008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2" name="Google Shape;272;p9"/>
          <p:cNvSpPr/>
          <p:nvPr/>
        </p:nvSpPr>
        <p:spPr>
          <a:xfrm>
            <a:off x="6050840" y="1349895"/>
            <a:ext cx="3640099" cy="448660"/>
          </a:xfrm>
          <a:prstGeom prst="roundRect">
            <a:avLst>
              <a:gd fmla="val 34971" name="adj"/>
            </a:avLst>
          </a:prstGeom>
          <a:noFill/>
          <a:ln cap="flat" cmpd="sng" w="12700">
            <a:solidFill>
              <a:srgbClr val="0B2D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Собственные средства (500 000 руб.)</a:t>
            </a:r>
            <a:endParaRPr sz="15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9040715" y="6331585"/>
            <a:ext cx="7809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12.04.26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9"/>
          <p:cNvSpPr/>
          <p:nvPr/>
        </p:nvSpPr>
        <p:spPr>
          <a:xfrm>
            <a:off x="1917492" y="6331585"/>
            <a:ext cx="7809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13.04.25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p9"/>
          <p:cNvCxnSpPr/>
          <p:nvPr/>
        </p:nvCxnSpPr>
        <p:spPr>
          <a:xfrm rot="10800000">
            <a:off x="2300363" y="5762625"/>
            <a:ext cx="0" cy="28448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276" name="Google Shape;276;p9"/>
          <p:cNvSpPr/>
          <p:nvPr/>
        </p:nvSpPr>
        <p:spPr>
          <a:xfrm>
            <a:off x="1738995" y="5248276"/>
            <a:ext cx="1175288" cy="53751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B2D5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Разработка концепции</a:t>
            </a:r>
            <a:endParaRPr sz="13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4008194" y="6018847"/>
            <a:ext cx="97155" cy="9715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"/>
          <p:cNvSpPr/>
          <p:nvPr/>
        </p:nvSpPr>
        <p:spPr>
          <a:xfrm>
            <a:off x="2259405" y="6018847"/>
            <a:ext cx="97155" cy="9715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9"/>
          <p:cNvCxnSpPr/>
          <p:nvPr/>
        </p:nvCxnSpPr>
        <p:spPr>
          <a:xfrm rot="10800000">
            <a:off x="4049151" y="5084445"/>
            <a:ext cx="0" cy="9626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280" name="Google Shape;280;p9"/>
          <p:cNvSpPr/>
          <p:nvPr/>
        </p:nvSpPr>
        <p:spPr>
          <a:xfrm>
            <a:off x="3367286" y="4912996"/>
            <a:ext cx="1378970" cy="520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B2D5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Официальный запуск MVP</a:t>
            </a:r>
            <a:endParaRPr sz="13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3666279" y="6331585"/>
            <a:ext cx="7809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25.07.25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"/>
          <p:cNvSpPr/>
          <p:nvPr/>
        </p:nvSpPr>
        <p:spPr>
          <a:xfrm>
            <a:off x="5116578" y="6018847"/>
            <a:ext cx="97155" cy="9715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9"/>
          <p:cNvCxnSpPr>
            <a:endCxn id="284" idx="2"/>
          </p:cNvCxnSpPr>
          <p:nvPr/>
        </p:nvCxnSpPr>
        <p:spPr>
          <a:xfrm flipH="1" rot="10800000">
            <a:off x="5157655" y="4820286"/>
            <a:ext cx="7500" cy="1226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284" name="Google Shape;284;p9"/>
          <p:cNvSpPr/>
          <p:nvPr/>
        </p:nvSpPr>
        <p:spPr>
          <a:xfrm>
            <a:off x="4475670" y="4126866"/>
            <a:ext cx="1378970" cy="6934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B2D5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Начало разработки платформы</a:t>
            </a:r>
            <a:endParaRPr sz="13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7788772" y="6018847"/>
            <a:ext cx="97155" cy="9715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6" name="Google Shape;286;p9"/>
          <p:cNvCxnSpPr/>
          <p:nvPr/>
        </p:nvCxnSpPr>
        <p:spPr>
          <a:xfrm flipH="1" rot="10800000">
            <a:off x="7829730" y="4636542"/>
            <a:ext cx="7620" cy="147066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287" name="Google Shape;287;p9"/>
          <p:cNvSpPr/>
          <p:nvPr/>
        </p:nvSpPr>
        <p:spPr>
          <a:xfrm>
            <a:off x="7147865" y="3981222"/>
            <a:ext cx="1378970" cy="6934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B2D5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Запуск первой рекламной кампании</a:t>
            </a:r>
            <a:endParaRPr sz="13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8354469" y="6018847"/>
            <a:ext cx="97155" cy="97155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8203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7713561" y="3054778"/>
            <a:ext cx="1378970" cy="6934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0B2D50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0B2D50"/>
                </a:solidFill>
                <a:latin typeface="Arial"/>
                <a:ea typeface="Arial"/>
                <a:cs typeface="Arial"/>
                <a:sym typeface="Arial"/>
              </a:rPr>
              <a:t>Запуск второй рекламной кампании</a:t>
            </a:r>
            <a:endParaRPr sz="1300">
              <a:solidFill>
                <a:srgbClr val="0B2D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7230663" y="6331585"/>
            <a:ext cx="7809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06.02.26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8259015" y="6331585"/>
            <a:ext cx="7809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08.03.26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4767043" y="6331585"/>
            <a:ext cx="7809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19.09.25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рэу">
      <a:dk1>
        <a:srgbClr val="0B2D50"/>
      </a:dk1>
      <a:lt1>
        <a:srgbClr val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2022-12-06T06:31:10Z</dcterms:created>
  <dc:creator>Бахметьева Татьяна Александровна</dc:creator>
</cp:coreProperties>
</file>