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25" autoAdjust="0"/>
    <p:restoredTop sz="95604" autoAdjust="0"/>
  </p:normalViewPr>
  <p:slideViewPr>
    <p:cSldViewPr snapToGrid="0">
      <p:cViewPr varScale="1">
        <p:scale>
          <a:sx n="75" d="100"/>
          <a:sy n="75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4396678"/>
            <a:ext cx="7955637" cy="2201550"/>
          </a:xfrm>
        </p:spPr>
        <p:txBody>
          <a:bodyPr>
            <a:normAutofit fontScale="90000"/>
          </a:bodyPr>
          <a:lstStyle/>
          <a:p>
            <a:r>
              <a:rPr lang="ru-RU" dirty="0"/>
              <a:t>Мобильное приложение «Коллагеновое меню»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version_1.0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143828" y="7818159"/>
            <a:ext cx="998043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/>
              <a:t>https://pt.2035.university/project/</a:t>
            </a:r>
            <a:r>
              <a:rPr lang="en-US" sz="1800" dirty="0" err="1"/>
              <a:t>mobilnoe</a:t>
            </a:r>
            <a:r>
              <a:rPr lang="en-US" sz="1800" dirty="0"/>
              <a:t>-</a:t>
            </a:r>
            <a:r>
              <a:rPr lang="en-US" sz="1800" dirty="0" err="1"/>
              <a:t>prilozenie</a:t>
            </a:r>
            <a:r>
              <a:rPr lang="en-US" sz="1800" dirty="0"/>
              <a:t>-</a:t>
            </a:r>
            <a:r>
              <a:rPr lang="en-US" sz="1800" dirty="0" err="1"/>
              <a:t>kollagenovoe</a:t>
            </a:r>
            <a:r>
              <a:rPr lang="en-US" sz="1800" dirty="0"/>
              <a:t>-menu</a:t>
            </a:r>
            <a:endParaRPr lang="ru-RU" sz="1800" dirty="0"/>
          </a:p>
          <a:p>
            <a:pPr>
              <a:lnSpc>
                <a:spcPts val="4360"/>
              </a:lnSpc>
              <a:buClrTx/>
            </a:pPr>
            <a:r>
              <a:rPr lang="en-US" sz="1800" dirty="0"/>
              <a:t>+7 (</a:t>
            </a:r>
            <a:r>
              <a:rPr lang="ru-RU" sz="1800" dirty="0"/>
              <a:t>977) 957-44-76</a:t>
            </a:r>
          </a:p>
          <a:p>
            <a:pPr>
              <a:lnSpc>
                <a:spcPts val="4360"/>
              </a:lnSpc>
              <a:buClrTx/>
            </a:pPr>
            <a:r>
              <a:rPr lang="en-US" sz="1800" dirty="0"/>
              <a:t>melnik251001@gmail.com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2316445" cy="7170591"/>
          </a:xfrm>
        </p:spPr>
        <p:txBody>
          <a:bodyPr/>
          <a:lstStyle/>
          <a:p>
            <a:pPr algn="just"/>
            <a:r>
              <a:rPr lang="ru-RU" sz="3200" dirty="0"/>
              <a:t>«Коллагеновое меню» является инновационным мобильным приложением, которое помогает пользователям за короткий промежуток времени узнать информацию о типах коллагена, как восполнить коллагеновый белок в организме и увеличить его уровень, правильно подобрать продукты, содержащие коллаген, а также получить консультацию по препаратам, содержащим коллаген, и по употреблению коллагена в соответствии с инструкциями по рекомендации врача, узнать об ассортименте БАД с коллагеном и готовых пищевых коллагенсодержащих продуктов и напитков, представленных на рынке.</a:t>
            </a:r>
            <a:r>
              <a:rPr lang="en-US" sz="3200" dirty="0"/>
              <a:t> </a:t>
            </a:r>
            <a:endParaRPr lang="ru-RU" sz="3200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48580" y="8210436"/>
            <a:ext cx="8793162" cy="2251426"/>
          </a:xfrm>
        </p:spPr>
        <p:txBody>
          <a:bodyPr/>
          <a:lstStyle/>
          <a:p>
            <a:pPr algn="just"/>
            <a:r>
              <a:rPr lang="ru-RU" sz="3200" dirty="0"/>
              <a:t>Приложение будет полезно всем кому не безразлично свое здоровье и поддержание здорового состояния коллагенсодержащих тканей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2137" y="1880394"/>
            <a:ext cx="18539824" cy="7554912"/>
          </a:xfrm>
        </p:spPr>
        <p:txBody>
          <a:bodyPr/>
          <a:lstStyle/>
          <a:p>
            <a:r>
              <a:rPr lang="ru-RU" sz="2800" dirty="0"/>
              <a:t>«Коллагеновое меню» способно помочь подобрать правильный тип коллагена, коллаген в форме БАД, коллагенсодержащий продукт или разработать коллагенсодержащее меню, чтобы решить следующие проблемы как: </a:t>
            </a:r>
            <a:endParaRPr lang="en-US" sz="2800" dirty="0"/>
          </a:p>
          <a:p>
            <a:pPr marL="530225" indent="-514350">
              <a:buAutoNum type="arabicPeriod"/>
            </a:pPr>
            <a:r>
              <a:rPr lang="ru-RU" sz="2800" dirty="0"/>
              <a:t>Улучшить состояние кожи: коллаген способствует увлажнению и упругости кожи, а также уменьшает появление морщин и других признаков старения. </a:t>
            </a:r>
            <a:endParaRPr lang="en-US" sz="2800" dirty="0"/>
          </a:p>
          <a:p>
            <a:pPr marL="530225" indent="-514350">
              <a:buAutoNum type="arabicPeriod"/>
            </a:pPr>
            <a:r>
              <a:rPr lang="ru-RU" sz="2800" dirty="0"/>
              <a:t>Поддержать здоровье суставов и костей: коллаген является важным компонентом хрящей и связок, поэтому его использование может помочь уменьшить боли в суставах и укрепить кости. </a:t>
            </a:r>
            <a:endParaRPr lang="en-US" sz="2800" dirty="0"/>
          </a:p>
          <a:p>
            <a:pPr marL="530225" indent="-514350">
              <a:buAutoNum type="arabicPeriod"/>
            </a:pPr>
            <a:r>
              <a:rPr lang="ru-RU" sz="2800" dirty="0"/>
              <a:t>Улучшить здоровье волос и ногтей: коллаген способствует росту здоровых волос и ногтей, а также уменьшает их ломкость и сечение. </a:t>
            </a:r>
          </a:p>
          <a:p>
            <a:pPr marL="530225" indent="-514350">
              <a:buAutoNum type="arabicPeriod"/>
            </a:pPr>
            <a:r>
              <a:rPr lang="ru-RU" sz="2800" dirty="0"/>
              <a:t>Поддержать здоровье сердца: коллаген является важным компонентом стенок кровеносных сосудов, поэтому его использование может помочь уменьшить риск развития сердечно-сосудистых заболеваний.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4587" y="8891915"/>
            <a:ext cx="18757517" cy="2230787"/>
          </a:xfrm>
        </p:spPr>
        <p:txBody>
          <a:bodyPr/>
          <a:lstStyle/>
          <a:p>
            <a:pPr algn="just"/>
            <a:r>
              <a:rPr lang="ru-RU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Производители предлагают разные варианты БАД с коллагеном: шоты, саше, мармелад, капсулы, таблетки; широкий ассортимент коллагенсодержащих продуктов питания. Разные дозировки и дополнительные добавки, разные типы сырья – во всем этом легко запутаться. Чтобы понять, какой именно коллагеновый продукт стоит купить, приходится изучать множество информации. В приложении «Коллагеновое меню» представлена самая актуальная информация. После использования данного приложения потребитель без труда выберет нужную ему добавку с коллагеном в оптимальной для его случая дозировке, или коллагенсодержащий продукт. </a:t>
            </a:r>
            <a:endParaRPr lang="ru-RU" sz="2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31180" y="7805132"/>
            <a:ext cx="8841739" cy="911090"/>
          </a:xfrm>
        </p:spPr>
        <p:txBody>
          <a:bodyPr/>
          <a:lstStyle/>
          <a:p>
            <a:pPr algn="ctr"/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196" y="2006964"/>
            <a:ext cx="9900791" cy="7554912"/>
          </a:xfrm>
        </p:spPr>
        <p:txBody>
          <a:bodyPr/>
          <a:lstStyle/>
          <a:p>
            <a:pPr algn="just"/>
            <a:r>
              <a:rPr lang="ru-RU" sz="2800" dirty="0"/>
              <a:t>Преимущество нашего приложения «Коллагеновое меню» перед конкурентами заключается в том, что мы помогаем потребителю ознакомиться и подобрать нужные для него коллагенсодержащие продукты с учетом потребностей его организма, основанные на рекомендациях для конкретного типа питания, в том числе придерживающегося вегетарианского типа питания, также лицам пожилого возраста и следящим за своим здоровьем.</a:t>
            </a:r>
            <a:r>
              <a:rPr lang="en-US" sz="2800" dirty="0"/>
              <a:t> </a:t>
            </a:r>
            <a:r>
              <a:rPr lang="ru-RU" sz="2800" dirty="0"/>
              <a:t>С помощью приложения можно получить консультацию как правильно подобрать дозировку коллагена, для каких целей какие дозировки нужны, какие самые распространенные ошибки при приеме коллагена, которые мешают получить нужный результат, какой коллаген и какую добавку с коллагеном выбрать и в какой приоритетной и наиболее удобной форме в виде порошка, капсул или жидкости, что крайне удобно.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4F5DD8-4848-0C85-FDFD-B776EA66E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633" y="1728887"/>
            <a:ext cx="4633381" cy="8111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156999"/>
            <a:ext cx="9741217" cy="8156233"/>
          </a:xfrm>
        </p:spPr>
        <p:txBody>
          <a:bodyPr/>
          <a:lstStyle/>
          <a:p>
            <a:pPr algn="just"/>
            <a:r>
              <a:rPr lang="ru-RU" sz="2800" dirty="0"/>
              <a:t>Приложение не похоже ни на один из существующих продуктов, однако конкурентами могут быть другие приложения, которые предлагают индивидуальные меню для здорового питания и красоты, а также производители коллагена, которые могут продавать свои продукты напрямую без посредничества приложения. </a:t>
            </a:r>
          </a:p>
          <a:p>
            <a:pPr marL="473075" indent="-457200">
              <a:buAutoNum type="arabicPeriod"/>
            </a:pPr>
            <a:r>
              <a:rPr lang="ru-RU" sz="2800" dirty="0"/>
              <a:t>Приложение "</a:t>
            </a:r>
            <a:r>
              <a:rPr lang="ru-RU" sz="2800" dirty="0" err="1"/>
              <a:t>Lifesum</a:t>
            </a:r>
            <a:r>
              <a:rPr lang="ru-RU" sz="2800" dirty="0"/>
              <a:t>", которое рассчитает необходимую норму калорий;</a:t>
            </a:r>
          </a:p>
          <a:p>
            <a:pPr marL="473075" indent="-457200">
              <a:buAutoNum type="arabicPeriod"/>
            </a:pPr>
            <a:r>
              <a:rPr lang="ru-RU" sz="2800" dirty="0"/>
              <a:t>Компания "</a:t>
            </a:r>
            <a:r>
              <a:rPr lang="ru-RU" sz="2800" dirty="0" err="1"/>
              <a:t>Vital</a:t>
            </a:r>
            <a:r>
              <a:rPr lang="ru-RU" sz="2800" dirty="0"/>
              <a:t> </a:t>
            </a:r>
            <a:r>
              <a:rPr lang="ru-RU" sz="2800" dirty="0" err="1"/>
              <a:t>Proteins</a:t>
            </a:r>
            <a:r>
              <a:rPr lang="ru-RU" sz="2800" dirty="0"/>
              <a:t>", которая производит коллагеновые продукты для красоты и здоровья.</a:t>
            </a:r>
          </a:p>
          <a:p>
            <a:pPr marL="473075" indent="-457200">
              <a:buAutoNum type="arabicPeriod"/>
            </a:pPr>
            <a:r>
              <a:rPr lang="ru-RU" sz="2800" dirty="0"/>
              <a:t>Сеть здорового питания "</a:t>
            </a:r>
            <a:r>
              <a:rPr lang="ru-RU" sz="2800" dirty="0" err="1"/>
              <a:t>Freshii</a:t>
            </a:r>
            <a:r>
              <a:rPr lang="ru-RU" sz="2800" dirty="0"/>
              <a:t>", которая предлагает свои продукты и услуги для поддержания здоровья и красоты.</a:t>
            </a:r>
          </a:p>
          <a:p>
            <a:pPr marL="473075" indent="-457200">
              <a:buAutoNum type="arabicPeriod"/>
            </a:pPr>
            <a:r>
              <a:rPr lang="ru-RU" sz="2800" dirty="0"/>
              <a:t>Приложение "</a:t>
            </a:r>
            <a:r>
              <a:rPr lang="ru-RU" sz="2800" dirty="0" err="1"/>
              <a:t>Headspace</a:t>
            </a:r>
            <a:r>
              <a:rPr lang="ru-RU" sz="2800" dirty="0"/>
              <a:t>", которое предлагает медитации и упражнения для улучшения психического здоровья.</a:t>
            </a:r>
          </a:p>
          <a:p>
            <a:pPr marL="473075" indent="-457200">
              <a:buAutoNum type="arabicPeriod"/>
            </a:pPr>
            <a:r>
              <a:rPr lang="ru-RU" sz="2800" dirty="0"/>
              <a:t>Компания и приложение " </a:t>
            </a:r>
            <a:r>
              <a:rPr lang="ru-RU" sz="2800" dirty="0" err="1"/>
              <a:t>Qualinova</a:t>
            </a:r>
            <a:r>
              <a:rPr lang="ru-RU" sz="2800" dirty="0"/>
              <a:t> </a:t>
            </a:r>
            <a:r>
              <a:rPr lang="ru-RU" sz="2800" dirty="0" err="1"/>
              <a:t>Collagen</a:t>
            </a:r>
            <a:r>
              <a:rPr lang="ru-RU" sz="2800" dirty="0"/>
              <a:t>», которая специализируется на разработке коллагеновых продуктов.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A7F3D3-4FC8-4602-B3CD-A818F230C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648" y="2157000"/>
            <a:ext cx="4238625" cy="7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028000"/>
            <a:ext cx="18424652" cy="7554912"/>
          </a:xfrm>
        </p:spPr>
        <p:txBody>
          <a:bodyPr/>
          <a:lstStyle/>
          <a:p>
            <a:r>
              <a:rPr lang="ru-RU" sz="2800" dirty="0"/>
              <a:t>Бизнес-модель приложения, которое составляет коллагеновое меню, может быть следующей:</a:t>
            </a:r>
            <a:endParaRPr lang="en-US" sz="2800" dirty="0"/>
          </a:p>
          <a:p>
            <a:pPr marL="530225" indent="-514350" algn="just">
              <a:buAutoNum type="arabicPeriod"/>
            </a:pPr>
            <a:r>
              <a:rPr lang="ru-RU" sz="2800" dirty="0"/>
              <a:t>Партнерство с производителями коллагена в форме БАД и готовых пищевых коллагенсодержащих продуктов и напитков: заключение соглашения с производителями и получение определенного процента от продажи их продуктов через приложение.</a:t>
            </a:r>
            <a:endParaRPr lang="en-US" sz="2800" dirty="0"/>
          </a:p>
          <a:p>
            <a:pPr marL="530225" indent="-514350" algn="just">
              <a:buAutoNum type="arabicPeriod"/>
            </a:pPr>
            <a:r>
              <a:rPr lang="ru-RU" sz="2800" dirty="0"/>
              <a:t>Реклама: продажа рекламного место в приложении производителям коллагена в форме БАД и готовых пищевых коллагенсодержащих продуктов и напитков и другим компаниям, которые работают в сфере здоровья и красоты.</a:t>
            </a:r>
            <a:endParaRPr lang="en-US" sz="2800" dirty="0"/>
          </a:p>
          <a:p>
            <a:pPr marL="530225" indent="-514350" algn="just">
              <a:buAutoNum type="arabicPeriod"/>
            </a:pPr>
            <a:r>
              <a:rPr lang="ru-RU" sz="2800" dirty="0"/>
              <a:t>Подписки: предоставление подписки на приложение, которое будет составлять индивидуальное меню из продуктов, содержащих коллаген, для каждого пользователя.</a:t>
            </a:r>
            <a:endParaRPr lang="en-US" sz="2800" dirty="0"/>
          </a:p>
          <a:p>
            <a:pPr marL="530225" indent="-514350" algn="just">
              <a:buAutoNum type="arabicPeriod"/>
            </a:pPr>
            <a:r>
              <a:rPr lang="ru-RU" sz="2800" dirty="0"/>
              <a:t>Брендированные продукты: создание линии брендированных продуктов, содержащих коллаген, и продажа их через приложение.</a:t>
            </a:r>
            <a:endParaRPr lang="en-US" sz="2800" dirty="0"/>
          </a:p>
          <a:p>
            <a:pPr marL="530225" indent="-514350" algn="just">
              <a:buAutoNum type="arabicPeriod"/>
            </a:pPr>
            <a:r>
              <a:rPr lang="ru-RU" sz="2800" dirty="0"/>
              <a:t>Консультации: предоставление платных консультаций по вопросам здорового питания и употребления продуктов, содержащих коллаген.</a:t>
            </a:r>
            <a:endParaRPr lang="en-US" sz="2800" dirty="0"/>
          </a:p>
          <a:p>
            <a:pPr marL="530225" indent="-514350" algn="just">
              <a:buAutoNum type="arabicPeriod"/>
            </a:pPr>
            <a:r>
              <a:rPr lang="ru-RU" sz="2800" dirty="0"/>
              <a:t>Франшиза на международный рынок приложений: продажа франшизы приложения другим предпринимателям, которые хотят создать свой бизнес в сфере здоровья и красоты.</a:t>
            </a: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771766"/>
            <a:ext cx="18432491" cy="3977015"/>
          </a:xfrm>
        </p:spPr>
        <p:txBody>
          <a:bodyPr/>
          <a:lstStyle/>
          <a:p>
            <a:r>
              <a:rPr lang="ru-RU" sz="2800" dirty="0"/>
              <a:t>Помимо </a:t>
            </a:r>
            <a:r>
              <a:rPr lang="en-US" sz="2800" dirty="0"/>
              <a:t>App Store </a:t>
            </a:r>
            <a:r>
              <a:rPr lang="ru-RU" sz="2800" dirty="0"/>
              <a:t>и </a:t>
            </a:r>
            <a:r>
              <a:rPr lang="en-US" sz="2800" dirty="0"/>
              <a:t>Google Play </a:t>
            </a:r>
            <a:r>
              <a:rPr lang="ru-RU" sz="2800" dirty="0"/>
              <a:t>есть много магазинов со своей хоть и узкой, но лояльной аудиторией. Они не так популярны как первые два, но инсталляции лишними не будут. Вот они:</a:t>
            </a:r>
          </a:p>
          <a:p>
            <a:pPr marL="530225" indent="-514350">
              <a:buFont typeface="+mj-lt"/>
              <a:buAutoNum type="arabicPeriod"/>
            </a:pPr>
            <a:r>
              <a:rPr lang="en-US" sz="2800" dirty="0"/>
              <a:t>Opera Mobile Store (</a:t>
            </a:r>
            <a:r>
              <a:rPr lang="ru-RU" sz="2800" dirty="0"/>
              <a:t>она же </a:t>
            </a:r>
            <a:r>
              <a:rPr lang="en-US" sz="2800" dirty="0" err="1"/>
              <a:t>Bemobi</a:t>
            </a:r>
            <a:r>
              <a:rPr lang="en-US" sz="2800" dirty="0"/>
              <a:t>)</a:t>
            </a:r>
            <a:endParaRPr lang="ru-RU" sz="2800" dirty="0"/>
          </a:p>
          <a:p>
            <a:pPr marL="530225" indent="-514350">
              <a:buFont typeface="+mj-lt"/>
              <a:buAutoNum type="arabicPeriod"/>
            </a:pPr>
            <a:r>
              <a:rPr lang="ru-RU" sz="2800" dirty="0"/>
              <a:t>Яндекс.</a:t>
            </a:r>
            <a:r>
              <a:rPr lang="en-US" sz="2800" dirty="0"/>
              <a:t>Store</a:t>
            </a:r>
            <a:endParaRPr lang="ru-RU" sz="2800" dirty="0"/>
          </a:p>
          <a:p>
            <a:pPr marL="530225" indent="-514350">
              <a:buFont typeface="+mj-lt"/>
              <a:buAutoNum type="arabicPeriod"/>
            </a:pPr>
            <a:r>
              <a:rPr lang="en-US" sz="2800" dirty="0"/>
              <a:t>Microsoft Store</a:t>
            </a:r>
            <a:endParaRPr lang="ru-RU" sz="2800" dirty="0"/>
          </a:p>
          <a:p>
            <a:pPr marL="530225" indent="-514350">
              <a:buFont typeface="+mj-lt"/>
              <a:buAutoNum type="arabicPeriod"/>
            </a:pPr>
            <a:r>
              <a:rPr lang="en-US" sz="2800" dirty="0"/>
              <a:t>Amazon Appstore</a:t>
            </a:r>
            <a:endParaRPr lang="ru-RU" sz="2800" dirty="0"/>
          </a:p>
          <a:p>
            <a:pPr marL="530225" indent="-514350">
              <a:buFont typeface="+mj-lt"/>
              <a:buAutoNum type="arabicPeriod"/>
            </a:pPr>
            <a:r>
              <a:rPr lang="en-US" sz="2800" dirty="0"/>
              <a:t>Samsung Apps</a:t>
            </a:r>
            <a:endParaRPr lang="ru-RU" sz="2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5635BE5-F625-44F1-8A82-E8C927E9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960" y="8459552"/>
            <a:ext cx="7013522" cy="162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297F0B6-5E61-43B1-A2D5-788D4DF0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15" y="8085074"/>
            <a:ext cx="5177778" cy="271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47E55D-839B-40B7-B764-B57D8530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49" y="7912367"/>
            <a:ext cx="5134148" cy="2887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35319A3-90B8-4380-8E75-B68E64C9B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27" y="4902272"/>
            <a:ext cx="6394418" cy="32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D493DBE-E75A-4F80-9C47-F101E3F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728" y="4279426"/>
            <a:ext cx="3238500" cy="172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155942" y="581474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357" y="8767611"/>
            <a:ext cx="4134612" cy="2103120"/>
          </a:xfrm>
        </p:spPr>
        <p:txBody>
          <a:bodyPr/>
          <a:lstStyle/>
          <a:p>
            <a:pPr algn="ctr"/>
            <a:r>
              <a:rPr lang="ru-RU" dirty="0"/>
              <a:t>Лидер проекта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0357" y="8338754"/>
            <a:ext cx="4134612" cy="438912"/>
          </a:xfrm>
        </p:spPr>
        <p:txBody>
          <a:bodyPr/>
          <a:lstStyle/>
          <a:p>
            <a:pPr algn="ctr"/>
            <a:r>
              <a:rPr lang="ru-RU" dirty="0"/>
              <a:t>Мельник Анастасия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88636" y="8784545"/>
            <a:ext cx="4134612" cy="1051560"/>
          </a:xfrm>
        </p:spPr>
        <p:txBody>
          <a:bodyPr/>
          <a:lstStyle/>
          <a:p>
            <a:pPr algn="ctr"/>
            <a:r>
              <a:rPr lang="ru-RU" dirty="0"/>
              <a:t>Технический специалист проекта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88636" y="8328699"/>
            <a:ext cx="4134612" cy="438912"/>
          </a:xfrm>
        </p:spPr>
        <p:txBody>
          <a:bodyPr/>
          <a:lstStyle/>
          <a:p>
            <a:pPr algn="ctr"/>
            <a:r>
              <a:rPr lang="ru-RU" dirty="0"/>
              <a:t>Безруков Артём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65218" y="8832054"/>
            <a:ext cx="4134612" cy="2103120"/>
          </a:xfrm>
        </p:spPr>
        <p:txBody>
          <a:bodyPr/>
          <a:lstStyle/>
          <a:p>
            <a:pPr algn="ctr"/>
            <a:r>
              <a:rPr lang="ru-RU" dirty="0"/>
              <a:t>Дизайнер проекта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5218" y="8383016"/>
            <a:ext cx="4134612" cy="438912"/>
          </a:xfrm>
        </p:spPr>
        <p:txBody>
          <a:bodyPr/>
          <a:lstStyle/>
          <a:p>
            <a:pPr algn="ctr"/>
            <a:r>
              <a:rPr lang="ru-RU" dirty="0"/>
              <a:t>Семенченко Мария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641800" y="8821928"/>
            <a:ext cx="4134612" cy="2103120"/>
          </a:xfrm>
        </p:spPr>
        <p:txBody>
          <a:bodyPr/>
          <a:lstStyle/>
          <a:p>
            <a:pPr algn="ctr"/>
            <a:r>
              <a:rPr lang="ru-RU" dirty="0"/>
              <a:t>Мотиватор проекта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15A7AF5-0B4D-48A8-8D00-09D907A8C5E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/>
          <a:srcRect t="12472" b="12472"/>
          <a:stretch>
            <a:fillRect/>
          </a:stretch>
        </p:blipFill>
        <p:spPr>
          <a:xfrm>
            <a:off x="14506740" y="3784976"/>
            <a:ext cx="4404733" cy="4408001"/>
          </a:xfrm>
        </p:spPr>
      </p:pic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641800" y="8345633"/>
            <a:ext cx="4134612" cy="438912"/>
          </a:xfrm>
        </p:spPr>
        <p:txBody>
          <a:bodyPr/>
          <a:lstStyle/>
          <a:p>
            <a:pPr algn="ctr"/>
            <a:r>
              <a:rPr lang="ru-RU" dirty="0" err="1"/>
              <a:t>Хмельнова</a:t>
            </a:r>
            <a:r>
              <a:rPr lang="ru-RU" dirty="0"/>
              <a:t> Дарья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0DFEC86-0FA4-4217-B244-B70BA20F31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" t="361" b="26187"/>
          <a:stretch/>
        </p:blipFill>
        <p:spPr>
          <a:xfrm>
            <a:off x="295297" y="3794310"/>
            <a:ext cx="4404732" cy="43986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3AD74D7-A00F-41C7-B0DF-D300FFB3F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983" b="37206"/>
          <a:stretch/>
        </p:blipFill>
        <p:spPr>
          <a:xfrm>
            <a:off x="4953576" y="3794310"/>
            <a:ext cx="4404733" cy="439866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7D9721B-B013-4E5F-81A1-CEE7D37D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57" t="8805" r="5657" b="35826"/>
          <a:stretch/>
        </p:blipFill>
        <p:spPr>
          <a:xfrm>
            <a:off x="9617986" y="3794310"/>
            <a:ext cx="4629077" cy="440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659AE1-94DF-A5C5-5DAB-29650BB7C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107" y="2235199"/>
            <a:ext cx="11888893" cy="87418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4DA98B-9EDB-B900-BA08-43FF7A729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263" y="2553139"/>
            <a:ext cx="4243004" cy="758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814</Words>
  <Application>Microsoft Macintosh PowerPoint</Application>
  <PresentationFormat>Произвольный</PresentationFormat>
  <Paragraphs>54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ОБЛОЖКИ</vt:lpstr>
      <vt:lpstr>РАЗДЕЛИТЕЛИ</vt:lpstr>
      <vt:lpstr>Мобильное приложение «Коллагеновое меню»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Анастасия Мельник</cp:lastModifiedBy>
  <cp:revision>228</cp:revision>
  <dcterms:created xsi:type="dcterms:W3CDTF">2021-03-01T12:07:13Z</dcterms:created>
  <dcterms:modified xsi:type="dcterms:W3CDTF">2023-10-20T09:36:07Z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