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6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FFCA04-BDE0-BF4C-6A35-EC711DB5E73E}" v="1262" dt="2024-06-20T22:29:55.063"/>
    <p1510:client id="{CD44E8A4-82C6-FBCD-09E7-42EB76F1D6F5}" v="15" dt="2024-06-20T20:12:43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44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3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 descr="Изображение выглядит как мебель, потолок, тон, стол&#10;&#10;Автоматически созданное описание">
            <a:extLst>
              <a:ext uri="{FF2B5EF4-FFF2-40B4-BE49-F238E27FC236}">
                <a16:creationId xmlns:a16="http://schemas.microsoft.com/office/drawing/2014/main" id="{3ADB9288-7570-F96F-2895-DEA57F0AB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3" y="540663"/>
            <a:ext cx="4777381" cy="560396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1" y="1330393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err="1">
                <a:latin typeface="Avenir Next LT Pro"/>
              </a:rPr>
              <a:t>Бизнес</a:t>
            </a:r>
            <a:r>
              <a:rPr lang="en-US" sz="4400" kern="1200" dirty="0">
                <a:latin typeface="Avenir Next LT Pro"/>
              </a:rPr>
              <a:t> </a:t>
            </a:r>
            <a:r>
              <a:rPr lang="en-US" sz="4400" kern="1200" err="1">
                <a:latin typeface="Avenir Next LT Pro"/>
              </a:rPr>
              <a:t>план</a:t>
            </a:r>
            <a:r>
              <a:rPr lang="en-US" sz="4400" kern="1200" dirty="0">
                <a:latin typeface="Avenir Next LT Pro"/>
              </a:rPr>
              <a:t> </a:t>
            </a:r>
            <a:r>
              <a:rPr lang="en-US" sz="4400" kern="1200" err="1">
                <a:latin typeface="Avenir Next LT Pro"/>
              </a:rPr>
              <a:t>глэмпинга</a:t>
            </a:r>
            <a:endParaRPr lang="ru-RU" err="1">
              <a:cs typeface="Aharoni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1" y="4791143"/>
            <a:ext cx="5257800" cy="13858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sz="2000" err="1"/>
              <a:t>Подготовил</a:t>
            </a:r>
            <a:r>
              <a:rPr lang="en-US" sz="2000" dirty="0"/>
              <a:t>:</a:t>
            </a:r>
            <a:endParaRPr lang="ru-RU" sz="2000"/>
          </a:p>
          <a:p>
            <a:pPr algn="l"/>
            <a:r>
              <a:rPr lang="en-US" sz="2000" err="1"/>
              <a:t>Студент</a:t>
            </a:r>
            <a:r>
              <a:rPr lang="en-US" sz="2000" dirty="0"/>
              <a:t> 5 </a:t>
            </a:r>
            <a:r>
              <a:rPr lang="en-US" sz="2000" err="1"/>
              <a:t>курса</a:t>
            </a:r>
            <a:r>
              <a:rPr lang="en-US" sz="2000" dirty="0"/>
              <a:t> «</a:t>
            </a:r>
            <a:r>
              <a:rPr lang="en-US" sz="2000" err="1"/>
              <a:t>Экономико-правовое</a:t>
            </a:r>
            <a:r>
              <a:rPr lang="en-US" sz="2000" dirty="0"/>
              <a:t> </a:t>
            </a:r>
            <a:r>
              <a:rPr lang="en-US" sz="2000" err="1"/>
              <a:t>обеспечение</a:t>
            </a:r>
            <a:r>
              <a:rPr lang="en-US" sz="2000" dirty="0"/>
              <a:t> </a:t>
            </a:r>
            <a:r>
              <a:rPr lang="en-US" sz="2000" err="1"/>
              <a:t>экономической</a:t>
            </a:r>
            <a:r>
              <a:rPr lang="en-US" sz="2000" dirty="0"/>
              <a:t> </a:t>
            </a:r>
            <a:r>
              <a:rPr lang="en-US" sz="2000" err="1"/>
              <a:t>безопасности</a:t>
            </a:r>
            <a:r>
              <a:rPr lang="en-US" sz="2000" dirty="0"/>
              <a:t>»</a:t>
            </a:r>
          </a:p>
          <a:p>
            <a:pPr algn="l"/>
            <a:r>
              <a:rPr lang="en-US" sz="2000" err="1"/>
              <a:t>Федотов</a:t>
            </a:r>
            <a:r>
              <a:rPr lang="en-US" sz="2000" dirty="0"/>
              <a:t> </a:t>
            </a:r>
            <a:r>
              <a:rPr lang="en-US" sz="2000" err="1"/>
              <a:t>Егор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9F8F5-8F32-FC66-7477-EF80280790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C19904-3AE5-A2D2-C137-CA2460F112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2BC81E9-C242-CBBC-4B78-5ACD7B531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588448"/>
              </p:ext>
            </p:extLst>
          </p:nvPr>
        </p:nvGraphicFramePr>
        <p:xfrm>
          <a:off x="3202983" y="968644"/>
          <a:ext cx="6521889" cy="48675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22354">
                  <a:extLst>
                    <a:ext uri="{9D8B030D-6E8A-4147-A177-3AD203B41FA5}">
                      <a16:colId xmlns:a16="http://schemas.microsoft.com/office/drawing/2014/main" val="2608795362"/>
                    </a:ext>
                  </a:extLst>
                </a:gridCol>
                <a:gridCol w="2354525">
                  <a:extLst>
                    <a:ext uri="{9D8B030D-6E8A-4147-A177-3AD203B41FA5}">
                      <a16:colId xmlns:a16="http://schemas.microsoft.com/office/drawing/2014/main" val="3306381116"/>
                    </a:ext>
                  </a:extLst>
                </a:gridCol>
                <a:gridCol w="1045813">
                  <a:extLst>
                    <a:ext uri="{9D8B030D-6E8A-4147-A177-3AD203B41FA5}">
                      <a16:colId xmlns:a16="http://schemas.microsoft.com/office/drawing/2014/main" val="2992373724"/>
                    </a:ext>
                  </a:extLst>
                </a:gridCol>
                <a:gridCol w="899197">
                  <a:extLst>
                    <a:ext uri="{9D8B030D-6E8A-4147-A177-3AD203B41FA5}">
                      <a16:colId xmlns:a16="http://schemas.microsoft.com/office/drawing/2014/main" val="713139870"/>
                    </a:ext>
                  </a:extLst>
                </a:gridCol>
              </a:tblGrid>
              <a:tr h="381127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Расчет установки гостевых и хозяйственных построек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320289"/>
                  </a:ext>
                </a:extLst>
              </a:tr>
              <a:tr h="7012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Источник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Количество, шт.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Цена, в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руб</a:t>
                      </a:r>
                      <a:endParaRPr lang="ru-RU" dirty="0" err="1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042047"/>
                  </a:ext>
                </a:extLst>
              </a:tr>
              <a:tr h="7012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Гостевые сафари-тенты с верандой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Группа компаний </a:t>
                      </a:r>
                      <a:r>
                        <a:rPr lang="af-ZA" sz="1200" dirty="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GlampeRus</a:t>
                      </a:r>
                      <a:endParaRPr lang="af-ZA" dirty="0" err="1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10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2 940 000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556033"/>
                  </a:ext>
                </a:extLst>
              </a:tr>
              <a:tr h="3811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Сафари-тенты для персонала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Группа компаний </a:t>
                      </a:r>
                      <a:r>
                        <a:rPr lang="af-ZA" sz="1200" dirty="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GlampeRus</a:t>
                      </a:r>
                      <a:endParaRPr lang="af-ZA" dirty="0" err="1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2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588 000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505094"/>
                  </a:ext>
                </a:extLst>
              </a:tr>
              <a:tr h="3811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Пати-тент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Группа компаний </a:t>
                      </a:r>
                      <a:r>
                        <a:rPr lang="af-ZA" sz="1200" dirty="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GlampeRus</a:t>
                      </a:r>
                      <a:endParaRPr lang="af-ZA" dirty="0" err="1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310 000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500364"/>
                  </a:ext>
                </a:extLst>
              </a:tr>
              <a:tr h="3811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Тент-склад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Группа компаний </a:t>
                      </a:r>
                      <a:r>
                        <a:rPr lang="af-ZA" sz="1200" dirty="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GlampeRus</a:t>
                      </a:r>
                      <a:endParaRPr lang="af-ZA" dirty="0" err="1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310 000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329081"/>
                  </a:ext>
                </a:extLst>
              </a:tr>
              <a:tr h="3811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Административный тент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Группа компаний </a:t>
                      </a:r>
                      <a:r>
                        <a:rPr lang="af-ZA" sz="1200" dirty="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GlampeRus</a:t>
                      </a:r>
                      <a:endParaRPr lang="af-ZA" dirty="0" err="1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294 000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39352"/>
                  </a:ext>
                </a:extLst>
              </a:tr>
              <a:tr h="3811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Санблок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 гостевой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Группа компаний </a:t>
                      </a:r>
                      <a:r>
                        <a:rPr lang="af-ZA" sz="1200" dirty="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GlampeRus</a:t>
                      </a:r>
                      <a:endParaRPr lang="af-ZA" dirty="0" err="1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2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2 248 000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429397"/>
                  </a:ext>
                </a:extLst>
              </a:tr>
              <a:tr h="3811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Санблок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 для персонала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Группа компаний </a:t>
                      </a:r>
                      <a:r>
                        <a:rPr lang="af-ZA" sz="1200" dirty="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GlampeRus</a:t>
                      </a:r>
                      <a:endParaRPr lang="af-ZA" dirty="0" err="1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724 000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68634"/>
                  </a:ext>
                </a:extLst>
              </a:tr>
              <a:tr h="3811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Беседка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ООО "</a:t>
                      </a:r>
                      <a:r>
                        <a:rPr lang="af-ZA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OASIS STROY"</a:t>
                      </a:r>
                      <a:endParaRPr lang="af-ZA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2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393 300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311490"/>
                  </a:ext>
                </a:extLst>
              </a:tr>
              <a:tr h="38112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dirty="0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dirty="0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7 807 300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291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01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FE9C7-E738-0BF1-F1A1-6BFD9B82B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7F63B9-3A03-48B0-D3B4-B7BE4D3CCF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AB9702A-3C25-B73A-4629-8EFD89943FEB}"/>
              </a:ext>
            </a:extLst>
          </p:cNvPr>
          <p:cNvGraphicFramePr>
            <a:graphicFrameLocks noGrp="1"/>
          </p:cNvGraphicFramePr>
          <p:nvPr/>
        </p:nvGraphicFramePr>
        <p:xfrm>
          <a:off x="3228975" y="128107"/>
          <a:ext cx="5734049" cy="66017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1183">
                  <a:extLst>
                    <a:ext uri="{9D8B030D-6E8A-4147-A177-3AD203B41FA5}">
                      <a16:colId xmlns:a16="http://schemas.microsoft.com/office/drawing/2014/main" val="761647165"/>
                    </a:ext>
                  </a:extLst>
                </a:gridCol>
                <a:gridCol w="2305947">
                  <a:extLst>
                    <a:ext uri="{9D8B030D-6E8A-4147-A177-3AD203B41FA5}">
                      <a16:colId xmlns:a16="http://schemas.microsoft.com/office/drawing/2014/main" val="3890093548"/>
                    </a:ext>
                  </a:extLst>
                </a:gridCol>
                <a:gridCol w="862903">
                  <a:extLst>
                    <a:ext uri="{9D8B030D-6E8A-4147-A177-3AD203B41FA5}">
                      <a16:colId xmlns:a16="http://schemas.microsoft.com/office/drawing/2014/main" val="3055961984"/>
                    </a:ext>
                  </a:extLst>
                </a:gridCol>
                <a:gridCol w="664016">
                  <a:extLst>
                    <a:ext uri="{9D8B030D-6E8A-4147-A177-3AD203B41FA5}">
                      <a16:colId xmlns:a16="http://schemas.microsoft.com/office/drawing/2014/main" val="3723932802"/>
                    </a:ext>
                  </a:extLst>
                </a:gridCol>
              </a:tblGrid>
              <a:tr h="22860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Расчет строительства инженерных коммуникаций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12777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Источник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Количество, шт.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Цена, в руб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28459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Дизель генератор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Группа компаний «ЭнергоПроф»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977225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60007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Инвертор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Группа компаний «ЭнергоПроф»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102 000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7960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Аккумуляторная батарея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Группа компаний «ЭнергоПроф»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262 860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4145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Резервуар для дизельного топлива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Производственная компания «Мультпласт»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362 880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69618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Прокладка кабеля в земле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Группа компаний «ЭнергоПроф»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364 000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4286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Подключение строений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Группа компаний «ЭнергоПроф»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38 000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3981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освещения на территории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Группа компаний «ЭнергоПроф»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182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469 560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031379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Оборудование скважины под воду с кессоном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Производственная компания «Мультпласт»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144 000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63691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Бурение скважин под воду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Производственная компания «Мультпласт»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80 000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65192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Септик для гостевого санблока с установкой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Группа компаний </a:t>
                      </a:r>
                      <a:r>
                        <a:rPr lang="af-Z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GlampeRus</a:t>
                      </a:r>
                      <a:endParaRPr lang="af-ZA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390 600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96944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Септик для персонала с установкой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Группа компаний </a:t>
                      </a:r>
                      <a:r>
                        <a:rPr lang="af-Z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GlampeRus</a:t>
                      </a:r>
                      <a:endParaRPr lang="af-ZA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152 800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7955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Подключение водоснабжения санблоков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Производственная компания «Мультпласт»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62 500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45303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2 429 200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467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504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E2327-BF32-C6C8-9F5B-8213708E56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0B94C3-9B39-E13B-84CE-71A8EBDE0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9325909-A621-485A-631D-BFBEAF2B3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196137"/>
              </p:ext>
            </p:extLst>
          </p:nvPr>
        </p:nvGraphicFramePr>
        <p:xfrm>
          <a:off x="2260600" y="0"/>
          <a:ext cx="7594631" cy="626704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07423">
                  <a:extLst>
                    <a:ext uri="{9D8B030D-6E8A-4147-A177-3AD203B41FA5}">
                      <a16:colId xmlns:a16="http://schemas.microsoft.com/office/drawing/2014/main" val="2414629790"/>
                    </a:ext>
                  </a:extLst>
                </a:gridCol>
                <a:gridCol w="2410831">
                  <a:extLst>
                    <a:ext uri="{9D8B030D-6E8A-4147-A177-3AD203B41FA5}">
                      <a16:colId xmlns:a16="http://schemas.microsoft.com/office/drawing/2014/main" val="2529114215"/>
                    </a:ext>
                  </a:extLst>
                </a:gridCol>
                <a:gridCol w="1479607">
                  <a:extLst>
                    <a:ext uri="{9D8B030D-6E8A-4147-A177-3AD203B41FA5}">
                      <a16:colId xmlns:a16="http://schemas.microsoft.com/office/drawing/2014/main" val="903360525"/>
                    </a:ext>
                  </a:extLst>
                </a:gridCol>
                <a:gridCol w="1096770">
                  <a:extLst>
                    <a:ext uri="{9D8B030D-6E8A-4147-A177-3AD203B41FA5}">
                      <a16:colId xmlns:a16="http://schemas.microsoft.com/office/drawing/2014/main" val="3240845829"/>
                    </a:ext>
                  </a:extLst>
                </a:gridCol>
              </a:tblGrid>
              <a:tr h="257999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Расчет стоимости оснащения сафари-тента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696554"/>
                  </a:ext>
                </a:extLst>
              </a:tr>
              <a:tr h="2794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Источник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Количество, шт.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Цена, в </a:t>
                      </a:r>
                      <a:r>
                        <a:rPr lang="ru-RU" sz="11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руб</a:t>
                      </a:r>
                      <a:endParaRPr lang="ru-RU" sz="110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115485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Кровать двуспальная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f-ZA" sz="11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Groupe</a:t>
                      </a:r>
                      <a:r>
                        <a:rPr lang="af-ZA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 ADEO</a:t>
                      </a:r>
                      <a:endParaRPr lang="af-ZA" sz="110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207 000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545151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Кровать односпальная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f-ZA" sz="11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Groupe</a:t>
                      </a:r>
                      <a:r>
                        <a:rPr lang="af-ZA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 ADEO</a:t>
                      </a:r>
                      <a:endParaRPr lang="af-ZA" sz="110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151 200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173274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Матрас односпальный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f-ZA" sz="11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Groupe</a:t>
                      </a:r>
                      <a:r>
                        <a:rPr lang="af-ZA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 ADEO</a:t>
                      </a:r>
                      <a:endParaRPr lang="af-ZA" sz="110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74 592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649570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Матрас двуспальный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f-ZA" sz="11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Groupe</a:t>
                      </a:r>
                      <a:r>
                        <a:rPr lang="af-ZA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 ADEO</a:t>
                      </a:r>
                      <a:endParaRPr lang="af-ZA" sz="110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108 555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273863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Постельное белье двуспальное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f-ZA" sz="11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Groupe</a:t>
                      </a:r>
                      <a:r>
                        <a:rPr lang="af-ZA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 ADEO</a:t>
                      </a:r>
                      <a:endParaRPr lang="af-ZA" sz="110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91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234 052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693694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Постельное белье односпальное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f-ZA" sz="11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Groupe</a:t>
                      </a:r>
                      <a:r>
                        <a:rPr lang="af-ZA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 ADEO</a:t>
                      </a:r>
                      <a:endParaRPr lang="af-ZA" sz="110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98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185 220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691853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Комплект мягкого инвентаря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Группа компаний </a:t>
                      </a:r>
                      <a:r>
                        <a:rPr lang="af-ZA" sz="11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GlampeRus</a:t>
                      </a:r>
                      <a:endParaRPr lang="af-ZA" sz="110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141 600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992756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Комплект полотенец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Группа компаний </a:t>
                      </a:r>
                      <a:r>
                        <a:rPr lang="af-ZA" sz="11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GlampeRus</a:t>
                      </a:r>
                      <a:endParaRPr lang="af-ZA" sz="110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181 800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399519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Комплект ковровых покрытий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Группа компаний </a:t>
                      </a:r>
                      <a:r>
                        <a:rPr lang="af-ZA" sz="11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GlampeRus</a:t>
                      </a:r>
                      <a:endParaRPr lang="af-ZA" sz="110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29 700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732965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Обеденный стол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f-ZA" sz="11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Groupe</a:t>
                      </a:r>
                      <a:r>
                        <a:rPr lang="af-ZA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 ADEO</a:t>
                      </a:r>
                      <a:endParaRPr lang="af-ZA" sz="110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71 796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054922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Стулья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f-ZA" sz="11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Groupe</a:t>
                      </a:r>
                      <a:r>
                        <a:rPr lang="af-ZA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 ADEO</a:t>
                      </a:r>
                      <a:endParaRPr lang="af-ZA" sz="110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45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69 165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674207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Тумба прикроватная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f-ZA" sz="11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Groupe</a:t>
                      </a:r>
                      <a:r>
                        <a:rPr lang="af-ZA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 ADEO</a:t>
                      </a:r>
                      <a:endParaRPr lang="af-ZA" sz="110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22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27 500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331439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Модуль кухни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Группа компаний </a:t>
                      </a:r>
                      <a:r>
                        <a:rPr lang="af-ZA" sz="11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GlampeRus</a:t>
                      </a:r>
                      <a:endParaRPr lang="af-ZA" sz="110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405 000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888189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Холодильник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Группа компаний </a:t>
                      </a:r>
                      <a:r>
                        <a:rPr lang="af-ZA" sz="11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GlampeRus</a:t>
                      </a:r>
                      <a:endParaRPr lang="af-ZA" sz="110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158 700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245323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Стеллаж с полками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f-ZA" sz="11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Groupe</a:t>
                      </a:r>
                      <a:r>
                        <a:rPr lang="af-ZA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 ADEO</a:t>
                      </a:r>
                      <a:endParaRPr lang="af-ZA" sz="110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42 490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84208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Кресло садовое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f-ZA" sz="11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Groupe</a:t>
                      </a:r>
                      <a:r>
                        <a:rPr lang="af-ZA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 ADEO</a:t>
                      </a:r>
                      <a:endParaRPr lang="af-ZA" sz="110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22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96 800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830340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Светильник подвесной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f-ZA" sz="11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Groupe</a:t>
                      </a:r>
                      <a:r>
                        <a:rPr lang="af-ZA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 ADEO</a:t>
                      </a:r>
                      <a:endParaRPr lang="af-ZA" sz="110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40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107 640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881603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Накладные розетки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f-ZA" sz="11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Groupe</a:t>
                      </a:r>
                      <a:r>
                        <a:rPr lang="af-ZA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 ADEO</a:t>
                      </a:r>
                      <a:endParaRPr lang="af-ZA" sz="110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70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15 540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503748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Уличная гирлянда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f-ZA" sz="11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Groupe</a:t>
                      </a:r>
                      <a:r>
                        <a:rPr lang="af-ZA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 ADEO</a:t>
                      </a:r>
                      <a:endParaRPr lang="af-ZA" sz="110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25 990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510812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Комплект посуды и приборов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Группа компаний </a:t>
                      </a:r>
                      <a:r>
                        <a:rPr lang="af-ZA" sz="11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GlampeRus</a:t>
                      </a:r>
                      <a:endParaRPr lang="af-ZA" sz="110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143 100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768749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2 477 440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753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13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9693C8A-4360-3123-D7D2-FFB605D06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2691"/>
              </p:ext>
            </p:extLst>
          </p:nvPr>
        </p:nvGraphicFramePr>
        <p:xfrm>
          <a:off x="1732177" y="2694462"/>
          <a:ext cx="4181475" cy="14690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76475">
                  <a:extLst>
                    <a:ext uri="{9D8B030D-6E8A-4147-A177-3AD203B41FA5}">
                      <a16:colId xmlns:a16="http://schemas.microsoft.com/office/drawing/2014/main" val="277621220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3526331292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348828279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Расчет стоимости постирки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Цена, в руб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5782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Стирка постельного белья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152,8 кг.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15 127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02833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Стирка полотенец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12,6 кг.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1 247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8099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Выездное обслуживание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4 400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25944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20 775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457501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6AF057A-94F1-F770-4A10-3142E8027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568856"/>
              </p:ext>
            </p:extLst>
          </p:nvPr>
        </p:nvGraphicFramePr>
        <p:xfrm>
          <a:off x="6669034" y="2420142"/>
          <a:ext cx="4562475" cy="201771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53134">
                  <a:extLst>
                    <a:ext uri="{9D8B030D-6E8A-4147-A177-3AD203B41FA5}">
                      <a16:colId xmlns:a16="http://schemas.microsoft.com/office/drawing/2014/main" val="560556370"/>
                    </a:ext>
                  </a:extLst>
                </a:gridCol>
                <a:gridCol w="899419">
                  <a:extLst>
                    <a:ext uri="{9D8B030D-6E8A-4147-A177-3AD203B41FA5}">
                      <a16:colId xmlns:a16="http://schemas.microsoft.com/office/drawing/2014/main" val="2539495883"/>
                    </a:ext>
                  </a:extLst>
                </a:gridCol>
                <a:gridCol w="809922">
                  <a:extLst>
                    <a:ext uri="{9D8B030D-6E8A-4147-A177-3AD203B41FA5}">
                      <a16:colId xmlns:a16="http://schemas.microsoft.com/office/drawing/2014/main" val="3152541957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Расчет себестоимости использования полотенец и постельных принадлежностей за одну номер-ночь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Цена, в руб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8622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Стирка постельного белья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4,2 кг.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416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8813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Стирка полотенец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 кг.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2953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Выездное обслуживание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141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74079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665,7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988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056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32301-2670-AD81-8B63-FFD092122C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788719-144E-DBB2-448F-C597CF89D2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4FF32AB-82A9-D8F4-FA7F-229D4AADE844}"/>
              </a:ext>
            </a:extLst>
          </p:cNvPr>
          <p:cNvGraphicFramePr>
            <a:graphicFrameLocks noGrp="1"/>
          </p:cNvGraphicFramePr>
          <p:nvPr/>
        </p:nvGraphicFramePr>
        <p:xfrm>
          <a:off x="3228975" y="2126327"/>
          <a:ext cx="5734049" cy="26053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1183">
                  <a:extLst>
                    <a:ext uri="{9D8B030D-6E8A-4147-A177-3AD203B41FA5}">
                      <a16:colId xmlns:a16="http://schemas.microsoft.com/office/drawing/2014/main" val="889939893"/>
                    </a:ext>
                  </a:extLst>
                </a:gridCol>
                <a:gridCol w="2305947">
                  <a:extLst>
                    <a:ext uri="{9D8B030D-6E8A-4147-A177-3AD203B41FA5}">
                      <a16:colId xmlns:a16="http://schemas.microsoft.com/office/drawing/2014/main" val="658199045"/>
                    </a:ext>
                  </a:extLst>
                </a:gridCol>
                <a:gridCol w="862903">
                  <a:extLst>
                    <a:ext uri="{9D8B030D-6E8A-4147-A177-3AD203B41FA5}">
                      <a16:colId xmlns:a16="http://schemas.microsoft.com/office/drawing/2014/main" val="1081278470"/>
                    </a:ext>
                  </a:extLst>
                </a:gridCol>
                <a:gridCol w="664016">
                  <a:extLst>
                    <a:ext uri="{9D8B030D-6E8A-4147-A177-3AD203B41FA5}">
                      <a16:colId xmlns:a16="http://schemas.microsoft.com/office/drawing/2014/main" val="196493838"/>
                    </a:ext>
                  </a:extLst>
                </a:gridCol>
              </a:tblGrid>
              <a:tr h="22860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Расчет стоимости оснащения пати-тента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89983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Источник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Количество, шт.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Цена, в руб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0431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Комплект стола и скамеек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 Лебедев Дмитрий Иванович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28 900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92618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Гамак на стойке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 Баздеров М. В.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33 400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54442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Комплект общей зоны (2 дивана, 2 кресла, 2 стола)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 Лебедев Дмитрий Иванович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78 080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4683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Гирлянда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f-Z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Groupe ADEO</a:t>
                      </a:r>
                      <a:endParaRPr lang="af-ZA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5 198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537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145 578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240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65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CC74C-3C8A-6F33-6B36-6972BF022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BA3EB7-25BF-6192-FB96-6D19C860BE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DAE6817-1672-54AD-3376-E19CB78BAEBD}"/>
              </a:ext>
            </a:extLst>
          </p:cNvPr>
          <p:cNvGraphicFramePr>
            <a:graphicFrameLocks noGrp="1"/>
          </p:cNvGraphicFramePr>
          <p:nvPr/>
        </p:nvGraphicFramePr>
        <p:xfrm>
          <a:off x="3228975" y="2126327"/>
          <a:ext cx="5734050" cy="26053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53895">
                  <a:extLst>
                    <a:ext uri="{9D8B030D-6E8A-4147-A177-3AD203B41FA5}">
                      <a16:colId xmlns:a16="http://schemas.microsoft.com/office/drawing/2014/main" val="2626153001"/>
                    </a:ext>
                  </a:extLst>
                </a:gridCol>
                <a:gridCol w="2252980">
                  <a:extLst>
                    <a:ext uri="{9D8B030D-6E8A-4147-A177-3AD203B41FA5}">
                      <a16:colId xmlns:a16="http://schemas.microsoft.com/office/drawing/2014/main" val="750850892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2856161822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val="952326088"/>
                    </a:ext>
                  </a:extLst>
                </a:gridCol>
              </a:tblGrid>
              <a:tr h="22860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Расчет стоимости оснащения склада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948039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Источник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Количество, шт.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Цена, в руб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64012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Стеллаж для хранения белья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f-Z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Groupe ADEO</a:t>
                      </a:r>
                      <a:endParaRPr lang="af-ZA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55 770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4408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Стеллаж большой нагрузки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f-Z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Groupe ADEO</a:t>
                      </a:r>
                      <a:endParaRPr lang="af-ZA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44 500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50259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Дровник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 "Сафина Альфия Гаптелахатовна"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46 300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6496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Светильник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f-Z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Groupe ADEO</a:t>
                      </a:r>
                      <a:endParaRPr lang="af-ZA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17 940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79975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164 510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663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111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DA9A32E-B84D-2391-857F-5A86F9A88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584867"/>
              </p:ext>
            </p:extLst>
          </p:nvPr>
        </p:nvGraphicFramePr>
        <p:xfrm>
          <a:off x="3035300" y="50800"/>
          <a:ext cx="6385645" cy="66734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2749">
                  <a:extLst>
                    <a:ext uri="{9D8B030D-6E8A-4147-A177-3AD203B41FA5}">
                      <a16:colId xmlns:a16="http://schemas.microsoft.com/office/drawing/2014/main" val="3703201324"/>
                    </a:ext>
                  </a:extLst>
                </a:gridCol>
                <a:gridCol w="1317348">
                  <a:extLst>
                    <a:ext uri="{9D8B030D-6E8A-4147-A177-3AD203B41FA5}">
                      <a16:colId xmlns:a16="http://schemas.microsoft.com/office/drawing/2014/main" val="1729099124"/>
                    </a:ext>
                  </a:extLst>
                </a:gridCol>
                <a:gridCol w="2288012">
                  <a:extLst>
                    <a:ext uri="{9D8B030D-6E8A-4147-A177-3AD203B41FA5}">
                      <a16:colId xmlns:a16="http://schemas.microsoft.com/office/drawing/2014/main" val="2982631731"/>
                    </a:ext>
                  </a:extLst>
                </a:gridCol>
                <a:gridCol w="943593">
                  <a:extLst>
                    <a:ext uri="{9D8B030D-6E8A-4147-A177-3AD203B41FA5}">
                      <a16:colId xmlns:a16="http://schemas.microsoft.com/office/drawing/2014/main" val="3459391303"/>
                    </a:ext>
                  </a:extLst>
                </a:gridCol>
                <a:gridCol w="753943">
                  <a:extLst>
                    <a:ext uri="{9D8B030D-6E8A-4147-A177-3AD203B41FA5}">
                      <a16:colId xmlns:a16="http://schemas.microsoft.com/office/drawing/2014/main" val="197107276"/>
                    </a:ext>
                  </a:extLst>
                </a:gridCol>
              </a:tblGrid>
              <a:tr h="199894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Обустройство ландшафта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037981"/>
                  </a:ext>
                </a:extLst>
              </a:tr>
              <a:tr h="199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Источник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Количество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Цена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580354"/>
                  </a:ext>
                </a:extLst>
              </a:tr>
              <a:tr h="21165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Укладка насыпных дорожек из щепы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ИП </a:t>
                      </a:r>
                      <a:r>
                        <a:rPr lang="ru-RU" sz="10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Оникиенко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 Николай Иванович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3 620 </a:t>
                      </a:r>
                      <a:r>
                        <a:rPr lang="ru-RU" sz="10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м.кв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990 070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078360"/>
                  </a:ext>
                </a:extLst>
              </a:tr>
              <a:tr h="19989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Установка ограждения территории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ООО "</a:t>
                      </a:r>
                      <a:r>
                        <a:rPr lang="ru-RU" sz="10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ЗаборСтрой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"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564 м.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874 200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327519"/>
                  </a:ext>
                </a:extLst>
              </a:tr>
              <a:tr h="19989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Установка въездных ворот и калитки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ООО "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ЗаборСтрой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"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3 шт.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161 019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751365"/>
                  </a:ext>
                </a:extLst>
              </a:tr>
              <a:tr h="19989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Установка системы автополива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ООО "АКВАБАЛАНС"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 шт.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880 000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923573"/>
                  </a:ext>
                </a:extLst>
              </a:tr>
              <a:tr h="19989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Газонокосилка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ООО "ДНС"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 шт.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34 990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622088"/>
                  </a:ext>
                </a:extLst>
              </a:tr>
              <a:tr h="18813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Посадка деревьев: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737519"/>
                  </a:ext>
                </a:extLst>
              </a:tr>
              <a:tr h="305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Ясень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ООО "Свой питомник"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50 шт.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195 000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798136"/>
                  </a:ext>
                </a:extLst>
              </a:tr>
              <a:tr h="305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Береза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ООО "Свой питомник"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50 шт.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207 500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961789"/>
                  </a:ext>
                </a:extLst>
              </a:tr>
              <a:tr h="305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Клен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ООО "Свой питомник"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50 шт.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110 000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464309"/>
                  </a:ext>
                </a:extLst>
              </a:tr>
              <a:tr h="18813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Живая изгородь: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365884"/>
                  </a:ext>
                </a:extLst>
              </a:tr>
              <a:tr h="305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Кизильник блестящий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ООО "Свой питомник"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1 250 шт.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175 000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992696"/>
                  </a:ext>
                </a:extLst>
              </a:tr>
              <a:tr h="305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Папоротник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ООО "Свой питомник"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300 шт.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60 000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416865"/>
                  </a:ext>
                </a:extLst>
              </a:tr>
              <a:tr h="305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Крокусы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ООО "Свой питомник"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25 шт.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5 000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622203"/>
                  </a:ext>
                </a:extLst>
              </a:tr>
              <a:tr h="305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Можжевельник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ООО "Свой питомник"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25 шт.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10 000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470400"/>
                  </a:ext>
                </a:extLst>
              </a:tr>
              <a:tr h="305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Душица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ООО "Свой питомник"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40 шт.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14 400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566722"/>
                  </a:ext>
                </a:extLst>
              </a:tr>
              <a:tr h="305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Газонная трава, 25 кг.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ООО "Свой питомник"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20 шт.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164 000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479330"/>
                  </a:ext>
                </a:extLst>
              </a:tr>
              <a:tr h="18813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Плодовые кусты: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836371"/>
                  </a:ext>
                </a:extLst>
              </a:tr>
              <a:tr h="305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Крыжовник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ООО "Свой питомник"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15 шт.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5 400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16659"/>
                  </a:ext>
                </a:extLst>
              </a:tr>
              <a:tr h="305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Ежевика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ООО "Свой питомник"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15 шт.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3 750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691707"/>
                  </a:ext>
                </a:extLst>
              </a:tr>
              <a:tr h="18813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Ягодные растения: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439673"/>
                  </a:ext>
                </a:extLst>
              </a:tr>
              <a:tr h="305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Клубника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ООО "Свой питомник"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50 шт.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20 000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181458"/>
                  </a:ext>
                </a:extLst>
              </a:tr>
              <a:tr h="305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Голубика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ООО "Свой питомник"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50 шт.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27500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654112"/>
                  </a:ext>
                </a:extLst>
              </a:tr>
              <a:tr h="19989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3 881 179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377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386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68ECC-41CC-7DB2-6158-ECDCEEE41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0C0AB0-23E6-203E-74AC-E142F7BDBB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FE5A56A-FA30-8C87-3598-24B97783C19D}"/>
              </a:ext>
            </a:extLst>
          </p:cNvPr>
          <p:cNvGraphicFramePr>
            <a:graphicFrameLocks noGrp="1"/>
          </p:cNvGraphicFramePr>
          <p:nvPr/>
        </p:nvGraphicFramePr>
        <p:xfrm>
          <a:off x="3228975" y="1976880"/>
          <a:ext cx="5734049" cy="290423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19926">
                  <a:extLst>
                    <a:ext uri="{9D8B030D-6E8A-4147-A177-3AD203B41FA5}">
                      <a16:colId xmlns:a16="http://schemas.microsoft.com/office/drawing/2014/main" val="3865541309"/>
                    </a:ext>
                  </a:extLst>
                </a:gridCol>
                <a:gridCol w="2486407">
                  <a:extLst>
                    <a:ext uri="{9D8B030D-6E8A-4147-A177-3AD203B41FA5}">
                      <a16:colId xmlns:a16="http://schemas.microsoft.com/office/drawing/2014/main" val="1795917396"/>
                    </a:ext>
                  </a:extLst>
                </a:gridCol>
                <a:gridCol w="927716">
                  <a:extLst>
                    <a:ext uri="{9D8B030D-6E8A-4147-A177-3AD203B41FA5}">
                      <a16:colId xmlns:a16="http://schemas.microsoft.com/office/drawing/2014/main" val="4253567755"/>
                    </a:ext>
                  </a:extLst>
                </a:gridCol>
              </a:tblGrid>
              <a:tr h="22860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Расчет стоимости коммунальных услуг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8837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услуги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Источник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Цена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001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Вывоз мусора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ООО "Природа"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44 285,2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9789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Откачка септиков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Частное лицо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26 600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5517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Дизельное топливо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ООО "Прима Ойл"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114 130,8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41725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</a:rPr>
                        <a:t> 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185 016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85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677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0B2F1-C6F0-8D68-77CE-0A435F0BF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09738"/>
            <a:ext cx="9144000" cy="354806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sz="2800" dirty="0">
                <a:latin typeface="Times New Roman"/>
                <a:cs typeface="Times New Roman"/>
              </a:rPr>
              <a:t>Планируется 3 этапа реализации инвестиционного проекта. </a:t>
            </a:r>
            <a:endParaRPr lang="ru-RU" sz="2800"/>
          </a:p>
          <a:p>
            <a:pPr algn="just"/>
            <a:r>
              <a:rPr lang="ru-RU" sz="2800" dirty="0">
                <a:latin typeface="Times New Roman"/>
                <a:cs typeface="Times New Roman"/>
              </a:rPr>
              <a:t>1 этап – оформление разрешительной документации, подведение инженерных коммуникаций, строительство очистных сооружений; </a:t>
            </a:r>
            <a:endParaRPr lang="ru-RU" sz="2800"/>
          </a:p>
          <a:p>
            <a:pPr algn="just"/>
            <a:r>
              <a:rPr lang="ru-RU" sz="2800" dirty="0">
                <a:latin typeface="Times New Roman"/>
                <a:cs typeface="Times New Roman"/>
              </a:rPr>
              <a:t>2 этап – обустройство 10 сафари-тентов, строительство зданий и сооружений, благоустройство территории; </a:t>
            </a:r>
            <a:endParaRPr lang="ru-RU" sz="2800"/>
          </a:p>
          <a:p>
            <a:pPr algn="just"/>
            <a:r>
              <a:rPr lang="ru-RU" sz="2800" dirty="0">
                <a:latin typeface="Times New Roman"/>
                <a:cs typeface="Times New Roman"/>
              </a:rPr>
              <a:t>3 этап – работа </a:t>
            </a:r>
            <a:r>
              <a:rPr lang="ru-RU" sz="2800" dirty="0" err="1">
                <a:latin typeface="Times New Roman"/>
                <a:cs typeface="Times New Roman"/>
              </a:rPr>
              <a:t>глэмпинга</a:t>
            </a:r>
            <a:r>
              <a:rPr lang="ru-RU" sz="2800" dirty="0">
                <a:latin typeface="Times New Roman"/>
                <a:cs typeface="Times New Roman"/>
              </a:rPr>
              <a:t>, повышение качества предоставляемых услуг.</a:t>
            </a:r>
            <a:endParaRPr lang="ru-RU" sz="2800" dirty="0"/>
          </a:p>
          <a:p>
            <a:pPr algn="just"/>
            <a:endParaRPr lang="ru-RU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A1BD0BD-D6F7-DEEA-A741-C518BC06F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842" y="210588"/>
            <a:ext cx="5873762" cy="5334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ru-RU" sz="2400" dirty="0">
                <a:latin typeface="Times New Roman"/>
                <a:cs typeface="Times New Roman"/>
              </a:rPr>
              <a:t>План мероприятий по реализации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501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E8B3A-F62E-C88B-3BD9-EA83446E25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3C0EAD-1360-379E-ECC2-2A14A626C2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EB7BB47-5942-C9AC-B7FE-B1F5C1D85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894587"/>
              </p:ext>
            </p:extLst>
          </p:nvPr>
        </p:nvGraphicFramePr>
        <p:xfrm>
          <a:off x="3352800" y="1562100"/>
          <a:ext cx="4537264" cy="331895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16300">
                  <a:extLst>
                    <a:ext uri="{9D8B030D-6E8A-4147-A177-3AD203B41FA5}">
                      <a16:colId xmlns:a16="http://schemas.microsoft.com/office/drawing/2014/main" val="565409585"/>
                    </a:ext>
                  </a:extLst>
                </a:gridCol>
                <a:gridCol w="1120964">
                  <a:extLst>
                    <a:ext uri="{9D8B030D-6E8A-4147-A177-3AD203B41FA5}">
                      <a16:colId xmlns:a16="http://schemas.microsoft.com/office/drawing/2014/main" val="300945656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Статья затрат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Сумма, руб.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7975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Заработная плата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736 560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13905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Оплата коммунальных услуг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185 016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7693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Закупка банных принадлежностей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27 477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1687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Продвижение и реклама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112 000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4434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на прачечную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119 826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64854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1 180 879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806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77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808ED-AFB6-1C1B-2F98-A3FA3224F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46200"/>
          </a:xfrm>
        </p:spPr>
        <p:txBody>
          <a:bodyPr/>
          <a:lstStyle/>
          <a:p>
            <a:r>
              <a:rPr lang="ru-RU" dirty="0">
                <a:cs typeface="Aharoni"/>
              </a:rPr>
              <a:t>Цель ВКРС: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89682C-FDCD-F9A3-3EDD-CD57C693A1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sz="3200" dirty="0">
                <a:latin typeface="Times New Roman"/>
                <a:cs typeface="Times New Roman"/>
              </a:rPr>
              <a:t>создание </a:t>
            </a:r>
            <a:r>
              <a:rPr lang="ru-RU" sz="3200" dirty="0" err="1">
                <a:latin typeface="Times New Roman"/>
                <a:cs typeface="Times New Roman"/>
              </a:rPr>
              <a:t>глэмпинга</a:t>
            </a:r>
            <a:r>
              <a:rPr lang="ru-RU" sz="3200" dirty="0">
                <a:latin typeface="Times New Roman"/>
                <a:cs typeface="Times New Roman"/>
              </a:rPr>
              <a:t> в Оренбургской области.</a:t>
            </a:r>
            <a:endParaRPr lang="ru-RU" sz="3200"/>
          </a:p>
        </p:txBody>
      </p:sp>
    </p:spTree>
    <p:extLst>
      <p:ext uri="{BB962C8B-B14F-4D97-AF65-F5344CB8AC3E}">
        <p14:creationId xmlns:p14="http://schemas.microsoft.com/office/powerpoint/2010/main" val="2465724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0473BC-0FD5-3B7C-A63F-69F23D8CDDEF}"/>
              </a:ext>
            </a:extLst>
          </p:cNvPr>
          <p:cNvSpPr txBox="1"/>
          <p:nvPr/>
        </p:nvSpPr>
        <p:spPr>
          <a:xfrm>
            <a:off x="2235200" y="850900"/>
            <a:ext cx="8610600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450215" algn="just"/>
            <a:r>
              <a:rPr lang="en-US" sz="2000" err="1">
                <a:latin typeface="Times New Roman"/>
                <a:cs typeface="Times New Roman"/>
              </a:rPr>
              <a:t>При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условии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заполняемости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на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уровне</a:t>
            </a:r>
            <a:r>
              <a:rPr lang="en-US" sz="2000" dirty="0">
                <a:latin typeface="Times New Roman"/>
                <a:cs typeface="Times New Roman"/>
              </a:rPr>
              <a:t> 60% </a:t>
            </a:r>
            <a:r>
              <a:rPr lang="en-US" sz="2000" err="1">
                <a:latin typeface="Times New Roman"/>
                <a:cs typeface="Times New Roman"/>
              </a:rPr>
              <a:t>получаем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следующие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доходы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  <a:endParaRPr lang="en-US" sz="2000">
              <a:latin typeface="Times New Roman"/>
              <a:cs typeface="Times New Roman"/>
            </a:endParaRPr>
          </a:p>
          <a:p>
            <a:pPr indent="450215" algn="just"/>
            <a:r>
              <a:rPr lang="en-US" sz="2000" dirty="0">
                <a:latin typeface="Times New Roman"/>
                <a:cs typeface="Times New Roman"/>
              </a:rPr>
              <a:t>– </a:t>
            </a:r>
            <a:r>
              <a:rPr lang="en-US" sz="2000" err="1">
                <a:latin typeface="Times New Roman"/>
                <a:cs typeface="Times New Roman"/>
              </a:rPr>
              <a:t>сдача</a:t>
            </a:r>
            <a:r>
              <a:rPr lang="en-US" sz="2000" dirty="0">
                <a:latin typeface="Times New Roman"/>
                <a:cs typeface="Times New Roman"/>
              </a:rPr>
              <a:t> в </a:t>
            </a:r>
            <a:r>
              <a:rPr lang="en-US" sz="2000" err="1">
                <a:latin typeface="Times New Roman"/>
                <a:cs typeface="Times New Roman"/>
              </a:rPr>
              <a:t>аренду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домиков</a:t>
            </a:r>
            <a:r>
              <a:rPr lang="en-US" sz="2000" dirty="0">
                <a:latin typeface="Times New Roman"/>
                <a:cs typeface="Times New Roman"/>
              </a:rPr>
              <a:t> (</a:t>
            </a:r>
            <a:r>
              <a:rPr lang="en-US" sz="2000" err="1">
                <a:latin typeface="Times New Roman"/>
                <a:cs typeface="Times New Roman"/>
              </a:rPr>
              <a:t>средняя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цена</a:t>
            </a:r>
            <a:r>
              <a:rPr lang="en-US" sz="2000" dirty="0">
                <a:latin typeface="Times New Roman"/>
                <a:cs typeface="Times New Roman"/>
              </a:rPr>
              <a:t> 8 000 </a:t>
            </a:r>
            <a:r>
              <a:rPr lang="en-US" sz="2000" err="1">
                <a:latin typeface="Times New Roman"/>
                <a:cs typeface="Times New Roman"/>
              </a:rPr>
              <a:t>рублей</a:t>
            </a:r>
            <a:r>
              <a:rPr lang="en-US" sz="2000" dirty="0">
                <a:latin typeface="Times New Roman"/>
                <a:cs typeface="Times New Roman"/>
              </a:rPr>
              <a:t> в </a:t>
            </a:r>
            <a:r>
              <a:rPr lang="en-US" sz="2000" err="1">
                <a:latin typeface="Times New Roman"/>
                <a:cs typeface="Times New Roman"/>
              </a:rPr>
              <a:t>сутки</a:t>
            </a:r>
            <a:r>
              <a:rPr lang="en-US" sz="2000" dirty="0">
                <a:latin typeface="Times New Roman"/>
                <a:cs typeface="Times New Roman"/>
              </a:rPr>
              <a:t> и </a:t>
            </a:r>
            <a:r>
              <a:rPr lang="en-US" sz="2000" err="1">
                <a:latin typeface="Times New Roman"/>
                <a:cs typeface="Times New Roman"/>
              </a:rPr>
              <a:t>заполняемость</a:t>
            </a:r>
            <a:r>
              <a:rPr lang="en-US" sz="2000" dirty="0">
                <a:latin typeface="Times New Roman"/>
                <a:cs typeface="Times New Roman"/>
              </a:rPr>
              <a:t> 60%): 8 000*10*30*0,6 = 1 440 000 </a:t>
            </a:r>
            <a:r>
              <a:rPr lang="en-US" sz="2000" err="1">
                <a:latin typeface="Times New Roman"/>
                <a:cs typeface="Times New Roman"/>
              </a:rPr>
              <a:t>рублей</a:t>
            </a:r>
            <a:r>
              <a:rPr lang="en-US" sz="2000" dirty="0">
                <a:latin typeface="Times New Roman"/>
                <a:cs typeface="Times New Roman"/>
              </a:rPr>
              <a:t> в </a:t>
            </a:r>
            <a:r>
              <a:rPr lang="en-US" sz="2000" err="1">
                <a:latin typeface="Times New Roman"/>
                <a:cs typeface="Times New Roman"/>
              </a:rPr>
              <a:t>месяц</a:t>
            </a:r>
            <a:r>
              <a:rPr lang="en-US" sz="2000" dirty="0">
                <a:latin typeface="Times New Roman"/>
                <a:cs typeface="Times New Roman"/>
              </a:rPr>
              <a:t>;</a:t>
            </a:r>
            <a:endParaRPr lang="en-US" sz="2000">
              <a:latin typeface="Times New Roman"/>
              <a:cs typeface="Times New Roman"/>
            </a:endParaRPr>
          </a:p>
          <a:p>
            <a:pPr indent="450215" algn="just"/>
            <a:r>
              <a:rPr lang="en-US" sz="2000" dirty="0">
                <a:latin typeface="Times New Roman"/>
                <a:cs typeface="Times New Roman"/>
              </a:rPr>
              <a:t>– </a:t>
            </a:r>
            <a:r>
              <a:rPr lang="en-US" sz="2000" err="1">
                <a:latin typeface="Times New Roman"/>
                <a:cs typeface="Times New Roman"/>
              </a:rPr>
              <a:t>предоставление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мест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под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стоянку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автомобилей</a:t>
            </a:r>
            <a:r>
              <a:rPr lang="en-US" sz="2000" dirty="0">
                <a:latin typeface="Times New Roman"/>
                <a:cs typeface="Times New Roman"/>
              </a:rPr>
              <a:t> (</a:t>
            </a:r>
            <a:r>
              <a:rPr lang="en-US" sz="2000" err="1">
                <a:latin typeface="Times New Roman"/>
                <a:cs typeface="Times New Roman"/>
              </a:rPr>
              <a:t>средняя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цена</a:t>
            </a:r>
            <a:r>
              <a:rPr lang="en-US" sz="2000" dirty="0">
                <a:latin typeface="Times New Roman"/>
                <a:cs typeface="Times New Roman"/>
              </a:rPr>
              <a:t> 200 </a:t>
            </a:r>
            <a:r>
              <a:rPr lang="en-US" sz="2000" err="1">
                <a:latin typeface="Times New Roman"/>
                <a:cs typeface="Times New Roman"/>
              </a:rPr>
              <a:t>рублей</a:t>
            </a:r>
            <a:r>
              <a:rPr lang="en-US" sz="2000" dirty="0">
                <a:latin typeface="Times New Roman"/>
                <a:cs typeface="Times New Roman"/>
              </a:rPr>
              <a:t> в </a:t>
            </a:r>
            <a:r>
              <a:rPr lang="en-US" sz="2000" err="1">
                <a:latin typeface="Times New Roman"/>
                <a:cs typeface="Times New Roman"/>
              </a:rPr>
              <a:t>сутки</a:t>
            </a:r>
            <a:r>
              <a:rPr lang="en-US" sz="2000" dirty="0">
                <a:latin typeface="Times New Roman"/>
                <a:cs typeface="Times New Roman"/>
              </a:rPr>
              <a:t> и </a:t>
            </a:r>
            <a:r>
              <a:rPr lang="en-US" sz="2000" err="1">
                <a:latin typeface="Times New Roman"/>
                <a:cs typeface="Times New Roman"/>
              </a:rPr>
              <a:t>заполняемости</a:t>
            </a:r>
            <a:r>
              <a:rPr lang="en-US" sz="2000" dirty="0">
                <a:latin typeface="Times New Roman"/>
                <a:cs typeface="Times New Roman"/>
              </a:rPr>
              <a:t> 60%): 200*18*30*0,6 = 64 800 </a:t>
            </a:r>
            <a:r>
              <a:rPr lang="en-US" sz="2000" err="1">
                <a:latin typeface="Times New Roman"/>
                <a:cs typeface="Times New Roman"/>
              </a:rPr>
              <a:t>рублей</a:t>
            </a:r>
            <a:r>
              <a:rPr lang="en-US" sz="2000" dirty="0">
                <a:latin typeface="Times New Roman"/>
                <a:cs typeface="Times New Roman"/>
              </a:rPr>
              <a:t> в </a:t>
            </a:r>
            <a:r>
              <a:rPr lang="en-US" sz="2000" err="1">
                <a:latin typeface="Times New Roman"/>
                <a:cs typeface="Times New Roman"/>
              </a:rPr>
              <a:t>месяц</a:t>
            </a:r>
            <a:r>
              <a:rPr lang="en-US" sz="2000" dirty="0">
                <a:latin typeface="Times New Roman"/>
                <a:cs typeface="Times New Roman"/>
              </a:rPr>
              <a:t>;</a:t>
            </a:r>
            <a:endParaRPr lang="en-US" sz="2000">
              <a:latin typeface="Times New Roman"/>
              <a:cs typeface="Times New Roman"/>
            </a:endParaRPr>
          </a:p>
          <a:p>
            <a:pPr indent="450215" algn="just"/>
            <a:r>
              <a:rPr lang="en-US" sz="2000" dirty="0">
                <a:latin typeface="Times New Roman"/>
                <a:cs typeface="Times New Roman"/>
              </a:rPr>
              <a:t>– </a:t>
            </a:r>
            <a:r>
              <a:rPr lang="en-US" sz="2000" err="1">
                <a:latin typeface="Times New Roman"/>
                <a:cs typeface="Times New Roman"/>
              </a:rPr>
              <a:t>сдача</a:t>
            </a:r>
            <a:r>
              <a:rPr lang="en-US" sz="2000" dirty="0">
                <a:latin typeface="Times New Roman"/>
                <a:cs typeface="Times New Roman"/>
              </a:rPr>
              <a:t> в </a:t>
            </a:r>
            <a:r>
              <a:rPr lang="en-US" sz="2000" err="1">
                <a:latin typeface="Times New Roman"/>
                <a:cs typeface="Times New Roman"/>
              </a:rPr>
              <a:t>прокат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катамаранов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сапбордов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пляжного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инвентаря</a:t>
            </a:r>
            <a:r>
              <a:rPr lang="en-US" sz="2000" dirty="0">
                <a:latin typeface="Times New Roman"/>
                <a:cs typeface="Times New Roman"/>
              </a:rPr>
              <a:t> и </a:t>
            </a:r>
            <a:r>
              <a:rPr lang="en-US" sz="2000" err="1">
                <a:latin typeface="Times New Roman"/>
                <a:cs typeface="Times New Roman"/>
              </a:rPr>
              <a:t>других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дополнительных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услуг</a:t>
            </a:r>
            <a:r>
              <a:rPr lang="en-US" sz="2000" dirty="0">
                <a:latin typeface="Times New Roman"/>
                <a:cs typeface="Times New Roman"/>
              </a:rPr>
              <a:t> – 1 036 800 </a:t>
            </a:r>
            <a:r>
              <a:rPr lang="en-US" sz="2000" err="1">
                <a:latin typeface="Times New Roman"/>
                <a:cs typeface="Times New Roman"/>
              </a:rPr>
              <a:t>рублей</a:t>
            </a:r>
            <a:r>
              <a:rPr lang="en-US" sz="2000" dirty="0">
                <a:latin typeface="Times New Roman"/>
                <a:cs typeface="Times New Roman"/>
              </a:rPr>
              <a:t> в </a:t>
            </a:r>
            <a:r>
              <a:rPr lang="en-US" sz="2000" err="1">
                <a:latin typeface="Times New Roman"/>
                <a:cs typeface="Times New Roman"/>
              </a:rPr>
              <a:t>месяц</a:t>
            </a:r>
            <a:r>
              <a:rPr lang="en-US" sz="2000" dirty="0">
                <a:latin typeface="Times New Roman"/>
                <a:cs typeface="Times New Roman"/>
              </a:rPr>
              <a:t>;</a:t>
            </a:r>
            <a:endParaRPr lang="en-US" sz="2000">
              <a:latin typeface="Times New Roman"/>
              <a:cs typeface="Times New Roman"/>
            </a:endParaRPr>
          </a:p>
          <a:p>
            <a:pPr indent="450215" algn="just"/>
            <a:r>
              <a:rPr lang="en-US" sz="2000" dirty="0">
                <a:latin typeface="Times New Roman"/>
                <a:cs typeface="Times New Roman"/>
              </a:rPr>
              <a:t>– </a:t>
            </a:r>
            <a:r>
              <a:rPr lang="en-US" sz="2000" err="1">
                <a:latin typeface="Times New Roman"/>
                <a:cs typeface="Times New Roman"/>
              </a:rPr>
              <a:t>предоставление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бани</a:t>
            </a:r>
            <a:r>
              <a:rPr lang="en-US" sz="2000" dirty="0">
                <a:latin typeface="Times New Roman"/>
                <a:cs typeface="Times New Roman"/>
              </a:rPr>
              <a:t> (</a:t>
            </a:r>
            <a:r>
              <a:rPr lang="en-US" sz="2000" err="1">
                <a:latin typeface="Times New Roman"/>
                <a:cs typeface="Times New Roman"/>
              </a:rPr>
              <a:t>средняя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цена</a:t>
            </a:r>
            <a:r>
              <a:rPr lang="en-US" sz="2000" dirty="0">
                <a:latin typeface="Times New Roman"/>
                <a:cs typeface="Times New Roman"/>
              </a:rPr>
              <a:t> 2500 </a:t>
            </a:r>
            <a:r>
              <a:rPr lang="en-US" sz="2000" err="1">
                <a:latin typeface="Times New Roman"/>
                <a:cs typeface="Times New Roman"/>
              </a:rPr>
              <a:t>рублей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за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растопку</a:t>
            </a:r>
            <a:r>
              <a:rPr lang="en-US" sz="2000" dirty="0">
                <a:latin typeface="Times New Roman"/>
                <a:cs typeface="Times New Roman"/>
              </a:rPr>
              <a:t> и </a:t>
            </a:r>
            <a:r>
              <a:rPr lang="en-US" sz="2000" err="1">
                <a:latin typeface="Times New Roman"/>
                <a:cs typeface="Times New Roman"/>
              </a:rPr>
              <a:t>заполняемость</a:t>
            </a:r>
            <a:r>
              <a:rPr lang="en-US" sz="2000" dirty="0">
                <a:latin typeface="Times New Roman"/>
                <a:cs typeface="Times New Roman"/>
              </a:rPr>
              <a:t> 60%): 2500*5*30*0,6 = 225 000.</a:t>
            </a:r>
            <a:endParaRPr lang="en-US" sz="2000">
              <a:latin typeface="Times New Roman"/>
              <a:cs typeface="Times New Roman"/>
            </a:endParaRPr>
          </a:p>
          <a:p>
            <a:pPr indent="450215" algn="just"/>
            <a:r>
              <a:rPr lang="en-US" sz="2000" err="1">
                <a:latin typeface="Times New Roman"/>
                <a:cs typeface="Times New Roman"/>
              </a:rPr>
              <a:t>Итого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выручка</a:t>
            </a:r>
            <a:r>
              <a:rPr lang="en-US" sz="2000" dirty="0">
                <a:latin typeface="Times New Roman"/>
                <a:cs typeface="Times New Roman"/>
              </a:rPr>
              <a:t> в </a:t>
            </a:r>
            <a:r>
              <a:rPr lang="en-US" sz="2000" err="1">
                <a:latin typeface="Times New Roman"/>
                <a:cs typeface="Times New Roman"/>
              </a:rPr>
              <a:t>месяц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до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вычета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налогов</a:t>
            </a:r>
            <a:r>
              <a:rPr lang="en-US" sz="2000" dirty="0">
                <a:latin typeface="Times New Roman"/>
                <a:cs typeface="Times New Roman"/>
              </a:rPr>
              <a:t> – 2 564 100 </a:t>
            </a:r>
            <a:r>
              <a:rPr lang="en-US" sz="2000" err="1">
                <a:latin typeface="Times New Roman"/>
                <a:cs typeface="Times New Roman"/>
              </a:rPr>
              <a:t>рублей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r>
              <a:rPr lang="en-US" sz="2000" err="1">
                <a:latin typeface="Times New Roman"/>
                <a:cs typeface="Times New Roman"/>
              </a:rPr>
              <a:t>Выручка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минус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расходы</a:t>
            </a:r>
            <a:r>
              <a:rPr lang="en-US" sz="2000" dirty="0">
                <a:latin typeface="Times New Roman"/>
                <a:cs typeface="Times New Roman"/>
              </a:rPr>
              <a:t>: 2 564 100 - 1 180 879 = 1 383 221. </a:t>
            </a:r>
            <a:r>
              <a:rPr lang="en-US" sz="2000" err="1">
                <a:latin typeface="Times New Roman"/>
                <a:cs typeface="Times New Roman"/>
              </a:rPr>
              <a:t>Сезонная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выручка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составит</a:t>
            </a:r>
            <a:r>
              <a:rPr lang="en-US" sz="2000" dirty="0">
                <a:latin typeface="Times New Roman"/>
                <a:cs typeface="Times New Roman"/>
              </a:rPr>
              <a:t> – 12 820 500 </a:t>
            </a:r>
            <a:r>
              <a:rPr lang="en-US" sz="2000" err="1">
                <a:latin typeface="Times New Roman"/>
                <a:cs typeface="Times New Roman"/>
              </a:rPr>
              <a:t>рублей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>
              <a:latin typeface="Times New Roman"/>
              <a:cs typeface="Times New Roman"/>
            </a:endParaRPr>
          </a:p>
          <a:p>
            <a:pPr algn="just"/>
            <a:r>
              <a:rPr lang="en-US" sz="2000" dirty="0" err="1">
                <a:latin typeface="Times New Roman"/>
                <a:cs typeface="Times New Roman"/>
              </a:rPr>
              <a:t>Итак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из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приведенных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расчетов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видно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что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прибыль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работы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глэмпинга</a:t>
            </a:r>
            <a:r>
              <a:rPr lang="en-US" sz="2000" dirty="0">
                <a:latin typeface="Times New Roman"/>
                <a:cs typeface="Times New Roman"/>
              </a:rPr>
              <a:t> в </a:t>
            </a:r>
            <a:r>
              <a:rPr lang="en-US" sz="2000" dirty="0" err="1">
                <a:latin typeface="Times New Roman"/>
                <a:cs typeface="Times New Roman"/>
              </a:rPr>
              <a:t>месяц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составит</a:t>
            </a:r>
            <a:r>
              <a:rPr lang="en-US" sz="2000" dirty="0">
                <a:latin typeface="Times New Roman"/>
                <a:cs typeface="Times New Roman"/>
              </a:rPr>
              <a:t> – 1 383 221 </a:t>
            </a:r>
            <a:r>
              <a:rPr lang="en-US" sz="2000" dirty="0" err="1">
                <a:latin typeface="Times New Roman"/>
                <a:cs typeface="Times New Roman"/>
              </a:rPr>
              <a:t>рублей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срок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окупаемости</a:t>
            </a:r>
            <a:r>
              <a:rPr lang="en-US" sz="2000" dirty="0">
                <a:latin typeface="Times New Roman"/>
                <a:cs typeface="Times New Roman"/>
              </a:rPr>
              <a:t> с </a:t>
            </a:r>
            <a:r>
              <a:rPr lang="en-US" sz="2000" dirty="0" err="1">
                <a:latin typeface="Times New Roman"/>
                <a:cs typeface="Times New Roman"/>
              </a:rPr>
              <a:t>учетом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уплаты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налогов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по</a:t>
            </a:r>
            <a:r>
              <a:rPr lang="en-US" sz="2000" dirty="0">
                <a:latin typeface="Times New Roman"/>
                <a:cs typeface="Times New Roman"/>
              </a:rPr>
              <a:t> УСН – </a:t>
            </a:r>
            <a:r>
              <a:rPr lang="en-US" sz="2000" dirty="0" err="1">
                <a:latin typeface="Times New Roman"/>
                <a:cs typeface="Times New Roman"/>
              </a:rPr>
              <a:t>от</a:t>
            </a:r>
            <a:r>
              <a:rPr lang="en-US" sz="2000" dirty="0">
                <a:latin typeface="Times New Roman"/>
                <a:cs typeface="Times New Roman"/>
              </a:rPr>
              <a:t> 24 </a:t>
            </a:r>
            <a:r>
              <a:rPr lang="en-US" sz="2000" dirty="0" err="1">
                <a:latin typeface="Times New Roman"/>
                <a:cs typeface="Times New Roman"/>
              </a:rPr>
              <a:t>до</a:t>
            </a:r>
            <a:r>
              <a:rPr lang="en-US" sz="2000" dirty="0">
                <a:latin typeface="Times New Roman"/>
                <a:cs typeface="Times New Roman"/>
              </a:rPr>
              <a:t> 25 </a:t>
            </a:r>
            <a:r>
              <a:rPr lang="en-US" sz="2000" dirty="0" err="1">
                <a:latin typeface="Times New Roman"/>
                <a:cs typeface="Times New Roman"/>
              </a:rPr>
              <a:t>месяцев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или</a:t>
            </a:r>
            <a:r>
              <a:rPr lang="en-US" sz="2000" dirty="0">
                <a:latin typeface="Times New Roman"/>
                <a:cs typeface="Times New Roman"/>
              </a:rPr>
              <a:t> 5 </a:t>
            </a:r>
            <a:r>
              <a:rPr lang="en-US" sz="2000" dirty="0" err="1">
                <a:latin typeface="Times New Roman"/>
                <a:cs typeface="Times New Roman"/>
              </a:rPr>
              <a:t>сезонов</a:t>
            </a:r>
            <a:r>
              <a:rPr lang="en-US" sz="2000" dirty="0">
                <a:latin typeface="Times New Roman"/>
                <a:cs typeface="Times New Roman"/>
              </a:rPr>
              <a:t> (</a:t>
            </a:r>
            <a:r>
              <a:rPr lang="en-US" sz="2000" dirty="0" err="1">
                <a:latin typeface="Times New Roman"/>
                <a:cs typeface="Times New Roman"/>
              </a:rPr>
              <a:t>лет</a:t>
            </a:r>
            <a:r>
              <a:rPr lang="en-US" sz="2000" dirty="0">
                <a:latin typeface="Times New Roman"/>
                <a:cs typeface="Times New Roman"/>
              </a:rPr>
              <a:t>).</a:t>
            </a:r>
            <a:endParaRPr lang="en-US" sz="2000" dirty="0"/>
          </a:p>
          <a:p>
            <a:pPr indent="450215" algn="just"/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0697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43ED2-05C5-88EB-27BF-112C878C37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cs typeface="Aharoni"/>
              </a:rPr>
              <a:t>Заключение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DD6280-81DC-2B21-B1FF-D24571B663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40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CC89A-969E-1CC1-E0E9-C581442A88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cs typeface="Aharoni"/>
              </a:rPr>
              <a:t>Спасибо за внимание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4B43A1-672A-4D13-D60D-9621DEDE40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3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4E9B1-3D42-AF5B-A7F5-53E018615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92200"/>
          </a:xfrm>
        </p:spPr>
        <p:txBody>
          <a:bodyPr/>
          <a:lstStyle/>
          <a:p>
            <a:r>
              <a:rPr lang="ru-RU" dirty="0">
                <a:cs typeface="Aharoni"/>
              </a:rPr>
              <a:t>Задачи ВКРС: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31E7AF-AD8A-E9CE-105B-8EC5D82A5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35238"/>
            <a:ext cx="9144000" cy="27225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ru-RU" dirty="0">
                <a:latin typeface="Times New Roman"/>
                <a:cs typeface="Times New Roman"/>
              </a:rPr>
              <a:t>– изучить сущность и рынок глэмпинга;</a:t>
            </a:r>
            <a:endParaRPr lang="ru-RU"/>
          </a:p>
          <a:p>
            <a:pPr algn="just"/>
            <a:r>
              <a:rPr lang="ru-RU" dirty="0">
                <a:latin typeface="Times New Roman"/>
                <a:cs typeface="Times New Roman"/>
              </a:rPr>
              <a:t>– разработать проект создания глэмпинга;</a:t>
            </a:r>
            <a:endParaRPr lang="ru-RU"/>
          </a:p>
          <a:p>
            <a:pPr algn="just"/>
            <a:r>
              <a:rPr lang="ru-RU" dirty="0">
                <a:latin typeface="Times New Roman"/>
                <a:cs typeface="Times New Roman"/>
              </a:rPr>
              <a:t>– предложить план мероприятий по его реализации;</a:t>
            </a:r>
            <a:endParaRPr lang="ru-RU"/>
          </a:p>
          <a:p>
            <a:pPr algn="just"/>
            <a:r>
              <a:rPr lang="ru-RU" dirty="0">
                <a:latin typeface="Times New Roman"/>
                <a:cs typeface="Times New Roman"/>
              </a:rPr>
              <a:t>– рассчитать затраты и ожидаемую прибыльность проекта.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01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37076-B6EE-33B5-DBA2-5821F5872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72488"/>
            <a:ext cx="5365762" cy="5334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ru-RU" sz="3200" dirty="0">
                <a:latin typeface="Times New Roman"/>
                <a:cs typeface="Times New Roman"/>
              </a:rPr>
              <a:t>Сущность и рынок </a:t>
            </a:r>
            <a:r>
              <a:rPr lang="ru-RU" sz="3200" err="1">
                <a:latin typeface="Times New Roman"/>
                <a:cs typeface="Times New Roman"/>
              </a:rPr>
              <a:t>глэмпинга</a:t>
            </a:r>
            <a:endParaRPr lang="ru-RU" sz="3200" err="1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41C192-8E85-C9D2-B0E7-98FE60B91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742" y="1461991"/>
            <a:ext cx="4425962" cy="301466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dirty="0" err="1">
                <a:ea typeface="+mn-lt"/>
                <a:cs typeface="+mn-lt"/>
              </a:rPr>
              <a:t>Глэмпинг</a:t>
            </a:r>
            <a:r>
              <a:rPr lang="ru-RU" dirty="0">
                <a:ea typeface="+mn-lt"/>
                <a:cs typeface="+mn-lt"/>
              </a:rPr>
              <a:t> – новое направление отдыха, в котором сочетаются преимущества выезда на природу с комфортными условиями. В этом заключается главное его отличие от кемпинга. Оба варианта подходят тем, кто хочет насладиться пейзажем вдалеке от города.</a:t>
            </a:r>
            <a:endParaRPr lang="ru-RU" dirty="0"/>
          </a:p>
        </p:txBody>
      </p:sp>
      <p:pic>
        <p:nvPicPr>
          <p:cNvPr id="4" name="Рисунок 3" descr="Глэмпинг 💥: что это такое, характерные черты, типы, ТОП лучших в  глэмпингов в России — Tripster.ru">
            <a:extLst>
              <a:ext uri="{FF2B5EF4-FFF2-40B4-BE49-F238E27FC236}">
                <a16:creationId xmlns:a16="http://schemas.microsoft.com/office/drawing/2014/main" id="{C2EE8EAE-76C6-5064-C22D-94926AF95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36" r="536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5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88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045C4E5-1CB1-7AB9-B32D-299C96620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72488"/>
            <a:ext cx="5365762" cy="5334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ru-RU" sz="3200" dirty="0">
                <a:latin typeface="Times New Roman"/>
                <a:cs typeface="Times New Roman"/>
              </a:rPr>
              <a:t>Сущность и рынок </a:t>
            </a:r>
            <a:r>
              <a:rPr lang="ru-RU" sz="3200" err="1">
                <a:latin typeface="Times New Roman"/>
                <a:cs typeface="Times New Roman"/>
              </a:rPr>
              <a:t>глэмпинга</a:t>
            </a:r>
            <a:endParaRPr lang="ru-RU" sz="3200" err="1"/>
          </a:p>
        </p:txBody>
      </p:sp>
      <p:pic>
        <p:nvPicPr>
          <p:cNvPr id="6" name="Рисунок 5" descr="Изображение выглядит как текст, снимок экрана, диаграм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FE8A789-6570-190F-2DA8-72C149587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012" y="1100218"/>
            <a:ext cx="7158281" cy="465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52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045C4E5-1CB1-7AB9-B32D-299C96620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72488"/>
            <a:ext cx="5365762" cy="5334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ru-RU" sz="3200" dirty="0">
                <a:latin typeface="Times New Roman"/>
                <a:cs typeface="Times New Roman"/>
              </a:rPr>
              <a:t>Сущность и рынок </a:t>
            </a:r>
            <a:r>
              <a:rPr lang="ru-RU" sz="3200" err="1">
                <a:latin typeface="Times New Roman"/>
                <a:cs typeface="Times New Roman"/>
              </a:rPr>
              <a:t>глэмпинга</a:t>
            </a:r>
            <a:endParaRPr lang="ru-RU" sz="3200" err="1"/>
          </a:p>
        </p:txBody>
      </p:sp>
      <p:pic>
        <p:nvPicPr>
          <p:cNvPr id="2" name="Рисунок 1" descr="Изображение выглядит как текст, диаграмма, снимок экран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6D8449DA-54E1-1F1D-DCC4-4A35A6E52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73" y="954840"/>
            <a:ext cx="8028768" cy="494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2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045C4E5-1CB1-7AB9-B32D-299C96620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72488"/>
            <a:ext cx="5365762" cy="5334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ru-RU" sz="3200" dirty="0">
                <a:latin typeface="Times New Roman"/>
                <a:cs typeface="Times New Roman"/>
              </a:rPr>
              <a:t>Сущность и рынок </a:t>
            </a:r>
            <a:r>
              <a:rPr lang="ru-RU" sz="3200" err="1">
                <a:latin typeface="Times New Roman"/>
                <a:cs typeface="Times New Roman"/>
              </a:rPr>
              <a:t>глэмпинга</a:t>
            </a:r>
            <a:endParaRPr lang="ru-RU" sz="3200" err="1"/>
          </a:p>
        </p:txBody>
      </p:sp>
      <p:pic>
        <p:nvPicPr>
          <p:cNvPr id="3" name="Рисунок 2" descr="Изображение выглядит как текст, снимок экрана, диаграм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CF609BA1-CDCB-1DB9-17F1-CFA730598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327" y="929009"/>
            <a:ext cx="8106260" cy="499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88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FD16ED2-E418-C26F-50A1-52F284C88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72488"/>
            <a:ext cx="5365762" cy="5334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ru-RU" sz="3200" dirty="0">
                <a:latin typeface="Times New Roman"/>
                <a:cs typeface="Times New Roman"/>
              </a:rPr>
              <a:t>Проект создания </a:t>
            </a:r>
            <a:r>
              <a:rPr lang="ru-RU" sz="3200" dirty="0" err="1">
                <a:latin typeface="Times New Roman"/>
                <a:cs typeface="Times New Roman"/>
              </a:rPr>
              <a:t>глэмпинга</a:t>
            </a:r>
            <a:endParaRPr lang="ru-RU" sz="3200" dirty="0" err="1"/>
          </a:p>
        </p:txBody>
      </p:sp>
      <p:pic>
        <p:nvPicPr>
          <p:cNvPr id="6" name="Рисунок 5" descr="Изображение выглядит как карта, Аэрофотосъемка, воздушный&#10;&#10;Автоматически созданное описание">
            <a:extLst>
              <a:ext uri="{FF2B5EF4-FFF2-40B4-BE49-F238E27FC236}">
                <a16:creationId xmlns:a16="http://schemas.microsoft.com/office/drawing/2014/main" id="{53CA4286-9FC9-EA9C-A015-2217D353C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113" y="904713"/>
            <a:ext cx="4725100" cy="3059624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еленый, схема, снимок экрана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DBFC6CE6-96C3-4489-BBC0-AEF947156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19" y="4033059"/>
            <a:ext cx="8304024" cy="25536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BD2FA6-2D87-A705-7AB7-13740953A741}"/>
              </a:ext>
            </a:extLst>
          </p:cNvPr>
          <p:cNvSpPr txBox="1"/>
          <p:nvPr/>
        </p:nvSpPr>
        <p:spPr>
          <a:xfrm>
            <a:off x="8808202" y="1898543"/>
            <a:ext cx="25701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Схема испрашиваемого участка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FF9D6F-0E3A-78CA-F8C1-835957359F5A}"/>
              </a:ext>
            </a:extLst>
          </p:cNvPr>
          <p:cNvSpPr txBox="1"/>
          <p:nvPr/>
        </p:nvSpPr>
        <p:spPr>
          <a:xfrm>
            <a:off x="9394769" y="4987010"/>
            <a:ext cx="25701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План размещения объектов </a:t>
            </a:r>
            <a:r>
              <a:rPr lang="ru-RU" err="1"/>
              <a:t>глэмпинга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828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185EB78-0D61-00E8-360A-F76D65D02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932266"/>
              </p:ext>
            </p:extLst>
          </p:nvPr>
        </p:nvGraphicFramePr>
        <p:xfrm>
          <a:off x="2921000" y="1092200"/>
          <a:ext cx="6343668" cy="46735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03309">
                  <a:extLst>
                    <a:ext uri="{9D8B030D-6E8A-4147-A177-3AD203B41FA5}">
                      <a16:colId xmlns:a16="http://schemas.microsoft.com/office/drawing/2014/main" val="1490087538"/>
                    </a:ext>
                  </a:extLst>
                </a:gridCol>
                <a:gridCol w="2551105">
                  <a:extLst>
                    <a:ext uri="{9D8B030D-6E8A-4147-A177-3AD203B41FA5}">
                      <a16:colId xmlns:a16="http://schemas.microsoft.com/office/drawing/2014/main" val="1174081824"/>
                    </a:ext>
                  </a:extLst>
                </a:gridCol>
                <a:gridCol w="954643">
                  <a:extLst>
                    <a:ext uri="{9D8B030D-6E8A-4147-A177-3AD203B41FA5}">
                      <a16:colId xmlns:a16="http://schemas.microsoft.com/office/drawing/2014/main" val="3731890048"/>
                    </a:ext>
                  </a:extLst>
                </a:gridCol>
                <a:gridCol w="734611">
                  <a:extLst>
                    <a:ext uri="{9D8B030D-6E8A-4147-A177-3AD203B41FA5}">
                      <a16:colId xmlns:a16="http://schemas.microsoft.com/office/drawing/2014/main" val="1840278051"/>
                    </a:ext>
                  </a:extLst>
                </a:gridCol>
              </a:tblGrid>
              <a:tr h="377371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Расчет строительства деревянных фундаментов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394023"/>
                  </a:ext>
                </a:extLst>
              </a:tr>
              <a:tr h="696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Источник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Площадь, м²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Цена, в руб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685443"/>
                  </a:ext>
                </a:extLst>
              </a:tr>
              <a:tr h="696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Гостевые сафари-тенты с верандой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Группа компаний </a:t>
                      </a:r>
                      <a:r>
                        <a:rPr lang="af-Z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GlampeRus</a:t>
                      </a:r>
                      <a:endParaRPr lang="af-ZA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4 914 000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523347"/>
                  </a:ext>
                </a:extLst>
              </a:tr>
              <a:tr h="696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Сафари-тенты для персонала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Группа компаний </a:t>
                      </a:r>
                      <a:r>
                        <a:rPr lang="af-Z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GlampeRus</a:t>
                      </a:r>
                      <a:endParaRPr lang="af-ZA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982 800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202319"/>
                  </a:ext>
                </a:extLst>
              </a:tr>
              <a:tr h="3773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Пати-тент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Группа компаний </a:t>
                      </a:r>
                      <a:r>
                        <a:rPr lang="af-Z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GlampeRus</a:t>
                      </a:r>
                      <a:endParaRPr lang="af-ZA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1 029 600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69382"/>
                  </a:ext>
                </a:extLst>
              </a:tr>
              <a:tr h="3773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Тент-склад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Группа компаний </a:t>
                      </a:r>
                      <a:r>
                        <a:rPr lang="af-Z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GlampeRus</a:t>
                      </a:r>
                      <a:endParaRPr lang="af-ZA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514 800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042646"/>
                  </a:ext>
                </a:extLst>
              </a:tr>
              <a:tr h="3773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Административный тент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Группа компаний </a:t>
                      </a:r>
                      <a:r>
                        <a:rPr lang="af-Z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GlampeRus</a:t>
                      </a:r>
                      <a:endParaRPr lang="af-ZA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491 400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215743"/>
                  </a:ext>
                </a:extLst>
              </a:tr>
              <a:tr h="696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Площадка для занятий йогой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Группа компаний </a:t>
                      </a:r>
                      <a:r>
                        <a:rPr lang="af-Z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GlampeRus</a:t>
                      </a:r>
                      <a:endParaRPr lang="af-ZA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1 123 200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852656"/>
                  </a:ext>
                </a:extLst>
              </a:tr>
              <a:tr h="37737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9 055 800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89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964085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ShapesVTI</vt:lpstr>
      <vt:lpstr>Бизнес план глэмпинга</vt:lpstr>
      <vt:lpstr>Цель ВКРС:</vt:lpstr>
      <vt:lpstr>Задачи ВКРС:</vt:lpstr>
      <vt:lpstr>Сущность и рынок глэмпинга</vt:lpstr>
      <vt:lpstr>Сущность и рынок глэмпинга</vt:lpstr>
      <vt:lpstr>Сущность и рынок глэмпинга</vt:lpstr>
      <vt:lpstr>Сущность и рынок глэмпинга</vt:lpstr>
      <vt:lpstr>Проект создания глэмпинга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мероприятий по реализации проекта</vt:lpstr>
      <vt:lpstr>Презентация PowerPoint</vt:lpstr>
      <vt:lpstr>Презентация PowerPoint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270</cp:revision>
  <dcterms:created xsi:type="dcterms:W3CDTF">2024-06-20T20:11:30Z</dcterms:created>
  <dcterms:modified xsi:type="dcterms:W3CDTF">2024-06-20T22:32:49Z</dcterms:modified>
</cp:coreProperties>
</file>