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305" r:id="rId6"/>
    <p:sldId id="266" r:id="rId7"/>
    <p:sldId id="262" r:id="rId8"/>
    <p:sldId id="275" r:id="rId9"/>
    <p:sldId id="353" r:id="rId10"/>
    <p:sldId id="260" r:id="rId11"/>
    <p:sldId id="259" r:id="rId12"/>
    <p:sldId id="280" r:id="rId13"/>
    <p:sldId id="288" r:id="rId14"/>
    <p:sldId id="354" r:id="rId15"/>
    <p:sldId id="274" r:id="rId16"/>
    <p:sldId id="276" r:id="rId17"/>
  </p:sldIdLst>
  <p:sldSz cx="9144000" cy="51435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:notes"/>
          <p:cNvSpPr/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p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085" name="Shape 2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6" name="Google Shape;2086;g7f9262ee2f_0_2632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7" name="Google Shape;2087;g7f9262ee2f_0_2632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86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7f9262ee2f_0_2623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7f9262ee2f_0_2623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86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7f9262ee2f_0_2623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7f9262ee2f_0_2623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82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g7f9262ee2f_0_2613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4" name="Google Shape;1984;g7f9262ee2f_0_2613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99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0" name="Google Shape;2000;g7f9262ee2f_0_2628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1" name="Google Shape;2001;g7f9262ee2f_0_2628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7f9262ee2f_0_2626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7f9262ee2f_0_2626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7f9262ee2f_0_4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7f9262ee2f_0_4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7290233416_0_1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7290233416_0_1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89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7f9262ee2f_0_2634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7f9262ee2f_0_2634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89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Google Shape;1990;g7f9262ee2f_0_2634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1" name="Google Shape;1991;g7f9262ee2f_0_2634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7290233416_0_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7290233416_0_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290233416_0_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290233416_0_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type="subTitle" idx="1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/>
          <p:nvPr>
            <p:ph type="title" hasCustomPrompt="1"/>
          </p:nvPr>
        </p:nvSpPr>
        <p:spPr>
          <a:xfrm>
            <a:off x="1920750" y="1634425"/>
            <a:ext cx="5302500" cy="11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/>
          <p:nvPr>
            <p:ph type="body" idx="1"/>
          </p:nvPr>
        </p:nvSpPr>
        <p:spPr>
          <a:xfrm>
            <a:off x="2786550" y="3094475"/>
            <a:ext cx="3570900" cy="56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CAPTION_ONLY_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13"/>
          <p:cNvSpPr txBox="1"/>
          <p:nvPr>
            <p:ph type="body" idx="1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162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1pPr>
            <a:lvl2pPr marL="914400" lvl="1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2pPr>
            <a:lvl3pPr marL="1371600" lvl="2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3pPr>
            <a:lvl4pPr marL="1828800" lvl="3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4pPr>
            <a:lvl5pPr marL="2286000" lvl="4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5pPr>
            <a:lvl6pPr marL="2743200" lvl="5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6pPr>
            <a:lvl7pPr marL="3200400" lvl="6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7pPr>
            <a:lvl8pPr marL="3657600" lvl="7" indent="-301625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8pPr>
            <a:lvl9pPr marL="4114800" lvl="8" indent="-301625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_1_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/>
          <p:nvPr>
            <p:ph type="title"/>
          </p:nvPr>
        </p:nvSpPr>
        <p:spPr>
          <a:xfrm>
            <a:off x="353849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14"/>
          <p:cNvSpPr txBox="1"/>
          <p:nvPr>
            <p:ph type="subTitle" idx="1"/>
          </p:nvPr>
        </p:nvSpPr>
        <p:spPr>
          <a:xfrm>
            <a:off x="353849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14"/>
          <p:cNvSpPr txBox="1"/>
          <p:nvPr>
            <p:ph type="title" idx="2"/>
          </p:nvPr>
        </p:nvSpPr>
        <p:spPr>
          <a:xfrm>
            <a:off x="6028553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14"/>
          <p:cNvSpPr txBox="1"/>
          <p:nvPr>
            <p:ph type="subTitle" idx="3"/>
          </p:nvPr>
        </p:nvSpPr>
        <p:spPr>
          <a:xfrm>
            <a:off x="6028553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p14"/>
          <p:cNvSpPr txBox="1"/>
          <p:nvPr>
            <p:ph type="title" idx="4"/>
          </p:nvPr>
        </p:nvSpPr>
        <p:spPr>
          <a:xfrm>
            <a:off x="1048447" y="26155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Google Shape;50;p14"/>
          <p:cNvSpPr txBox="1"/>
          <p:nvPr>
            <p:ph type="subTitle" idx="5"/>
          </p:nvPr>
        </p:nvSpPr>
        <p:spPr>
          <a:xfrm>
            <a:off x="1048447" y="31480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4"/>
          <p:cNvSpPr txBox="1"/>
          <p:nvPr>
            <p:ph type="title" idx="6" hasCustomPrompt="1"/>
          </p:nvPr>
        </p:nvSpPr>
        <p:spPr>
          <a:xfrm>
            <a:off x="10484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4"/>
          <p:cNvSpPr txBox="1"/>
          <p:nvPr>
            <p:ph type="title" idx="7" hasCustomPrompt="1"/>
          </p:nvPr>
        </p:nvSpPr>
        <p:spPr>
          <a:xfrm>
            <a:off x="353850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4"/>
          <p:cNvSpPr txBox="1"/>
          <p:nvPr>
            <p:ph type="title" idx="8" hasCustomPrompt="1"/>
          </p:nvPr>
        </p:nvSpPr>
        <p:spPr>
          <a:xfrm>
            <a:off x="6028550" y="1770700"/>
            <a:ext cx="20670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ctrTitle"/>
          </p:nvPr>
        </p:nvSpPr>
        <p:spPr>
          <a:xfrm>
            <a:off x="4285500" y="2832875"/>
            <a:ext cx="3657300" cy="644700"/>
          </a:xfrm>
          <a:prstGeom prst="rect">
            <a:avLst/>
          </a:prstGeom>
          <a:effectLst>
            <a:outerShdw blurRad="57150" dist="19050" dir="5400000" algn="bl" rotWithShape="0">
              <a:srgbClr val="76A5AF">
                <a:alpha val="88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" name="Google Shape;56;p15"/>
          <p:cNvSpPr txBox="1"/>
          <p:nvPr>
            <p:ph type="subTitle" idx="1"/>
          </p:nvPr>
        </p:nvSpPr>
        <p:spPr>
          <a:xfrm>
            <a:off x="4144050" y="3549850"/>
            <a:ext cx="394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/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" name="Google Shape;59;p16"/>
          <p:cNvSpPr txBox="1"/>
          <p:nvPr>
            <p:ph type="subTitle" idx="1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">
  <p:cSld name="SECTION_TITLE_AND_DESCRIPTION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/>
          <p:nvPr>
            <p:ph type="title"/>
          </p:nvPr>
        </p:nvSpPr>
        <p:spPr>
          <a:xfrm>
            <a:off x="1937338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" name="Google Shape;62;p17"/>
          <p:cNvSpPr txBox="1"/>
          <p:nvPr>
            <p:ph type="subTitle" idx="1"/>
          </p:nvPr>
        </p:nvSpPr>
        <p:spPr>
          <a:xfrm>
            <a:off x="1937338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p17"/>
          <p:cNvSpPr txBox="1"/>
          <p:nvPr>
            <p:ph type="title" idx="2"/>
          </p:nvPr>
        </p:nvSpPr>
        <p:spPr>
          <a:xfrm>
            <a:off x="4816563" y="2463175"/>
            <a:ext cx="23901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17"/>
          <p:cNvSpPr txBox="1"/>
          <p:nvPr>
            <p:ph type="subTitle" idx="3"/>
          </p:nvPr>
        </p:nvSpPr>
        <p:spPr>
          <a:xfrm>
            <a:off x="4816563" y="3148075"/>
            <a:ext cx="23901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17"/>
          <p:cNvSpPr txBox="1"/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 ">
  <p:cSld name="SECTION_TITLE_AND_DESCRIPTION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/>
          <p:nvPr>
            <p:ph type="title"/>
          </p:nvPr>
        </p:nvSpPr>
        <p:spPr>
          <a:xfrm>
            <a:off x="3538497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" name="Google Shape;68;p18"/>
          <p:cNvSpPr txBox="1"/>
          <p:nvPr>
            <p:ph type="subTitle" idx="1"/>
          </p:nvPr>
        </p:nvSpPr>
        <p:spPr>
          <a:xfrm>
            <a:off x="3538497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" name="Google Shape;69;p18"/>
          <p:cNvSpPr txBox="1"/>
          <p:nvPr>
            <p:ph type="title" idx="2"/>
          </p:nvPr>
        </p:nvSpPr>
        <p:spPr>
          <a:xfrm>
            <a:off x="6028553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" name="Google Shape;70;p18"/>
          <p:cNvSpPr txBox="1"/>
          <p:nvPr>
            <p:ph type="subTitle" idx="3"/>
          </p:nvPr>
        </p:nvSpPr>
        <p:spPr>
          <a:xfrm>
            <a:off x="6028553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" name="Google Shape;71;p18"/>
          <p:cNvSpPr txBox="1"/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" name="Google Shape;72;p18"/>
          <p:cNvSpPr txBox="1"/>
          <p:nvPr>
            <p:ph type="title" idx="5"/>
          </p:nvPr>
        </p:nvSpPr>
        <p:spPr>
          <a:xfrm>
            <a:off x="1048447" y="276797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" name="Google Shape;73;p18"/>
          <p:cNvSpPr txBox="1"/>
          <p:nvPr>
            <p:ph type="subTitle" idx="6"/>
          </p:nvPr>
        </p:nvSpPr>
        <p:spPr>
          <a:xfrm>
            <a:off x="1048447" y="3452875"/>
            <a:ext cx="2067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ext">
  <p:cSld name="TITLE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ctrTitle"/>
          </p:nvPr>
        </p:nvSpPr>
        <p:spPr>
          <a:xfrm>
            <a:off x="1273500" y="1369000"/>
            <a:ext cx="6597000" cy="21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19"/>
          <p:cNvSpPr txBox="1"/>
          <p:nvPr>
            <p:ph type="subTitle" idx="1"/>
          </p:nvPr>
        </p:nvSpPr>
        <p:spPr>
          <a:xfrm>
            <a:off x="2481900" y="2519525"/>
            <a:ext cx="418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CAPTION_ONLY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762670" y="3177750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type="title" idx="2" hasCustomPrompt="1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  <a:effectLst>
            <a:outerShdw blurRad="114300" dist="28575" dir="6360000" algn="bl" rotWithShape="0">
              <a:schemeClr val="accent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/>
          <p:nvPr>
            <p:ph type="subTitle" idx="1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APTION_ONLY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2">
  <p:cSld name="CAPTION_ONLY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3">
  <p:cSld name="CAPTION_ONLY_1_1_1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Lists">
  <p:cSld name="SECTION_TITLE_AND_DESCRIPTION_1_3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/>
          <p:nvPr>
            <p:ph type="title"/>
          </p:nvPr>
        </p:nvSpPr>
        <p:spPr>
          <a:xfrm>
            <a:off x="938500" y="445025"/>
            <a:ext cx="4964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" name="Google Shape;87;p24"/>
          <p:cNvSpPr txBox="1"/>
          <p:nvPr>
            <p:ph type="body" idx="1"/>
          </p:nvPr>
        </p:nvSpPr>
        <p:spPr>
          <a:xfrm>
            <a:off x="1067241" y="2651775"/>
            <a:ext cx="3258900" cy="17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" name="Google Shape;88;p24"/>
          <p:cNvSpPr txBox="1"/>
          <p:nvPr>
            <p:ph type="body" idx="2"/>
          </p:nvPr>
        </p:nvSpPr>
        <p:spPr>
          <a:xfrm>
            <a:off x="4673852" y="2651775"/>
            <a:ext cx="3258900" cy="17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24"/>
          <p:cNvSpPr txBox="1"/>
          <p:nvPr>
            <p:ph type="title" idx="3"/>
          </p:nvPr>
        </p:nvSpPr>
        <p:spPr>
          <a:xfrm>
            <a:off x="1213499" y="1955125"/>
            <a:ext cx="32589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Google Shape;90;p24"/>
          <p:cNvSpPr txBox="1"/>
          <p:nvPr>
            <p:ph type="title" idx="4"/>
          </p:nvPr>
        </p:nvSpPr>
        <p:spPr>
          <a:xfrm>
            <a:off x="4820099" y="1955125"/>
            <a:ext cx="32589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_1_1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p25"/>
          <p:cNvSpPr txBox="1"/>
          <p:nvPr>
            <p:ph type="title" idx="2"/>
          </p:nvPr>
        </p:nvSpPr>
        <p:spPr>
          <a:xfrm>
            <a:off x="898386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Google Shape;94;p25"/>
          <p:cNvSpPr txBox="1"/>
          <p:nvPr>
            <p:ph type="subTitle" idx="1"/>
          </p:nvPr>
        </p:nvSpPr>
        <p:spPr>
          <a:xfrm>
            <a:off x="898389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" name="Google Shape;95;p25"/>
          <p:cNvSpPr txBox="1"/>
          <p:nvPr>
            <p:ph type="title" idx="3"/>
          </p:nvPr>
        </p:nvSpPr>
        <p:spPr>
          <a:xfrm>
            <a:off x="2790261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" name="Google Shape;96;p25"/>
          <p:cNvSpPr txBox="1"/>
          <p:nvPr>
            <p:ph type="subTitle" idx="4"/>
          </p:nvPr>
        </p:nvSpPr>
        <p:spPr>
          <a:xfrm>
            <a:off x="2790264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" name="Google Shape;97;p25"/>
          <p:cNvSpPr txBox="1"/>
          <p:nvPr>
            <p:ph type="title" idx="5"/>
          </p:nvPr>
        </p:nvSpPr>
        <p:spPr>
          <a:xfrm>
            <a:off x="4682136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25"/>
          <p:cNvSpPr txBox="1"/>
          <p:nvPr>
            <p:ph type="subTitle" idx="6"/>
          </p:nvPr>
        </p:nvSpPr>
        <p:spPr>
          <a:xfrm>
            <a:off x="4682139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25"/>
          <p:cNvSpPr txBox="1"/>
          <p:nvPr>
            <p:ph type="title" idx="7"/>
          </p:nvPr>
        </p:nvSpPr>
        <p:spPr>
          <a:xfrm>
            <a:off x="6574011" y="305262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25"/>
          <p:cNvSpPr txBox="1"/>
          <p:nvPr>
            <p:ph type="subTitle" idx="8"/>
          </p:nvPr>
        </p:nvSpPr>
        <p:spPr>
          <a:xfrm>
            <a:off x="6574014" y="3558837"/>
            <a:ext cx="1671600" cy="11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CAPTION_ONLY_1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type="title" hasCustomPrompt="1"/>
          </p:nvPr>
        </p:nvSpPr>
        <p:spPr>
          <a:xfrm>
            <a:off x="4996800" y="6618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6"/>
          <p:cNvSpPr txBox="1"/>
          <p:nvPr>
            <p:ph type="subTitle" idx="1"/>
          </p:nvPr>
        </p:nvSpPr>
        <p:spPr>
          <a:xfrm>
            <a:off x="4911000" y="12658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4" name="Google Shape;104;p26"/>
          <p:cNvSpPr txBox="1"/>
          <p:nvPr>
            <p:ph type="title" idx="2" hasCustomPrompt="1"/>
          </p:nvPr>
        </p:nvSpPr>
        <p:spPr>
          <a:xfrm>
            <a:off x="4996800" y="209919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26"/>
          <p:cNvSpPr txBox="1"/>
          <p:nvPr>
            <p:ph type="subTitle" idx="3"/>
          </p:nvPr>
        </p:nvSpPr>
        <p:spPr>
          <a:xfrm>
            <a:off x="4911000" y="270320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6" name="Google Shape;106;p26"/>
          <p:cNvSpPr txBox="1"/>
          <p:nvPr>
            <p:ph type="title" idx="4" hasCustomPrompt="1"/>
          </p:nvPr>
        </p:nvSpPr>
        <p:spPr>
          <a:xfrm>
            <a:off x="4996800" y="3536543"/>
            <a:ext cx="3159300" cy="723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6"/>
          <p:cNvSpPr txBox="1"/>
          <p:nvPr>
            <p:ph type="subTitle" idx="5"/>
          </p:nvPr>
        </p:nvSpPr>
        <p:spPr>
          <a:xfrm>
            <a:off x="4911000" y="4140550"/>
            <a:ext cx="33309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 ">
  <p:cSld name="SECTION_TITLE_AND_DESCRIPTION_1_1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/>
          <p:nvPr>
            <p:ph type="title"/>
          </p:nvPr>
        </p:nvSpPr>
        <p:spPr>
          <a:xfrm>
            <a:off x="3538497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" name="Google Shape;110;p27"/>
          <p:cNvSpPr txBox="1"/>
          <p:nvPr>
            <p:ph type="subTitle" idx="1"/>
          </p:nvPr>
        </p:nvSpPr>
        <p:spPr>
          <a:xfrm>
            <a:off x="3538498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" name="Google Shape;111;p27"/>
          <p:cNvSpPr txBox="1"/>
          <p:nvPr>
            <p:ph type="title" idx="2"/>
          </p:nvPr>
        </p:nvSpPr>
        <p:spPr>
          <a:xfrm>
            <a:off x="6028553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" name="Google Shape;112;p27"/>
          <p:cNvSpPr txBox="1"/>
          <p:nvPr>
            <p:ph type="subTitle" idx="3"/>
          </p:nvPr>
        </p:nvSpPr>
        <p:spPr>
          <a:xfrm>
            <a:off x="6028552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3" name="Google Shape;113;p27"/>
          <p:cNvSpPr txBox="1"/>
          <p:nvPr>
            <p:ph type="title" idx="4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27"/>
          <p:cNvSpPr txBox="1"/>
          <p:nvPr>
            <p:ph type="title" idx="5"/>
          </p:nvPr>
        </p:nvSpPr>
        <p:spPr>
          <a:xfrm>
            <a:off x="1048447" y="1818541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p27"/>
          <p:cNvSpPr txBox="1"/>
          <p:nvPr>
            <p:ph type="subTitle" idx="6"/>
          </p:nvPr>
        </p:nvSpPr>
        <p:spPr>
          <a:xfrm>
            <a:off x="1048450" y="2324765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" name="Google Shape;116;p27"/>
          <p:cNvSpPr txBox="1"/>
          <p:nvPr>
            <p:ph type="title" idx="7"/>
          </p:nvPr>
        </p:nvSpPr>
        <p:spPr>
          <a:xfrm>
            <a:off x="3538497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" name="Google Shape;117;p27"/>
          <p:cNvSpPr txBox="1"/>
          <p:nvPr>
            <p:ph type="subTitle" idx="8"/>
          </p:nvPr>
        </p:nvSpPr>
        <p:spPr>
          <a:xfrm>
            <a:off x="3538498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27"/>
          <p:cNvSpPr txBox="1"/>
          <p:nvPr>
            <p:ph type="title" idx="9"/>
          </p:nvPr>
        </p:nvSpPr>
        <p:spPr>
          <a:xfrm>
            <a:off x="6028553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9" name="Google Shape;119;p27"/>
          <p:cNvSpPr txBox="1"/>
          <p:nvPr>
            <p:ph type="subTitle" idx="13"/>
          </p:nvPr>
        </p:nvSpPr>
        <p:spPr>
          <a:xfrm>
            <a:off x="6028552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" name="Google Shape;120;p27"/>
          <p:cNvSpPr txBox="1"/>
          <p:nvPr>
            <p:ph type="title" idx="14"/>
          </p:nvPr>
        </p:nvSpPr>
        <p:spPr>
          <a:xfrm>
            <a:off x="1048447" y="3325035"/>
            <a:ext cx="20670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" name="Google Shape;121;p27"/>
          <p:cNvSpPr txBox="1"/>
          <p:nvPr>
            <p:ph type="subTitle" idx="15"/>
          </p:nvPr>
        </p:nvSpPr>
        <p:spPr>
          <a:xfrm>
            <a:off x="1048450" y="3831259"/>
            <a:ext cx="2067000" cy="6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 1">
  <p:cSld name="TITLE_1_1_2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/>
          <p:nvPr>
            <p:ph type="title"/>
          </p:nvPr>
        </p:nvSpPr>
        <p:spPr>
          <a:xfrm>
            <a:off x="938500" y="445025"/>
            <a:ext cx="50436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28"/>
          <p:cNvSpPr txBox="1"/>
          <p:nvPr>
            <p:ph type="title" idx="2"/>
          </p:nvPr>
        </p:nvSpPr>
        <p:spPr>
          <a:xfrm>
            <a:off x="1338238" y="2359825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5" name="Google Shape;125;p28"/>
          <p:cNvSpPr txBox="1"/>
          <p:nvPr>
            <p:ph type="subTitle" idx="1"/>
          </p:nvPr>
        </p:nvSpPr>
        <p:spPr>
          <a:xfrm>
            <a:off x="1338238" y="1713051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28"/>
          <p:cNvSpPr txBox="1"/>
          <p:nvPr>
            <p:ph type="title" idx="3"/>
          </p:nvPr>
        </p:nvSpPr>
        <p:spPr>
          <a:xfrm>
            <a:off x="1338238" y="3988950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" name="Google Shape;127;p28"/>
          <p:cNvSpPr txBox="1"/>
          <p:nvPr>
            <p:ph type="subTitle" idx="4"/>
          </p:nvPr>
        </p:nvSpPr>
        <p:spPr>
          <a:xfrm>
            <a:off x="1338238" y="3342176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28"/>
          <p:cNvSpPr txBox="1"/>
          <p:nvPr>
            <p:ph type="title" idx="5"/>
          </p:nvPr>
        </p:nvSpPr>
        <p:spPr>
          <a:xfrm>
            <a:off x="5078163" y="2359825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" name="Google Shape;129;p28"/>
          <p:cNvSpPr txBox="1"/>
          <p:nvPr>
            <p:ph type="subTitle" idx="6"/>
          </p:nvPr>
        </p:nvSpPr>
        <p:spPr>
          <a:xfrm>
            <a:off x="5078163" y="1713051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0" name="Google Shape;130;p28"/>
          <p:cNvSpPr txBox="1"/>
          <p:nvPr>
            <p:ph type="title" idx="7"/>
          </p:nvPr>
        </p:nvSpPr>
        <p:spPr>
          <a:xfrm>
            <a:off x="5078163" y="3988950"/>
            <a:ext cx="2727600" cy="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28"/>
          <p:cNvSpPr txBox="1"/>
          <p:nvPr>
            <p:ph type="subTitle" idx="8"/>
          </p:nvPr>
        </p:nvSpPr>
        <p:spPr>
          <a:xfrm>
            <a:off x="5078163" y="3342176"/>
            <a:ext cx="27276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SECTION_TITLE_AND_DESCRIPTION_1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/>
          <p:nvPr>
            <p:ph type="subTitle" idx="1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9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_ONLY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" name="Google Shape;137;p30"/>
          <p:cNvSpPr txBox="1"/>
          <p:nvPr>
            <p:ph type="subTitle" idx="1"/>
          </p:nvPr>
        </p:nvSpPr>
        <p:spPr>
          <a:xfrm>
            <a:off x="93850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4"/>
          <p:cNvSpPr txBox="1"/>
          <p:nvPr>
            <p:ph type="body" idx="1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APTION_ONLY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0" name="Google Shape;140;p31"/>
          <p:cNvSpPr txBox="1"/>
          <p:nvPr>
            <p:ph type="subTitle" idx="1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">
  <p:cSld name="SECTION_HEADER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/>
          <p:nvPr>
            <p:ph type="title"/>
          </p:nvPr>
        </p:nvSpPr>
        <p:spPr>
          <a:xfrm>
            <a:off x="2062800" y="2442050"/>
            <a:ext cx="50184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32"/>
          <p:cNvSpPr txBox="1"/>
          <p:nvPr>
            <p:ph type="subTitle" idx="1"/>
          </p:nvPr>
        </p:nvSpPr>
        <p:spPr>
          <a:xfrm>
            <a:off x="2896500" y="3391325"/>
            <a:ext cx="33510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SECTION_HEADER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/>
          <p:nvPr>
            <p:ph type="title"/>
          </p:nvPr>
        </p:nvSpPr>
        <p:spPr>
          <a:xfrm>
            <a:off x="924870" y="760375"/>
            <a:ext cx="3068700" cy="59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6" name="Google Shape;146;p33"/>
          <p:cNvSpPr txBox="1"/>
          <p:nvPr>
            <p:ph type="subTitle" idx="1"/>
          </p:nvPr>
        </p:nvSpPr>
        <p:spPr>
          <a:xfrm>
            <a:off x="924875" y="1684275"/>
            <a:ext cx="3305400" cy="10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47" name="Google Shape;147;p33"/>
          <p:cNvSpPr txBox="1"/>
          <p:nvPr/>
        </p:nvSpPr>
        <p:spPr>
          <a:xfrm>
            <a:off x="924875" y="3570000"/>
            <a:ext cx="33054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CREDITS: This presentation template was created by </a:t>
            </a:r>
            <a:r>
              <a:rPr lang="en-GB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Slidesgo</a:t>
            </a:r>
            <a:r>
              <a:rPr lang="en-GB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including icons by </a:t>
            </a:r>
            <a:r>
              <a:rPr lang="en-GB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4"/>
              </a:rPr>
              <a:t>Flaticon</a:t>
            </a:r>
            <a:r>
              <a:rPr lang="en-GB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and infographics &amp; images by </a:t>
            </a:r>
            <a:r>
              <a:rPr lang="en-GB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5"/>
              </a:rPr>
              <a:t>Freepik</a:t>
            </a:r>
            <a:r>
              <a:rPr lang="en-GB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endParaRPr sz="10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0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1">
  <p:cSld name="SECTION_TITLE_AND_DESCRIPTION_1_1_2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" name="Google Shape;150;p34"/>
          <p:cNvSpPr txBox="1"/>
          <p:nvPr>
            <p:ph type="body" idx="1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_AND_TWO_COLUMNS_1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" name="Google Shape;153;p35"/>
          <p:cNvSpPr txBox="1"/>
          <p:nvPr>
            <p:ph type="body" idx="1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type="body" idx="1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type="body" idx="2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/>
          <p:nvPr>
            <p:ph type="title"/>
          </p:nvPr>
        </p:nvSpPr>
        <p:spPr>
          <a:xfrm>
            <a:off x="5337175" y="129712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" name="Google Shape;26;p7"/>
          <p:cNvSpPr txBox="1"/>
          <p:nvPr>
            <p:ph type="body" idx="1"/>
          </p:nvPr>
        </p:nvSpPr>
        <p:spPr>
          <a:xfrm>
            <a:off x="5337175" y="259387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type="title"/>
          </p:nvPr>
        </p:nvSpPr>
        <p:spPr>
          <a:xfrm>
            <a:off x="929477" y="436183"/>
            <a:ext cx="2746500" cy="4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  <p:pic>
        <p:nvPicPr>
          <p:cNvPr id="29" name="Google Shape;29;p8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5400000">
            <a:off x="3278924" y="414050"/>
            <a:ext cx="7626551" cy="28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8"/>
          <p:cNvPicPr preferRelativeResize="0"/>
          <p:nvPr/>
        </p:nvPicPr>
        <p:blipFill>
          <a:blip r:embed="rId3"/>
          <a:stretch>
            <a:fillRect/>
          </a:stretch>
        </p:blipFill>
        <p:spPr>
          <a:xfrm rot="5400000" flipH="1">
            <a:off x="4822414" y="-351911"/>
            <a:ext cx="9309797" cy="35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type="subTitle" idx="1"/>
          </p:nvPr>
        </p:nvSpPr>
        <p:spPr>
          <a:xfrm>
            <a:off x="938500" y="1769575"/>
            <a:ext cx="28716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" name="Google Shape;33;p9"/>
          <p:cNvSpPr txBox="1"/>
          <p:nvPr>
            <p:ph type="body" idx="2"/>
          </p:nvPr>
        </p:nvSpPr>
        <p:spPr>
          <a:xfrm>
            <a:off x="4703375" y="909600"/>
            <a:ext cx="3468900" cy="3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Google Shape;34;p9"/>
          <p:cNvSpPr txBox="1"/>
          <p:nvPr>
            <p:ph type="title"/>
          </p:nvPr>
        </p:nvSpPr>
        <p:spPr>
          <a:xfrm>
            <a:off x="938500" y="445025"/>
            <a:ext cx="32238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5" Type="http://schemas.openxmlformats.org/officeDocument/2006/relationships/theme" Target="../theme/theme1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23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7" Type="http://schemas.openxmlformats.org/officeDocument/2006/relationships/slideLayout" Target="../slideLayouts/slideLayout2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3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1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5.xml"/><Relationship Id="rId4" Type="http://schemas.openxmlformats.org/officeDocument/2006/relationships/image" Target="../media/image23.png"/><Relationship Id="rId3" Type="http://schemas.openxmlformats.org/officeDocument/2006/relationships/hyperlink" Target="https://www.freepik.com/free-photo/vivid-girl-vr-headset-having-fun_1925571.htm/?utm_source=slidesgo_template&amp;utm_medium=referral-link&amp;utm_campaign=sg_resources&amp;utm_content=freepik" TargetMode="External"/><Relationship Id="rId2" Type="http://schemas.openxmlformats.org/officeDocument/2006/relationships/hyperlink" Target="https://www.freepik.com/free-vector/particles-background-gradient_5891802.htm" TargetMode="External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3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8"/>
          <p:cNvSpPr txBox="1"/>
          <p:nvPr>
            <p:ph type="ctrTitle"/>
          </p:nvPr>
        </p:nvSpPr>
        <p:spPr>
          <a:xfrm>
            <a:off x="2044065" y="1743075"/>
            <a:ext cx="5055870" cy="644525"/>
          </a:xfrm>
          <a:prstGeom prst="rect">
            <a:avLst/>
          </a:prstGeom>
          <a:effectLst>
            <a:outerShdw blurRad="142875" dist="19050" dir="8760000" algn="bl" rotWithShape="0">
              <a:srgbClr val="76A5AF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Платформа обучения контроля проектов в цифровом маркетинге</a:t>
            </a:r>
            <a:endParaRPr lang="en-GB" sz="2400"/>
          </a:p>
        </p:txBody>
      </p:sp>
      <p:cxnSp>
        <p:nvCxnSpPr>
          <p:cNvPr id="165" name="Google Shape;165;p38"/>
          <p:cNvCxnSpPr/>
          <p:nvPr/>
        </p:nvCxnSpPr>
        <p:spPr>
          <a:xfrm>
            <a:off x="3132715" y="234990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5" name="Изображение 4" descr="orig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tretch>
            <a:fillRect/>
          </a:stretch>
        </p:blipFill>
        <p:spPr>
          <a:xfrm>
            <a:off x="3392805" y="2318385"/>
            <a:ext cx="2357755" cy="235775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88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8" descr="C:\Users\PC-117-1\Desktop\saddgf.pngsaddgf"/>
          <p:cNvPicPr preferRelativeResize="0"/>
          <p:nvPr/>
        </p:nvPicPr>
        <p:blipFill rotWithShape="1">
          <a:blip r:embed="rId1"/>
          <a:srcRect l="23000" r="23000"/>
          <a:stretch>
            <a:fillRect/>
          </a:stretch>
        </p:blipFill>
        <p:spPr>
          <a:xfrm>
            <a:off x="-180340" y="-524510"/>
            <a:ext cx="3317875" cy="3953510"/>
          </a:xfrm>
          <a:prstGeom prst="flowChartDelay">
            <a:avLst/>
          </a:prstGeom>
          <a:noFill/>
          <a:ln>
            <a:noFill/>
          </a:ln>
          <a:effectLst>
            <a:innerShdw blurRad="1155700" dist="1587500">
              <a:prstClr val="black">
                <a:alpha val="0"/>
              </a:prstClr>
            </a:innerShdw>
            <a:softEdge rad="127000"/>
          </a:effectLst>
        </p:spPr>
      </p:pic>
      <p:sp>
        <p:nvSpPr>
          <p:cNvPr id="2089" name="Google Shape;2089;p62"/>
          <p:cNvSpPr txBox="1"/>
          <p:nvPr>
            <p:ph type="subTitle" idx="1"/>
          </p:nvPr>
        </p:nvSpPr>
        <p:spPr>
          <a:xfrm>
            <a:off x="2987645" y="555455"/>
            <a:ext cx="28716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Структура нашего сайта</a:t>
            </a:r>
            <a:endParaRPr lang="ru-RU" altLang="en-GB"/>
          </a:p>
        </p:txBody>
      </p:sp>
      <p:sp>
        <p:nvSpPr>
          <p:cNvPr id="2090" name="Google Shape;2090;p62"/>
          <p:cNvSpPr txBox="1"/>
          <p:nvPr>
            <p:ph type="body" idx="2"/>
          </p:nvPr>
        </p:nvSpPr>
        <p:spPr>
          <a:xfrm>
            <a:off x="4703375" y="909600"/>
            <a:ext cx="3468900" cy="33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ru-RU" altLang="en-GB">
                <a:solidFill>
                  <a:schemeClr val="lt1"/>
                </a:solidFill>
              </a:rPr>
              <a:t>Т</a:t>
            </a:r>
            <a:r>
              <a:rPr lang="en-GB">
                <a:solidFill>
                  <a:schemeClr val="lt1"/>
                </a:solidFill>
              </a:rPr>
              <a:t>ехническая сторона разработки сайта </a:t>
            </a:r>
            <a:endParaRPr lang="en-GB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ru-RU" altLang="en-GB">
                <a:solidFill>
                  <a:schemeClr val="lt1"/>
                </a:solidFill>
              </a:rPr>
              <a:t>О</a:t>
            </a:r>
            <a:r>
              <a:rPr lang="en-GB">
                <a:solidFill>
                  <a:schemeClr val="lt1"/>
                </a:solidFill>
              </a:rPr>
              <a:t>бязательные элементы разработки</a:t>
            </a:r>
            <a:endParaRPr lang="en-GB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ru-RU" altLang="en-GB">
                <a:solidFill>
                  <a:schemeClr val="lt1"/>
                </a:solidFill>
              </a:rPr>
              <a:t>В</a:t>
            </a:r>
            <a:r>
              <a:rPr lang="en-GB">
                <a:solidFill>
                  <a:schemeClr val="lt1"/>
                </a:solidFill>
              </a:rPr>
              <a:t>иды сайтов, </a:t>
            </a:r>
            <a:r>
              <a:rPr lang="ru-RU" altLang="en-GB">
                <a:solidFill>
                  <a:schemeClr val="lt1"/>
                </a:solidFill>
              </a:rPr>
              <a:t>их </a:t>
            </a:r>
            <a:r>
              <a:rPr lang="en-GB">
                <a:solidFill>
                  <a:schemeClr val="lt1"/>
                </a:solidFill>
              </a:rPr>
              <a:t>назначение </a:t>
            </a:r>
            <a:endParaRPr lang="en-GB"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ru-RU" altLang="en-GB">
                <a:solidFill>
                  <a:schemeClr val="lt1"/>
                </a:solidFill>
              </a:rPr>
              <a:t>Э</a:t>
            </a:r>
            <a:r>
              <a:rPr lang="en-GB">
                <a:solidFill>
                  <a:schemeClr val="lt1"/>
                </a:solidFill>
              </a:rPr>
              <a:t>тапы создания сайта</a:t>
            </a:r>
            <a:r>
              <a:rPr lang="ru-RU" altLang="en-GB">
                <a:solidFill>
                  <a:schemeClr val="lt1"/>
                </a:solidFill>
              </a:rPr>
              <a:t>.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ru-RU" altLang="en-GB">
                <a:solidFill>
                  <a:schemeClr val="lt1"/>
                </a:solidFill>
              </a:rPr>
              <a:t>С</a:t>
            </a:r>
            <a:r>
              <a:rPr lang="en-GB">
                <a:solidFill>
                  <a:schemeClr val="lt1"/>
                </a:solidFill>
              </a:rPr>
              <a:t>пециалисты, участвующие в разработке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</a:pPr>
            <a:r>
              <a:rPr lang="ru-RU" altLang="en-GB">
                <a:solidFill>
                  <a:schemeClr val="lt1"/>
                </a:solidFill>
              </a:rPr>
              <a:t>О</a:t>
            </a:r>
            <a:r>
              <a:rPr lang="en-GB">
                <a:solidFill>
                  <a:schemeClr val="lt1"/>
                </a:solidFill>
              </a:rPr>
              <a:t>тчетная документация по работе над созданием сайта</a:t>
            </a:r>
            <a:r>
              <a:rPr lang="ru-RU" altLang="en-GB">
                <a:solidFill>
                  <a:schemeClr val="lt1"/>
                </a:solidFill>
              </a:rPr>
              <a:t>.</a:t>
            </a:r>
            <a:r>
              <a:rPr lang="en-GB">
                <a:solidFill>
                  <a:schemeClr val="lt1"/>
                </a:solidFill>
              </a:rPr>
              <a:t> </a:t>
            </a:r>
            <a:r>
              <a:rPr lang="ru-RU" altLang="en-GB">
                <a:solidFill>
                  <a:schemeClr val="lt1"/>
                </a:solidFill>
              </a:rPr>
              <a:t>В</a:t>
            </a:r>
            <a:r>
              <a:rPr lang="en-GB">
                <a:solidFill>
                  <a:schemeClr val="lt1"/>
                </a:solidFill>
              </a:rPr>
              <a:t>озможности е</a:t>
            </a:r>
            <a:r>
              <a:rPr lang="ru-RU" altLang="en-GB">
                <a:solidFill>
                  <a:schemeClr val="lt1"/>
                </a:solidFill>
              </a:rPr>
              <a:t>ё</a:t>
            </a:r>
            <a:r>
              <a:rPr lang="en-GB">
                <a:solidFill>
                  <a:schemeClr val="lt1"/>
                </a:solidFill>
              </a:rPr>
              <a:t> контроля</a:t>
            </a:r>
            <a:endParaRPr>
              <a:solidFill>
                <a:schemeClr val="lt1"/>
              </a:solidFill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1000"/>
              </a:spcAft>
              <a:buClr>
                <a:schemeClr val="lt1"/>
              </a:buClr>
              <a:buSzPts val="1400"/>
              <a:buChar char="●"/>
            </a:pPr>
            <a:r>
              <a:rPr lang="ru-RU" altLang="en-GB">
                <a:solidFill>
                  <a:schemeClr val="lt1"/>
                </a:solidFill>
              </a:rPr>
              <a:t>П</a:t>
            </a:r>
            <a:r>
              <a:rPr lang="en-GB">
                <a:solidFill>
                  <a:schemeClr val="lt1"/>
                </a:solidFill>
              </a:rPr>
              <a:t>родвижение сайта, виды рекламы, базовые понятия SEO, SMM</a:t>
            </a:r>
            <a:endParaRPr lang="en-GB">
              <a:solidFill>
                <a:schemeClr val="lt1"/>
              </a:solidFill>
            </a:endParaRPr>
          </a:p>
        </p:txBody>
      </p:sp>
      <p:sp>
        <p:nvSpPr>
          <p:cNvPr id="2091" name="Google Shape;2091;p62"/>
          <p:cNvSpPr txBox="1"/>
          <p:nvPr>
            <p:ph type="title"/>
          </p:nvPr>
        </p:nvSpPr>
        <p:spPr>
          <a:xfrm>
            <a:off x="2972405" y="17035"/>
            <a:ext cx="32238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Чему мы обучаем</a:t>
            </a:r>
            <a:endParaRPr lang="ru-RU" altLang="en-GB"/>
          </a:p>
        </p:txBody>
      </p:sp>
      <p:cxnSp>
        <p:nvCxnSpPr>
          <p:cNvPr id="2092" name="Google Shape;2092;p62"/>
          <p:cNvCxnSpPr/>
          <p:nvPr/>
        </p:nvCxnSpPr>
        <p:spPr>
          <a:xfrm>
            <a:off x="3060105" y="55562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5" name="Изображение 4" descr="ori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812405" y="-52070"/>
            <a:ext cx="1079500" cy="1079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89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Google Shape;2190;p70"/>
          <p:cNvSpPr txBox="1"/>
          <p:nvPr>
            <p:ph type="title"/>
          </p:nvPr>
        </p:nvSpPr>
        <p:spPr>
          <a:xfrm>
            <a:off x="683230" y="33961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Мы обучим людей:</a:t>
            </a:r>
            <a:endParaRPr lang="ru-RU" altLang="en-GB"/>
          </a:p>
        </p:txBody>
      </p:sp>
      <p:cxnSp>
        <p:nvCxnSpPr>
          <p:cNvPr id="2192" name="Google Shape;2192;p70"/>
          <p:cNvCxnSpPr/>
          <p:nvPr/>
        </p:nvCxnSpPr>
        <p:spPr>
          <a:xfrm>
            <a:off x="755690" y="91567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71" name="Google Shape;171;p39"/>
          <p:cNvSpPr txBox="1"/>
          <p:nvPr>
            <p:ph type="body" idx="1"/>
          </p:nvPr>
        </p:nvSpPr>
        <p:spPr>
          <a:xfrm>
            <a:off x="427355" y="987425"/>
            <a:ext cx="5939790" cy="3039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r>
              <a:rPr lang="ru-RU" altLang="en-GB"/>
              <a:t>Оценивать компетенции маркетологов: </a:t>
            </a:r>
            <a:br>
              <a:rPr lang="ru-RU" altLang="en-GB"/>
            </a:br>
            <a:r>
              <a:rPr lang="ru-RU" altLang="en-GB"/>
              <a:t>Объясним, как оценивать квалификации и опыт маркетологов. Рассмотрим, как проверять их профессиональные навыки, референции и портфолио.</a:t>
            </a:r>
            <a:br>
              <a:rPr lang="ru-RU" altLang="en-GB"/>
            </a:br>
            <a:endParaRPr lang="ru-RU" altLang="en-GB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r>
              <a:rPr lang="ru-RU"/>
              <a:t>Метрикам и измерению успеха: </a:t>
            </a:r>
            <a:br>
              <a:rPr lang="ru-RU"/>
            </a:br>
            <a:r>
              <a:rPr lang="ru-RU"/>
              <a:t>Обучим, как определять ключевые метрики успеха маркетинговых кампаний, включая ROI, конверсионные показатели, трафик и другие. Объясним, какие метрики важны для разных видов бизнеса.</a:t>
            </a:r>
            <a:br>
              <a:rPr lang="ru-RU"/>
            </a:br>
            <a:endParaRPr lang="ru-RU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r>
              <a:rPr lang="ru-RU"/>
              <a:t>Оценивать стратегии маркетинга: </a:t>
            </a:r>
            <a:br>
              <a:rPr lang="ru-RU"/>
            </a:br>
            <a:r>
              <a:rPr lang="ru-RU"/>
              <a:t>Покажем, как анализировать маркетинговые стратегии, чтобы убедиться, что они соответствуют целям и бюджету компании. Научим выявлять уязвимые места и слабые стороны в маркетинговых планах.</a:t>
            </a:r>
            <a:endParaRPr lang="ru-RU"/>
          </a:p>
        </p:txBody>
      </p:sp>
      <p:pic>
        <p:nvPicPr>
          <p:cNvPr id="5" name="Изображение 4" descr="orig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tretch>
            <a:fillRect/>
          </a:stretch>
        </p:blipFill>
        <p:spPr>
          <a:xfrm>
            <a:off x="0" y="281940"/>
            <a:ext cx="705485" cy="7054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89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0" name="Google Shape;2190;p70"/>
          <p:cNvSpPr txBox="1"/>
          <p:nvPr>
            <p:ph type="title"/>
          </p:nvPr>
        </p:nvSpPr>
        <p:spPr>
          <a:xfrm>
            <a:off x="683230" y="33961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Мы обучим людей:</a:t>
            </a:r>
            <a:endParaRPr lang="ru-RU" altLang="en-GB"/>
          </a:p>
        </p:txBody>
      </p:sp>
      <p:cxnSp>
        <p:nvCxnSpPr>
          <p:cNvPr id="2192" name="Google Shape;2192;p70"/>
          <p:cNvCxnSpPr/>
          <p:nvPr/>
        </p:nvCxnSpPr>
        <p:spPr>
          <a:xfrm>
            <a:off x="755690" y="91567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sp>
        <p:nvSpPr>
          <p:cNvPr id="171" name="Google Shape;171;p39"/>
          <p:cNvSpPr txBox="1"/>
          <p:nvPr>
            <p:ph type="body" idx="1"/>
          </p:nvPr>
        </p:nvSpPr>
        <p:spPr>
          <a:xfrm>
            <a:off x="427355" y="987425"/>
            <a:ext cx="5939790" cy="3039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p>
            <a:pPr marL="498475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+mj-lt"/>
              <a:buAutoNum type="arabicPeriod" startAt="4"/>
            </a:pPr>
            <a:r>
              <a:rPr lang="ru-RU" altLang="en-GB"/>
              <a:t>Технологическим инструментам и аналитике:</a:t>
            </a:r>
            <a:br>
              <a:rPr lang="ru-RU" altLang="en-GB"/>
            </a:br>
            <a:r>
              <a:rPr lang="ru-RU" altLang="en-GB"/>
              <a:t>Обучим использованию инструментов для мониторинга и анализа маркетинговых данных. Рассмотрите популярные маркетинговые платформы и инструменты аналитики, чтобы улучшить понимание и контроль над результатами.</a:t>
            </a:r>
            <a:br>
              <a:rPr lang="ru-RU" altLang="en-GB"/>
            </a:br>
            <a:endParaRPr lang="ru-RU" altLang="en-GB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 startAt="4"/>
            </a:pPr>
            <a:r>
              <a:rPr lang="ru-RU"/>
              <a:t>Обратной связа и мониторингу:</a:t>
            </a:r>
            <a:br>
              <a:rPr lang="ru-RU"/>
            </a:br>
            <a:r>
              <a:rPr lang="ru-RU"/>
              <a:t>Научим, как эффективно взаимодействовать с маркетологами, предоставлять обратную связь и мониторить их деятельность, чтобы добиться лучших результатов.</a:t>
            </a:r>
            <a:br>
              <a:rPr lang="ru-RU"/>
            </a:br>
            <a:endParaRPr lang="ru-RU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 startAt="4"/>
            </a:pPr>
            <a:r>
              <a:rPr lang="ru-RU"/>
              <a:t>Различным другим аспектам работы в цифровом маркетинге:</a:t>
            </a:r>
            <a:br>
              <a:rPr lang="ru-RU"/>
            </a:br>
            <a:r>
              <a:rPr lang="ru-RU"/>
              <a:t>Управлять бюджетом, не попадаться на мошенников, дадим практические кейсы</a:t>
            </a:r>
            <a:endParaRPr lang="ru-RU"/>
          </a:p>
        </p:txBody>
      </p:sp>
      <p:pic>
        <p:nvPicPr>
          <p:cNvPr id="5" name="Изображение 4" descr="orig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tretch>
            <a:fillRect/>
          </a:stretch>
        </p:blipFill>
        <p:spPr>
          <a:xfrm>
            <a:off x="0" y="281940"/>
            <a:ext cx="705485" cy="70548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85" name="Shape 1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" name="Google Shape;1986;p56"/>
          <p:cNvSpPr txBox="1"/>
          <p:nvPr>
            <p:ph type="title"/>
          </p:nvPr>
        </p:nvSpPr>
        <p:spPr>
          <a:xfrm>
            <a:off x="1920750" y="1131505"/>
            <a:ext cx="5302500" cy="111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sz="4800"/>
              <a:t>Наш стартап</a:t>
            </a:r>
            <a:endParaRPr lang="ru-RU" altLang="en-GB" sz="4800"/>
          </a:p>
        </p:txBody>
      </p:sp>
      <p:sp>
        <p:nvSpPr>
          <p:cNvPr id="1987" name="Google Shape;1987;p56"/>
          <p:cNvSpPr txBox="1"/>
          <p:nvPr>
            <p:ph type="body" idx="1"/>
          </p:nvPr>
        </p:nvSpPr>
        <p:spPr>
          <a:xfrm>
            <a:off x="2470785" y="2283460"/>
            <a:ext cx="4201795" cy="5670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имеет большой потенциал для успеха, поскольку он отвечает актуальным потребностям рынка и обучает заинтересованных лиц востребованным навыкам</a:t>
            </a:r>
            <a:endParaRPr lang="en-GB"/>
          </a:p>
        </p:txBody>
      </p:sp>
      <p:cxnSp>
        <p:nvCxnSpPr>
          <p:cNvPr id="1988" name="Google Shape;1988;p56"/>
          <p:cNvCxnSpPr/>
          <p:nvPr/>
        </p:nvCxnSpPr>
        <p:spPr>
          <a:xfrm>
            <a:off x="3132080" y="221192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5" name="Изображение 4" descr="orig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tretch>
            <a:fillRect/>
          </a:stretch>
        </p:blipFill>
        <p:spPr>
          <a:xfrm>
            <a:off x="3980815" y="123190"/>
            <a:ext cx="1183005" cy="11830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02" name="Shape 2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Google Shape;2003;p58"/>
          <p:cNvSpPr txBox="1"/>
          <p:nvPr>
            <p:ph type="title"/>
          </p:nvPr>
        </p:nvSpPr>
        <p:spPr>
          <a:xfrm>
            <a:off x="251430" y="2672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sz="3200"/>
              <a:t>Наша команда</a:t>
            </a:r>
            <a:endParaRPr lang="ru-RU" altLang="en-GB" sz="3200"/>
          </a:p>
        </p:txBody>
      </p:sp>
      <p:sp>
        <p:nvSpPr>
          <p:cNvPr id="2004" name="Google Shape;2004;p58"/>
          <p:cNvSpPr txBox="1"/>
          <p:nvPr>
            <p:ph type="title" idx="2"/>
          </p:nvPr>
        </p:nvSpPr>
        <p:spPr>
          <a:xfrm>
            <a:off x="1281926" y="2714805"/>
            <a:ext cx="1671600" cy="5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sz="2000"/>
              <a:t>Карабашев Эмин</a:t>
            </a:r>
            <a:endParaRPr lang="ru-RU" altLang="en-GB" sz="2000"/>
          </a:p>
        </p:txBody>
      </p:sp>
      <p:sp>
        <p:nvSpPr>
          <p:cNvPr id="2012" name="Google Shape;2012;p58"/>
          <p:cNvSpPr/>
          <p:nvPr/>
        </p:nvSpPr>
        <p:spPr>
          <a:xfrm>
            <a:off x="1485265" y="1254125"/>
            <a:ext cx="1211580" cy="1211580"/>
          </a:xfrm>
          <a:prstGeom prst="ellipse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cxnSp>
        <p:nvCxnSpPr>
          <p:cNvPr id="2016" name="Google Shape;2016;p58"/>
          <p:cNvCxnSpPr/>
          <p:nvPr/>
        </p:nvCxnSpPr>
        <p:spPr>
          <a:xfrm>
            <a:off x="339130" y="2362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grpSp>
        <p:nvGrpSpPr>
          <p:cNvPr id="2024" name="Google Shape;2024;p58"/>
          <p:cNvGrpSpPr/>
          <p:nvPr/>
        </p:nvGrpSpPr>
        <p:grpSpPr>
          <a:xfrm>
            <a:off x="3420343" y="2252224"/>
            <a:ext cx="411433" cy="440824"/>
            <a:chOff x="4149138" y="4121151"/>
            <a:chExt cx="344065" cy="368644"/>
          </a:xfrm>
        </p:grpSpPr>
        <p:sp>
          <p:nvSpPr>
            <p:cNvPr id="2025" name="Google Shape;2025;p58"/>
            <p:cNvSpPr/>
            <p:nvPr/>
          </p:nvSpPr>
          <p:spPr>
            <a:xfrm>
              <a:off x="4205853" y="4182724"/>
              <a:ext cx="225746" cy="307071"/>
            </a:xfrm>
            <a:custGeom>
              <a:avLst/>
              <a:gdLst/>
              <a:ahLst/>
              <a:cxnLst/>
              <a:rect l="l" t="t" r="r" b="b"/>
              <a:pathLst>
                <a:path w="7109" h="9670" extrusionOk="0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6" name="Google Shape;2026;p58"/>
            <p:cNvSpPr/>
            <p:nvPr/>
          </p:nvSpPr>
          <p:spPr>
            <a:xfrm>
              <a:off x="4444777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7" name="Google Shape;2027;p58"/>
            <p:cNvSpPr/>
            <p:nvPr/>
          </p:nvSpPr>
          <p:spPr>
            <a:xfrm>
              <a:off x="4149138" y="4287484"/>
              <a:ext cx="48426" cy="11400"/>
            </a:xfrm>
            <a:custGeom>
              <a:avLst/>
              <a:gdLst/>
              <a:ahLst/>
              <a:cxnLst/>
              <a:rect l="l" t="t" r="r" b="b"/>
              <a:pathLst>
                <a:path w="1525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8" name="Google Shape;2028;p58"/>
            <p:cNvSpPr/>
            <p:nvPr/>
          </p:nvSpPr>
          <p:spPr>
            <a:xfrm>
              <a:off x="4315471" y="4121151"/>
              <a:ext cx="11400" cy="48045"/>
            </a:xfrm>
            <a:custGeom>
              <a:avLst/>
              <a:gdLst/>
              <a:ahLst/>
              <a:cxnLst/>
              <a:rect l="l" t="t" r="r" b="b"/>
              <a:pathLst>
                <a:path w="359" h="1513" extrusionOk="0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9" name="Google Shape;2029;p58"/>
            <p:cNvSpPr/>
            <p:nvPr/>
          </p:nvSpPr>
          <p:spPr>
            <a:xfrm>
              <a:off x="4378632" y="4159575"/>
              <a:ext cx="22705" cy="27754"/>
            </a:xfrm>
            <a:custGeom>
              <a:avLst/>
              <a:gdLst/>
              <a:ahLst/>
              <a:cxnLst/>
              <a:rect l="l" t="t" r="r" b="b"/>
              <a:pathLst>
                <a:path w="715" h="874" extrusionOk="0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0" name="Google Shape;2030;p58"/>
            <p:cNvSpPr/>
            <p:nvPr/>
          </p:nvSpPr>
          <p:spPr>
            <a:xfrm>
              <a:off x="4240243" y="4399103"/>
              <a:ext cx="22705" cy="27563"/>
            </a:xfrm>
            <a:custGeom>
              <a:avLst/>
              <a:gdLst/>
              <a:ahLst/>
              <a:cxnLst/>
              <a:rect l="l" t="t" r="r" b="b"/>
              <a:pathLst>
                <a:path w="715" h="868" extrusionOk="0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1" name="Google Shape;2031;p58"/>
            <p:cNvSpPr/>
            <p:nvPr/>
          </p:nvSpPr>
          <p:spPr>
            <a:xfrm>
              <a:off x="4240243" y="41591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2" name="Google Shape;2032;p58"/>
            <p:cNvSpPr/>
            <p:nvPr/>
          </p:nvSpPr>
          <p:spPr>
            <a:xfrm>
              <a:off x="4378632" y="4399230"/>
              <a:ext cx="22705" cy="28198"/>
            </a:xfrm>
            <a:custGeom>
              <a:avLst/>
              <a:gdLst/>
              <a:ahLst/>
              <a:cxnLst/>
              <a:rect l="l" t="t" r="r" b="b"/>
              <a:pathLst>
                <a:path w="715" h="888" extrusionOk="0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3" name="Google Shape;2033;p58"/>
            <p:cNvSpPr/>
            <p:nvPr/>
          </p:nvSpPr>
          <p:spPr>
            <a:xfrm>
              <a:off x="4426264" y="4351851"/>
              <a:ext cx="29532" cy="21117"/>
            </a:xfrm>
            <a:custGeom>
              <a:avLst/>
              <a:gdLst/>
              <a:ahLst/>
              <a:cxnLst/>
              <a:rect l="l" t="t" r="r" b="b"/>
              <a:pathLst>
                <a:path w="930" h="665" extrusionOk="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4" name="Google Shape;2034;p58"/>
            <p:cNvSpPr/>
            <p:nvPr/>
          </p:nvSpPr>
          <p:spPr>
            <a:xfrm>
              <a:off x="4186196" y="4213463"/>
              <a:ext cx="29500" cy="21117"/>
            </a:xfrm>
            <a:custGeom>
              <a:avLst/>
              <a:gdLst/>
              <a:ahLst/>
              <a:cxnLst/>
              <a:rect l="l" t="t" r="r" b="b"/>
              <a:pathLst>
                <a:path w="929" h="665" extrusionOk="0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5" name="Google Shape;2035;p58"/>
            <p:cNvSpPr/>
            <p:nvPr/>
          </p:nvSpPr>
          <p:spPr>
            <a:xfrm>
              <a:off x="4425883" y="4213590"/>
              <a:ext cx="29913" cy="21371"/>
            </a:xfrm>
            <a:custGeom>
              <a:avLst/>
              <a:gdLst/>
              <a:ahLst/>
              <a:cxnLst/>
              <a:rect l="l" t="t" r="r" b="b"/>
              <a:pathLst>
                <a:path w="942" h="673" extrusionOk="0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6" name="Google Shape;2036;p58"/>
            <p:cNvSpPr/>
            <p:nvPr/>
          </p:nvSpPr>
          <p:spPr>
            <a:xfrm>
              <a:off x="4186196" y="4351978"/>
              <a:ext cx="29500" cy="21371"/>
            </a:xfrm>
            <a:custGeom>
              <a:avLst/>
              <a:gdLst/>
              <a:ahLst/>
              <a:cxnLst/>
              <a:rect l="l" t="t" r="r" b="b"/>
              <a:pathLst>
                <a:path w="929" h="673" extrusionOk="0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5" name="Изображение 4" descr="ori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3420110" y="36830"/>
            <a:ext cx="1171575" cy="1171575"/>
          </a:xfrm>
          <a:prstGeom prst="rect">
            <a:avLst/>
          </a:prstGeom>
        </p:spPr>
      </p:pic>
      <p:sp>
        <p:nvSpPr>
          <p:cNvPr id="9" name="Google Shape;2004;p58"/>
          <p:cNvSpPr txBox="1"/>
          <p:nvPr/>
        </p:nvSpPr>
        <p:spPr>
          <a:xfrm>
            <a:off x="3792081" y="2678610"/>
            <a:ext cx="1671600" cy="54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sz="2000"/>
              <a:t>Никоненко Анастасия</a:t>
            </a:r>
            <a:endParaRPr lang="ru-RU" altLang="en-GB" sz="2000"/>
          </a:p>
        </p:txBody>
      </p:sp>
      <p:sp>
        <p:nvSpPr>
          <p:cNvPr id="10" name="Google Shape;2012;p58"/>
          <p:cNvSpPr/>
          <p:nvPr/>
        </p:nvSpPr>
        <p:spPr>
          <a:xfrm>
            <a:off x="3995420" y="1217930"/>
            <a:ext cx="1211580" cy="121158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" name="Google Shape;2004;p58"/>
          <p:cNvSpPr txBox="1"/>
          <p:nvPr/>
        </p:nvSpPr>
        <p:spPr>
          <a:xfrm>
            <a:off x="6302236" y="2683055"/>
            <a:ext cx="1671600" cy="54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sz="2000"/>
              <a:t>Садиленко Виктория</a:t>
            </a:r>
            <a:endParaRPr lang="ru-RU" altLang="en-GB" sz="2000"/>
          </a:p>
        </p:txBody>
      </p:sp>
      <p:sp>
        <p:nvSpPr>
          <p:cNvPr id="12" name="Google Shape;2012;p58"/>
          <p:cNvSpPr/>
          <p:nvPr/>
        </p:nvSpPr>
        <p:spPr>
          <a:xfrm>
            <a:off x="6505575" y="1222375"/>
            <a:ext cx="1211580" cy="121158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" name="Google Shape;2004;p58"/>
          <p:cNvSpPr txBox="1"/>
          <p:nvPr/>
        </p:nvSpPr>
        <p:spPr>
          <a:xfrm>
            <a:off x="5090656" y="4464230"/>
            <a:ext cx="1671600" cy="54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sz="2000"/>
              <a:t>Шеховцова Виктория</a:t>
            </a:r>
            <a:endParaRPr lang="ru-RU" altLang="en-GB" sz="2000"/>
          </a:p>
        </p:txBody>
      </p:sp>
      <p:sp>
        <p:nvSpPr>
          <p:cNvPr id="14" name="Google Shape;2012;p58"/>
          <p:cNvSpPr/>
          <p:nvPr/>
        </p:nvSpPr>
        <p:spPr>
          <a:xfrm>
            <a:off x="5293995" y="3003550"/>
            <a:ext cx="1211580" cy="121158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" name="Google Shape;2004;p58"/>
          <p:cNvSpPr txBox="1"/>
          <p:nvPr/>
        </p:nvSpPr>
        <p:spPr>
          <a:xfrm>
            <a:off x="2580501" y="4536620"/>
            <a:ext cx="1671600" cy="548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Montserrat ExtraBold"/>
              <a:buNone/>
              <a:defRPr sz="2400" b="0" i="0" u="none" strike="noStrike" cap="none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sz="2000"/>
              <a:t>Арапатий Валерия</a:t>
            </a:r>
            <a:endParaRPr lang="ru-RU" altLang="en-GB" sz="2000"/>
          </a:p>
        </p:txBody>
      </p:sp>
      <p:sp>
        <p:nvSpPr>
          <p:cNvPr id="2" name="Google Shape;2012;p58"/>
          <p:cNvSpPr/>
          <p:nvPr/>
        </p:nvSpPr>
        <p:spPr>
          <a:xfrm>
            <a:off x="2783840" y="3075940"/>
            <a:ext cx="1211580" cy="1211580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/>
          <p:nvPr>
            <p:ph type="title"/>
          </p:nvPr>
        </p:nvSpPr>
        <p:spPr>
          <a:xfrm>
            <a:off x="179705" y="474980"/>
            <a:ext cx="4751070" cy="9417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Почему наш проект важен</a:t>
            </a:r>
            <a:endParaRPr lang="ru-RU" altLang="en-GB"/>
          </a:p>
        </p:txBody>
      </p:sp>
      <p:sp>
        <p:nvSpPr>
          <p:cNvPr id="171" name="Google Shape;171;p39"/>
          <p:cNvSpPr txBox="1"/>
          <p:nvPr>
            <p:ph type="body" idx="1"/>
          </p:nvPr>
        </p:nvSpPr>
        <p:spPr>
          <a:xfrm>
            <a:off x="427355" y="987425"/>
            <a:ext cx="5939790" cy="3039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r>
              <a:rPr lang="ru-RU" altLang="en-GB"/>
              <a:t>Существует множество законодательных и нормативных требований, включая вопросы конфиденциальности данных и рекламного контента. Контроль проектов включает в себя проверку и обеспечение соблюдения всех соответствующих правил и законов, что способствует защите компании от юридических рисков.</a:t>
            </a:r>
            <a:endParaRPr lang="ru-RU" altLang="en-GB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endParaRPr lang="ru-RU" altLang="en-GB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r>
              <a:rPr lang="ru-RU"/>
              <a:t>Контроль проектов может включать в себя установление гарантий результатов для клиентов. Это позволяет повысить уровень уверенности заказчиков и партнеров в том, что их инвестиции будут оправданы.</a:t>
            </a:r>
            <a:endParaRPr lang="ru-RU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endParaRPr lang="ru-RU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r>
              <a:rPr lang="ru-RU"/>
              <a:t>Контроль проектов может включать в себя мониторинг и аудит маркетинговых кампаний, чтобы удостовериться, что они соответствуют этическим и юридическим стандартам. Также важно предотвращать мошенничество, связанное с рекламой, такое как кликфрод и нечестное использование рекламных бюджетов, и предоставлять инструменты для обнаружения и предотвращения таких действий.</a:t>
            </a:r>
            <a:endParaRPr lang="ru-RU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endParaRPr lang="ru-RU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</a:p>
        </p:txBody>
      </p:sp>
      <p:pic>
        <p:nvPicPr>
          <p:cNvPr id="5" name="Изображение 4" descr="orig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tretch>
            <a:fillRect/>
          </a:stretch>
        </p:blipFill>
        <p:spPr>
          <a:xfrm>
            <a:off x="6588125" y="2785745"/>
            <a:ext cx="2357755" cy="235775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9"/>
          <p:cNvSpPr txBox="1"/>
          <p:nvPr>
            <p:ph type="title"/>
          </p:nvPr>
        </p:nvSpPr>
        <p:spPr>
          <a:xfrm>
            <a:off x="179705" y="474980"/>
            <a:ext cx="4751070" cy="9417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Почему наш проект важен</a:t>
            </a:r>
            <a:endParaRPr lang="ru-RU" altLang="en-GB"/>
          </a:p>
        </p:txBody>
      </p:sp>
      <p:sp>
        <p:nvSpPr>
          <p:cNvPr id="171" name="Google Shape;171;p39"/>
          <p:cNvSpPr txBox="1"/>
          <p:nvPr>
            <p:ph type="body" idx="1"/>
          </p:nvPr>
        </p:nvSpPr>
        <p:spPr>
          <a:xfrm>
            <a:off x="427355" y="987425"/>
            <a:ext cx="5939790" cy="3039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+mj-lt"/>
              <a:buAutoNum type="arabicPeriod" startAt="3"/>
            </a:pPr>
            <a:r>
              <a:rPr lang="ru-RU" altLang="en-GB"/>
              <a:t> В цифровом маркетинге сроки играют важную роль, особенно при проведении маркетинговых кампаний, связанных с сезонными событиями или акциями. Контроль проектов помогает не только устанавливать четкие сроки, но и обеспечивать их соблюдение, что важно для достижения целей и удовлетворения клиентов.</a:t>
            </a:r>
            <a:endParaRPr lang="ru-RU" altLang="en-GB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+mj-lt"/>
              <a:buAutoNum type="arabicPeriod" startAt="3"/>
            </a:pPr>
            <a:endParaRPr lang="ru-RU" altLang="en-GB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+mj-lt"/>
              <a:buAutoNum type="arabicPeriod" startAt="4"/>
            </a:pPr>
            <a:r>
              <a:rPr lang="ru-RU"/>
              <a:t>Эффективный контроль проектов позволяет отслеживать ROI в маркетинговых кампаниях. Это важно для демонстрации стоимости и эффективности маркетинговых усилий. Возможность оценивать ROI помогает определить, на какие источники и каналы следует сосредоточиться, чтобы достичь максимальных результатов.</a:t>
            </a:r>
            <a:endParaRPr lang="ru-RU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 startAt="4"/>
            </a:pPr>
            <a:endParaRPr lang="en-GB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 startAt="4"/>
            </a:pPr>
            <a:r>
              <a:rPr lang="en-GB"/>
              <a:t>Цифровой маркетинг может быть подвержен различным рискам, включая ошибки в рекламных кампаниях</a:t>
            </a:r>
            <a:r>
              <a:rPr lang="ru-RU" altLang="en-GB"/>
              <a:t>.</a:t>
            </a:r>
            <a:r>
              <a:rPr lang="en-GB"/>
              <a:t> Контроль проектов помогает идентифицировать потенциальные риски заранее и предпринимать меры для их минимизации, что способствует более стабильной и надежной работе.</a:t>
            </a:r>
            <a:endParaRPr lang="en-GB"/>
          </a:p>
        </p:txBody>
      </p:sp>
      <p:sp>
        <p:nvSpPr>
          <p:cNvPr id="173" name="Google Shape;173;p39"/>
          <p:cNvSpPr txBox="1"/>
          <p:nvPr/>
        </p:nvSpPr>
        <p:spPr>
          <a:xfrm>
            <a:off x="365760" y="4227830"/>
            <a:ext cx="5648960" cy="219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-RU" altLang="en-GB" sz="16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Мы ставим своей целью обучить людей не совершать ошибки и не вестись на уловки </a:t>
            </a:r>
            <a:endParaRPr lang="ru-RU" altLang="en-GB" sz="1600">
              <a:solidFill>
                <a:schemeClr val="accent2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pic>
        <p:nvPicPr>
          <p:cNvPr id="2" name="Изображение 1" descr="orig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tretch>
            <a:fillRect/>
          </a:stretch>
        </p:blipFill>
        <p:spPr>
          <a:xfrm>
            <a:off x="6588125" y="2785745"/>
            <a:ext cx="2357755" cy="23577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8"/>
          <p:cNvSpPr txBox="1"/>
          <p:nvPr>
            <p:ph type="title"/>
          </p:nvPr>
        </p:nvSpPr>
        <p:spPr>
          <a:xfrm>
            <a:off x="5337175" y="1491615"/>
            <a:ext cx="3112135" cy="12522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Рынок растёт Россия цифровизируется</a:t>
            </a:r>
            <a:endParaRPr lang="ru-RU" altLang="en-GB"/>
          </a:p>
        </p:txBody>
      </p:sp>
      <p:sp>
        <p:nvSpPr>
          <p:cNvPr id="266" name="Google Shape;266;p48"/>
          <p:cNvSpPr txBox="1"/>
          <p:nvPr>
            <p:ph type="body" idx="1"/>
          </p:nvPr>
        </p:nvSpPr>
        <p:spPr>
          <a:xfrm>
            <a:off x="5337175" y="2715795"/>
            <a:ext cx="2837400" cy="125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-RU" altLang="en-GB"/>
              <a:t>Оставлять без внимания цифру в наше время - ошибка</a:t>
            </a:r>
            <a:endParaRPr lang="ru-RU" altLang="en-GB"/>
          </a:p>
        </p:txBody>
      </p:sp>
      <p:cxnSp>
        <p:nvCxnSpPr>
          <p:cNvPr id="267" name="Google Shape;267;p48"/>
          <p:cNvCxnSpPr/>
          <p:nvPr/>
        </p:nvCxnSpPr>
        <p:spPr>
          <a:xfrm>
            <a:off x="5225150" y="1540302"/>
            <a:ext cx="0" cy="21897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268" name="Google Shape;268;p48" descr="C:\Users\PC-117-1\Desktop\1675405689_top-fon-com-p-fon-dlya-prezentatsii-diagramma-126.jpg1675405689_top-fon-com-p-fon-dlya-prezentatsii-diagramma-126"/>
          <p:cNvPicPr preferRelativeResize="0"/>
          <p:nvPr/>
        </p:nvPicPr>
        <p:blipFill rotWithShape="1">
          <a:blip r:embed="rId1"/>
          <a:srcRect l="26395" r="26395"/>
          <a:stretch>
            <a:fillRect/>
          </a:stretch>
        </p:blipFill>
        <p:spPr>
          <a:xfrm>
            <a:off x="-422250" y="-236700"/>
            <a:ext cx="4714800" cy="5616900"/>
          </a:xfrm>
          <a:prstGeom prst="flowChartDelay">
            <a:avLst/>
          </a:prstGeom>
          <a:noFill/>
          <a:ln>
            <a:noFill/>
          </a:ln>
        </p:spPr>
      </p:pic>
      <p:pic>
        <p:nvPicPr>
          <p:cNvPr id="5" name="Изображение 4" descr="ori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379970" y="3435985"/>
            <a:ext cx="1616710" cy="16167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4"/>
          <p:cNvSpPr txBox="1"/>
          <p:nvPr>
            <p:ph type="title"/>
          </p:nvPr>
        </p:nvSpPr>
        <p:spPr>
          <a:xfrm>
            <a:off x="1097250" y="445660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Наша страна - один из лидеров цифровизации</a:t>
            </a:r>
            <a:endParaRPr lang="ru-RU" altLang="en-GB">
              <a:solidFill>
                <a:schemeClr val="accent1"/>
              </a:solidFill>
            </a:endParaRPr>
          </a:p>
        </p:txBody>
      </p:sp>
      <p:sp>
        <p:nvSpPr>
          <p:cNvPr id="215" name="Google Shape;215;p44"/>
          <p:cNvSpPr txBox="1"/>
          <p:nvPr>
            <p:ph type="body" idx="1"/>
          </p:nvPr>
        </p:nvSpPr>
        <p:spPr>
          <a:xfrm>
            <a:off x="1097250" y="1388130"/>
            <a:ext cx="4946400" cy="276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lvl="0" indent="0" algn="l" rtl="0"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-GB" sz="1300"/>
              <a:t>Россия активно развивалась в области цифровой экономики и цифровой трансформации</a:t>
            </a:r>
            <a:r>
              <a:rPr lang="ru-RU" altLang="en-GB" sz="1300"/>
              <a:t>, что в свою очередь ещё более актуализирует наш проект:</a:t>
            </a:r>
            <a:endParaRPr lang="en-GB" sz="13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200"/>
              <a:t>Рост интернет-пользователей</a:t>
            </a:r>
            <a:r>
              <a:rPr lang="ru-RU" altLang="en-GB" sz="1200"/>
              <a:t>: Россия имеет одну из крупнейших популяций интернет-пользователей в мире. Это огромный потенциал для цифрового маркетинга</a:t>
            </a:r>
            <a:endParaRPr lang="ru-RU" altLang="en-GB" sz="1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altLang="en-GB" sz="1200"/>
              <a:t>Развитие цифровой инфраструктуры: В России активно строится и модернизируется цифровая инфраструктура, что способствует распространению широкополосного интернета и мобильных сетей.</a:t>
            </a:r>
            <a:endParaRPr lang="ru-RU" altLang="en-GB" sz="12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ru-RU" altLang="en-GB" sz="1200"/>
              <a:t>Электронная коммерция: В Россия имеется постоянный и стремительный рост электронной коммерции, с увеличением онлайн-продаж и развитием электронных платежей.</a:t>
            </a:r>
            <a:endParaRPr lang="en-GB"/>
          </a:p>
        </p:txBody>
      </p:sp>
      <p:cxnSp>
        <p:nvCxnSpPr>
          <p:cNvPr id="216" name="Google Shape;216;p44"/>
          <p:cNvCxnSpPr/>
          <p:nvPr/>
        </p:nvCxnSpPr>
        <p:spPr>
          <a:xfrm>
            <a:off x="1184950" y="414657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5" name="Изображение 4" descr="orig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tretch>
            <a:fillRect/>
          </a:stretch>
        </p:blipFill>
        <p:spPr>
          <a:xfrm>
            <a:off x="24130" y="314960"/>
            <a:ext cx="1073150" cy="10731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57"/>
          <p:cNvSpPr txBox="1"/>
          <p:nvPr>
            <p:ph type="title"/>
          </p:nvPr>
        </p:nvSpPr>
        <p:spPr>
          <a:xfrm>
            <a:off x="395575" y="339615"/>
            <a:ext cx="4964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Для кого наши курсы?</a:t>
            </a:r>
            <a:endParaRPr lang="ru-RU" altLang="en-GB"/>
          </a:p>
        </p:txBody>
      </p:sp>
      <p:cxnSp>
        <p:nvCxnSpPr>
          <p:cNvPr id="1998" name="Google Shape;1998;p57"/>
          <p:cNvCxnSpPr/>
          <p:nvPr/>
        </p:nvCxnSpPr>
        <p:spPr>
          <a:xfrm>
            <a:off x="483275" y="882017"/>
            <a:ext cx="27630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1" name="Google Shape;171;p39"/>
          <p:cNvSpPr txBox="1"/>
          <p:nvPr>
            <p:ph type="body" idx="1"/>
          </p:nvPr>
        </p:nvSpPr>
        <p:spPr>
          <a:xfrm>
            <a:off x="483235" y="1059815"/>
            <a:ext cx="5939790" cy="3039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Наша целевая аудитория охватывает широкий диапазон, начиная с частных лиц и заканчивая крупными предприятиями</a:t>
            </a:r>
            <a:r>
              <a:rPr lang="en-GB"/>
              <a:t>: </a:t>
            </a: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r>
              <a:rPr lang="ru-RU" altLang="en-GB"/>
              <a:t>Независимые предприниматели: Люди, занимающиеся собственным бизнесом, могут приобретать наши курсы, чтобы самостоятельно понимать, как эффективно вести маркетинговые кампании и не подвергаться риску обмана.</a:t>
            </a:r>
            <a:endParaRPr lang="ru-RU" altLang="en-GB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endParaRPr lang="ru-RU" altLang="en-GB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  <a:r>
              <a:rPr lang="ru-RU"/>
              <a:t>Студенты и обучающиеся: Студенты и люди, интересующиеся карьерой в маркетинге, могут использовать наши курсы для освоения основ цифрового маркетинга и приобретения знаний о том, как оценивать работу маркетологов.</a:t>
            </a:r>
            <a:endParaRPr lang="ru-RU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/>
            </a:pPr>
          </a:p>
        </p:txBody>
      </p:sp>
      <p:pic>
        <p:nvPicPr>
          <p:cNvPr id="5" name="Изображение 4" descr="orig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tretch>
            <a:fillRect/>
          </a:stretch>
        </p:blipFill>
        <p:spPr>
          <a:xfrm>
            <a:off x="6588125" y="2785745"/>
            <a:ext cx="2357755" cy="23577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92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p57"/>
          <p:cNvSpPr txBox="1"/>
          <p:nvPr>
            <p:ph type="title"/>
          </p:nvPr>
        </p:nvSpPr>
        <p:spPr>
          <a:xfrm>
            <a:off x="395575" y="339615"/>
            <a:ext cx="49647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Для кого наши курсы?</a:t>
            </a:r>
            <a:endParaRPr lang="ru-RU" altLang="en-GB"/>
          </a:p>
        </p:txBody>
      </p:sp>
      <p:cxnSp>
        <p:nvCxnSpPr>
          <p:cNvPr id="1998" name="Google Shape;1998;p57"/>
          <p:cNvCxnSpPr/>
          <p:nvPr/>
        </p:nvCxnSpPr>
        <p:spPr>
          <a:xfrm>
            <a:off x="483275" y="882017"/>
            <a:ext cx="2763000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71" name="Google Shape;171;p39"/>
          <p:cNvSpPr txBox="1"/>
          <p:nvPr>
            <p:ph type="body" idx="1"/>
          </p:nvPr>
        </p:nvSpPr>
        <p:spPr>
          <a:xfrm>
            <a:off x="483235" y="1059815"/>
            <a:ext cx="5939790" cy="30397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Наша целевая аудитория охватывает широкий диапазон, начиная с частных лиц и заканчивая крупными предприятиями</a:t>
            </a:r>
            <a:r>
              <a:rPr lang="en-GB"/>
              <a:t>: </a:t>
            </a:r>
            <a:endParaRPr lang="en-GB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498475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+mj-lt"/>
              <a:buAutoNum type="arabicPeriod" startAt="3"/>
            </a:pPr>
            <a:r>
              <a:rPr lang="ru-RU" altLang="en-GB"/>
              <a:t>Рекламные агентства: Рекламные агентства могут предоставлять ваши курсы как часть своих обучающих программ для клиентов, чтобы улучшить взаимодействие с ними и доказать свою компетентность.</a:t>
            </a:r>
            <a:br>
              <a:rPr lang="ru-RU" altLang="en-GB"/>
            </a:br>
            <a:endParaRPr lang="ru-RU" altLang="en-GB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 startAt="3"/>
            </a:pPr>
            <a:r>
              <a:rPr lang="ru-RU"/>
              <a:t>Компании, нанимающие маркетологов: Организации, нанимающие цифровых маркетологов, могут использовать ваши курсы в качестве части процесса обучения новых сотрудников и оценки их навыков.</a:t>
            </a:r>
            <a:endParaRPr lang="ru-RU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 startAt="3"/>
            </a:pPr>
            <a:endParaRPr lang="ru-RU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 startAt="3"/>
            </a:pPr>
            <a:r>
              <a:rPr lang="ru-RU"/>
              <a:t>И главное — малые и средние предприятия. Самая широкая база клиентов</a:t>
            </a:r>
            <a:endParaRPr lang="ru-RU"/>
          </a:p>
          <a:p>
            <a:pPr marL="457200" lvl="0" indent="-30162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50"/>
              <a:buFont typeface="Montserrat ExtraBold"/>
              <a:buAutoNum type="arabicPeriod" startAt="3"/>
            </a:pPr>
          </a:p>
        </p:txBody>
      </p:sp>
      <p:pic>
        <p:nvPicPr>
          <p:cNvPr id="2" name="Изображение 1" descr="orig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tretch>
            <a:fillRect/>
          </a:stretch>
        </p:blipFill>
        <p:spPr>
          <a:xfrm>
            <a:off x="6588125" y="2785745"/>
            <a:ext cx="2357755" cy="23577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25f8ff8d-7633-4cb7-81ff-cab9e84e708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03470" y="2571750"/>
            <a:ext cx="4291330" cy="1975485"/>
          </a:xfrm>
          <a:prstGeom prst="rect">
            <a:avLst/>
          </a:prstGeom>
        </p:spPr>
      </p:pic>
      <p:sp>
        <p:nvSpPr>
          <p:cNvPr id="2190" name="Google Shape;2190;p70"/>
          <p:cNvSpPr txBox="1"/>
          <p:nvPr>
            <p:ph type="title"/>
          </p:nvPr>
        </p:nvSpPr>
        <p:spPr>
          <a:xfrm>
            <a:off x="179675" y="267225"/>
            <a:ext cx="4629300" cy="94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sz="2400"/>
              <a:t>На данный момент в России</a:t>
            </a:r>
            <a:endParaRPr lang="ru-RU" altLang="en-GB" sz="2400"/>
          </a:p>
        </p:txBody>
      </p:sp>
      <p:sp>
        <p:nvSpPr>
          <p:cNvPr id="2191" name="Google Shape;2191;p70"/>
          <p:cNvSpPr txBox="1"/>
          <p:nvPr>
            <p:ph type="body" idx="1"/>
          </p:nvPr>
        </p:nvSpPr>
        <p:spPr>
          <a:xfrm>
            <a:off x="179705" y="1191260"/>
            <a:ext cx="4658360" cy="27609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-RU" altLang="en-GB"/>
              <a:t>Функционирует свыше 6 173 000 субъектов малого и среднего предпренимательства</a:t>
            </a:r>
            <a:br>
              <a:rPr lang="ru-RU" altLang="en-GB"/>
            </a:br>
            <a:br>
              <a:rPr lang="ru-RU" altLang="en-GB"/>
            </a:br>
            <a:r>
              <a:rPr lang="ru-RU" altLang="en-GB"/>
              <a:t>Среди них</a:t>
            </a:r>
            <a:r>
              <a:rPr lang="en-GB"/>
              <a:t>:</a:t>
            </a:r>
            <a:endParaRPr>
              <a:uFill>
                <a:noFill/>
              </a:uFill>
              <a:hlinkClick r:id="rId2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>
                <a:solidFill>
                  <a:schemeClr val="hlink"/>
                </a:solidFill>
                <a:uFill>
                  <a:noFill/>
                </a:uFill>
              </a:rPr>
              <a:t>Свыше 3 938 000 ИП:</a:t>
            </a:r>
            <a:br>
              <a:rPr lang="ru-RU" altLang="en-GB">
                <a:solidFill>
                  <a:schemeClr val="hlink"/>
                </a:solidFill>
                <a:uFill>
                  <a:noFill/>
                </a:uFill>
              </a:rPr>
            </a:br>
            <a:r>
              <a:rPr lang="ru-RU"/>
              <a:t>	3 937 500 микро и малый бизнес</a:t>
            </a:r>
            <a:endParaRPr lang="ru-RU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>
                <a:solidFill>
                  <a:schemeClr val="hlink"/>
                </a:solidFill>
                <a:uFill>
                  <a:noFill/>
                </a:uFill>
                <a:sym typeface="+mn-ea"/>
              </a:rPr>
              <a:t>Свыше 2 235 000 ЮЛ:</a:t>
            </a:r>
            <a:endParaRPr lang="ru-RU" altLang="en-GB">
              <a:solidFill>
                <a:schemeClr val="hlink"/>
              </a:solidFill>
              <a:uFill>
                <a:noFill/>
              </a:uFill>
              <a:sym typeface="+mn-ea"/>
            </a:endParaRPr>
          </a:p>
          <a:p>
            <a:pPr marL="4572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ym typeface="+mn-ea"/>
              </a:rPr>
              <a:t>2 215 000 микро и малый бизнес</a:t>
            </a:r>
            <a:endParaRPr lang="ru-RU">
              <a:sym typeface="+mn-e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>
              <a:uFill>
                <a:noFill/>
              </a:uFill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>
                <a:uFill>
                  <a:noFill/>
                </a:uFill>
                <a:hlinkClick r:id="rId3"/>
              </a:rPr>
              <a:t>По статистике, 2 из 3 российских предпринимателей ведут бизнес через цифру.</a:t>
            </a:r>
            <a:br>
              <a:rPr lang="ru-RU" altLang="en-GB">
                <a:uFill>
                  <a:noFill/>
                </a:uFill>
                <a:hlinkClick r:id="rId3"/>
              </a:rPr>
            </a:br>
            <a:br>
              <a:rPr lang="ru-RU" altLang="en-GB">
                <a:uFill>
                  <a:noFill/>
                </a:uFill>
                <a:hlinkClick r:id="rId3"/>
              </a:rPr>
            </a:br>
            <a:r>
              <a:rPr lang="ru-RU" altLang="en-GB">
                <a:uFill>
                  <a:noFill/>
                </a:uFill>
                <a:hlinkClick r:id="rId3"/>
              </a:rPr>
              <a:t>95% сталкиваются с цифрой в каком-либо из видов: размещают рекламу, ищут поставщиков и т.д</a:t>
            </a:r>
            <a:endParaRPr lang="ru-RU" altLang="en-GB">
              <a:uFill>
                <a:noFill/>
              </a:uFill>
              <a:hlinkClick r:id="rId3"/>
            </a:endParaRPr>
          </a:p>
        </p:txBody>
      </p:sp>
      <p:cxnSp>
        <p:nvCxnSpPr>
          <p:cNvPr id="2192" name="Google Shape;2192;p70"/>
          <p:cNvCxnSpPr/>
          <p:nvPr/>
        </p:nvCxnSpPr>
        <p:spPr>
          <a:xfrm>
            <a:off x="267375" y="236222"/>
            <a:ext cx="2763000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5" name="Изображение 4" descr="orig"/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7193280" y="0"/>
            <a:ext cx="1950720" cy="19507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1"/>
          <p:cNvSpPr txBox="1"/>
          <p:nvPr>
            <p:ph type="ctrTitle"/>
          </p:nvPr>
        </p:nvSpPr>
        <p:spPr>
          <a:xfrm>
            <a:off x="4144645" y="2832735"/>
            <a:ext cx="4815205" cy="6445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 sz="4800"/>
              <a:t>Что мы предлагаем</a:t>
            </a:r>
            <a:endParaRPr lang="ru-RU" altLang="en-GB" sz="4800"/>
          </a:p>
        </p:txBody>
      </p:sp>
      <p:sp>
        <p:nvSpPr>
          <p:cNvPr id="195" name="Google Shape;195;p41"/>
          <p:cNvSpPr txBox="1"/>
          <p:nvPr>
            <p:ph type="subTitle" idx="1"/>
          </p:nvPr>
        </p:nvSpPr>
        <p:spPr>
          <a:xfrm>
            <a:off x="4582200" y="3363795"/>
            <a:ext cx="3940200" cy="4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GB"/>
              <a:t>Что входит в обучение, структура нашей платформы</a:t>
            </a:r>
            <a:endParaRPr lang="ru-RU" altLang="en-GB"/>
          </a:p>
        </p:txBody>
      </p:sp>
      <p:cxnSp>
        <p:nvCxnSpPr>
          <p:cNvPr id="2192" name="Google Shape;2192;p70"/>
          <p:cNvCxnSpPr/>
          <p:nvPr/>
        </p:nvCxnSpPr>
        <p:spPr>
          <a:xfrm>
            <a:off x="4715550" y="3291842"/>
            <a:ext cx="3744595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5400000" algn="bl" rotWithShape="0">
              <a:srgbClr val="FFFFFF">
                <a:alpha val="50000"/>
              </a:srgbClr>
            </a:outerShdw>
          </a:effectLst>
        </p:spPr>
      </p:cxnSp>
      <p:pic>
        <p:nvPicPr>
          <p:cNvPr id="5" name="Изображение 4" descr="orig"/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7395845" y="0"/>
            <a:ext cx="1748155" cy="17481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uturistic Background by Slidesgo">
  <a:themeElements>
    <a:clrScheme name="Simple Light">
      <a:dk1>
        <a:srgbClr val="001633"/>
      </a:dk1>
      <a:lt1>
        <a:srgbClr val="FFFFFF"/>
      </a:lt1>
      <a:dk2>
        <a:srgbClr val="85D5E6"/>
      </a:dk2>
      <a:lt2>
        <a:srgbClr val="FFAB40"/>
      </a:lt2>
      <a:accent1>
        <a:srgbClr val="FFAB40"/>
      </a:accent1>
      <a:accent2>
        <a:srgbClr val="85D5E6"/>
      </a:accent2>
      <a:accent3>
        <a:srgbClr val="78909C"/>
      </a:accent3>
      <a:accent4>
        <a:srgbClr val="FFAB40"/>
      </a:accent4>
      <a:accent5>
        <a:srgbClr val="0097A7"/>
      </a:accent5>
      <a:accent6>
        <a:srgbClr val="00163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5981</Words>
  <Application>WPS Presentation</Application>
  <PresentationFormat/>
  <Paragraphs>104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30" baseType="lpstr">
      <vt:lpstr>Arial</vt:lpstr>
      <vt:lpstr>SimSun</vt:lpstr>
      <vt:lpstr>Wingdings</vt:lpstr>
      <vt:lpstr>Arial</vt:lpstr>
      <vt:lpstr>Montserrat ExtraBold</vt:lpstr>
      <vt:lpstr>Segoe Print</vt:lpstr>
      <vt:lpstr>Montserrat</vt:lpstr>
      <vt:lpstr>Montserrat Medium</vt:lpstr>
      <vt:lpstr>Proxima Nova Semibold</vt:lpstr>
      <vt:lpstr>Proxima Nova</vt:lpstr>
      <vt:lpstr>Microsoft YaHei</vt:lpstr>
      <vt:lpstr>Arial Unicode MS</vt:lpstr>
      <vt:lpstr>Calibri</vt:lpstr>
      <vt:lpstr>Amatic SC</vt:lpstr>
      <vt:lpstr>Roboto Medium</vt:lpstr>
      <vt:lpstr>Futuristic Background by Slidesgo</vt:lpstr>
      <vt:lpstr>Платформа обучения контроля проектов в цифровом маркетинге</vt:lpstr>
      <vt:lpstr>Почему наш проект важен</vt:lpstr>
      <vt:lpstr>Почему наш проект важен</vt:lpstr>
      <vt:lpstr>Рынок растёт Россия цифровизируется</vt:lpstr>
      <vt:lpstr>Наша страна - один из лидеров цифровизации</vt:lpstr>
      <vt:lpstr>CONCEPT 2</vt:lpstr>
      <vt:lpstr>Для кого наши курсы?</vt:lpstr>
      <vt:lpstr>На данный момент в России</vt:lpstr>
      <vt:lpstr>Что мы предлагаем</vt:lpstr>
      <vt:lpstr>Чему мы обучаем</vt:lpstr>
      <vt:lpstr>RESOURCES</vt:lpstr>
      <vt:lpstr>Мы обучим людей:</vt:lpstr>
      <vt:lpstr>300,000</vt:lpstr>
      <vt:lpstr>Карабашев Эмин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Платформа обучения контроля проектов в цифровом маркетинге</dc:title>
  <dc:creator/>
  <cp:lastModifiedBy>Acer</cp:lastModifiedBy>
  <cp:revision>6</cp:revision>
  <dcterms:created xsi:type="dcterms:W3CDTF">2023-10-19T10:19:00Z</dcterms:created>
  <dcterms:modified xsi:type="dcterms:W3CDTF">2023-10-19T18:00:23Z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DC45F9B56BB94A4ABB721187D1F79B61_13</vt:lpwstr>
  </property>
  <property fmtid="{D5CDD505-2E9C-101B-9397-08002B2CF9AE}" pid="3" name="KSOProductBuildVer">
    <vt:lpwstr>1049-12.2.0.13266</vt:lpwstr>
  </property>
</Properties>
</file>