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70" r:id="rId6"/>
    <p:sldId id="271" r:id="rId7"/>
    <p:sldId id="272" r:id="rId8"/>
    <p:sldId id="269" r:id="rId9"/>
    <p:sldId id="273" r:id="rId10"/>
    <p:sldId id="260" r:id="rId11"/>
    <p:sldId id="274" r:id="rId12"/>
    <p:sldId id="275" r:id="rId13"/>
    <p:sldId id="267" r:id="rId14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41" autoAdjust="0"/>
  </p:normalViewPr>
  <p:slideViewPr>
    <p:cSldViewPr snapToGrid="0">
      <p:cViewPr>
        <p:scale>
          <a:sx n="64" d="100"/>
          <a:sy n="64" d="100"/>
        </p:scale>
        <p:origin x="-858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306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svg"/><Relationship Id="rId1" Type="http://schemas.openxmlformats.org/officeDocument/2006/relationships/image" Target="../media/image14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svg"/><Relationship Id="rId1" Type="http://schemas.openxmlformats.org/officeDocument/2006/relationships/image" Target="../media/image15.png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svg"/><Relationship Id="rId1" Type="http://schemas.openxmlformats.org/officeDocument/2006/relationships/image" Target="../media/image14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svg"/><Relationship Id="rId1" Type="http://schemas.openxmlformats.org/officeDocument/2006/relationships/image" Target="../media/image15.png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1"/>
            <a:t>Слабое интернет-соединение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ru-RU" noProof="1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ru-RU" noProof="1"/>
        </a:p>
      </dgm:t>
    </dgm:pt>
    <dgm:pt modelId="{6ABE9384-859D-4C4C-B983-2B1E39A8B348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1"/>
            <a:t>Использование интернета в подводном пространстве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ru-RU" noProof="1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ru-RU" noProof="1"/>
        </a:p>
      </dgm:t>
    </dgm:pt>
    <dgm:pt modelId="{F7214975-5AC4-4CF8-9015-322498751A8A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1"/>
            <a:t>Решение проблемы безопасности интернет-соединения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ru-RU" noProof="1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ru-RU" noProof="1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Gears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1"/>
            <a:t>Обычные пользователи интернета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ru-RU" noProof="1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ru-RU" noProof="1"/>
        </a:p>
      </dgm:t>
    </dgm:pt>
    <dgm:pt modelId="{6ABE9384-859D-4C4C-B983-2B1E39A8B348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1"/>
            <a:t>Социальные учреждения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ru-RU" noProof="1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ru-RU" noProof="1"/>
        </a:p>
      </dgm:t>
    </dgm:pt>
    <dgm:pt modelId="{F7214975-5AC4-4CF8-9015-322498751A8A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1"/>
            <a:t>Учреждения военно-промышленного комплекса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ru-RU" noProof="1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ru-RU" noProof="1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Gears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D9EF1C-D683-44AC-9899-B52E2D33D860}" type="doc">
      <dgm:prSet loTypeId="urn:microsoft.com/office/officeart/2005/8/layout/default#1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746F39-DB7D-4086-BC68-AEDD09196BD3}">
      <dgm:prSet phldrT="[Текст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b="1" dirty="0"/>
            <a:t>Wi-Fi</a:t>
          </a:r>
          <a:endParaRPr lang="ru-RU" b="1" dirty="0"/>
        </a:p>
      </dgm:t>
    </dgm:pt>
    <dgm:pt modelId="{94DEB91E-A08C-4B2F-9C37-E5809D2C3EE2}" type="parTrans" cxnId="{8018D76D-2C18-4185-9ADE-082EF45A77B9}">
      <dgm:prSet/>
      <dgm:spPr/>
      <dgm:t>
        <a:bodyPr/>
        <a:lstStyle/>
        <a:p>
          <a:endParaRPr lang="ru-RU"/>
        </a:p>
      </dgm:t>
    </dgm:pt>
    <dgm:pt modelId="{0190DB15-08D7-4D43-8012-B584BA9F2CC5}" type="sibTrans" cxnId="{8018D76D-2C18-4185-9ADE-082EF45A77B9}">
      <dgm:prSet/>
      <dgm:spPr/>
      <dgm:t>
        <a:bodyPr/>
        <a:lstStyle/>
        <a:p>
          <a:endParaRPr lang="ru-RU"/>
        </a:p>
      </dgm:t>
    </dgm:pt>
    <dgm:pt modelId="{52D4887B-599C-4D9C-BD09-E50369734FDD}">
      <dgm:prSet phldrT="[Текст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b="1" dirty="0"/>
            <a:t>WiMAX</a:t>
          </a:r>
          <a:endParaRPr lang="ru-RU" b="1" dirty="0"/>
        </a:p>
      </dgm:t>
    </dgm:pt>
    <dgm:pt modelId="{7DF639B3-82B4-447A-B490-D43D0B1C61E6}" type="parTrans" cxnId="{4E541E4A-3D75-4C5F-9C9A-7DF3876561E2}">
      <dgm:prSet/>
      <dgm:spPr/>
      <dgm:t>
        <a:bodyPr/>
        <a:lstStyle/>
        <a:p>
          <a:endParaRPr lang="ru-RU"/>
        </a:p>
      </dgm:t>
    </dgm:pt>
    <dgm:pt modelId="{0EABDE1C-697F-430D-A912-3CC41902C74D}" type="sibTrans" cxnId="{4E541E4A-3D75-4C5F-9C9A-7DF3876561E2}">
      <dgm:prSet/>
      <dgm:spPr/>
      <dgm:t>
        <a:bodyPr/>
        <a:lstStyle/>
        <a:p>
          <a:endParaRPr lang="ru-RU"/>
        </a:p>
      </dgm:t>
    </dgm:pt>
    <dgm:pt modelId="{FD948A5B-4D57-4C3A-90E6-47F32ABB9568}">
      <dgm:prSet phldrT="[Текст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b="1" dirty="0"/>
            <a:t>Bluetooth</a:t>
          </a:r>
          <a:endParaRPr lang="ru-RU" b="1" dirty="0"/>
        </a:p>
      </dgm:t>
    </dgm:pt>
    <dgm:pt modelId="{225C73E1-CB1E-4853-9D12-D2372E4DCBA6}" type="parTrans" cxnId="{38FEE5E2-4955-418E-85A0-9728D2933744}">
      <dgm:prSet/>
      <dgm:spPr/>
      <dgm:t>
        <a:bodyPr/>
        <a:lstStyle/>
        <a:p>
          <a:endParaRPr lang="ru-RU"/>
        </a:p>
      </dgm:t>
    </dgm:pt>
    <dgm:pt modelId="{DA309FB6-4497-4C09-8EAC-FA5D4D2518CA}" type="sibTrans" cxnId="{38FEE5E2-4955-418E-85A0-9728D2933744}">
      <dgm:prSet/>
      <dgm:spPr/>
      <dgm:t>
        <a:bodyPr/>
        <a:lstStyle/>
        <a:p>
          <a:endParaRPr lang="ru-RU"/>
        </a:p>
      </dgm:t>
    </dgm:pt>
    <dgm:pt modelId="{7D7106B0-2BC6-48FD-881E-D98FD45A5AFA}">
      <dgm:prSet phldrT="[Текст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b="1" dirty="0"/>
            <a:t>ZigBee</a:t>
          </a:r>
          <a:endParaRPr lang="ru-RU" b="1" dirty="0"/>
        </a:p>
      </dgm:t>
    </dgm:pt>
    <dgm:pt modelId="{B7B799C7-73E3-44F2-9361-B1C146533929}" type="parTrans" cxnId="{64E5800E-54C2-4AC5-AB05-3AEAC8D7AA03}">
      <dgm:prSet/>
      <dgm:spPr/>
      <dgm:t>
        <a:bodyPr/>
        <a:lstStyle/>
        <a:p>
          <a:endParaRPr lang="ru-RU"/>
        </a:p>
      </dgm:t>
    </dgm:pt>
    <dgm:pt modelId="{440F87C8-C3A0-4437-B8D9-5EA08CC71C64}" type="sibTrans" cxnId="{64E5800E-54C2-4AC5-AB05-3AEAC8D7AA03}">
      <dgm:prSet/>
      <dgm:spPr/>
      <dgm:t>
        <a:bodyPr/>
        <a:lstStyle/>
        <a:p>
          <a:endParaRPr lang="ru-RU"/>
        </a:p>
      </dgm:t>
    </dgm:pt>
    <dgm:pt modelId="{0D0FE3CB-7D58-43DC-9EA6-5ECEC49ED809}" type="pres">
      <dgm:prSet presAssocID="{6BD9EF1C-D683-44AC-9899-B52E2D33D86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D62BF6-9DC9-4C90-B9F5-20C83C7CD733}" type="pres">
      <dgm:prSet presAssocID="{6F746F39-DB7D-4086-BC68-AEDD09196BD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C6D82-339D-4F82-9F8E-04A6F0182644}" type="pres">
      <dgm:prSet presAssocID="{0190DB15-08D7-4D43-8012-B584BA9F2CC5}" presName="sibTrans" presStyleCnt="0"/>
      <dgm:spPr/>
    </dgm:pt>
    <dgm:pt modelId="{4826A465-0ECE-4FFC-8570-90CF17D8EC35}" type="pres">
      <dgm:prSet presAssocID="{52D4887B-599C-4D9C-BD09-E50369734FD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B7851-D99C-478A-910F-E7ABFEBD095A}" type="pres">
      <dgm:prSet presAssocID="{0EABDE1C-697F-430D-A912-3CC41902C74D}" presName="sibTrans" presStyleCnt="0"/>
      <dgm:spPr/>
    </dgm:pt>
    <dgm:pt modelId="{CAAB5B4B-0747-47AE-B608-62E5AAF0F2F4}" type="pres">
      <dgm:prSet presAssocID="{FD948A5B-4D57-4C3A-90E6-47F32ABB956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306BD-74D1-423A-AC24-47757C399BCD}" type="pres">
      <dgm:prSet presAssocID="{DA309FB6-4497-4C09-8EAC-FA5D4D2518CA}" presName="sibTrans" presStyleCnt="0"/>
      <dgm:spPr/>
    </dgm:pt>
    <dgm:pt modelId="{094981E6-7B17-4400-9046-3DA03FBEB90C}" type="pres">
      <dgm:prSet presAssocID="{7D7106B0-2BC6-48FD-881E-D98FD45A5AF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E5800E-54C2-4AC5-AB05-3AEAC8D7AA03}" srcId="{6BD9EF1C-D683-44AC-9899-B52E2D33D860}" destId="{7D7106B0-2BC6-48FD-881E-D98FD45A5AFA}" srcOrd="3" destOrd="0" parTransId="{B7B799C7-73E3-44F2-9361-B1C146533929}" sibTransId="{440F87C8-C3A0-4437-B8D9-5EA08CC71C64}"/>
    <dgm:cxn modelId="{803D0876-B7CB-4C55-98CE-FF2C06F86900}" type="presOf" srcId="{6F746F39-DB7D-4086-BC68-AEDD09196BD3}" destId="{3CD62BF6-9DC9-4C90-B9F5-20C83C7CD733}" srcOrd="0" destOrd="0" presId="urn:microsoft.com/office/officeart/2005/8/layout/default#1"/>
    <dgm:cxn modelId="{2FAC4E40-9017-494B-AF0D-CC7E1E17560E}" type="presOf" srcId="{6BD9EF1C-D683-44AC-9899-B52E2D33D860}" destId="{0D0FE3CB-7D58-43DC-9EA6-5ECEC49ED809}" srcOrd="0" destOrd="0" presId="urn:microsoft.com/office/officeart/2005/8/layout/default#1"/>
    <dgm:cxn modelId="{8018D76D-2C18-4185-9ADE-082EF45A77B9}" srcId="{6BD9EF1C-D683-44AC-9899-B52E2D33D860}" destId="{6F746F39-DB7D-4086-BC68-AEDD09196BD3}" srcOrd="0" destOrd="0" parTransId="{94DEB91E-A08C-4B2F-9C37-E5809D2C3EE2}" sibTransId="{0190DB15-08D7-4D43-8012-B584BA9F2CC5}"/>
    <dgm:cxn modelId="{9F43A2AD-9664-47F8-B7B1-181949A38CBC}" type="presOf" srcId="{52D4887B-599C-4D9C-BD09-E50369734FDD}" destId="{4826A465-0ECE-4FFC-8570-90CF17D8EC35}" srcOrd="0" destOrd="0" presId="urn:microsoft.com/office/officeart/2005/8/layout/default#1"/>
    <dgm:cxn modelId="{4E541E4A-3D75-4C5F-9C9A-7DF3876561E2}" srcId="{6BD9EF1C-D683-44AC-9899-B52E2D33D860}" destId="{52D4887B-599C-4D9C-BD09-E50369734FDD}" srcOrd="1" destOrd="0" parTransId="{7DF639B3-82B4-447A-B490-D43D0B1C61E6}" sibTransId="{0EABDE1C-697F-430D-A912-3CC41902C74D}"/>
    <dgm:cxn modelId="{38FEE5E2-4955-418E-85A0-9728D2933744}" srcId="{6BD9EF1C-D683-44AC-9899-B52E2D33D860}" destId="{FD948A5B-4D57-4C3A-90E6-47F32ABB9568}" srcOrd="2" destOrd="0" parTransId="{225C73E1-CB1E-4853-9D12-D2372E4DCBA6}" sibTransId="{DA309FB6-4497-4C09-8EAC-FA5D4D2518CA}"/>
    <dgm:cxn modelId="{8D3CE220-483E-4F7A-846A-F095DE88DC88}" type="presOf" srcId="{7D7106B0-2BC6-48FD-881E-D98FD45A5AFA}" destId="{094981E6-7B17-4400-9046-3DA03FBEB90C}" srcOrd="0" destOrd="0" presId="urn:microsoft.com/office/officeart/2005/8/layout/default#1"/>
    <dgm:cxn modelId="{438C6E5F-C287-45DC-8819-5F13888BAB3F}" type="presOf" srcId="{FD948A5B-4D57-4C3A-90E6-47F32ABB9568}" destId="{CAAB5B4B-0747-47AE-B608-62E5AAF0F2F4}" srcOrd="0" destOrd="0" presId="urn:microsoft.com/office/officeart/2005/8/layout/default#1"/>
    <dgm:cxn modelId="{3F05553F-FF42-4593-BD45-AC17F1FE7035}" type="presParOf" srcId="{0D0FE3CB-7D58-43DC-9EA6-5ECEC49ED809}" destId="{3CD62BF6-9DC9-4C90-B9F5-20C83C7CD733}" srcOrd="0" destOrd="0" presId="urn:microsoft.com/office/officeart/2005/8/layout/default#1"/>
    <dgm:cxn modelId="{6C9AA44F-F2E8-4664-B4C6-D04727315FB5}" type="presParOf" srcId="{0D0FE3CB-7D58-43DC-9EA6-5ECEC49ED809}" destId="{DB0C6D82-339D-4F82-9F8E-04A6F0182644}" srcOrd="1" destOrd="0" presId="urn:microsoft.com/office/officeart/2005/8/layout/default#1"/>
    <dgm:cxn modelId="{4C0AE4FC-5DAF-4169-B8CC-44A8E0A564AA}" type="presParOf" srcId="{0D0FE3CB-7D58-43DC-9EA6-5ECEC49ED809}" destId="{4826A465-0ECE-4FFC-8570-90CF17D8EC35}" srcOrd="2" destOrd="0" presId="urn:microsoft.com/office/officeart/2005/8/layout/default#1"/>
    <dgm:cxn modelId="{808B3269-46FA-40AC-A995-5D6E932DD8F8}" type="presParOf" srcId="{0D0FE3CB-7D58-43DC-9EA6-5ECEC49ED809}" destId="{E96B7851-D99C-478A-910F-E7ABFEBD095A}" srcOrd="3" destOrd="0" presId="urn:microsoft.com/office/officeart/2005/8/layout/default#1"/>
    <dgm:cxn modelId="{61F47718-635E-44C0-845E-AC9ECDB1804D}" type="presParOf" srcId="{0D0FE3CB-7D58-43DC-9EA6-5ECEC49ED809}" destId="{CAAB5B4B-0747-47AE-B608-62E5AAF0F2F4}" srcOrd="4" destOrd="0" presId="urn:microsoft.com/office/officeart/2005/8/layout/default#1"/>
    <dgm:cxn modelId="{EF42EA4B-CDAE-417C-96C8-4FE0AD61A782}" type="presParOf" srcId="{0D0FE3CB-7D58-43DC-9EA6-5ECEC49ED809}" destId="{37A306BD-74D1-423A-AC24-47757C399BCD}" srcOrd="5" destOrd="0" presId="urn:microsoft.com/office/officeart/2005/8/layout/default#1"/>
    <dgm:cxn modelId="{75FEB937-3CDE-42CB-A238-89C80F544472}" type="presParOf" srcId="{0D0FE3CB-7D58-43DC-9EA6-5ECEC49ED809}" destId="{094981E6-7B17-4400-9046-3DA03FBEB90C}" srcOrd="6" destOrd="0" presId="urn:microsoft.com/office/officeart/2005/8/layout/default#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1"/>
            <a:t>Не интерферирует с радиосигналами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ru-RU" noProof="1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ru-RU" noProof="1"/>
        </a:p>
      </dgm:t>
    </dgm:pt>
    <dgm:pt modelId="{6ABE9384-859D-4C4C-B983-2B1E39A8B348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1"/>
            <a:t>Более высокая скорость передачи данных по сравнению с Wi-Fi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ru-RU" noProof="1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ru-RU" noProof="1"/>
        </a:p>
      </dgm:t>
    </dgm:pt>
    <dgm:pt modelId="{F7214975-5AC4-4CF8-9015-322498751A8A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1"/>
            <a:t>Li-Fi более безопасен и обеспечивает дополнительную конфиденциальность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ru-RU" noProof="1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ru-RU" noProof="1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Gears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lvl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1"/>
            <a:t>Слабое интернет-соединение</a:t>
          </a:r>
        </a:p>
      </dsp:txBody>
      <dsp:txXfrm>
        <a:off x="1256992" y="465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lvl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1"/>
            <a:t>Использование интернета в подводном пространстве</a:t>
          </a:r>
        </a:p>
      </dsp:txBody>
      <dsp:txXfrm>
        <a:off x="1256992" y="1360846"/>
        <a:ext cx="3545038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lvl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1"/>
            <a:t>Решение проблемы безопасности интернет-соединения</a:t>
          </a:r>
        </a:p>
      </dsp:txBody>
      <dsp:txXfrm>
        <a:off x="1256992" y="2721228"/>
        <a:ext cx="3545038" cy="108830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lvl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1"/>
            <a:t>Обычные пользователи интернета</a:t>
          </a:r>
        </a:p>
      </dsp:txBody>
      <dsp:txXfrm>
        <a:off x="1256992" y="465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lvl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1"/>
            <a:t>Социальные учреждения</a:t>
          </a:r>
        </a:p>
      </dsp:txBody>
      <dsp:txXfrm>
        <a:off x="1256992" y="1360846"/>
        <a:ext cx="3545038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lvl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1"/>
            <a:t>Учреждения военно-промышленного комплекса</a:t>
          </a:r>
        </a:p>
      </dsp:txBody>
      <dsp:txXfrm>
        <a:off x="1256992" y="2721228"/>
        <a:ext cx="3545038" cy="108830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D62BF6-9DC9-4C90-B9F5-20C83C7CD733}">
      <dsp:nvSpPr>
        <dsp:cNvPr id="0" name=""/>
        <dsp:cNvSpPr/>
      </dsp:nvSpPr>
      <dsp:spPr>
        <a:xfrm>
          <a:off x="798" y="254645"/>
          <a:ext cx="3113763" cy="1868258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/>
            <a:t>Wi-Fi</a:t>
          </a:r>
          <a:endParaRPr lang="ru-RU" sz="4700" b="1" kern="1200" dirty="0"/>
        </a:p>
      </dsp:txBody>
      <dsp:txXfrm>
        <a:off x="798" y="254645"/>
        <a:ext cx="3113763" cy="1868258"/>
      </dsp:txXfrm>
    </dsp:sp>
    <dsp:sp modelId="{4826A465-0ECE-4FFC-8570-90CF17D8EC35}">
      <dsp:nvSpPr>
        <dsp:cNvPr id="0" name=""/>
        <dsp:cNvSpPr/>
      </dsp:nvSpPr>
      <dsp:spPr>
        <a:xfrm>
          <a:off x="3425938" y="254645"/>
          <a:ext cx="3113763" cy="1868258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/>
            <a:t>WiMAX</a:t>
          </a:r>
          <a:endParaRPr lang="ru-RU" sz="4700" b="1" kern="1200" dirty="0"/>
        </a:p>
      </dsp:txBody>
      <dsp:txXfrm>
        <a:off x="3425938" y="254645"/>
        <a:ext cx="3113763" cy="1868258"/>
      </dsp:txXfrm>
    </dsp:sp>
    <dsp:sp modelId="{CAAB5B4B-0747-47AE-B608-62E5AAF0F2F4}">
      <dsp:nvSpPr>
        <dsp:cNvPr id="0" name=""/>
        <dsp:cNvSpPr/>
      </dsp:nvSpPr>
      <dsp:spPr>
        <a:xfrm>
          <a:off x="798" y="2434279"/>
          <a:ext cx="3113763" cy="1868258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/>
            <a:t>Bluetooth</a:t>
          </a:r>
          <a:endParaRPr lang="ru-RU" sz="4700" b="1" kern="1200" dirty="0"/>
        </a:p>
      </dsp:txBody>
      <dsp:txXfrm>
        <a:off x="798" y="2434279"/>
        <a:ext cx="3113763" cy="1868258"/>
      </dsp:txXfrm>
    </dsp:sp>
    <dsp:sp modelId="{094981E6-7B17-4400-9046-3DA03FBEB90C}">
      <dsp:nvSpPr>
        <dsp:cNvPr id="0" name=""/>
        <dsp:cNvSpPr/>
      </dsp:nvSpPr>
      <dsp:spPr>
        <a:xfrm>
          <a:off x="3425938" y="2434279"/>
          <a:ext cx="3113763" cy="1868258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/>
            <a:t>ZigBee</a:t>
          </a:r>
          <a:endParaRPr lang="ru-RU" sz="4700" b="1" kern="1200" dirty="0"/>
        </a:p>
      </dsp:txBody>
      <dsp:txXfrm>
        <a:off x="3425938" y="2434279"/>
        <a:ext cx="3113763" cy="186825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5788232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4531239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lvl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1"/>
            <a:t>Не интерферирует с радиосигналами</a:t>
          </a:r>
        </a:p>
      </dsp:txBody>
      <dsp:txXfrm>
        <a:off x="1256992" y="465"/>
        <a:ext cx="4531239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5788232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4531239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lvl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1"/>
            <a:t>Более высокая скорость передачи данных по сравнению с Wi-Fi</a:t>
          </a:r>
        </a:p>
      </dsp:txBody>
      <dsp:txXfrm>
        <a:off x="1256992" y="1360846"/>
        <a:ext cx="4531239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5788232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4531239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lvl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1"/>
            <a:t>Li-Fi более безопасен и обеспечивает дополнительную конфиденциальность</a:t>
          </a:r>
        </a:p>
      </dsp:txBody>
      <dsp:txXfrm>
        <a:off x="1256992" y="2721228"/>
        <a:ext cx="4531239" cy="1088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Вертикальный сплошной список со значками"/>
  <dgm:desc val="Используется для отображения сверху вниз последовательности визуальных элементов, сгруппированных в фигуре, с текстом уровня 1 или уровня 1 и 2. Рекомендуется использовать значки или небольшие изображения с более длинными описаниями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Вертикальный сплошной список со значками"/>
  <dgm:desc val="Используется для отображения сверху вниз последовательности визуальных элементов, сгруппированных в фигуре, с текстом уровня 1 или уровня 1 и 2. Рекомендуется использовать значки или небольшие изображения с более длинными описаниями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Вертикальный сплошной список со значками"/>
  <dgm:desc val="Используется для отображения сверху вниз последовательности визуальных элементов, сгруппированных в фигуре, с текстом уровня 1 или уровня 1 и 2. Рекомендуется использовать значки или небольшие изображения с более длинными описаниями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C703FB87-790C-4850-A90C-12C5FF4B94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8127921-F9C4-44F3-AC5F-130B6A406C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4D2F727-E461-4A78-8F10-654221FF4A12}" type="datetime1">
              <a:rPr lang="ru-RU" noProof="1" smtClean="0"/>
              <a:pPr rtl="0"/>
              <a:t>19.10.2023</a:t>
            </a:fld>
            <a:endParaRPr lang="ru-RU" noProof="1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765E047-F1CB-4066-A459-9EDC95F2E6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8A77EF5-5277-4BAF-8BB4-2E0210398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668C69-0C3E-40A2-B4A0-B2C8B71D8E3A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20515862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07E2BAF-2BF2-45D7-B1E2-3AB00FCA3809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000EEB-8338-48D7-8EE8-EE0082EF760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767770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33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433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63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016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5066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2966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36BCF6-48BB-4268-8F85-6F0C65E205B9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B465C-DF96-436B-9927-564EE1A30A86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5C4EE6-D83D-49BA-B51B-5672E51D746D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half" idx="13" hasCustomPrompt="1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A0A350-FB0F-4A4E-9D66-91DD2F4F414F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Надпись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«</a:t>
            </a:r>
          </a:p>
        </p:txBody>
      </p:sp>
      <p:sp>
        <p:nvSpPr>
          <p:cNvPr id="13" name="Надпись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BCE5B3-A274-4199-ACB5-DC958F3947F4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16" hasCustomPrompt="1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22839F-E2F2-401F-A070-5C3D1E9A05F5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84AEBC-DB61-45E8-9B5B-EEC8C1002B71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 anchorCtr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CE816D-F44A-4FC7-A94C-B825C252044A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DCFD58-FCA6-4080-83B3-4CD3BB7EE667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347704-1010-41B5-88E3-059ECEFFD6D8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777EC2-2CD7-421F-BE98-CB40717D37D4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662315-7560-4016-80BF-9F309FEFFC43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6548D7-F054-4405-91C8-F71D18C5FA11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381E7D-63A7-4849-85C5-F36772999714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CB1776-FDC8-4BEB-8EEB-D4E267EF3821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676EE8-8544-4925-AE90-67F2A59DFAC8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C3ABE7-FE56-4181-8A25-376664A16C2B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5CFE1929-0518-4D8C-8BAB-83CE5F06882B}" type="datetime1">
              <a:rPr lang="ru-RU" noProof="0" smtClean="0"/>
              <a:pPr rtl="0"/>
              <a:t>19.10.2023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2.jpeg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вязи цепочки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325" y="1447800"/>
            <a:ext cx="8825658" cy="1692215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noProof="1"/>
              <a:t>Технология </a:t>
            </a:r>
            <a:br>
              <a:rPr lang="ru-RU" b="1" noProof="1"/>
            </a:br>
            <a:r>
              <a:rPr lang="en-US" b="1" noProof="1"/>
              <a:t>Li-Fi</a:t>
            </a:r>
            <a:endParaRPr lang="ru-RU" b="1" noProof="1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2325" y="3240085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ru-RU" noProof="1"/>
              <a:t>Подготовили: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0100D4F8-90BB-1D5F-4EA6-F6E07031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4358" y="2462171"/>
            <a:ext cx="5343829" cy="241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00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абстрактный дизайн">
            <a:extLst>
              <a:ext uri="{FF2B5EF4-FFF2-40B4-BE49-F238E27FC236}">
                <a16:creationId xmlns:a16="http://schemas.microsoft.com/office/drawing/2014/main" xmlns="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7954" y="1495425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ru-RU" noProof="1"/>
              <a:t>Спасибо за внимание!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51076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бстрактный дизайн">
            <a:extLst>
              <a:ext uri="{FF2B5EF4-FFF2-40B4-BE49-F238E27FC236}">
                <a16:creationId xmlns:a16="http://schemas.microsoft.com/office/drawing/2014/main" xmlns="" id="{1715036B-100C-AE38-A323-26A66587C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45FAEC-D132-DC7D-CFDB-64F188BF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Li-Fi</a:t>
            </a:r>
            <a:r>
              <a:rPr lang="en-US" dirty="0"/>
              <a:t> – </a:t>
            </a:r>
            <a:r>
              <a:rPr lang="ru-RU" dirty="0"/>
              <a:t>лампочки с интернетом.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B54818C0-CAA8-5C89-F821-66F3B4697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7584" y="1293243"/>
            <a:ext cx="9844831" cy="541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845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вязи цепочки">
            <a:extLst>
              <a:ext uri="{FF2B5EF4-FFF2-40B4-BE49-F238E27FC236}">
                <a16:creationId xmlns:a16="http://schemas.microsoft.com/office/drawing/2014/main" xmlns="" id="{0230D2E1-5790-FD51-AE4D-B9CC7AEAF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3D00B4-6AD5-5ABF-FE0D-C0BCAD1A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119655" cy="1400530"/>
          </a:xfrm>
        </p:spPr>
        <p:txBody>
          <a:bodyPr/>
          <a:lstStyle/>
          <a:p>
            <a:r>
              <a:rPr lang="ru-RU" sz="3600" b="1" dirty="0"/>
              <a:t>Цель внедрения </a:t>
            </a:r>
            <a:r>
              <a:rPr lang="en-US" sz="3600" b="1" dirty="0"/>
              <a:t>Li-Fi</a:t>
            </a:r>
            <a:r>
              <a:rPr lang="ru-RU" sz="3600" b="1" dirty="0"/>
              <a:t> </a:t>
            </a:r>
            <a:r>
              <a:rPr lang="ru-RU" sz="3600" dirty="0"/>
              <a:t>– увеличение скорости, стабильности и безопасности интернет соединения в сравнении с </a:t>
            </a:r>
            <a:r>
              <a:rPr lang="en-US" sz="3600" dirty="0"/>
              <a:t>Wi-Fi</a:t>
            </a:r>
            <a:endParaRPr lang="ru-RU" sz="3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B11F31D-78A4-4074-5202-F35CF129C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342" y="2399795"/>
            <a:ext cx="6596871" cy="371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9989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14F26F-804A-A191-52EA-60B61824C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83" y="1845885"/>
            <a:ext cx="4779902" cy="4195481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Лампы Li-Fi </a:t>
            </a:r>
            <a:r>
              <a:rPr lang="ru-RU" dirty="0"/>
              <a:t>оснащены чипом, который незначительно </a:t>
            </a:r>
            <a:r>
              <a:rPr lang="ru-RU" b="1" dirty="0"/>
              <a:t>модулирует</a:t>
            </a:r>
            <a:r>
              <a:rPr lang="ru-RU" dirty="0"/>
              <a:t> </a:t>
            </a:r>
            <a:r>
              <a:rPr lang="ru-RU" b="1" dirty="0"/>
              <a:t>свет</a:t>
            </a:r>
            <a:r>
              <a:rPr lang="ru-RU" dirty="0"/>
              <a:t> для </a:t>
            </a:r>
            <a:r>
              <a:rPr lang="ru-RU" b="1" dirty="0"/>
              <a:t>оптической</a:t>
            </a:r>
            <a:r>
              <a:rPr lang="ru-RU" dirty="0"/>
              <a:t> передачи данных. </a:t>
            </a:r>
          </a:p>
          <a:p>
            <a:pPr marL="0" indent="0">
              <a:buNone/>
            </a:pPr>
            <a:r>
              <a:rPr lang="ru-RU" dirty="0"/>
              <a:t>Они передаются бытовыми </a:t>
            </a:r>
            <a:r>
              <a:rPr lang="ru-RU" b="1" dirty="0"/>
              <a:t>светодиодными</a:t>
            </a:r>
            <a:r>
              <a:rPr lang="ru-RU" dirty="0"/>
              <a:t> </a:t>
            </a:r>
            <a:r>
              <a:rPr lang="ru-RU" b="1" dirty="0"/>
              <a:t>лампами</a:t>
            </a:r>
            <a:r>
              <a:rPr lang="ru-RU" dirty="0"/>
              <a:t> и принимаются </a:t>
            </a:r>
            <a:r>
              <a:rPr lang="ru-RU" b="1" dirty="0"/>
              <a:t>фотодетекторами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b="1" dirty="0"/>
              <a:t>Li-Fi</a:t>
            </a:r>
            <a:r>
              <a:rPr lang="ru-RU" dirty="0"/>
              <a:t> может достигать скоростей передачи, которые примерно в </a:t>
            </a:r>
            <a:r>
              <a:rPr lang="ru-RU" b="1" dirty="0"/>
              <a:t>100</a:t>
            </a:r>
            <a:r>
              <a:rPr lang="ru-RU" dirty="0"/>
              <a:t> </a:t>
            </a:r>
            <a:r>
              <a:rPr lang="ru-RU" b="1" dirty="0"/>
              <a:t>раз</a:t>
            </a:r>
            <a:r>
              <a:rPr lang="ru-RU" dirty="0"/>
              <a:t> превышают современный традиционный </a:t>
            </a:r>
            <a:r>
              <a:rPr lang="ru-RU" b="1" dirty="0" err="1"/>
              <a:t>Wi</a:t>
            </a:r>
            <a:r>
              <a:rPr lang="ru-RU" b="1" dirty="0"/>
              <a:t>-Fi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275D4B-F656-5D77-7FC3-25CB561E4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467" y="3120771"/>
            <a:ext cx="6220920" cy="354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4A4A9F9E-ACC4-8F6C-73ED-E5005B61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521729"/>
            <a:ext cx="9404723" cy="1400530"/>
          </a:xfrm>
        </p:spPr>
        <p:txBody>
          <a:bodyPr/>
          <a:lstStyle/>
          <a:p>
            <a:r>
              <a:rPr lang="ru-RU" b="1" dirty="0"/>
              <a:t>Описание технологии </a:t>
            </a:r>
            <a:r>
              <a:rPr lang="en-US" b="1" dirty="0"/>
              <a:t>Li-Fi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81534" y="1734554"/>
            <a:ext cx="6650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Необходимы для </a:t>
            </a:r>
            <a:r>
              <a:rPr lang="ru-RU" sz="2000" dirty="0" smtClean="0"/>
              <a:t>обеспечения </a:t>
            </a:r>
            <a:r>
              <a:rPr lang="ru-RU" sz="2000" dirty="0" err="1" smtClean="0"/>
              <a:t>интернет-соединения</a:t>
            </a:r>
            <a:r>
              <a:rPr lang="ru-RU" sz="2000" dirty="0" smtClean="0"/>
              <a:t>, </a:t>
            </a:r>
            <a:r>
              <a:rPr lang="ru-RU" sz="2000" dirty="0" smtClean="0"/>
              <a:t>в первую очередь, </a:t>
            </a:r>
            <a:r>
              <a:rPr lang="ru-RU" sz="2000" b="1" dirty="0" smtClean="0"/>
              <a:t>квартир, частных домов и офисов компаний</a:t>
            </a:r>
            <a:r>
              <a:rPr lang="ru-RU" sz="2000" dirty="0" smtClean="0"/>
              <a:t>, при желании их можно устанавливать и </a:t>
            </a:r>
            <a:r>
              <a:rPr lang="ru-RU" sz="2000" b="1" dirty="0" smtClean="0"/>
              <a:t>вне помещений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71116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 rtlCol="0">
            <a:normAutofit/>
          </a:bodyPr>
          <a:lstStyle/>
          <a:p>
            <a:pPr rtl="0"/>
            <a:r>
              <a:rPr lang="ru-RU" noProof="1"/>
              <a:t>Проблемы, решаемые </a:t>
            </a:r>
            <a:r>
              <a:rPr lang="en-US" b="1" noProof="1"/>
              <a:t>Li-Fi</a:t>
            </a:r>
            <a:endParaRPr lang="ru-RU" b="1" noProof="1"/>
          </a:p>
        </p:txBody>
      </p:sp>
      <p:pic>
        <p:nvPicPr>
          <p:cNvPr id="18" name="Рисунок 17" descr="абстрактное изображение">
            <a:extLst>
              <a:ext uri="{FF2B5EF4-FFF2-40B4-BE49-F238E27FC236}">
                <a16:creationId xmlns:a16="http://schemas.microsoft.com/office/drawing/2014/main" xmlns="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99" r="23682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7527E565-DE8D-445C-9879-AD1D04415A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Объект 3" descr="Графический элемент SmartArt">
            <a:extLst>
              <a:ext uri="{FF2B5EF4-FFF2-40B4-BE49-F238E27FC236}">
                <a16:creationId xmlns:a16="http://schemas.microsoft.com/office/drawing/2014/main" xmlns="" id="{C881A426-2B90-41D4-8B71-F9600C3FC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37937405"/>
              </p:ext>
            </p:extLst>
          </p:nvPr>
        </p:nvGraphicFramePr>
        <p:xfrm>
          <a:off x="650668" y="2438400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33388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681" y="247918"/>
            <a:ext cx="4802031" cy="1641986"/>
          </a:xfrm>
        </p:spPr>
        <p:txBody>
          <a:bodyPr rtlCol="0">
            <a:normAutofit/>
          </a:bodyPr>
          <a:lstStyle/>
          <a:p>
            <a:pPr rtl="0"/>
            <a:r>
              <a:rPr lang="ru-RU" noProof="1"/>
              <a:t>Потенциальные </a:t>
            </a:r>
            <a:r>
              <a:rPr lang="ru-RU" b="1" noProof="1"/>
              <a:t>потребители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7527E565-DE8D-445C-9879-AD1D04415A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Объект 3" descr="Графический элемент SmartArt">
            <a:extLst>
              <a:ext uri="{FF2B5EF4-FFF2-40B4-BE49-F238E27FC236}">
                <a16:creationId xmlns:a16="http://schemas.microsoft.com/office/drawing/2014/main" xmlns="" id="{C881A426-2B90-41D4-8B71-F9600C3FC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04933766"/>
              </p:ext>
            </p:extLst>
          </p:nvPr>
        </p:nvGraphicFramePr>
        <p:xfrm>
          <a:off x="6395861" y="2398682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Объект 7" descr="абстрактное изображение">
            <a:extLst>
              <a:ext uri="{FF2B5EF4-FFF2-40B4-BE49-F238E27FC236}">
                <a16:creationId xmlns:a16="http://schemas.microsoft.com/office/drawing/2014/main" xmlns="" id="{F89E4B22-1606-653E-BAB5-1989BD11DB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88" y="0"/>
            <a:ext cx="5794553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20503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абстрактный дизайн">
            <a:extLst>
              <a:ext uri="{FF2B5EF4-FFF2-40B4-BE49-F238E27FC236}">
                <a16:creationId xmlns:a16="http://schemas.microsoft.com/office/drawing/2014/main" xmlns="" id="{BCAFF588-6094-E430-18AC-1D0120763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3DC570-72AC-45BE-BB60-458EBBAC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664" y="417341"/>
            <a:ext cx="8474681" cy="1400530"/>
          </a:xfrm>
        </p:spPr>
        <p:txBody>
          <a:bodyPr rtlCol="0"/>
          <a:lstStyle/>
          <a:p>
            <a:pPr rtl="0"/>
            <a:r>
              <a:rPr lang="ru-RU" sz="4000" noProof="1"/>
              <a:t>Основные </a:t>
            </a:r>
            <a:r>
              <a:rPr lang="ru-RU" sz="4000" b="1" noProof="1"/>
              <a:t>конкуренты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8B477560-78FC-66B4-59BB-CF556D486F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48963253"/>
              </p:ext>
            </p:extLst>
          </p:nvPr>
        </p:nvGraphicFramePr>
        <p:xfrm>
          <a:off x="849312" y="1464733"/>
          <a:ext cx="6540500" cy="4557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95EEF4E8-348C-DF63-245B-0C849988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434" y="2460010"/>
            <a:ext cx="3947822" cy="25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285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5321507" cy="1641986"/>
          </a:xfrm>
        </p:spPr>
        <p:txBody>
          <a:bodyPr rtlCol="0">
            <a:normAutofit/>
          </a:bodyPr>
          <a:lstStyle/>
          <a:p>
            <a:pPr rtl="0"/>
            <a:r>
              <a:rPr lang="ru-RU" noProof="1"/>
              <a:t>Отличительные особенности </a:t>
            </a:r>
            <a:r>
              <a:rPr lang="en-US" b="1" noProof="1"/>
              <a:t>Li-Fi</a:t>
            </a:r>
            <a:endParaRPr lang="ru-RU" b="1" noProof="1"/>
          </a:p>
        </p:txBody>
      </p:sp>
      <p:pic>
        <p:nvPicPr>
          <p:cNvPr id="18" name="Рисунок 17" descr="абстрактное изображение">
            <a:extLst>
              <a:ext uri="{FF2B5EF4-FFF2-40B4-BE49-F238E27FC236}">
                <a16:creationId xmlns:a16="http://schemas.microsoft.com/office/drawing/2014/main" xmlns="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99" r="23682"/>
          <a:stretch/>
        </p:blipFill>
        <p:spPr>
          <a:xfrm>
            <a:off x="7134225" y="10"/>
            <a:ext cx="5060585" cy="6857990"/>
          </a:xfrm>
          <a:prstGeom prst="rect">
            <a:avLst/>
          </a:prstGeom>
        </p:spPr>
      </p:pic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7527E565-DE8D-445C-9879-AD1D04415A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Объект 3" descr="Графический элемент SmartArt">
            <a:extLst>
              <a:ext uri="{FF2B5EF4-FFF2-40B4-BE49-F238E27FC236}">
                <a16:creationId xmlns:a16="http://schemas.microsoft.com/office/drawing/2014/main" xmlns="" id="{C881A426-2B90-41D4-8B71-F9600C3FC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35721839"/>
              </p:ext>
            </p:extLst>
          </p:nvPr>
        </p:nvGraphicFramePr>
        <p:xfrm>
          <a:off x="650668" y="2438400"/>
          <a:ext cx="5788232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690669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вязи цепочки">
            <a:extLst>
              <a:ext uri="{FF2B5EF4-FFF2-40B4-BE49-F238E27FC236}">
                <a16:creationId xmlns:a16="http://schemas.microsoft.com/office/drawing/2014/main" xmlns="" id="{8B4A8CA7-76F3-04D1-928F-C68B03FDE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39856-AEB7-8260-5CF3-FD9ED3409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Посему именно </a:t>
            </a:r>
            <a:r>
              <a:rPr lang="en-US" b="1" dirty="0"/>
              <a:t>Li-Fi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9371E1-79E9-BC7C-A24D-D33906076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63" y="1757643"/>
            <a:ext cx="5392737" cy="4195481"/>
          </a:xfrm>
        </p:spPr>
        <p:txBody>
          <a:bodyPr>
            <a:normAutofit/>
          </a:bodyPr>
          <a:lstStyle/>
          <a:p>
            <a:r>
              <a:rPr lang="ru-RU" b="1" dirty="0"/>
              <a:t>Реализуемость</a:t>
            </a:r>
            <a:r>
              <a:rPr lang="ru-RU" dirty="0"/>
              <a:t> данной технологии обуславливается тем, что лампочки используются в каждом помещении.</a:t>
            </a:r>
          </a:p>
          <a:p>
            <a:r>
              <a:rPr lang="ru-RU" b="1" dirty="0"/>
              <a:t>Востребованность</a:t>
            </a:r>
            <a:r>
              <a:rPr lang="ru-RU" dirty="0"/>
              <a:t> заключается в том, что данная технология предоставляет более стабильное и быстрое интернет соединение.</a:t>
            </a:r>
          </a:p>
          <a:p>
            <a:r>
              <a:rPr lang="ru-RU" b="1" dirty="0"/>
              <a:t>Конкурентное преимущество </a:t>
            </a:r>
            <a:r>
              <a:rPr lang="ru-RU" dirty="0"/>
              <a:t>заключается в более безопасной передаче данных и возможности использования в труднодоступных местах.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D343565B-ADF7-C5D8-9EAD-666F1D31D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4545" y="1853248"/>
            <a:ext cx="511593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07798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50521681_TF78884036_Win32" id="{B7D8212D-605F-4A7B-9D3C-911AF4B63014}" vid="{5D4DFC37-529B-4569-B103-3AA21106E58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16958A-754B-4396-9457-FD7A427A37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C88F1-1664-415F-AFCE-F6CF4580981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C30393A-FEC6-4A44-9E4A-6EA49F1F7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Цифровое оформление</Template>
  <TotalTime>69</TotalTime>
  <Words>204</Words>
  <Application>Microsoft Office PowerPoint</Application>
  <PresentationFormat>Произвольный</PresentationFormat>
  <Paragraphs>37</Paragraphs>
  <Slides>10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Ион</vt:lpstr>
      <vt:lpstr>Технология  Li-Fi</vt:lpstr>
      <vt:lpstr>Li-Fi – лампочки с интернетом.</vt:lpstr>
      <vt:lpstr>Цель внедрения Li-Fi – увеличение скорости, стабильности и безопасности интернет соединения в сравнении с Wi-Fi</vt:lpstr>
      <vt:lpstr>Описание технологии Li-Fi</vt:lpstr>
      <vt:lpstr>Проблемы, решаемые Li-Fi</vt:lpstr>
      <vt:lpstr>Потенциальные потребители</vt:lpstr>
      <vt:lpstr>Основные конкуренты</vt:lpstr>
      <vt:lpstr>Отличительные особенности Li-Fi</vt:lpstr>
      <vt:lpstr>Посему именно Li-Fi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 Li-Fi</dc:title>
  <dc:creator>Kozhin Vlad</dc:creator>
  <cp:lastModifiedBy>Пользователь</cp:lastModifiedBy>
  <cp:revision>3</cp:revision>
  <dcterms:created xsi:type="dcterms:W3CDTF">2023-10-14T13:19:11Z</dcterms:created>
  <dcterms:modified xsi:type="dcterms:W3CDTF">2023-10-19T18:09:08Z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