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5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0" autoAdjust="0"/>
    <p:restoredTop sz="75275" autoAdjust="0"/>
  </p:normalViewPr>
  <p:slideViewPr>
    <p:cSldViewPr snapToGrid="0">
      <p:cViewPr varScale="1">
        <p:scale>
          <a:sx n="40" d="100"/>
          <a:sy n="40" d="100"/>
        </p:scale>
        <p:origin x="163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ru-RU"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00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HelpBizCity</a:t>
            </a:r>
            <a:r>
              <a:rPr lang="en-US" dirty="0"/>
              <a:t> - </a:t>
            </a:r>
            <a:r>
              <a:rPr lang="ru-RU" dirty="0" err="1"/>
              <a:t>Краудфандинговая</a:t>
            </a:r>
            <a:r>
              <a:rPr lang="ru-RU" dirty="0"/>
              <a:t> </a:t>
            </a:r>
            <a:r>
              <a:rPr lang="ru-RU" dirty="0" smtClean="0"/>
              <a:t>платформа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Приоритетное направление: Информационно-телекоммуникационные системы.</a:t>
            </a:r>
          </a:p>
          <a:p>
            <a:r>
              <a:rPr lang="ru-RU" dirty="0"/>
              <a:t>Критические технологии:</a:t>
            </a:r>
          </a:p>
          <a:p>
            <a:r>
              <a:rPr lang="ru-RU" dirty="0"/>
              <a:t>Технологии информационных, управляющих, навигационных систем.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err="1" smtClean="0"/>
              <a:t>Стартап</a:t>
            </a:r>
            <a:r>
              <a:rPr lang="ru-RU" dirty="0" smtClean="0"/>
              <a:t>-проект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 smtClean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err="1"/>
              <a:t>Website.ru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en-US" sz="2800" dirty="0" smtClean="0"/>
              <a:t>(</a:t>
            </a:r>
            <a:r>
              <a:rPr lang="ru-RU" sz="2800" dirty="0" smtClean="0"/>
              <a:t>909</a:t>
            </a:r>
            <a:r>
              <a:rPr lang="ru-RU" sz="2800" dirty="0" smtClean="0"/>
              <a:t>) 115-92-45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ksenia</a:t>
            </a:r>
            <a:r>
              <a:rPr lang="en-US" sz="2800" dirty="0" smtClean="0"/>
              <a:t>.n.a3615@icloud.com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149" y="1288823"/>
            <a:ext cx="9741217" cy="1135824"/>
          </a:xfrm>
        </p:spPr>
        <p:txBody>
          <a:bodyPr/>
          <a:lstStyle/>
          <a:p>
            <a:pPr algn="just"/>
            <a:r>
              <a:rPr lang="ru-RU" dirty="0"/>
              <a:t>Бизнес-идея нашего проекта заключается в создании веб-платформы, которая соединяет городских предпринимателей,  </a:t>
            </a:r>
            <a:r>
              <a:rPr lang="ru-RU" dirty="0" err="1"/>
              <a:t>инноваторов</a:t>
            </a:r>
            <a:r>
              <a:rPr lang="ru-RU" dirty="0"/>
              <a:t>, потенциальных инвестор, инициативных жителей города между собой. </a:t>
            </a: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198094"/>
            <a:ext cx="8793162" cy="4429927"/>
          </a:xfrm>
        </p:spPr>
        <p:txBody>
          <a:bodyPr/>
          <a:lstStyle/>
          <a:p>
            <a:pPr algn="just"/>
            <a:r>
              <a:rPr lang="ru-RU" sz="3600" b="1" dirty="0"/>
              <a:t>Цель проекта </a:t>
            </a:r>
            <a:r>
              <a:rPr lang="ru-RU" sz="3600" dirty="0"/>
              <a:t>создать платформу, которая  сочетала бы  в себе прозрачность, удобство и социальные аспекты, обеспечивая возможность создателям проектов представить свои идеи широкой аудитории и получить необходимое финансирование. 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75924" y="3198094"/>
            <a:ext cx="8793162" cy="4670559"/>
          </a:xfrm>
        </p:spPr>
        <p:txBody>
          <a:bodyPr/>
          <a:lstStyle/>
          <a:p>
            <a:r>
              <a:rPr lang="ru-RU" sz="3600" b="1" dirty="0"/>
              <a:t>Ожидаемые результаты: </a:t>
            </a:r>
            <a:r>
              <a:rPr lang="ru-RU" sz="3600" dirty="0"/>
              <a:t>создание</a:t>
            </a:r>
            <a:r>
              <a:rPr lang="ru-RU" sz="3600" b="1" dirty="0"/>
              <a:t> </a:t>
            </a:r>
            <a:r>
              <a:rPr lang="ru-RU" sz="3600" dirty="0"/>
              <a:t>интернет-платформы с  эффективным алгоритмом подбора проектов, надежной системой безопасности с поддержкой международных и </a:t>
            </a:r>
            <a:r>
              <a:rPr lang="ru-RU" sz="3600" dirty="0" err="1"/>
              <a:t>мультиязычных</a:t>
            </a:r>
            <a:r>
              <a:rPr lang="ru-RU" sz="3600" dirty="0"/>
              <a:t> проектов, а также с интеграцией с социальными сетями для максимального вовлечения пользователей.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25" b="61094" l="1328" r="97734">
                        <a14:foregroundMark x1="46563" y1="23281" x2="46563" y2="23281"/>
                        <a14:foregroundMark x1="42266" y1="47656" x2="42266" y2="47656"/>
                        <a14:foregroundMark x1="9453" y1="48047" x2="9453" y2="48047"/>
                        <a14:foregroundMark x1="23906" y1="49844" x2="23906" y2="49844"/>
                        <a14:foregroundMark x1="28594" y1="49609" x2="28594" y2="49609"/>
                        <a14:foregroundMark x1="33281" y1="50391" x2="33281" y2="50391"/>
                        <a14:foregroundMark x1="61172" y1="47500" x2="61172" y2="47500"/>
                        <a14:foregroundMark x1="53359" y1="47891" x2="53359" y2="47891"/>
                        <a14:foregroundMark x1="53359" y1="43203" x2="53359" y2="43203"/>
                        <a14:foregroundMark x1="66484" y1="48281" x2="66484" y2="48281"/>
                        <a14:foregroundMark x1="77188" y1="48828" x2="77188" y2="48828"/>
                        <a14:foregroundMark x1="77188" y1="43359" x2="77188" y2="43359"/>
                        <a14:foregroundMark x1="81484" y1="45703" x2="81484" y2="45703"/>
                        <a14:foregroundMark x1="86953" y1="48828" x2="86953" y2="4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127" y="6299199"/>
            <a:ext cx="7741073" cy="77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ru-RU" sz="2800" dirty="0"/>
              <a:t>Мы считаем, что одним из важных факторов в развитии бизнеса является финансирование проекта.  Множество талантливых людей и инновационных проектов сталкиваются с трудностями при поиске финансирования. </a:t>
            </a:r>
          </a:p>
          <a:p>
            <a:pPr algn="just"/>
            <a:r>
              <a:rPr lang="ru-RU" sz="2800" dirty="0" smtClean="0"/>
              <a:t>Предприниматели</a:t>
            </a:r>
            <a:r>
              <a:rPr lang="ru-RU" sz="2800" dirty="0"/>
              <a:t>, заинтересованные в создании и развитии бизнеса в городе сталкиваются с рядом проблем. </a:t>
            </a:r>
            <a:endParaRPr lang="ru-RU" sz="2800" dirty="0" smtClean="0"/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Во-первых</a:t>
            </a:r>
            <a:r>
              <a:rPr lang="ru-RU" sz="2800" dirty="0"/>
              <a:t>, отсутствует понимание на сколько тот бизнес может быть интересен и полезен жителям города. </a:t>
            </a:r>
            <a:endParaRPr lang="ru-RU" sz="2800" dirty="0" smtClean="0"/>
          </a:p>
          <a:p>
            <a:pPr algn="just"/>
            <a:r>
              <a:rPr lang="ru-RU" sz="2800" dirty="0" smtClean="0"/>
              <a:t>Во-вторых</a:t>
            </a:r>
            <a:r>
              <a:rPr lang="ru-RU" sz="2800" dirty="0"/>
              <a:t>, испытывают дефицит в капитале н реализацию проекта. </a:t>
            </a:r>
            <a:endParaRPr lang="ru-RU" sz="2800" dirty="0" smtClean="0"/>
          </a:p>
          <a:p>
            <a:pPr algn="just"/>
            <a:r>
              <a:rPr lang="ru-RU" sz="2800" dirty="0" smtClean="0"/>
              <a:t>В-третьих</a:t>
            </a:r>
            <a:r>
              <a:rPr lang="ru-RU" sz="2800" dirty="0"/>
              <a:t>, ограничены в информации о возможностях привлечения </a:t>
            </a:r>
            <a:r>
              <a:rPr lang="ru-RU" sz="2800" dirty="0" err="1"/>
              <a:t>грантовых</a:t>
            </a:r>
            <a:r>
              <a:rPr lang="ru-RU" sz="2800" dirty="0"/>
              <a:t> фондов и средств частных фондов и т.п.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800" dirty="0"/>
              <a:t>В </a:t>
            </a:r>
            <a:r>
              <a:rPr lang="ru-RU" sz="2800" dirty="0" smtClean="0"/>
              <a:t>Пермском крае, </a:t>
            </a:r>
            <a:r>
              <a:rPr lang="ru-RU" sz="2800" dirty="0"/>
              <a:t>в котором мы хотим </a:t>
            </a:r>
            <a:r>
              <a:rPr lang="ru-RU" sz="2800" dirty="0" smtClean="0"/>
              <a:t>запустить интернет-платформу не существует подобных ресурсов. В наших силах помочь </a:t>
            </a:r>
            <a:r>
              <a:rPr lang="ru-RU" sz="2800" dirty="0"/>
              <a:t>городу </a:t>
            </a:r>
            <a:r>
              <a:rPr lang="ru-RU" sz="2800" dirty="0" smtClean="0"/>
              <a:t> и краю  в </a:t>
            </a:r>
            <a:r>
              <a:rPr lang="ru-RU" sz="2800" dirty="0"/>
              <a:t>его </a:t>
            </a:r>
            <a:r>
              <a:rPr lang="ru-RU" sz="2800" dirty="0" smtClean="0"/>
              <a:t>развитии.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800" dirty="0"/>
              <a:t>Наш проект фокусируется на городском сообществе, что обеспечивает более тесные связи между предпринимателями и инвесторами. Уникальные возможности рекламы и партнерства с местными бизнесами</a:t>
            </a:r>
            <a:r>
              <a:rPr lang="ru-RU" sz="2800" dirty="0" smtClean="0"/>
              <a:t>.</a:t>
            </a:r>
          </a:p>
          <a:p>
            <a:r>
              <a:rPr lang="ru-RU" sz="2800" b="1" dirty="0"/>
              <a:t>Уникальность платформы</a:t>
            </a:r>
            <a:r>
              <a:rPr lang="ru-RU" sz="2800" dirty="0"/>
              <a:t> состоит в фокусировке на городском сообществе (жителей, предпринимателей, инвесторов) с  использованием современных технологий для обеспечения безопасности. Также платформа предполагает обеспечить удобство пользователей. </a:t>
            </a:r>
          </a:p>
          <a:p>
            <a:r>
              <a:rPr lang="ru-RU" sz="2800" dirty="0" err="1" smtClean="0"/>
              <a:t>Стартап</a:t>
            </a:r>
            <a:r>
              <a:rPr lang="ru-RU" sz="2800" dirty="0" smtClean="0"/>
              <a:t> </a:t>
            </a:r>
            <a:r>
              <a:rPr lang="ru-RU" sz="2800" dirty="0"/>
              <a:t>направлен в том числе на развитие партнерских отношений. </a:t>
            </a:r>
            <a:endParaRPr lang="ru-RU" sz="2800" dirty="0" smtClean="0"/>
          </a:p>
          <a:p>
            <a:r>
              <a:rPr lang="ru-RU" sz="2800" b="1" dirty="0" smtClean="0"/>
              <a:t>Конкурентные преимущества:</a:t>
            </a:r>
          </a:p>
          <a:p>
            <a:r>
              <a:rPr lang="ru-RU" sz="2800" dirty="0" smtClean="0"/>
              <a:t>1. Эффективный </a:t>
            </a:r>
            <a:r>
              <a:rPr lang="ru-RU" sz="2800" dirty="0"/>
              <a:t>алгоритм сбора </a:t>
            </a:r>
            <a:r>
              <a:rPr lang="ru-RU" sz="2800" dirty="0" smtClean="0"/>
              <a:t>данных.</a:t>
            </a:r>
            <a:endParaRPr lang="ru-RU" sz="2800" dirty="0"/>
          </a:p>
          <a:p>
            <a:r>
              <a:rPr lang="ru-RU" sz="2800" dirty="0"/>
              <a:t>2. Автоматизация управления </a:t>
            </a:r>
            <a:r>
              <a:rPr lang="ru-RU" sz="2800" dirty="0" smtClean="0"/>
              <a:t>проектами.</a:t>
            </a:r>
          </a:p>
          <a:p>
            <a:r>
              <a:rPr lang="ru-RU" sz="2800" dirty="0" smtClean="0"/>
              <a:t>3</a:t>
            </a:r>
            <a:r>
              <a:rPr lang="ru-RU" sz="2800" dirty="0"/>
              <a:t>. Использование </a:t>
            </a:r>
            <a:r>
              <a:rPr lang="ru-RU" sz="2800" dirty="0" err="1"/>
              <a:t>блокчейн</a:t>
            </a:r>
            <a:r>
              <a:rPr lang="ru-RU" sz="2800" dirty="0"/>
              <a:t>-технологий для </a:t>
            </a:r>
            <a:r>
              <a:rPr lang="ru-RU" sz="2800" dirty="0" smtClean="0"/>
              <a:t>безопасности.</a:t>
            </a:r>
          </a:p>
          <a:p>
            <a:r>
              <a:rPr lang="ru-RU" sz="2800" dirty="0" smtClean="0"/>
              <a:t>4</a:t>
            </a:r>
            <a:r>
              <a:rPr lang="ru-RU" sz="2800" dirty="0"/>
              <a:t>. Интеллектуальные системы анализа </a:t>
            </a:r>
            <a:r>
              <a:rPr lang="ru-RU" sz="2800" dirty="0" smtClean="0"/>
              <a:t>рисков.</a:t>
            </a:r>
            <a:endParaRPr lang="ru-RU" sz="2800" dirty="0"/>
          </a:p>
          <a:p>
            <a:r>
              <a:rPr lang="ru-RU" sz="2800" dirty="0"/>
              <a:t>5. Масштабируемость и надежность </a:t>
            </a:r>
            <a:r>
              <a:rPr lang="ru-RU" sz="2800" dirty="0" smtClean="0"/>
              <a:t>инфраструктуры.</a:t>
            </a:r>
            <a:endParaRPr lang="ru-RU" sz="2800" dirty="0"/>
          </a:p>
          <a:p>
            <a:r>
              <a:rPr lang="ru-RU" sz="2800" dirty="0"/>
              <a:t>6. </a:t>
            </a:r>
            <a:r>
              <a:rPr lang="ru-RU" sz="2800" dirty="0" err="1"/>
              <a:t>Многоязычность</a:t>
            </a:r>
            <a:r>
              <a:rPr lang="ru-RU" sz="2800" dirty="0"/>
              <a:t> и </a:t>
            </a:r>
            <a:r>
              <a:rPr lang="ru-RU" sz="2800" dirty="0" smtClean="0"/>
              <a:t>локализация.</a:t>
            </a:r>
            <a:endParaRPr lang="ru-RU" sz="2800" dirty="0"/>
          </a:p>
          <a:p>
            <a:r>
              <a:rPr lang="ru-RU" sz="2800" dirty="0"/>
              <a:t>7. Интеграция с социальными сетями и платежными </a:t>
            </a:r>
            <a:r>
              <a:rPr lang="ru-RU" sz="2800" dirty="0" smtClean="0"/>
              <a:t>системами. </a:t>
            </a:r>
          </a:p>
          <a:p>
            <a:r>
              <a:rPr lang="ru-RU" sz="2800" dirty="0" smtClean="0"/>
              <a:t>8</a:t>
            </a:r>
            <a:r>
              <a:rPr lang="ru-RU" sz="2800" dirty="0"/>
              <a:t>. Использование аналитики для улучшения </a:t>
            </a:r>
            <a:r>
              <a:rPr lang="ru-RU" sz="2800" dirty="0" smtClean="0"/>
              <a:t>UX.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800" b="1" dirty="0"/>
              <a:t>Потенциальными потребителями </a:t>
            </a:r>
            <a:r>
              <a:rPr lang="ru-RU" sz="2800" dirty="0" err="1"/>
              <a:t>краудфандинговой</a:t>
            </a:r>
            <a:r>
              <a:rPr lang="ru-RU" sz="2800" dirty="0"/>
              <a:t> компании могут быть как физические лица, так и юридические организации. </a:t>
            </a:r>
          </a:p>
          <a:p>
            <a:r>
              <a:rPr lang="ru-RU" sz="2800" dirty="0"/>
              <a:t>Физические лица могут быть заинтересованы в поддержке научно-технических проектов, которые имеют общественную значимость или могут принести пользу обществу. Например, это могут быть люди, которые хотят поддержать разработку новых технологий в различных областях. Также физические лица могут быть заинтересованы в получении доступа к инновационным продуктам или услугам, которые могут быть разработаны с помощью </a:t>
            </a:r>
            <a:r>
              <a:rPr lang="ru-RU" sz="2800" dirty="0" err="1"/>
              <a:t>краудфандинга</a:t>
            </a:r>
            <a:r>
              <a:rPr lang="ru-RU" sz="2800" dirty="0"/>
              <a:t>.</a:t>
            </a:r>
          </a:p>
          <a:p>
            <a:r>
              <a:rPr lang="ru-RU" sz="2800" dirty="0"/>
              <a:t>Юридические организации могут использовать </a:t>
            </a:r>
            <a:r>
              <a:rPr lang="ru-RU" sz="2800" dirty="0" err="1"/>
              <a:t>краудфандинг</a:t>
            </a:r>
            <a:r>
              <a:rPr lang="ru-RU" sz="2800" dirty="0"/>
              <a:t> для финансирования исследований и разработок, которые могут иметь прямое применение в их бизнесе. Например, это могут быть компании, которые заинтересованы в создании новых технологий или продуктов для улучшения своей производственной деятельности или конкурентоспособности на рынке</a:t>
            </a:r>
            <a:r>
              <a:rPr lang="ru-RU" sz="2800" dirty="0" smtClean="0"/>
              <a:t>.</a:t>
            </a:r>
          </a:p>
          <a:p>
            <a:r>
              <a:rPr lang="ru-RU" sz="2800" b="1" dirty="0" smtClean="0"/>
              <a:t>Основные конкуренты:</a:t>
            </a:r>
          </a:p>
          <a:p>
            <a:pPr marL="530225" indent="-514350">
              <a:buAutoNum type="arabicPeriod"/>
            </a:pPr>
            <a:r>
              <a:rPr lang="ru-RU" sz="2800" dirty="0" smtClean="0"/>
              <a:t>Платформа </a:t>
            </a:r>
            <a:r>
              <a:rPr lang="ru-RU" sz="2800" dirty="0"/>
              <a:t>«</a:t>
            </a:r>
            <a:r>
              <a:rPr lang="ru-RU" sz="2800" dirty="0" err="1"/>
              <a:t>Boomstarte</a:t>
            </a:r>
            <a:r>
              <a:rPr lang="ru-RU" sz="2800" dirty="0"/>
              <a:t>». 	</a:t>
            </a:r>
            <a:endParaRPr lang="ru-RU" sz="2800" dirty="0" smtClean="0"/>
          </a:p>
          <a:p>
            <a:pPr marL="530225" indent="-514350">
              <a:buAutoNum type="arabicPeriod"/>
            </a:pPr>
            <a:r>
              <a:rPr lang="ru-RU" sz="2800" dirty="0" smtClean="0"/>
              <a:t>Платформа </a:t>
            </a:r>
            <a:r>
              <a:rPr lang="ru-RU" sz="2800" dirty="0"/>
              <a:t>«Вдело». 	</a:t>
            </a:r>
          </a:p>
          <a:p>
            <a:r>
              <a:rPr lang="ru-RU" sz="2800" dirty="0" smtClean="0"/>
              <a:t>3.  Платформа </a:t>
            </a:r>
            <a:r>
              <a:rPr lang="ru-RU" sz="2800" dirty="0"/>
              <a:t>«Город денег</a:t>
            </a:r>
            <a:r>
              <a:rPr lang="ru-RU" sz="2800" dirty="0" smtClean="0"/>
              <a:t>». </a:t>
            </a:r>
            <a:endParaRPr lang="ru-RU" sz="2800" dirty="0"/>
          </a:p>
          <a:p>
            <a:pPr marL="530225" indent="-514350">
              <a:buAutoNum type="arabicPeriod" startAt="4"/>
            </a:pPr>
            <a:r>
              <a:rPr lang="ru-RU" sz="2800" dirty="0" smtClean="0"/>
              <a:t>Платформа </a:t>
            </a:r>
            <a:r>
              <a:rPr lang="ru-RU" sz="2800" dirty="0"/>
              <a:t>«</a:t>
            </a:r>
            <a:r>
              <a:rPr lang="ru-RU" sz="2800" dirty="0" err="1"/>
              <a:t>Поток.Диджитал</a:t>
            </a:r>
            <a:r>
              <a:rPr lang="ru-RU" sz="2800" dirty="0"/>
              <a:t>». </a:t>
            </a:r>
            <a:endParaRPr lang="ru-RU" sz="2800" dirty="0" smtClean="0"/>
          </a:p>
          <a:p>
            <a:pPr marL="530225" indent="-514350">
              <a:buAutoNum type="arabicPeriod" startAt="4"/>
            </a:pPr>
            <a:r>
              <a:rPr lang="ru-RU" sz="2800" dirty="0" smtClean="0"/>
              <a:t>Платформа </a:t>
            </a:r>
            <a:r>
              <a:rPr lang="ru-RU" sz="2800" dirty="0"/>
              <a:t>«Planeta.ru».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800" b="1" dirty="0"/>
              <a:t>Основными партнерами </a:t>
            </a:r>
            <a:r>
              <a:rPr lang="ru-RU" sz="2800" dirty="0"/>
              <a:t>проекта станут компании размещающие сайт компании в сети интернет и обеспечивающие доступ к ресурсу, исполнительные власти города, рекламодатели, банки. Взаимовыгодные соглашения и устойчивые партнерства будут способствовать качественному и конкурентоспособному производству т</a:t>
            </a:r>
            <a:r>
              <a:rPr lang="ru-RU" sz="2800" dirty="0" smtClean="0"/>
              <a:t>овара.</a:t>
            </a:r>
          </a:p>
          <a:p>
            <a:r>
              <a:rPr lang="ru-RU" sz="2800" b="1" dirty="0"/>
              <a:t>Финансовые ресурсы. </a:t>
            </a:r>
            <a:r>
              <a:rPr lang="ru-RU" sz="2800" dirty="0"/>
              <a:t>Команда </a:t>
            </a:r>
            <a:r>
              <a:rPr lang="ru-RU" sz="2800" dirty="0" smtClean="0"/>
              <a:t>проекта </a:t>
            </a:r>
            <a:r>
              <a:rPr lang="ru-RU" sz="2800" dirty="0"/>
              <a:t>будет искать финансовую поддержку, например, через инвесторов, гранты или программы </a:t>
            </a:r>
            <a:r>
              <a:rPr lang="ru-RU" sz="2800" dirty="0" err="1"/>
              <a:t>стартапов</a:t>
            </a:r>
            <a:r>
              <a:rPr lang="ru-RU" sz="2800" dirty="0"/>
              <a:t>. </a:t>
            </a:r>
            <a:endParaRPr lang="ru-RU" sz="2800" dirty="0" smtClean="0"/>
          </a:p>
          <a:p>
            <a:r>
              <a:rPr lang="ru-RU" sz="2800" dirty="0"/>
              <a:t> </a:t>
            </a:r>
            <a:r>
              <a:rPr lang="ru-RU" sz="2800" b="1" dirty="0"/>
              <a:t>Ценность продукта </a:t>
            </a:r>
            <a:r>
              <a:rPr lang="ru-RU" sz="2800" dirty="0"/>
              <a:t>заключается в создании удобного и безопасного пространства для привлечения </a:t>
            </a:r>
            <a:r>
              <a:rPr lang="ru-RU" sz="2800" dirty="0" smtClean="0"/>
              <a:t>инвестиций</a:t>
            </a:r>
            <a:r>
              <a:rPr lang="ru-RU" sz="2800" dirty="0"/>
              <a:t>, поддержки инноваций и развития бизнеса в городе. </a:t>
            </a:r>
            <a:endParaRPr lang="ru-RU" sz="2800" dirty="0" smtClean="0"/>
          </a:p>
          <a:p>
            <a:r>
              <a:rPr lang="ru-RU" sz="2800" b="1" dirty="0"/>
              <a:t>Рекламные кампании </a:t>
            </a:r>
            <a:r>
              <a:rPr lang="ru-RU" sz="2800" dirty="0"/>
              <a:t>и PR-активности увеличивают осведомленность о продукте и привлекают внимание целевой аудитории. Эффективная реклама помогает установить образ бренда и повысить его узнаваемость.</a:t>
            </a:r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r>
              <a:rPr lang="ru-RU" sz="2800" dirty="0"/>
              <a:t>Текущие результаты: успешные кейсы, клиенты или предварительные договоренности, привлеченные инвестиции и др.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800" dirty="0"/>
              <a:t>TRL 1. Сформулирована фундаментальная концепция технологии и обоснование ее полезности: Определена концепция  нового продукта и бизнес –модель предприятия</a:t>
            </a:r>
            <a:r>
              <a:rPr lang="ru-RU" sz="2800" dirty="0" smtClean="0"/>
              <a:t>.</a:t>
            </a:r>
            <a:endParaRPr lang="en-US" sz="2800" dirty="0" smtClean="0"/>
          </a:p>
          <a:p>
            <a:endParaRPr lang="ru-RU" sz="2800" dirty="0"/>
          </a:p>
          <a:p>
            <a:r>
              <a:rPr lang="ru-RU" sz="2800" dirty="0"/>
              <a:t>TRL 2. Определены целевые области применения технологии и ее критические элементы: произведено исследование рынка и потребностей заказчиков, что позволило сформулировать четкую концепцию продукта и его потенциал для использования людьми с нарушением зрения. Разработан бизнес-план.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10215" y="1099729"/>
            <a:ext cx="13323536" cy="102124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2546" b="12546"/>
          <a:stretch>
            <a:fillRect/>
          </a:stretch>
        </p:blipFill>
        <p:spPr>
          <a:xfrm>
            <a:off x="1104385" y="3487844"/>
            <a:ext cx="2931920" cy="2932244"/>
          </a:xfrm>
          <a:prstGeom prst="ellipse">
            <a:avLst/>
          </a:prstGeo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04387" y="6420088"/>
            <a:ext cx="2931920" cy="722491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Собянина</a:t>
            </a:r>
            <a:r>
              <a:rPr lang="ru-RU" dirty="0" smtClean="0"/>
              <a:t> Валерия</a:t>
            </a:r>
            <a:endParaRPr lang="ru-RU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12160" b="12160"/>
          <a:stretch>
            <a:fillRect/>
          </a:stretch>
        </p:blipFill>
        <p:spPr>
          <a:xfrm>
            <a:off x="8078719" y="1271025"/>
            <a:ext cx="3400053" cy="3400427"/>
          </a:xfrm>
          <a:prstGeom prst="ellipse">
            <a:avLst/>
          </a:prstGeo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29561" y="4801554"/>
            <a:ext cx="4134611" cy="438634"/>
          </a:xfrm>
        </p:spPr>
        <p:txBody>
          <a:bodyPr>
            <a:normAutofit/>
          </a:bodyPr>
          <a:lstStyle/>
          <a:p>
            <a:r>
              <a:rPr lang="ru-RU" dirty="0" smtClean="0"/>
              <a:t>Назарова Ксения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5"/>
          <a:srcRect l="719" t="3687" r="-719" b="40063"/>
          <a:stretch/>
        </p:blipFill>
        <p:spPr>
          <a:xfrm>
            <a:off x="4697612" y="4331253"/>
            <a:ext cx="3165199" cy="3165199"/>
          </a:xfrm>
          <a:prstGeom prst="ellipse">
            <a:avLst/>
          </a:prstGeom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91343" y="7618207"/>
            <a:ext cx="4134611" cy="438634"/>
          </a:xfrm>
        </p:spPr>
        <p:txBody>
          <a:bodyPr/>
          <a:lstStyle/>
          <a:p>
            <a:r>
              <a:rPr lang="ru-RU" dirty="0" err="1" smtClean="0"/>
              <a:t>Бырдин</a:t>
            </a:r>
            <a:r>
              <a:rPr lang="ru-RU" dirty="0" smtClean="0"/>
              <a:t> Никита</a:t>
            </a:r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6"/>
          <a:srcRect l="25351" t="17560" r="13574" b="36634"/>
          <a:stretch/>
        </p:blipFill>
        <p:spPr>
          <a:xfrm>
            <a:off x="8263245" y="5500388"/>
            <a:ext cx="3031000" cy="3031000"/>
          </a:xfrm>
          <a:prstGeom prst="ellipse">
            <a:avLst/>
          </a:prstGeom>
        </p:spPr>
      </p:pic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29561" y="8658526"/>
            <a:ext cx="4134611" cy="438634"/>
          </a:xfrm>
        </p:spPr>
        <p:txBody>
          <a:bodyPr/>
          <a:lstStyle/>
          <a:p>
            <a:r>
              <a:rPr lang="ru-RU" dirty="0" smtClean="0"/>
              <a:t>Татаркин Андрей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579" t="7210" r="-1579" b="26150"/>
          <a:stretch/>
        </p:blipFill>
        <p:spPr>
          <a:xfrm>
            <a:off x="12064538" y="4710542"/>
            <a:ext cx="3112236" cy="3112236"/>
          </a:xfrm>
          <a:prstGeom prst="ellipse">
            <a:avLst/>
          </a:prstGeom>
        </p:spPr>
      </p:pic>
      <p:sp>
        <p:nvSpPr>
          <p:cNvPr id="34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7275" y="7913789"/>
            <a:ext cx="4134611" cy="438634"/>
          </a:xfrm>
        </p:spPr>
        <p:txBody>
          <a:bodyPr/>
          <a:lstStyle/>
          <a:p>
            <a:r>
              <a:rPr lang="ru-RU" dirty="0" smtClean="0"/>
              <a:t>Боков Михаил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24775" t="6380" r="-2211" b="49856"/>
          <a:stretch/>
        </p:blipFill>
        <p:spPr>
          <a:xfrm>
            <a:off x="15838081" y="3514859"/>
            <a:ext cx="3328027" cy="3343863"/>
          </a:xfrm>
          <a:prstGeom prst="ellipse">
            <a:avLst/>
          </a:prstGeom>
        </p:spPr>
      </p:pic>
      <p:sp>
        <p:nvSpPr>
          <p:cNvPr id="35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81887" y="6923262"/>
            <a:ext cx="4134611" cy="438634"/>
          </a:xfrm>
        </p:spPr>
        <p:txBody>
          <a:bodyPr/>
          <a:lstStyle/>
          <a:p>
            <a:r>
              <a:rPr lang="ru-RU" dirty="0" smtClean="0"/>
              <a:t>Бутаков Иван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9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683480"/>
            <a:ext cx="8793162" cy="7554912"/>
          </a:xfrm>
        </p:spPr>
        <p:txBody>
          <a:bodyPr/>
          <a:lstStyle/>
          <a:p>
            <a:r>
              <a:rPr lang="ru-RU" sz="2800" dirty="0"/>
              <a:t>1. </a:t>
            </a:r>
            <a:r>
              <a:rPr lang="ru-RU" sz="2800" b="1" dirty="0"/>
              <a:t>Расширение географии</a:t>
            </a:r>
            <a:r>
              <a:rPr lang="ru-RU" sz="2800" dirty="0"/>
              <a:t>: Начиная с одного города, мы планируем постепенно расширяться на другие города и регионы России. </a:t>
            </a:r>
          </a:p>
          <a:p>
            <a:r>
              <a:rPr lang="ru-RU" sz="2800" dirty="0"/>
              <a:t>2. </a:t>
            </a:r>
            <a:r>
              <a:rPr lang="ru-RU" sz="2800" b="1" dirty="0"/>
              <a:t>Диверсификация категорий проектов</a:t>
            </a:r>
            <a:r>
              <a:rPr lang="ru-RU" sz="2800" dirty="0"/>
              <a:t>: Внедрение новых категорий проектов и привлечение различных отраслей для </a:t>
            </a:r>
            <a:r>
              <a:rPr lang="ru-RU" sz="2800" dirty="0" err="1"/>
              <a:t>краудфандинга</a:t>
            </a:r>
            <a:r>
              <a:rPr lang="ru-RU" sz="2800" dirty="0"/>
              <a:t>. </a:t>
            </a:r>
          </a:p>
          <a:p>
            <a:r>
              <a:rPr lang="ru-RU" sz="2800" dirty="0"/>
              <a:t>3. </a:t>
            </a:r>
            <a:r>
              <a:rPr lang="ru-RU" sz="2800" b="1" dirty="0"/>
              <a:t>Международное развитие</a:t>
            </a:r>
            <a:r>
              <a:rPr lang="ru-RU" sz="2800" dirty="0"/>
              <a:t>: После укрепления национального рынка, рассмотрение возможности масштабирования на зарубежные рынки с высоким потенциалом </a:t>
            </a:r>
            <a:r>
              <a:rPr lang="ru-RU" sz="2800" dirty="0" err="1"/>
              <a:t>краудфандинга</a:t>
            </a:r>
            <a:r>
              <a:rPr lang="ru-RU" sz="2800" dirty="0"/>
              <a:t>. </a:t>
            </a:r>
          </a:p>
          <a:p>
            <a:r>
              <a:rPr lang="ru-RU" sz="2800" dirty="0"/>
              <a:t>4. </a:t>
            </a:r>
            <a:r>
              <a:rPr lang="ru-RU" sz="2800" b="1" dirty="0"/>
              <a:t>Партнерства с организациями</a:t>
            </a:r>
            <a:r>
              <a:rPr lang="ru-RU" sz="2800" dirty="0"/>
              <a:t>: Установление стратегических партнерств с бизнес-ассоциациями, учреждениями и государственными органами для увеличения потока проектов и расширения аудитории.</a:t>
            </a:r>
          </a:p>
          <a:p>
            <a:r>
              <a:rPr lang="ru-RU" sz="2800" dirty="0"/>
              <a:t>5.  </a:t>
            </a:r>
            <a:r>
              <a:rPr lang="ru-RU" sz="2800" b="1" dirty="0"/>
              <a:t>Запуск MVP </a:t>
            </a:r>
            <a:r>
              <a:rPr lang="ru-RU" sz="2800" dirty="0"/>
              <a:t>и привлечение первых пользователей. Развитие партнерских отношений с местными бизнесами и организациями. Расширение функционала платформы. Масштабирование на другие города и регионы.</a:t>
            </a:r>
          </a:p>
          <a:p>
            <a:endParaRPr lang="ru-RU" sz="28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35805" y="2704196"/>
            <a:ext cx="8793162" cy="7554912"/>
          </a:xfrm>
        </p:spPr>
        <p:txBody>
          <a:bodyPr/>
          <a:lstStyle/>
          <a:p>
            <a:r>
              <a:rPr lang="ru-RU" sz="2800" b="1" dirty="0"/>
              <a:t>Рынок </a:t>
            </a:r>
            <a:r>
              <a:rPr lang="ru-RU" sz="2800" b="1" dirty="0" err="1"/>
              <a:t>краудфандинга</a:t>
            </a:r>
            <a:r>
              <a:rPr lang="ru-RU" sz="2800" b="1" dirty="0"/>
              <a:t> </a:t>
            </a:r>
            <a:r>
              <a:rPr lang="ru-RU" sz="2800" dirty="0"/>
              <a:t>в России демонстрирует постоянный рост интереса и активности. Главными потребителями нашей платформы будут городские предприниматели и </a:t>
            </a:r>
            <a:r>
              <a:rPr lang="ru-RU" sz="2800" dirty="0" err="1"/>
              <a:t>инноваторы</a:t>
            </a:r>
            <a:r>
              <a:rPr lang="ru-RU" sz="2800" dirty="0"/>
              <a:t>, которые испытывают сложности в привлечении финансирования для своих проектов. По статистике, количество малых и средних предприятий в России постоянно увеличивается, что создает благоприятные условия для развития </a:t>
            </a:r>
            <a:r>
              <a:rPr lang="ru-RU" sz="2800" dirty="0" err="1"/>
              <a:t>краудфандинговых</a:t>
            </a:r>
            <a:r>
              <a:rPr lang="ru-RU" sz="2800" dirty="0"/>
              <a:t> платформ.</a:t>
            </a:r>
          </a:p>
          <a:p>
            <a:r>
              <a:rPr lang="ru-RU" sz="2800" b="1" dirty="0"/>
              <a:t>Фокусировка</a:t>
            </a:r>
            <a:r>
              <a:rPr lang="ru-RU" sz="2800" dirty="0"/>
              <a:t> на городском сегменте обусловлена высокой концентрацией предпринимательской активности в городах. Наша платформа стремится занять нишу, учитывая особенности городских сообществ и их потребностей в финансировании. Привлечение малых и средних предприятий городов позволит нам создать уникальное сообщество и обеспечить стабильный поток проектов.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schemas.microsoft.com/office/2006/documentManagement/types"/>
    <ds:schemaRef ds:uri="dae585fd-f7dc-4d5a-b1b8-e5742ef77c8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f3f21cfc-4d3e-42b1-8a95-d7209818f9d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963</Words>
  <Application>Microsoft Office PowerPoint</Application>
  <PresentationFormat>Произвольный</PresentationFormat>
  <Paragraphs>79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ОБЛОЖКИ</vt:lpstr>
      <vt:lpstr>РАЗДЕЛИТЕЛИ</vt:lpstr>
      <vt:lpstr>HelpBizCity - Краудфандинговая платформа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Ксения</cp:lastModifiedBy>
  <cp:revision>223</cp:revision>
  <dcterms:created xsi:type="dcterms:W3CDTF">2021-03-01T12:07:13Z</dcterms:created>
  <dcterms:modified xsi:type="dcterms:W3CDTF">2023-10-19T12:59:09Z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