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9" r:id="rId3"/>
    <p:sldId id="261" r:id="rId4"/>
    <p:sldId id="262" r:id="rId5"/>
    <p:sldId id="263" r:id="rId6"/>
    <p:sldId id="264" r:id="rId7"/>
    <p:sldId id="269" r:id="rId8"/>
    <p:sldId id="270" r:id="rId9"/>
    <p:sldId id="271" r:id="rId10"/>
    <p:sldId id="267" r:id="rId11"/>
    <p:sldId id="273" r:id="rId12"/>
    <p:sldId id="268" r:id="rId13"/>
    <p:sldId id="272" r:id="rId14"/>
    <p:sldId id="278" r:id="rId15"/>
    <p:sldId id="279" r:id="rId16"/>
    <p:sldId id="274" r:id="rId17"/>
    <p:sldId id="275" r:id="rId18"/>
    <p:sldId id="276" r:id="rId19"/>
    <p:sldId id="277" r:id="rId20"/>
    <p:sldId id="280" r:id="rId21"/>
    <p:sldId id="281" r:id="rId22"/>
    <p:sldId id="282" r:id="rId23"/>
    <p:sldId id="266" r:id="rId24"/>
    <p:sldId id="283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4B44"/>
    <a:srgbClr val="FF3F3D"/>
    <a:srgbClr val="2C2C2C"/>
    <a:srgbClr val="757575"/>
    <a:srgbClr val="F24840"/>
    <a:srgbClr val="333333"/>
    <a:srgbClr val="0C2A73"/>
    <a:srgbClr val="00A02E"/>
    <a:srgbClr val="0070B8"/>
    <a:srgbClr val="2F2E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58"/>
      </p:cViewPr>
      <p:guideLst/>
    </p:cSldViewPr>
  </p:slideViewPr>
  <p:notesTextViewPr>
    <p:cViewPr>
      <p:scale>
        <a:sx n="25" d="100"/>
        <a:sy n="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D43E18-1078-44E3-A208-F90422919CD0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F1AF51-076C-41BC-B8B5-197F7841F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358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1AF51-076C-41BC-B8B5-197F7841FC3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691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738F9-3523-4620-AE58-E831FA2F338B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2F693-C3D3-4C43-B9BE-A74BC15B4F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588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738F9-3523-4620-AE58-E831FA2F338B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2F693-C3D3-4C43-B9BE-A74BC15B4F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209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738F9-3523-4620-AE58-E831FA2F338B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2F693-C3D3-4C43-B9BE-A74BC15B4F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656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738F9-3523-4620-AE58-E831FA2F338B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2F693-C3D3-4C43-B9BE-A74BC15B4F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952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738F9-3523-4620-AE58-E831FA2F338B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2F693-C3D3-4C43-B9BE-A74BC15B4F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299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738F9-3523-4620-AE58-E831FA2F338B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2F693-C3D3-4C43-B9BE-A74BC15B4F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440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738F9-3523-4620-AE58-E831FA2F338B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2F693-C3D3-4C43-B9BE-A74BC15B4F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3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738F9-3523-4620-AE58-E831FA2F338B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2F693-C3D3-4C43-B9BE-A74BC15B4F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370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738F9-3523-4620-AE58-E831FA2F338B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2F693-C3D3-4C43-B9BE-A74BC15B4F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602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738F9-3523-4620-AE58-E831FA2F338B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2F693-C3D3-4C43-B9BE-A74BC15B4F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357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738F9-3523-4620-AE58-E831FA2F338B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2F693-C3D3-4C43-B9BE-A74BC15B4F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778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738F9-3523-4620-AE58-E831FA2F338B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2F693-C3D3-4C43-B9BE-A74BC15B4F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204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33333"/>
          </a:solidFill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581149"/>
            <a:ext cx="9144000" cy="995363"/>
          </a:xfrm>
        </p:spPr>
        <p:txBody>
          <a:bodyPr/>
          <a:lstStyle/>
          <a:p>
            <a:r>
              <a:rPr lang="ru-RU" dirty="0">
                <a:solidFill>
                  <a:srgbClr val="F24840"/>
                </a:solidFill>
                <a:latin typeface="Montserrat Medium" pitchFamily="2" charset="-52"/>
              </a:rPr>
              <a:t>БИЗНЕС - ИДЕЯ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419350" y="2709863"/>
            <a:ext cx="73533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245086" y="5686425"/>
            <a:ext cx="39469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Montserrat Medium" pitchFamily="2" charset="-52"/>
              </a:rPr>
              <a:t>Выполнила: студентка 3 курса </a:t>
            </a:r>
            <a:br>
              <a:rPr lang="ru-RU" dirty="0">
                <a:solidFill>
                  <a:schemeClr val="bg1"/>
                </a:solidFill>
                <a:latin typeface="Montserrat Medium" pitchFamily="2" charset="-52"/>
              </a:rPr>
            </a:br>
            <a:r>
              <a:rPr lang="ru-RU" dirty="0">
                <a:solidFill>
                  <a:schemeClr val="bg1"/>
                </a:solidFill>
                <a:latin typeface="Montserrat Medium" pitchFamily="2" charset="-52"/>
              </a:rPr>
              <a:t>направления «Экономика»</a:t>
            </a:r>
            <a:br>
              <a:rPr lang="ru-RU" dirty="0">
                <a:solidFill>
                  <a:schemeClr val="bg1"/>
                </a:solidFill>
                <a:latin typeface="Montserrat Medium" pitchFamily="2" charset="-52"/>
              </a:rPr>
            </a:br>
            <a:r>
              <a:rPr lang="ru-RU" dirty="0">
                <a:solidFill>
                  <a:schemeClr val="bg1"/>
                </a:solidFill>
                <a:latin typeface="Montserrat Medium" pitchFamily="2" charset="-52"/>
              </a:rPr>
              <a:t>Кузнецова А. В.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575" y="3066619"/>
            <a:ext cx="1476805" cy="147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938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631825"/>
            <a:ext cx="7791450" cy="1325563"/>
          </a:xfrm>
        </p:spPr>
        <p:txBody>
          <a:bodyPr/>
          <a:lstStyle/>
          <a:p>
            <a:r>
              <a:rPr lang="ru-RU" dirty="0">
                <a:solidFill>
                  <a:srgbClr val="333333"/>
                </a:solidFill>
                <a:latin typeface="Montserrat Medium" pitchFamily="2" charset="-52"/>
              </a:rPr>
              <a:t>Кто может быть заинтересован в проекте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1" y="2092325"/>
            <a:ext cx="8954442" cy="4351338"/>
          </a:xfrm>
        </p:spPr>
        <p:txBody>
          <a:bodyPr>
            <a:normAutofit/>
          </a:bodyPr>
          <a:lstStyle/>
          <a:p>
            <a:endParaRPr lang="ru-RU" dirty="0">
              <a:solidFill>
                <a:srgbClr val="F24840"/>
              </a:solidFill>
              <a:latin typeface="Montserrat" pitchFamily="2" charset="-52"/>
            </a:endParaRPr>
          </a:p>
          <a:p>
            <a:pPr>
              <a:buFont typeface="Symbol" panose="05050102010706020507" pitchFamily="18" charset="2"/>
              <a:buChar char="-"/>
            </a:pPr>
            <a:r>
              <a:rPr lang="ru-RU" dirty="0">
                <a:solidFill>
                  <a:srgbClr val="F24840"/>
                </a:solidFill>
                <a:latin typeface="Montserrat" pitchFamily="2" charset="-52"/>
              </a:rPr>
              <a:t>Инвесторы</a:t>
            </a:r>
            <a:r>
              <a:rPr lang="ru-RU" dirty="0">
                <a:solidFill>
                  <a:srgbClr val="333333"/>
                </a:solidFill>
                <a:latin typeface="Montserrat" pitchFamily="2" charset="-52"/>
              </a:rPr>
              <a:t>, занятые в сфере </a:t>
            </a:r>
            <a:br>
              <a:rPr lang="en-US" dirty="0">
                <a:solidFill>
                  <a:srgbClr val="333333"/>
                </a:solidFill>
                <a:latin typeface="Montserrat" pitchFamily="2" charset="-52"/>
              </a:rPr>
            </a:br>
            <a:r>
              <a:rPr lang="ru-RU" dirty="0">
                <a:solidFill>
                  <a:srgbClr val="333333"/>
                </a:solidFill>
                <a:latin typeface="Montserrat" pitchFamily="2" charset="-52"/>
              </a:rPr>
              <a:t>услуг</a:t>
            </a:r>
            <a:endParaRPr lang="en-US" dirty="0">
              <a:solidFill>
                <a:srgbClr val="333333"/>
              </a:solidFill>
              <a:latin typeface="Montserrat" pitchFamily="2" charset="-52"/>
            </a:endParaRPr>
          </a:p>
          <a:p>
            <a:pPr>
              <a:buFont typeface="Symbol" panose="05050102010706020507" pitchFamily="18" charset="2"/>
              <a:buChar char="-"/>
            </a:pPr>
            <a:endParaRPr lang="en-US" dirty="0">
              <a:solidFill>
                <a:srgbClr val="333333"/>
              </a:solidFill>
              <a:latin typeface="Montserrat" pitchFamily="2" charset="-52"/>
            </a:endParaRPr>
          </a:p>
          <a:p>
            <a:pPr>
              <a:buFont typeface="Symbol" panose="05050102010706020507" pitchFamily="18" charset="2"/>
              <a:buChar char="-"/>
            </a:pPr>
            <a:r>
              <a:rPr lang="ru-RU" dirty="0">
                <a:solidFill>
                  <a:srgbClr val="F24840"/>
                </a:solidFill>
                <a:latin typeface="Montserrat" pitchFamily="2" charset="-52"/>
              </a:rPr>
              <a:t>Население</a:t>
            </a:r>
            <a:r>
              <a:rPr lang="ru-RU" dirty="0">
                <a:solidFill>
                  <a:srgbClr val="333333"/>
                </a:solidFill>
                <a:latin typeface="Montserrat" pitchFamily="2" charset="-52"/>
              </a:rPr>
              <a:t> Оренбургской области</a:t>
            </a:r>
            <a:br>
              <a:rPr lang="en-US" dirty="0">
                <a:solidFill>
                  <a:srgbClr val="333333"/>
                </a:solidFill>
                <a:latin typeface="Montserrat" pitchFamily="2" charset="-52"/>
              </a:rPr>
            </a:br>
            <a:r>
              <a:rPr lang="ru-RU" dirty="0">
                <a:solidFill>
                  <a:srgbClr val="333333"/>
                </a:solidFill>
                <a:latin typeface="Montserrat" pitchFamily="2" charset="-52"/>
              </a:rPr>
              <a:t> </a:t>
            </a:r>
            <a:endParaRPr lang="en-US" dirty="0">
              <a:solidFill>
                <a:srgbClr val="333333"/>
              </a:solidFill>
              <a:latin typeface="Montserrat" pitchFamily="2" charset="-52"/>
            </a:endParaRPr>
          </a:p>
          <a:p>
            <a:pPr>
              <a:buFont typeface="Symbol" panose="05050102010706020507" pitchFamily="18" charset="2"/>
              <a:buChar char="-"/>
            </a:pPr>
            <a:r>
              <a:rPr lang="ru-RU" dirty="0">
                <a:solidFill>
                  <a:srgbClr val="F24840"/>
                </a:solidFill>
                <a:latin typeface="Montserrat" pitchFamily="2" charset="-52"/>
              </a:rPr>
              <a:t>Государственные органы</a:t>
            </a:r>
            <a:r>
              <a:rPr lang="en-US" dirty="0">
                <a:solidFill>
                  <a:srgbClr val="333333"/>
                </a:solidFill>
                <a:latin typeface="Montserrat" pitchFamily="2" charset="-52"/>
              </a:rPr>
              <a:t> </a:t>
            </a:r>
            <a:r>
              <a:rPr lang="ru-RU" dirty="0">
                <a:solidFill>
                  <a:srgbClr val="333333"/>
                </a:solidFill>
                <a:latin typeface="Montserrat" pitchFamily="2" charset="-52"/>
              </a:rPr>
              <a:t>исполнительной власти </a:t>
            </a:r>
          </a:p>
          <a:p>
            <a:pPr marL="0" indent="0">
              <a:buNone/>
            </a:pPr>
            <a:endParaRPr lang="en-US" dirty="0">
              <a:solidFill>
                <a:srgbClr val="333333"/>
              </a:solidFill>
              <a:latin typeface="Montserrat" pitchFamily="2" charset="-52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216" y="4646613"/>
            <a:ext cx="1284434" cy="12844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837" y="3526234"/>
            <a:ext cx="1120379" cy="112037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490" y="2266950"/>
            <a:ext cx="1124347" cy="112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823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" y="1"/>
            <a:ext cx="12192001" cy="6858000"/>
          </a:xfrm>
          <a:prstGeom prst="rect">
            <a:avLst/>
          </a:prstGeom>
          <a:solidFill>
            <a:srgbClr val="333333"/>
          </a:solidFill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2742" y="382216"/>
            <a:ext cx="8134884" cy="132556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  <a:latin typeface="Montserrat Medium" pitchFamily="2" charset="-52"/>
              </a:rPr>
              <a:t>Кто мог бы инвестировать в данный проект</a:t>
            </a:r>
            <a:endParaRPr lang="ru-RU" dirty="0">
              <a:solidFill>
                <a:srgbClr val="F24840"/>
              </a:solidFill>
              <a:latin typeface="Montserrat Medium" pitchFamily="2" charset="-52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752" y="2532453"/>
            <a:ext cx="3500874" cy="3500874"/>
          </a:xfrm>
        </p:spPr>
      </p:pic>
      <p:sp>
        <p:nvSpPr>
          <p:cNvPr id="8" name="TextBox 7"/>
          <p:cNvSpPr txBox="1"/>
          <p:nvPr/>
        </p:nvSpPr>
        <p:spPr>
          <a:xfrm>
            <a:off x="8811191" y="1589845"/>
            <a:ext cx="2712602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400" dirty="0">
                <a:solidFill>
                  <a:srgbClr val="E54B44"/>
                </a:solidFill>
                <a:latin typeface="Montserrat Medium" pitchFamily="2" charset="-52"/>
              </a:rPr>
              <a:t>?</a:t>
            </a:r>
            <a:endParaRPr lang="ru-RU" sz="34400" dirty="0">
              <a:solidFill>
                <a:srgbClr val="E54B44"/>
              </a:solidFill>
              <a:latin typeface="Montserrat Medium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6950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7575" y="131502"/>
            <a:ext cx="10843901" cy="132556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333333"/>
                </a:solidFill>
                <a:latin typeface="Montserrat Medium" pitchFamily="2" charset="-52"/>
              </a:rPr>
              <a:t>Государственная поддержка</a:t>
            </a:r>
            <a:endParaRPr lang="ru-RU" sz="3600" dirty="0">
              <a:solidFill>
                <a:srgbClr val="333333"/>
              </a:solidFill>
              <a:latin typeface="Montserrat Medium" pitchFamily="2" charset="-52"/>
            </a:endParaRPr>
          </a:p>
        </p:txBody>
      </p:sp>
      <p:pic>
        <p:nvPicPr>
          <p:cNvPr id="3076" name="Picture 4" descr="https://blog.zaperp.com/wp-content/uploads/2020/07/ZapERP_logo_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525" y="1626613"/>
            <a:ext cx="1322294" cy="132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7575" y="1751688"/>
            <a:ext cx="52977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Montserrat" pitchFamily="2" charset="-52"/>
              </a:rPr>
              <a:t>Агентство инвестиционного развития Оренбургской области</a:t>
            </a:r>
            <a:br>
              <a:rPr lang="ru-RU" dirty="0">
                <a:solidFill>
                  <a:srgbClr val="333333"/>
                </a:solidFill>
                <a:latin typeface="Montserrat" pitchFamily="2" charset="-52"/>
              </a:rPr>
            </a:br>
            <a:r>
              <a:rPr lang="ru-RU" dirty="0">
                <a:solidFill>
                  <a:srgbClr val="333333"/>
                </a:solidFill>
                <a:latin typeface="Montserrat" pitchFamily="2" charset="-52"/>
              </a:rPr>
              <a:t>Сайт: </a:t>
            </a:r>
            <a:r>
              <a:rPr lang="ru-RU" dirty="0">
                <a:solidFill>
                  <a:srgbClr val="F24840"/>
                </a:solidFill>
                <a:latin typeface="Montserrat" pitchFamily="2" charset="-52"/>
              </a:rPr>
              <a:t>investinorenburg.ru</a:t>
            </a:r>
          </a:p>
        </p:txBody>
      </p:sp>
      <p:pic>
        <p:nvPicPr>
          <p:cNvPr id="3078" name="Picture 6" descr="https://kurs.skillsup.ru/img/18080036_1920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94" b="17456"/>
          <a:stretch/>
        </p:blipFill>
        <p:spPr bwMode="auto">
          <a:xfrm>
            <a:off x="7055781" y="3118455"/>
            <a:ext cx="2002281" cy="128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7575" y="3479095"/>
            <a:ext cx="5278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Montserrat" pitchFamily="2" charset="-52"/>
              </a:rPr>
              <a:t>Центр поддержки предпринимательства </a:t>
            </a:r>
            <a:br>
              <a:rPr lang="ru-RU" dirty="0">
                <a:solidFill>
                  <a:srgbClr val="333333"/>
                </a:solidFill>
                <a:latin typeface="Montserrat" pitchFamily="2" charset="-52"/>
              </a:rPr>
            </a:br>
            <a:r>
              <a:rPr lang="ru-RU" dirty="0">
                <a:solidFill>
                  <a:srgbClr val="333333"/>
                </a:solidFill>
                <a:latin typeface="Montserrat" pitchFamily="2" charset="-52"/>
              </a:rPr>
              <a:t>Сайт: </a:t>
            </a:r>
            <a:r>
              <a:rPr lang="ru-RU" dirty="0">
                <a:solidFill>
                  <a:srgbClr val="F24840"/>
                </a:solidFill>
                <a:latin typeface="Montserrat" pitchFamily="2" charset="-52"/>
              </a:rPr>
              <a:t>mb-orb.ru</a:t>
            </a:r>
          </a:p>
        </p:txBody>
      </p:sp>
      <p:sp>
        <p:nvSpPr>
          <p:cNvPr id="7" name="AutoShape 8" descr="https://yt3.ggpht.com/ytc/AKedOLR56UQJW9O1Ipcs9k0KRxoqsCvKzAtm9_rGesRl=s900-c-k-c0x00ffffff-no-rj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https://yt3.ggpht.com/ytc/AKedOLR56UQJW9O1Ipcs9k0KRxoqsCvKzAtm9_rGesRl=s900-c-k-c0x00ffffff-no-rj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https://yt3.ggpht.com/ytc/AKedOLR56UQJW9O1Ipcs9k0KRxoqsCvKzAtm9_rGesRl=s900-c-k-c0x00ffffff-no-rj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https://yt3.ggpht.com/ytc/AKedOLR56UQJW9O1Ipcs9k0KRxoqsCvKzAtm9_rGesRl=s900-c-k-c0x00ffffff-no-rj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7" r="12776" b="30451"/>
          <a:stretch/>
        </p:blipFill>
        <p:spPr>
          <a:xfrm>
            <a:off x="7798882" y="4869181"/>
            <a:ext cx="1572426" cy="97556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17575" y="4869181"/>
            <a:ext cx="55686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Montserrat" pitchFamily="2" charset="-52"/>
              </a:rPr>
              <a:t>Гарантийный фонд для субъектов малого и среднего предпринимательства</a:t>
            </a:r>
            <a:br>
              <a:rPr lang="ru-RU" dirty="0">
                <a:solidFill>
                  <a:srgbClr val="333333"/>
                </a:solidFill>
                <a:latin typeface="Montserrat" pitchFamily="2" charset="-52"/>
              </a:rPr>
            </a:br>
            <a:r>
              <a:rPr lang="ru-RU" dirty="0">
                <a:solidFill>
                  <a:srgbClr val="333333"/>
                </a:solidFill>
                <a:latin typeface="Montserrat" pitchFamily="2" charset="-52"/>
              </a:rPr>
              <a:t>Сайт: </a:t>
            </a:r>
            <a:r>
              <a:rPr lang="ru-RU" dirty="0" err="1">
                <a:solidFill>
                  <a:srgbClr val="F24840"/>
                </a:solidFill>
                <a:latin typeface="Montserrat" pitchFamily="2" charset="-52"/>
              </a:rPr>
              <a:t>гфоо.рф</a:t>
            </a:r>
            <a:endParaRPr lang="ru-RU" dirty="0">
              <a:solidFill>
                <a:srgbClr val="F24840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38273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5108895" cy="6858000"/>
          </a:xfrm>
          <a:prstGeom prst="rect">
            <a:avLst/>
          </a:prstGeom>
          <a:solidFill>
            <a:srgbClr val="0070B8"/>
          </a:solidFill>
          <a:ln>
            <a:solidFill>
              <a:srgbClr val="007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082" y="2228617"/>
            <a:ext cx="5579378" cy="1325563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Montserrat Medium" pitchFamily="2" charset="-52"/>
              </a:rPr>
              <a:t>Частные инвесторы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8082" y="3875947"/>
            <a:ext cx="390175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Montserrat" pitchFamily="2" charset="-52"/>
              </a:rPr>
              <a:t>ООО «Газпром добыча Оренбург» и другие потенциальные инвесторы</a:t>
            </a:r>
          </a:p>
        </p:txBody>
      </p:sp>
      <p:pic>
        <p:nvPicPr>
          <p:cNvPr id="7172" name="Picture 4" descr="https://upload.wikimedia.org/wikipedia/commons/thumb/4/42/%D0%93%D0%B0%D0%B7%D0%BF%D1%80%D0%BE%D0%BC_%D0%B4%D0%BE%D0%B1%D1%8B%D1%87%D0%B0_%D0%9E%D1%80%D0%B5%D0%BD%D0%B1%D1%83%D1%80%D0%B3_%D0%BB%D0%BE%D0%B3%D0%BE%D1%82%D0%B8%D0%BF.jpg/1280px-%D0%93%D0%B0%D0%B7%D0%BF%D1%80%D0%BE%D0%BC_%D0%B4%D0%BE%D0%B1%D1%8B%D1%87%D0%B0_%D0%9E%D1%80%D0%B5%D0%BD%D0%B1%D1%83%D1%80%D0%B3_%D0%BB%D0%BE%D0%B3%D0%BE%D1%82%D0%B8%D0%B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368" y="1119515"/>
            <a:ext cx="3162300" cy="203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lebowskiopen.ru/img/gaz-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542" y="3152775"/>
            <a:ext cx="5473952" cy="168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693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8371" y="161868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333333"/>
                </a:solidFill>
                <a:latin typeface="Montserrat Medium" pitchFamily="2" charset="-52"/>
              </a:rPr>
              <a:t>Кредитование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1078895" y="1669821"/>
            <a:ext cx="4571635" cy="830997"/>
            <a:chOff x="1755119" y="2428242"/>
            <a:chExt cx="4571635" cy="830997"/>
          </a:xfrm>
        </p:grpSpPr>
        <p:sp>
          <p:nvSpPr>
            <p:cNvPr id="5" name="TextBox 4"/>
            <p:cNvSpPr txBox="1"/>
            <p:nvPr/>
          </p:nvSpPr>
          <p:spPr>
            <a:xfrm>
              <a:off x="3079586" y="2428242"/>
              <a:ext cx="32471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>
                  <a:solidFill>
                    <a:srgbClr val="333333"/>
                  </a:solidFill>
                  <a:latin typeface="Montserrat Medium" pitchFamily="2" charset="-52"/>
                </a:rPr>
                <a:t>«Кредит на Проект»   </a:t>
              </a: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396" r="3138" b="37405"/>
            <a:stretch/>
          </p:blipFill>
          <p:spPr>
            <a:xfrm>
              <a:off x="1755119" y="2473539"/>
              <a:ext cx="1785371" cy="400053"/>
            </a:xfrm>
            <a:prstGeom prst="rect">
              <a:avLst/>
            </a:prstGeom>
          </p:spPr>
        </p:pic>
      </p:grpSp>
      <p:grpSp>
        <p:nvGrpSpPr>
          <p:cNvPr id="9" name="Группа 8"/>
          <p:cNvGrpSpPr/>
          <p:nvPr/>
        </p:nvGrpSpPr>
        <p:grpSpPr>
          <a:xfrm>
            <a:off x="6375400" y="1649298"/>
            <a:ext cx="4778375" cy="881372"/>
            <a:chOff x="6823075" y="2370025"/>
            <a:chExt cx="4778375" cy="881372"/>
          </a:xfrm>
        </p:grpSpPr>
        <p:sp>
          <p:nvSpPr>
            <p:cNvPr id="4" name="TextBox 3"/>
            <p:cNvSpPr txBox="1"/>
            <p:nvPr/>
          </p:nvSpPr>
          <p:spPr>
            <a:xfrm>
              <a:off x="6910742" y="2420400"/>
              <a:ext cx="469070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dirty="0">
                  <a:solidFill>
                    <a:srgbClr val="333333"/>
                  </a:solidFill>
                  <a:latin typeface="Montserrat Medium" pitchFamily="2" charset="-52"/>
                </a:rPr>
                <a:t>ВТБ «Кредиты для бизнеса </a:t>
              </a:r>
              <a:br>
                <a:rPr lang="ru-RU" sz="2400" dirty="0">
                  <a:solidFill>
                    <a:srgbClr val="333333"/>
                  </a:solidFill>
                  <a:latin typeface="Montserrat Medium" pitchFamily="2" charset="-52"/>
                </a:rPr>
              </a:br>
              <a:r>
                <a:rPr lang="ru-RU" sz="2400" dirty="0">
                  <a:solidFill>
                    <a:srgbClr val="333333"/>
                  </a:solidFill>
                  <a:latin typeface="Montserrat Medium" pitchFamily="2" charset="-52"/>
                </a:rPr>
                <a:t>на любые цели»</a:t>
              </a:r>
            </a:p>
          </p:txBody>
        </p:sp>
        <p:pic>
          <p:nvPicPr>
            <p:cNvPr id="8196" name="Picture 4" descr="https://sun9-65.userapi.com/impg/-cnsAvTxZGd7ou9jVr-qwaH0JsJ4l4ovp6TcNg/a30ZVexTln4.jpg?size=1074x480&amp;quality=96&amp;sign=fda1e53a3dc730234e46e516ce168473&amp;type=shar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3075" y="2370025"/>
              <a:ext cx="920750" cy="411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TextBox 11"/>
          <p:cNvSpPr txBox="1"/>
          <p:nvPr/>
        </p:nvSpPr>
        <p:spPr>
          <a:xfrm rot="10800000" flipV="1">
            <a:off x="571501" y="2530671"/>
            <a:ext cx="530762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A02E"/>
              </a:buClr>
            </a:pPr>
            <a:r>
              <a:rPr lang="ru-RU" dirty="0">
                <a:solidFill>
                  <a:srgbClr val="333333"/>
                </a:solidFill>
                <a:latin typeface="Montserrat" pitchFamily="2" charset="-52"/>
              </a:rPr>
              <a:t>Срок кредитования от 1 до 120 месяцев. </a:t>
            </a:r>
          </a:p>
          <a:p>
            <a:pPr>
              <a:buClr>
                <a:srgbClr val="00A02E"/>
              </a:buClr>
            </a:pPr>
            <a:r>
              <a:rPr lang="ru-RU" dirty="0">
                <a:solidFill>
                  <a:srgbClr val="333333"/>
                </a:solidFill>
                <a:latin typeface="Montserrat" pitchFamily="2" charset="-52"/>
              </a:rPr>
              <a:t>Процентная ставка от 12,5%. </a:t>
            </a:r>
          </a:p>
          <a:p>
            <a:pPr>
              <a:buClr>
                <a:srgbClr val="00A02E"/>
              </a:buClr>
            </a:pPr>
            <a:r>
              <a:rPr lang="ru-RU" dirty="0">
                <a:solidFill>
                  <a:srgbClr val="333333"/>
                </a:solidFill>
                <a:latin typeface="Montserrat" pitchFamily="2" charset="-52"/>
              </a:rPr>
              <a:t>Сумма кредита от 2,5 млн ₽ до 200 млн ₽. </a:t>
            </a:r>
          </a:p>
          <a:p>
            <a:pPr>
              <a:buClr>
                <a:srgbClr val="00A02E"/>
              </a:buClr>
            </a:pPr>
            <a:r>
              <a:rPr lang="ru-RU" dirty="0">
                <a:solidFill>
                  <a:srgbClr val="333333"/>
                </a:solidFill>
                <a:latin typeface="Montserrat" pitchFamily="2" charset="-52"/>
              </a:rPr>
              <a:t>Кому подходит - для ИП и ООО с выручкой менее 400 млн ₽ в год.</a:t>
            </a:r>
          </a:p>
          <a:p>
            <a:pPr>
              <a:buClr>
                <a:srgbClr val="00A02E"/>
              </a:buClr>
            </a:pPr>
            <a:r>
              <a:rPr lang="ru-RU" dirty="0">
                <a:solidFill>
                  <a:srgbClr val="333333"/>
                </a:solidFill>
                <a:latin typeface="Montserrat" pitchFamily="2" charset="-52"/>
              </a:rPr>
              <a:t>На какие цели предоставляется кредит:</a:t>
            </a:r>
          </a:p>
          <a:p>
            <a:pPr>
              <a:buClr>
                <a:srgbClr val="00A02E"/>
              </a:buClr>
            </a:pPr>
            <a:endParaRPr lang="ru-RU" dirty="0">
              <a:solidFill>
                <a:srgbClr val="333333"/>
              </a:solidFill>
              <a:latin typeface="Montserrat" pitchFamily="2" charset="-52"/>
            </a:endParaRPr>
          </a:p>
          <a:p>
            <a:pPr marL="285750" indent="-285750">
              <a:buClr>
                <a:srgbClr val="00A02E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33333"/>
                </a:solidFill>
                <a:latin typeface="Montserrat" pitchFamily="2" charset="-52"/>
              </a:rPr>
              <a:t>Развитие бизнеса</a:t>
            </a:r>
          </a:p>
          <a:p>
            <a:pPr marL="285750" indent="-285750">
              <a:buClr>
                <a:srgbClr val="00A02E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33333"/>
                </a:solidFill>
                <a:latin typeface="Montserrat" pitchFamily="2" charset="-52"/>
              </a:rPr>
              <a:t>Начало деятельности в новой сфере</a:t>
            </a:r>
          </a:p>
          <a:p>
            <a:pPr marL="285750" indent="-285750">
              <a:buClr>
                <a:srgbClr val="00A02E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33333"/>
                </a:solidFill>
                <a:latin typeface="Montserrat" pitchFamily="2" charset="-52"/>
              </a:rPr>
              <a:t>Модернизация производства</a:t>
            </a:r>
          </a:p>
          <a:p>
            <a:pPr marL="285750" indent="-285750">
              <a:buClr>
                <a:srgbClr val="00A02E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33333"/>
                </a:solidFill>
                <a:latin typeface="Montserrat" pitchFamily="2" charset="-52"/>
              </a:rPr>
              <a:t>Любые бизнес-цели под залог доходной недвижимости</a:t>
            </a:r>
          </a:p>
          <a:p>
            <a:pPr marL="285750" indent="-285750">
              <a:buClr>
                <a:srgbClr val="00A02E"/>
              </a:buClr>
              <a:buFont typeface="Arial" panose="020B0604020202020204" pitchFamily="34" charset="0"/>
              <a:buChar char="•"/>
            </a:pPr>
            <a:endParaRPr lang="ru-RU" dirty="0">
              <a:solidFill>
                <a:srgbClr val="333333"/>
              </a:solidFill>
              <a:latin typeface="Montserrat" pitchFamily="2" charset="-52"/>
            </a:endParaRPr>
          </a:p>
        </p:txBody>
      </p:sp>
      <p:sp>
        <p:nvSpPr>
          <p:cNvPr id="13" name="TextBox 12"/>
          <p:cNvSpPr txBox="1"/>
          <p:nvPr/>
        </p:nvSpPr>
        <p:spPr>
          <a:xfrm rot="10800000" flipV="1">
            <a:off x="6312871" y="2530670"/>
            <a:ext cx="49911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Montserrat" pitchFamily="2" charset="-52"/>
              </a:rPr>
              <a:t>Воспользоваться кредитами могут представители любой отрасли бизнеса: транспортной, сельскохозяйственной, туристической, добывающей, перерабатывающей.</a:t>
            </a:r>
          </a:p>
          <a:p>
            <a:pPr marL="285750" indent="-285750">
              <a:buClr>
                <a:srgbClr val="0C2A73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Montserrat" pitchFamily="2" charset="-52"/>
              </a:rPr>
              <a:t>Процентные ставки по собственным продуктам Банка — от 10,5% годовых.</a:t>
            </a:r>
          </a:p>
          <a:p>
            <a:pPr marL="285750" indent="-285750">
              <a:buClr>
                <a:srgbClr val="0C2A73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Montserrat" pitchFamily="2" charset="-52"/>
              </a:rPr>
              <a:t>Сумма кредитования —до 500 000 000 рублей.</a:t>
            </a:r>
          </a:p>
          <a:p>
            <a:pPr marL="285750" indent="-285750">
              <a:buClr>
                <a:srgbClr val="0C2A73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Montserrat" pitchFamily="2" charset="-52"/>
              </a:rPr>
              <a:t>Формат кредитования — разовый кредит, кредитная линия (возобновляемая и </a:t>
            </a:r>
            <a:r>
              <a:rPr lang="ru-RU" dirty="0" err="1">
                <a:latin typeface="Montserrat" pitchFamily="2" charset="-52"/>
              </a:rPr>
              <a:t>невозобновляемая</a:t>
            </a:r>
            <a:r>
              <a:rPr lang="ru-RU" dirty="0">
                <a:latin typeface="Montserrat" pitchFamily="2" charset="-52"/>
              </a:rPr>
              <a:t>), овердрафт.</a:t>
            </a:r>
          </a:p>
        </p:txBody>
      </p:sp>
    </p:spTree>
    <p:extLst>
      <p:ext uri="{BB962C8B-B14F-4D97-AF65-F5344CB8AC3E}">
        <p14:creationId xmlns:p14="http://schemas.microsoft.com/office/powerpoint/2010/main" val="1475607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" y="1"/>
            <a:ext cx="12192001" cy="6858000"/>
          </a:xfrm>
          <a:prstGeom prst="rect">
            <a:avLst/>
          </a:prstGeom>
          <a:solidFill>
            <a:srgbClr val="333333"/>
          </a:solidFill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6586" y="4698206"/>
            <a:ext cx="5838825" cy="1325563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  <a:latin typeface="Montserrat Medium" pitchFamily="2" charset="-52"/>
              </a:rPr>
              <a:t>Этапы реализации </a:t>
            </a:r>
            <a:br>
              <a:rPr lang="ru-RU" dirty="0">
                <a:solidFill>
                  <a:schemeClr val="bg1"/>
                </a:solidFill>
                <a:latin typeface="Montserrat Medium" pitchFamily="2" charset="-52"/>
              </a:rPr>
            </a:br>
            <a:r>
              <a:rPr lang="ru-RU" dirty="0">
                <a:solidFill>
                  <a:schemeClr val="bg1"/>
                </a:solidFill>
                <a:latin typeface="Montserrat Medium" pitchFamily="2" charset="-52"/>
              </a:rPr>
              <a:t>бизнес-плана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570" y="1081086"/>
            <a:ext cx="2990856" cy="2990854"/>
          </a:xfrm>
        </p:spPr>
      </p:pic>
    </p:spTree>
    <p:extLst>
      <p:ext uri="{BB962C8B-B14F-4D97-AF65-F5344CB8AC3E}">
        <p14:creationId xmlns:p14="http://schemas.microsoft.com/office/powerpoint/2010/main" val="13130302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1975" y="889000"/>
            <a:ext cx="4924425" cy="1325563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333333"/>
                </a:solidFill>
                <a:latin typeface="Montserrat Medium" pitchFamily="2" charset="-52"/>
              </a:rPr>
              <a:t>Приобретение земельного участка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1975" y="2654300"/>
            <a:ext cx="47244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rgbClr val="333333"/>
                </a:solidFill>
                <a:latin typeface="Montserrat" pitchFamily="2" charset="-52"/>
              </a:rPr>
              <a:t>Выбор земельного участка с помощью сайта «Публичной кадастровой карты</a:t>
            </a:r>
            <a:r>
              <a:rPr lang="en-US" sz="2000" dirty="0">
                <a:solidFill>
                  <a:srgbClr val="333333"/>
                </a:solidFill>
                <a:latin typeface="Montserrat" pitchFamily="2" charset="-52"/>
              </a:rPr>
              <a:t>:</a:t>
            </a:r>
            <a:br>
              <a:rPr lang="ru-RU" sz="2000" dirty="0">
                <a:solidFill>
                  <a:srgbClr val="333333"/>
                </a:solidFill>
                <a:latin typeface="Montserrat" pitchFamily="2" charset="-52"/>
              </a:rPr>
            </a:br>
            <a:r>
              <a:rPr lang="en-US" sz="2000" dirty="0">
                <a:solidFill>
                  <a:srgbClr val="F24840"/>
                </a:solidFill>
                <a:latin typeface="Montserrat" pitchFamily="2" charset="-52"/>
              </a:rPr>
              <a:t>pkk.rosreestr.ru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333333"/>
                </a:solidFill>
                <a:latin typeface="Montserrat" pitchFamily="2" charset="-52"/>
              </a:rPr>
              <a:t>Здесь указаны все границы и прилегающие участки, которые также внесены в реестр. </a:t>
            </a:r>
            <a:endParaRPr lang="en-US" sz="2000" dirty="0">
              <a:solidFill>
                <a:srgbClr val="333333"/>
              </a:solidFill>
              <a:latin typeface="Montserrat" pitchFamily="2" charset="-52"/>
            </a:endParaRPr>
          </a:p>
          <a:p>
            <a:pPr marL="0" indent="0">
              <a:buNone/>
            </a:pPr>
            <a:r>
              <a:rPr lang="ru-RU" sz="2000" dirty="0">
                <a:solidFill>
                  <a:srgbClr val="333333"/>
                </a:solidFill>
                <a:latin typeface="Montserrat" pitchFamily="2" charset="-52"/>
              </a:rPr>
              <a:t>Нужный участок можно тщательно рассмотреть на цифровой топографической карте и на космическом снимке.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0887"/>
          <a:stretch/>
        </p:blipFill>
        <p:spPr>
          <a:xfrm>
            <a:off x="5486400" y="0"/>
            <a:ext cx="6705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1658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25600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F24840"/>
                </a:solidFill>
                <a:latin typeface="Montserrat Medium" pitchFamily="2" charset="-52"/>
              </a:rPr>
              <a:t>Продажа</a:t>
            </a:r>
            <a:r>
              <a:rPr lang="ru-RU" sz="2800" dirty="0">
                <a:solidFill>
                  <a:srgbClr val="333333"/>
                </a:solidFill>
                <a:latin typeface="Montserrat Medium" pitchFamily="2" charset="-52"/>
              </a:rPr>
              <a:t> </a:t>
            </a:r>
            <a:r>
              <a:rPr lang="ru-RU" sz="2800" dirty="0">
                <a:solidFill>
                  <a:srgbClr val="F24840"/>
                </a:solidFill>
                <a:latin typeface="Montserrat Medium" pitchFamily="2" charset="-52"/>
              </a:rPr>
              <a:t>земельных участков</a:t>
            </a:r>
            <a:r>
              <a:rPr lang="ru-RU" sz="2800" dirty="0">
                <a:solidFill>
                  <a:srgbClr val="333333"/>
                </a:solidFill>
                <a:latin typeface="Montserrat Medium" pitchFamily="2" charset="-52"/>
              </a:rPr>
              <a:t>, находящихся в государственной или муниципальной собственности, осуществляется </a:t>
            </a:r>
            <a:r>
              <a:rPr lang="ru-RU" sz="2800" dirty="0">
                <a:solidFill>
                  <a:srgbClr val="F24840"/>
                </a:solidFill>
                <a:latin typeface="Montserrat Medium" pitchFamily="2" charset="-52"/>
              </a:rPr>
              <a:t>на торгах</a:t>
            </a:r>
            <a:r>
              <a:rPr lang="ru-RU" sz="2800" dirty="0">
                <a:solidFill>
                  <a:srgbClr val="333333"/>
                </a:solidFill>
                <a:latin typeface="Montserrat Medium" pitchFamily="2" charset="-52"/>
              </a:rPr>
              <a:t>, проводимых в форме </a:t>
            </a:r>
            <a:r>
              <a:rPr lang="ru-RU" sz="2800" dirty="0">
                <a:solidFill>
                  <a:srgbClr val="F24840"/>
                </a:solidFill>
                <a:latin typeface="Montserrat Medium" pitchFamily="2" charset="-52"/>
              </a:rPr>
              <a:t>аукционов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60667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solidFill>
                  <a:srgbClr val="F24840"/>
                </a:solidFill>
                <a:latin typeface="Montserrat" pitchFamily="2" charset="-52"/>
              </a:rPr>
              <a:t>Без проведения торгов </a:t>
            </a:r>
            <a:r>
              <a:rPr lang="ru-RU" sz="1800" dirty="0">
                <a:solidFill>
                  <a:srgbClr val="333333"/>
                </a:solidFill>
                <a:latin typeface="Montserrat" pitchFamily="2" charset="-52"/>
              </a:rPr>
              <a:t>осуществляется продажа: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ru-RU" sz="1800" dirty="0">
                <a:solidFill>
                  <a:srgbClr val="333333"/>
                </a:solidFill>
                <a:latin typeface="Montserrat" pitchFamily="2" charset="-52"/>
              </a:rPr>
              <a:t>земельных участков, образованных из земельного участка, предоставленного </a:t>
            </a:r>
            <a:r>
              <a:rPr lang="ru-RU" sz="1800" dirty="0">
                <a:solidFill>
                  <a:srgbClr val="F24840"/>
                </a:solidFill>
                <a:latin typeface="Montserrat" pitchFamily="2" charset="-52"/>
              </a:rPr>
              <a:t>по договору аренды или договору безвозмездного пользования </a:t>
            </a:r>
            <a:r>
              <a:rPr lang="ru-RU" sz="1800" dirty="0">
                <a:solidFill>
                  <a:srgbClr val="333333"/>
                </a:solidFill>
                <a:latin typeface="Montserrat" pitchFamily="2" charset="-52"/>
              </a:rPr>
              <a:t>в целях комплексного освоения, развития территории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ru-RU" sz="1800" dirty="0">
                <a:solidFill>
                  <a:srgbClr val="333333"/>
                </a:solidFill>
                <a:latin typeface="Montserrat" pitchFamily="2" charset="-52"/>
              </a:rPr>
              <a:t>земельных участков, образованных из земельного участка, </a:t>
            </a:r>
            <a:r>
              <a:rPr lang="ru-RU" sz="1800" dirty="0">
                <a:solidFill>
                  <a:srgbClr val="F24840"/>
                </a:solidFill>
                <a:latin typeface="Montserrat" pitchFamily="2" charset="-52"/>
              </a:rPr>
              <a:t>предоставленного садоводческому или огородническому некоммерческому товариществу</a:t>
            </a:r>
            <a:r>
              <a:rPr lang="ru-RU" sz="1800" dirty="0">
                <a:solidFill>
                  <a:srgbClr val="333333"/>
                </a:solidFill>
                <a:latin typeface="Montserrat" pitchFamily="2" charset="-52"/>
              </a:rPr>
              <a:t>, за исключением земельных участков общего назначения, членам такого товарищества и т.д.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333333"/>
                </a:solidFill>
                <a:latin typeface="Montserrat" pitchFamily="2" charset="-52"/>
              </a:rPr>
              <a:t>Также можно приобрести земельный участок на основе </a:t>
            </a:r>
            <a:r>
              <a:rPr lang="ru-RU" sz="1800" dirty="0">
                <a:solidFill>
                  <a:srgbClr val="F24840"/>
                </a:solidFill>
                <a:latin typeface="Montserrat" pitchFamily="2" charset="-52"/>
              </a:rPr>
              <a:t>пожизненной ренты</a:t>
            </a:r>
          </a:p>
          <a:p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838200" y="2095500"/>
            <a:ext cx="10915650" cy="0"/>
          </a:xfrm>
          <a:prstGeom prst="line">
            <a:avLst/>
          </a:prstGeom>
          <a:ln w="28575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82255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333333"/>
                </a:solidFill>
                <a:latin typeface="Montserrat Medium" pitchFamily="2" charset="-52"/>
              </a:rPr>
              <a:t>Обустройство приобретённого имущества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35175"/>
            <a:ext cx="10515600" cy="4351338"/>
          </a:xfrm>
        </p:spPr>
        <p:txBody>
          <a:bodyPr>
            <a:normAutofit/>
          </a:bodyPr>
          <a:lstStyle/>
          <a:p>
            <a:pPr lvl="0"/>
            <a:r>
              <a:rPr lang="ru-RU" sz="2000" dirty="0">
                <a:solidFill>
                  <a:srgbClr val="333333"/>
                </a:solidFill>
                <a:latin typeface="Montserrat" pitchFamily="2" charset="-52"/>
              </a:rPr>
              <a:t>Необходимо приобрести автопарк гоночных машин.</a:t>
            </a:r>
          </a:p>
          <a:p>
            <a:pPr lvl="0"/>
            <a:r>
              <a:rPr lang="ru-RU" sz="2000" dirty="0">
                <a:solidFill>
                  <a:srgbClr val="333333"/>
                </a:solidFill>
                <a:latin typeface="Montserrat" pitchFamily="2" charset="-52"/>
              </a:rPr>
              <a:t>Оборудовать место обслуживания и хранения машин.</a:t>
            </a:r>
          </a:p>
          <a:p>
            <a:pPr lvl="0"/>
            <a:r>
              <a:rPr lang="ru-RU" sz="2000" dirty="0">
                <a:solidFill>
                  <a:srgbClr val="333333"/>
                </a:solidFill>
                <a:latin typeface="Montserrat" pitchFamily="2" charset="-52"/>
              </a:rPr>
              <a:t>Оборудовать место заправки автомобилей.</a:t>
            </a:r>
          </a:p>
          <a:p>
            <a:pPr lvl="0"/>
            <a:r>
              <a:rPr lang="ru-RU" sz="2000" dirty="0">
                <a:solidFill>
                  <a:srgbClr val="333333"/>
                </a:solidFill>
                <a:latin typeface="Montserrat" pitchFamily="2" charset="-52"/>
              </a:rPr>
              <a:t>Построить зону отдыха для клиентов.</a:t>
            </a:r>
          </a:p>
          <a:p>
            <a:pPr lvl="0"/>
            <a:r>
              <a:rPr lang="ru-RU" sz="2000" dirty="0">
                <a:solidFill>
                  <a:srgbClr val="333333"/>
                </a:solidFill>
                <a:latin typeface="Montserrat" pitchFamily="2" charset="-52"/>
              </a:rPr>
              <a:t>Построить стадион, трассу.</a:t>
            </a:r>
          </a:p>
          <a:p>
            <a:pPr lvl="0"/>
            <a:r>
              <a:rPr lang="ru-RU" sz="2000" dirty="0">
                <a:solidFill>
                  <a:srgbClr val="333333"/>
                </a:solidFill>
                <a:latin typeface="Montserrat" pitchFamily="2" charset="-52"/>
              </a:rPr>
              <a:t>Освободить место для постройки гостиничного, ресторанного и развлекательного комплекса.</a:t>
            </a:r>
          </a:p>
          <a:p>
            <a:r>
              <a:rPr lang="ru-RU" sz="2000" dirty="0">
                <a:solidFill>
                  <a:srgbClr val="333333"/>
                </a:solidFill>
                <a:latin typeface="Montserrat" pitchFamily="2" charset="-52"/>
              </a:rPr>
              <a:t>Обеспечение системы безопасности как для сотрудников, так и для клиентов.</a:t>
            </a:r>
          </a:p>
        </p:txBody>
      </p:sp>
    </p:spTree>
    <p:extLst>
      <p:ext uri="{BB962C8B-B14F-4D97-AF65-F5344CB8AC3E}">
        <p14:creationId xmlns:p14="http://schemas.microsoft.com/office/powerpoint/2010/main" val="20394700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1" y="1"/>
            <a:ext cx="12192001" cy="6858000"/>
          </a:xfrm>
          <a:prstGeom prst="rect">
            <a:avLst/>
          </a:prstGeom>
          <a:solidFill>
            <a:srgbClr val="333333"/>
          </a:solidFill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142" y="737686"/>
            <a:ext cx="5719805" cy="4632600"/>
          </a:xfrm>
        </p:spPr>
        <p:txBody>
          <a:bodyPr>
            <a:normAutofit/>
          </a:bodyPr>
          <a:lstStyle/>
          <a:p>
            <a:r>
              <a:rPr lang="ru-RU" sz="4200" dirty="0" err="1">
                <a:solidFill>
                  <a:srgbClr val="F24840"/>
                </a:solidFill>
                <a:latin typeface="Montserrat Medium" pitchFamily="2" charset="-52"/>
              </a:rPr>
              <a:t>Найм</a:t>
            </a:r>
            <a:r>
              <a:rPr lang="ru-RU" sz="4200" dirty="0">
                <a:solidFill>
                  <a:schemeClr val="bg1"/>
                </a:solidFill>
                <a:latin typeface="Montserrat Medium" pitchFamily="2" charset="-52"/>
              </a:rPr>
              <a:t> сотрудников организации и</a:t>
            </a:r>
            <a:br>
              <a:rPr lang="ru-RU" sz="4200" dirty="0">
                <a:solidFill>
                  <a:schemeClr val="bg1"/>
                </a:solidFill>
                <a:latin typeface="Montserrat Medium" pitchFamily="2" charset="-52"/>
              </a:rPr>
            </a:br>
            <a:r>
              <a:rPr lang="ru-RU" sz="4200" dirty="0">
                <a:solidFill>
                  <a:srgbClr val="F24840"/>
                </a:solidFill>
                <a:latin typeface="Montserrat Medium" pitchFamily="2" charset="-52"/>
              </a:rPr>
              <a:t>Продвижение</a:t>
            </a:r>
            <a:r>
              <a:rPr lang="ru-RU" sz="4200" dirty="0">
                <a:solidFill>
                  <a:schemeClr val="bg1"/>
                </a:solidFill>
                <a:latin typeface="Montserrat Medium" pitchFamily="2" charset="-52"/>
              </a:rPr>
              <a:t> автодрома</a:t>
            </a:r>
          </a:p>
        </p:txBody>
      </p:sp>
      <p:pic>
        <p:nvPicPr>
          <p:cNvPr id="9220" name="Picture 4" descr="https://www.sott.net/image/s22/450319/full/1280px_SF_Donington_Liverpool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949" y="4290602"/>
            <a:ext cx="3632654" cy="257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st.weblancer.net/download/3536283_935x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604" y="4290603"/>
            <a:ext cx="2567396" cy="257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primamediamts.gcdn.co/f/big/2473/2472325.jpeg?3788a36eb5560a1be8167273cedd618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6"/>
          <a:stretch/>
        </p:blipFill>
        <p:spPr bwMode="auto">
          <a:xfrm>
            <a:off x="5991948" y="-10820"/>
            <a:ext cx="620005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431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33333"/>
          </a:solidFill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2888" y="219075"/>
            <a:ext cx="7705726" cy="4191000"/>
          </a:xfrm>
          <a:ln w="28575">
            <a:solidFill>
              <a:srgbClr val="E54B44"/>
            </a:solidFill>
          </a:ln>
        </p:spPr>
        <p:txBody>
          <a:bodyPr>
            <a:noAutofit/>
          </a:bodyPr>
          <a:lstStyle/>
          <a:p>
            <a:r>
              <a:rPr lang="ru-RU" sz="1600" b="1" u="sng" dirty="0">
                <a:solidFill>
                  <a:schemeClr val="bg1"/>
                </a:solidFill>
                <a:latin typeface="Montserrat Medium" pitchFamily="2" charset="-52"/>
              </a:rPr>
              <a:t>Актуальность. </a:t>
            </a:r>
            <a:r>
              <a:rPr lang="ru-RU" sz="1600" dirty="0">
                <a:solidFill>
                  <a:schemeClr val="bg1"/>
                </a:solidFill>
                <a:latin typeface="Montserrat Medium" pitchFamily="2" charset="-52"/>
              </a:rPr>
              <a:t>В настоящее время Оренбургская область является дотационным регионом, для нашей области характерно отставание по темпам экономического развития от превалирующей части субъектов РФ, что обуславливает отток трудоспособной части населения в возрасте до 30 лет (молодёжи). Особенностью Оренбургской области является ориентация на промышленный сектор рынка. В административном центре области – городе Оренбурге располагается более 50 промышленных заводов и предприятий, одними из самых крупных являются: ООО «Газпром добыча Оренбург», ОАО "По Стрела", ОАО "Инвертор", Оренбургский гелиевый завод и т.д. Однако, природный потенциал Оренбургской области исчерпывается, дальнейшая ориентация на сырьевую базу области не может обеспечить её экономическую стабильность. Для вывода Оренбургской области на другой уровень развития, необходимо открыть культурно-массовое предприятие, им может быть профессиональный автодром. Сфера услуг в Оренбурге является недостаточно развитой рыночной нишей, что придаст существенный толчок к развитию и позволит развить туристическую инфраструктуру области.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839" y="2498070"/>
            <a:ext cx="7451328" cy="426216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3473338-4302-4919-A4F4-620489A68CB6}"/>
              </a:ext>
            </a:extLst>
          </p:cNvPr>
          <p:cNvSpPr txBox="1"/>
          <p:nvPr/>
        </p:nvSpPr>
        <p:spPr>
          <a:xfrm>
            <a:off x="7278489" y="4629150"/>
            <a:ext cx="4810125" cy="1743075"/>
          </a:xfrm>
          <a:prstGeom prst="rect">
            <a:avLst/>
          </a:prstGeom>
          <a:noFill/>
          <a:ln w="28575">
            <a:solidFill>
              <a:srgbClr val="E54B44"/>
            </a:solidFill>
          </a:ln>
        </p:spPr>
        <p:txBody>
          <a:bodyPr wrap="square" rtlCol="0">
            <a:spAutoFit/>
          </a:bodyPr>
          <a:lstStyle/>
          <a:p>
            <a:r>
              <a:rPr lang="ru-RU" b="1" u="sng" dirty="0">
                <a:solidFill>
                  <a:schemeClr val="bg1"/>
                </a:solidFill>
              </a:rPr>
              <a:t>Цели.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Глобальная – обеспечить переход на новый вектор экономического развития Оренбургской области за счёт ориентации на развитие сферы услуг.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50126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1" y="1"/>
            <a:ext cx="12192001" cy="6858000"/>
          </a:xfrm>
          <a:prstGeom prst="rect">
            <a:avLst/>
          </a:prstGeom>
          <a:solidFill>
            <a:srgbClr val="333333"/>
          </a:solidFill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73509" y="278573"/>
            <a:ext cx="5417457" cy="5163377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F24840"/>
                </a:solidFill>
                <a:latin typeface="Montserrat Medium" pitchFamily="2" charset="-52"/>
              </a:rPr>
              <a:t>Заключение договоров </a:t>
            </a:r>
            <a:r>
              <a:rPr lang="ru-RU" sz="4000" dirty="0">
                <a:solidFill>
                  <a:schemeClr val="bg1"/>
                </a:solidFill>
                <a:latin typeface="Montserrat Medium" pitchFamily="2" charset="-52"/>
              </a:rPr>
              <a:t>со сторонними организациями, обеспечивающими иные виды услуг</a:t>
            </a:r>
          </a:p>
        </p:txBody>
      </p:sp>
      <p:pic>
        <p:nvPicPr>
          <p:cNvPr id="10242" name="Picture 2" descr="https://avatars.mds.yandex.net/get-altay/2809325/2a000001705ddeca8f8868c457a2400c3356/XXX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27865"/>
            <a:ext cx="3373513" cy="255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www.center-omega.ru/upload/medialibrary/136/136eecd9e5ae99ebdc281c6a5ca28bb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513" y="4429285"/>
            <a:ext cx="3570514" cy="244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www.f1news.ru/gallery/d/745624-3/3330913_1200p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907"/>
            <a:ext cx="6944027" cy="4635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662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-1" y="1"/>
            <a:ext cx="12192001" cy="6858000"/>
          </a:xfrm>
          <a:prstGeom prst="rect">
            <a:avLst/>
          </a:prstGeom>
          <a:solidFill>
            <a:srgbClr val="333333"/>
          </a:solidFill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534150" cy="213995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  <a:latin typeface="Montserrat Medium" pitchFamily="2" charset="-52"/>
              </a:rPr>
              <a:t>Разработка мобильного </a:t>
            </a:r>
            <a:r>
              <a:rPr lang="ru-RU" dirty="0">
                <a:solidFill>
                  <a:srgbClr val="FF3F3D"/>
                </a:solidFill>
                <a:latin typeface="Montserrat Medium" pitchFamily="2" charset="-52"/>
              </a:rPr>
              <a:t>приложения</a:t>
            </a:r>
          </a:p>
        </p:txBody>
      </p:sp>
      <p:pic>
        <p:nvPicPr>
          <p:cNvPr id="11266" name="Picture 2" descr="https://mir-s3-cdn-cf.behance.net/project_modules/2800/2a7d2875551797.5c501d7398d79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782" y="0"/>
            <a:ext cx="43812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504727" y="3892492"/>
            <a:ext cx="975948" cy="1367405"/>
          </a:xfrm>
          <a:prstGeom prst="rect">
            <a:avLst/>
          </a:prstGeom>
          <a:solidFill>
            <a:srgbClr val="757575"/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527263" y="5172075"/>
            <a:ext cx="378737" cy="244446"/>
          </a:xfrm>
          <a:prstGeom prst="rect">
            <a:avLst/>
          </a:prstGeom>
          <a:solidFill>
            <a:srgbClr val="757575"/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159501" y="5172075"/>
            <a:ext cx="378737" cy="244446"/>
          </a:xfrm>
          <a:prstGeom prst="rect">
            <a:avLst/>
          </a:prstGeom>
          <a:solidFill>
            <a:srgbClr val="757575"/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315325" y="5016500"/>
            <a:ext cx="495300" cy="1035050"/>
          </a:xfrm>
          <a:prstGeom prst="rect">
            <a:avLst/>
          </a:prstGeom>
          <a:solidFill>
            <a:srgbClr val="2C2C2C"/>
          </a:solidFill>
          <a:ln>
            <a:solidFill>
              <a:srgbClr val="2C2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90" t="20368" r="24266" b="21360"/>
          <a:stretch/>
        </p:blipFill>
        <p:spPr>
          <a:xfrm>
            <a:off x="9558696" y="4925930"/>
            <a:ext cx="868009" cy="2699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200" y="2609850"/>
            <a:ext cx="67604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Montserrat" pitchFamily="2" charset="-52"/>
              </a:rPr>
              <a:t>Приложение будет содержать информацию об: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Montserrat" pitchFamily="2" charset="-52"/>
              </a:rPr>
              <a:t>режиме работы автодроме;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Montserrat" pitchFamily="2" charset="-52"/>
              </a:rPr>
              <a:t>возможности записаться на уроки по вождению или катания на автомобиле;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Montserrat" pitchFamily="2" charset="-52"/>
              </a:rPr>
              <a:t>также представлен весь автопарк и специалисты по вождению;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Montserrat" pitchFamily="2" charset="-52"/>
              </a:rPr>
              <a:t>возможности поставить ставки на определённого гонщика, участвующего в спортивных соревнованиях.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Montserrat" pitchFamily="2" charset="-52"/>
              </a:rPr>
              <a:t>режим работы гостиницы, ресторанов с возможностью записи и выбора предоставляемых услуг</a:t>
            </a:r>
          </a:p>
        </p:txBody>
      </p:sp>
    </p:spTree>
    <p:extLst>
      <p:ext uri="{BB962C8B-B14F-4D97-AF65-F5344CB8AC3E}">
        <p14:creationId xmlns:p14="http://schemas.microsoft.com/office/powerpoint/2010/main" val="7345066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47626" y="0"/>
            <a:ext cx="12239625" cy="6858000"/>
          </a:xfrm>
          <a:prstGeom prst="rect">
            <a:avLst/>
          </a:prstGeom>
          <a:solidFill>
            <a:srgbClr val="333333"/>
          </a:solidFill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4017" y="4622993"/>
            <a:ext cx="5647983" cy="2249349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  <a:latin typeface="Montserrat Medium" pitchFamily="2" charset="-52"/>
              </a:rPr>
              <a:t>Поддержание </a:t>
            </a:r>
            <a:r>
              <a:rPr lang="ru-RU" dirty="0">
                <a:solidFill>
                  <a:srgbClr val="FF3F3D"/>
                </a:solidFill>
                <a:latin typeface="Montserrat Medium" pitchFamily="2" charset="-52"/>
              </a:rPr>
              <a:t>стабильности функционирования </a:t>
            </a:r>
            <a:r>
              <a:rPr lang="ru-RU" dirty="0">
                <a:solidFill>
                  <a:schemeClr val="bg1"/>
                </a:solidFill>
                <a:latin typeface="Montserrat Medium" pitchFamily="2" charset="-52"/>
              </a:rPr>
              <a:t>организации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4685385"/>
              </p:ext>
            </p:extLst>
          </p:nvPr>
        </p:nvGraphicFramePr>
        <p:xfrm>
          <a:off x="-2133944" y="602458"/>
          <a:ext cx="12439995" cy="3071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67085">
                  <a:extLst>
                    <a:ext uri="{9D8B030D-6E8A-4147-A177-3AD203B41FA5}">
                      <a16:colId xmlns:a16="http://schemas.microsoft.com/office/drawing/2014/main" val="786970089"/>
                    </a:ext>
                  </a:extLst>
                </a:gridCol>
                <a:gridCol w="344349">
                  <a:extLst>
                    <a:ext uri="{9D8B030D-6E8A-4147-A177-3AD203B41FA5}">
                      <a16:colId xmlns:a16="http://schemas.microsoft.com/office/drawing/2014/main" val="4098430334"/>
                    </a:ext>
                  </a:extLst>
                </a:gridCol>
                <a:gridCol w="319752">
                  <a:extLst>
                    <a:ext uri="{9D8B030D-6E8A-4147-A177-3AD203B41FA5}">
                      <a16:colId xmlns:a16="http://schemas.microsoft.com/office/drawing/2014/main" val="1898539163"/>
                    </a:ext>
                  </a:extLst>
                </a:gridCol>
                <a:gridCol w="307454">
                  <a:extLst>
                    <a:ext uri="{9D8B030D-6E8A-4147-A177-3AD203B41FA5}">
                      <a16:colId xmlns:a16="http://schemas.microsoft.com/office/drawing/2014/main" val="1685116514"/>
                    </a:ext>
                  </a:extLst>
                </a:gridCol>
                <a:gridCol w="307454">
                  <a:extLst>
                    <a:ext uri="{9D8B030D-6E8A-4147-A177-3AD203B41FA5}">
                      <a16:colId xmlns:a16="http://schemas.microsoft.com/office/drawing/2014/main" val="1884098154"/>
                    </a:ext>
                  </a:extLst>
                </a:gridCol>
                <a:gridCol w="319752">
                  <a:extLst>
                    <a:ext uri="{9D8B030D-6E8A-4147-A177-3AD203B41FA5}">
                      <a16:colId xmlns:a16="http://schemas.microsoft.com/office/drawing/2014/main" val="2910591757"/>
                    </a:ext>
                  </a:extLst>
                </a:gridCol>
                <a:gridCol w="295155">
                  <a:extLst>
                    <a:ext uri="{9D8B030D-6E8A-4147-A177-3AD203B41FA5}">
                      <a16:colId xmlns:a16="http://schemas.microsoft.com/office/drawing/2014/main" val="2113910774"/>
                    </a:ext>
                  </a:extLst>
                </a:gridCol>
                <a:gridCol w="295155">
                  <a:extLst>
                    <a:ext uri="{9D8B030D-6E8A-4147-A177-3AD203B41FA5}">
                      <a16:colId xmlns:a16="http://schemas.microsoft.com/office/drawing/2014/main" val="2067056174"/>
                    </a:ext>
                  </a:extLst>
                </a:gridCol>
                <a:gridCol w="307454">
                  <a:extLst>
                    <a:ext uri="{9D8B030D-6E8A-4147-A177-3AD203B41FA5}">
                      <a16:colId xmlns:a16="http://schemas.microsoft.com/office/drawing/2014/main" val="2936916375"/>
                    </a:ext>
                  </a:extLst>
                </a:gridCol>
                <a:gridCol w="307454">
                  <a:extLst>
                    <a:ext uri="{9D8B030D-6E8A-4147-A177-3AD203B41FA5}">
                      <a16:colId xmlns:a16="http://schemas.microsoft.com/office/drawing/2014/main" val="1229093296"/>
                    </a:ext>
                  </a:extLst>
                </a:gridCol>
                <a:gridCol w="295155">
                  <a:extLst>
                    <a:ext uri="{9D8B030D-6E8A-4147-A177-3AD203B41FA5}">
                      <a16:colId xmlns:a16="http://schemas.microsoft.com/office/drawing/2014/main" val="3882124195"/>
                    </a:ext>
                  </a:extLst>
                </a:gridCol>
                <a:gridCol w="293516">
                  <a:extLst>
                    <a:ext uri="{9D8B030D-6E8A-4147-A177-3AD203B41FA5}">
                      <a16:colId xmlns:a16="http://schemas.microsoft.com/office/drawing/2014/main" val="1729683542"/>
                    </a:ext>
                  </a:extLst>
                </a:gridCol>
                <a:gridCol w="295155">
                  <a:extLst>
                    <a:ext uri="{9D8B030D-6E8A-4147-A177-3AD203B41FA5}">
                      <a16:colId xmlns:a16="http://schemas.microsoft.com/office/drawing/2014/main" val="2519626035"/>
                    </a:ext>
                  </a:extLst>
                </a:gridCol>
                <a:gridCol w="402560">
                  <a:extLst>
                    <a:ext uri="{9D8B030D-6E8A-4147-A177-3AD203B41FA5}">
                      <a16:colId xmlns:a16="http://schemas.microsoft.com/office/drawing/2014/main" val="2625100613"/>
                    </a:ext>
                  </a:extLst>
                </a:gridCol>
                <a:gridCol w="348449">
                  <a:extLst>
                    <a:ext uri="{9D8B030D-6E8A-4147-A177-3AD203B41FA5}">
                      <a16:colId xmlns:a16="http://schemas.microsoft.com/office/drawing/2014/main" val="2101777662"/>
                    </a:ext>
                  </a:extLst>
                </a:gridCol>
                <a:gridCol w="348449">
                  <a:extLst>
                    <a:ext uri="{9D8B030D-6E8A-4147-A177-3AD203B41FA5}">
                      <a16:colId xmlns:a16="http://schemas.microsoft.com/office/drawing/2014/main" val="3481298975"/>
                    </a:ext>
                  </a:extLst>
                </a:gridCol>
                <a:gridCol w="348449">
                  <a:extLst>
                    <a:ext uri="{9D8B030D-6E8A-4147-A177-3AD203B41FA5}">
                      <a16:colId xmlns:a16="http://schemas.microsoft.com/office/drawing/2014/main" val="3555894257"/>
                    </a:ext>
                  </a:extLst>
                </a:gridCol>
                <a:gridCol w="307454">
                  <a:extLst>
                    <a:ext uri="{9D8B030D-6E8A-4147-A177-3AD203B41FA5}">
                      <a16:colId xmlns:a16="http://schemas.microsoft.com/office/drawing/2014/main" val="1136872166"/>
                    </a:ext>
                  </a:extLst>
                </a:gridCol>
                <a:gridCol w="319752">
                  <a:extLst>
                    <a:ext uri="{9D8B030D-6E8A-4147-A177-3AD203B41FA5}">
                      <a16:colId xmlns:a16="http://schemas.microsoft.com/office/drawing/2014/main" val="4028663737"/>
                    </a:ext>
                  </a:extLst>
                </a:gridCol>
                <a:gridCol w="295155">
                  <a:extLst>
                    <a:ext uri="{9D8B030D-6E8A-4147-A177-3AD203B41FA5}">
                      <a16:colId xmlns:a16="http://schemas.microsoft.com/office/drawing/2014/main" val="1337731839"/>
                    </a:ext>
                  </a:extLst>
                </a:gridCol>
                <a:gridCol w="307454">
                  <a:extLst>
                    <a:ext uri="{9D8B030D-6E8A-4147-A177-3AD203B41FA5}">
                      <a16:colId xmlns:a16="http://schemas.microsoft.com/office/drawing/2014/main" val="3599907395"/>
                    </a:ext>
                  </a:extLst>
                </a:gridCol>
                <a:gridCol w="295155">
                  <a:extLst>
                    <a:ext uri="{9D8B030D-6E8A-4147-A177-3AD203B41FA5}">
                      <a16:colId xmlns:a16="http://schemas.microsoft.com/office/drawing/2014/main" val="2901626291"/>
                    </a:ext>
                  </a:extLst>
                </a:gridCol>
                <a:gridCol w="332050">
                  <a:extLst>
                    <a:ext uri="{9D8B030D-6E8A-4147-A177-3AD203B41FA5}">
                      <a16:colId xmlns:a16="http://schemas.microsoft.com/office/drawing/2014/main" val="4117872788"/>
                    </a:ext>
                  </a:extLst>
                </a:gridCol>
                <a:gridCol w="332050">
                  <a:extLst>
                    <a:ext uri="{9D8B030D-6E8A-4147-A177-3AD203B41FA5}">
                      <a16:colId xmlns:a16="http://schemas.microsoft.com/office/drawing/2014/main" val="1234166049"/>
                    </a:ext>
                  </a:extLst>
                </a:gridCol>
                <a:gridCol w="368125">
                  <a:extLst>
                    <a:ext uri="{9D8B030D-6E8A-4147-A177-3AD203B41FA5}">
                      <a16:colId xmlns:a16="http://schemas.microsoft.com/office/drawing/2014/main" val="2004848607"/>
                    </a:ext>
                  </a:extLst>
                </a:gridCol>
                <a:gridCol w="319752">
                  <a:extLst>
                    <a:ext uri="{9D8B030D-6E8A-4147-A177-3AD203B41FA5}">
                      <a16:colId xmlns:a16="http://schemas.microsoft.com/office/drawing/2014/main" val="2178220054"/>
                    </a:ext>
                  </a:extLst>
                </a:gridCol>
                <a:gridCol w="307454">
                  <a:extLst>
                    <a:ext uri="{9D8B030D-6E8A-4147-A177-3AD203B41FA5}">
                      <a16:colId xmlns:a16="http://schemas.microsoft.com/office/drawing/2014/main" val="2219245896"/>
                    </a:ext>
                  </a:extLst>
                </a:gridCol>
                <a:gridCol w="295155">
                  <a:extLst>
                    <a:ext uri="{9D8B030D-6E8A-4147-A177-3AD203B41FA5}">
                      <a16:colId xmlns:a16="http://schemas.microsoft.com/office/drawing/2014/main" val="4233297818"/>
                    </a:ext>
                  </a:extLst>
                </a:gridCol>
                <a:gridCol w="355827">
                  <a:extLst>
                    <a:ext uri="{9D8B030D-6E8A-4147-A177-3AD203B41FA5}">
                      <a16:colId xmlns:a16="http://schemas.microsoft.com/office/drawing/2014/main" val="2227103651"/>
                    </a:ext>
                  </a:extLst>
                </a:gridCol>
                <a:gridCol w="348449">
                  <a:extLst>
                    <a:ext uri="{9D8B030D-6E8A-4147-A177-3AD203B41FA5}">
                      <a16:colId xmlns:a16="http://schemas.microsoft.com/office/drawing/2014/main" val="2021234273"/>
                    </a:ext>
                  </a:extLst>
                </a:gridCol>
                <a:gridCol w="353366">
                  <a:extLst>
                    <a:ext uri="{9D8B030D-6E8A-4147-A177-3AD203B41FA5}">
                      <a16:colId xmlns:a16="http://schemas.microsoft.com/office/drawing/2014/main" val="1956011611"/>
                    </a:ext>
                  </a:extLst>
                </a:gridCol>
              </a:tblGrid>
              <a:tr h="2430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500" kern="50" dirty="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0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50" dirty="0">
                          <a:solidFill>
                            <a:srgbClr val="FF3F3D"/>
                          </a:solidFill>
                          <a:effectLst/>
                          <a:latin typeface="Montserrat" pitchFamily="2" charset="-52"/>
                        </a:rPr>
                        <a:t>Сентябрь</a:t>
                      </a:r>
                      <a:r>
                        <a:rPr lang="ru-RU" sz="1000" kern="50" dirty="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 </a:t>
                      </a:r>
                      <a:r>
                        <a:rPr lang="ru-RU" sz="1000" kern="50" dirty="0">
                          <a:solidFill>
                            <a:srgbClr val="FF3F3D"/>
                          </a:solidFill>
                          <a:effectLst/>
                          <a:latin typeface="Montserrat" pitchFamily="2" charset="-52"/>
                        </a:rPr>
                        <a:t>202</a:t>
                      </a:r>
                      <a:r>
                        <a:rPr lang="en-US" sz="1000" kern="50" dirty="0">
                          <a:solidFill>
                            <a:srgbClr val="FF3F3D"/>
                          </a:solidFill>
                          <a:effectLst/>
                          <a:latin typeface="Montserrat" pitchFamily="2" charset="-52"/>
                        </a:rPr>
                        <a:t>3</a:t>
                      </a:r>
                      <a:endParaRPr lang="ru-RU" sz="1500" kern="50" dirty="0">
                        <a:solidFill>
                          <a:srgbClr val="FF3F3D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6664679"/>
                  </a:ext>
                </a:extLst>
              </a:tr>
              <a:tr h="3240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500" kern="50" dirty="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kern="50" dirty="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1</a:t>
                      </a:r>
                      <a:endParaRPr lang="ru-RU" sz="1500" kern="50" dirty="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2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3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4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5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6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7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8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9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10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11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12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13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14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kern="50" dirty="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15</a:t>
                      </a:r>
                      <a:endParaRPr lang="ru-RU" sz="1500" kern="50" dirty="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16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17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18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19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20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21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22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23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24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25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26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27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28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29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30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1988469"/>
                  </a:ext>
                </a:extLst>
              </a:tr>
              <a:tr h="3830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500" kern="50" dirty="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 dirty="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6-15</a:t>
                      </a:r>
                      <a:endParaRPr lang="ru-RU" sz="1500" kern="50" dirty="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14-23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22-6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вых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6-15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 dirty="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14-23</a:t>
                      </a:r>
                      <a:endParaRPr lang="ru-RU" sz="1500" kern="50" dirty="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22-6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вых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6-15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14-23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22-6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вых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6-15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14-23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22-6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вых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6-15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14-23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22-6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вых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6-15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14-23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22-6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вых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6-15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14-23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22-6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вых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6-15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14-23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5828335"/>
                  </a:ext>
                </a:extLst>
              </a:tr>
              <a:tr h="3830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500" kern="50" dirty="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 dirty="0" err="1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вых</a:t>
                      </a:r>
                      <a:endParaRPr lang="ru-RU" sz="1500" kern="50" dirty="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6-15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14-23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22-6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вых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6-15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 dirty="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14-23</a:t>
                      </a:r>
                      <a:endParaRPr lang="ru-RU" sz="1500" kern="50" dirty="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 dirty="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22-6</a:t>
                      </a:r>
                      <a:endParaRPr lang="ru-RU" sz="1500" kern="50" dirty="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вых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6-15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14-23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22-6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вых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6-15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14-23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22-6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вых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6-15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14-23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22-6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вых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6-15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14-23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22-6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вых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6-15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14-23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22-6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вых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6-15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809300"/>
                  </a:ext>
                </a:extLst>
              </a:tr>
              <a:tr h="3830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500" kern="50" dirty="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 dirty="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22-6</a:t>
                      </a:r>
                      <a:endParaRPr lang="ru-RU" sz="1500" kern="50" dirty="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вых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6-15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14-23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22-6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вых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 dirty="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6-15</a:t>
                      </a:r>
                      <a:endParaRPr lang="ru-RU" sz="1500" kern="50" dirty="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14-23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22-6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вых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6-15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14-23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22-6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вых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6-15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14-23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22-6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вых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6-15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14-23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 dirty="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22-6</a:t>
                      </a:r>
                      <a:endParaRPr lang="ru-RU" sz="1500" kern="50" dirty="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вых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6-15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14-23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22-6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вых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6-15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14-23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22-6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вых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0226965"/>
                  </a:ext>
                </a:extLst>
              </a:tr>
              <a:tr h="3830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500" kern="50" dirty="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 dirty="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14-23</a:t>
                      </a:r>
                      <a:endParaRPr lang="ru-RU" sz="1500" kern="50" dirty="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22-6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вых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6-15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14-23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22-6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вых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6-15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14-23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22-6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вых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6-15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14-23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22-6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вых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6-15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14-23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22-6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вых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6-15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14-23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22-6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вых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6-15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14-23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22-6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вых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6-15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14-23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22-6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7561261"/>
                  </a:ext>
                </a:extLst>
              </a:tr>
              <a:tr h="2430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500" kern="50" dirty="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 dirty="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1</a:t>
                      </a:r>
                      <a:endParaRPr lang="ru-RU" sz="1500" kern="50" dirty="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1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1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1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1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1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1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1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1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1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1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1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1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1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1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1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1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1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1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1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1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1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1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1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1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1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1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1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1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1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8623110"/>
                  </a:ext>
                </a:extLst>
              </a:tr>
              <a:tr h="2430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500" kern="50" dirty="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 dirty="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1</a:t>
                      </a:r>
                      <a:endParaRPr lang="ru-RU" sz="1500" kern="50" dirty="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1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1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1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1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1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1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1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1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1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1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1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1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1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1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1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1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1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1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1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1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1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1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1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1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1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1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1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1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1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7877710"/>
                  </a:ext>
                </a:extLst>
              </a:tr>
              <a:tr h="2430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500" kern="50" dirty="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1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 dirty="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1</a:t>
                      </a:r>
                      <a:endParaRPr lang="ru-RU" sz="1500" kern="50" dirty="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1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1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1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1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1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1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1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1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1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1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1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1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1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1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1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1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1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1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1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1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1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1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1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1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1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1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1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1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3120432"/>
                  </a:ext>
                </a:extLst>
              </a:tr>
              <a:tr h="2430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500" kern="50" dirty="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kern="50" dirty="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3</a:t>
                      </a:r>
                      <a:endParaRPr lang="ru-RU" sz="1500" kern="50" dirty="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kern="50" dirty="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3</a:t>
                      </a:r>
                      <a:endParaRPr lang="ru-RU" sz="1500" kern="50" dirty="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kern="50" dirty="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3</a:t>
                      </a:r>
                      <a:endParaRPr lang="ru-RU" sz="1500" kern="50" dirty="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kern="50" dirty="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3</a:t>
                      </a:r>
                      <a:endParaRPr lang="ru-RU" sz="1500" kern="50" dirty="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3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3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3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3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3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3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3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3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3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3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3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3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3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3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3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3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3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3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3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3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3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3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3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3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kern="5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3</a:t>
                      </a:r>
                      <a:endParaRPr lang="ru-RU" sz="1500" kern="5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kern="50" dirty="0">
                          <a:solidFill>
                            <a:schemeClr val="bg1"/>
                          </a:solidFill>
                          <a:effectLst/>
                          <a:latin typeface="Montserrat" pitchFamily="2" charset="-52"/>
                        </a:rPr>
                        <a:t>3</a:t>
                      </a:r>
                      <a:endParaRPr lang="ru-RU" sz="1500" kern="50" dirty="0">
                        <a:solidFill>
                          <a:schemeClr val="bg1"/>
                        </a:solidFill>
                        <a:effectLst/>
                        <a:latin typeface="Montserrat" pitchFamily="2" charset="-52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015" marR="8701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26257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75283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492" y="183719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333333"/>
                </a:solidFill>
                <a:latin typeface="Montserrat Medium" pitchFamily="2" charset="-52"/>
              </a:rPr>
              <a:t>Практическая значимость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46755" y="1451101"/>
            <a:ext cx="6585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Montserrat" pitchFamily="2" charset="-52"/>
                <a:ea typeface="Calibri" panose="020F0502020204030204" pitchFamily="34" charset="0"/>
              </a:rPr>
              <a:t>ЭМОЦИОНАЛЬНО-ПСИХОЛОГИЧЕСКАЯ РАЗГРУЗКА</a:t>
            </a:r>
            <a:endParaRPr lang="ru-RU" dirty="0">
              <a:solidFill>
                <a:srgbClr val="333333"/>
              </a:solidFill>
              <a:latin typeface="Montserrat" pitchFamily="2" charset="-52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3" t="31653" r="2656" b="30906"/>
          <a:stretch/>
        </p:blipFill>
        <p:spPr>
          <a:xfrm>
            <a:off x="2971799" y="2794000"/>
            <a:ext cx="6047972" cy="1319047"/>
          </a:xfrm>
        </p:spPr>
      </p:pic>
      <p:sp>
        <p:nvSpPr>
          <p:cNvPr id="8" name="Прямоугольник 7"/>
          <p:cNvSpPr/>
          <p:nvPr/>
        </p:nvSpPr>
        <p:spPr>
          <a:xfrm>
            <a:off x="6911985" y="2167579"/>
            <a:ext cx="3651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Montserrat" pitchFamily="2" charset="-52"/>
                <a:ea typeface="Calibri" panose="020F0502020204030204" pitchFamily="34" charset="0"/>
              </a:rPr>
              <a:t>ЛИЧНОЕ ОБЩЕНИЕ ЛЮДЕЙ</a:t>
            </a:r>
            <a:endParaRPr lang="ru-RU" dirty="0">
              <a:solidFill>
                <a:srgbClr val="333333"/>
              </a:solidFill>
              <a:latin typeface="Montserrat" pitchFamily="2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08830" y="5078309"/>
            <a:ext cx="6631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Montserrat" pitchFamily="2" charset="-52"/>
                <a:ea typeface="Calibri" panose="020F0502020204030204" pitchFamily="34" charset="0"/>
              </a:rPr>
              <a:t>УВЕЛИЧЕНИЕ КАДРОВОГО ПОТЕНЦИАЛА ОБЛАСТИ</a:t>
            </a:r>
            <a:endParaRPr lang="ru-RU" dirty="0">
              <a:solidFill>
                <a:srgbClr val="333333"/>
              </a:solidFill>
              <a:latin typeface="Montserrat" pitchFamily="2" charset="-5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25855" y="4411012"/>
            <a:ext cx="103352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333333"/>
                </a:solidFill>
                <a:latin typeface="Montserrat" pitchFamily="2" charset="-52"/>
                <a:ea typeface="Calibri" panose="020F0502020204030204" pitchFamily="34" charset="0"/>
              </a:rPr>
              <a:t>ОБУЧЕНИЕ ВОЖДЕНИЮ ЛЮДЕЙ С ОГРАНИЧЕННЫМИ ВОЗМОЖНОСТЯМИ</a:t>
            </a:r>
            <a:endParaRPr lang="ru-RU" sz="2000" dirty="0">
              <a:solidFill>
                <a:srgbClr val="333333"/>
              </a:solidFill>
              <a:latin typeface="Montserrat" pitchFamily="2" charset="-52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37135" y="5745606"/>
            <a:ext cx="3456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Montserrat" pitchFamily="2" charset="-52"/>
                <a:ea typeface="Calibri" panose="020F0502020204030204" pitchFamily="34" charset="0"/>
              </a:rPr>
              <a:t> РАЗВИТИЕ АВТОСПОРТА </a:t>
            </a:r>
            <a:endParaRPr lang="ru-RU" dirty="0">
              <a:solidFill>
                <a:srgbClr val="333333"/>
              </a:solidFill>
              <a:latin typeface="Montserrat" pitchFamily="2" charset="-52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77477" y="2167579"/>
            <a:ext cx="5447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Montserrat" pitchFamily="2" charset="-52"/>
                <a:ea typeface="Calibri" panose="020F0502020204030204" pitchFamily="34" charset="0"/>
              </a:rPr>
              <a:t>РАСШИРЕНИЕ И РАЗВИТИЕ СФЕРЫ УСЛУГ</a:t>
            </a:r>
            <a:endParaRPr lang="ru-RU" dirty="0">
              <a:solidFill>
                <a:srgbClr val="333333"/>
              </a:solidFill>
              <a:latin typeface="Montserrat" pitchFamily="2" charset="-52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339749" y="5753142"/>
            <a:ext cx="3469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Montserrat" pitchFamily="2" charset="-52"/>
                <a:ea typeface="Calibri" panose="020F0502020204030204" pitchFamily="34" charset="0"/>
              </a:rPr>
              <a:t>ПРИВЛЕЧЕНИЕ ТУРИСТОВ</a:t>
            </a:r>
            <a:endParaRPr lang="ru-RU" dirty="0">
              <a:solidFill>
                <a:srgbClr val="333333"/>
              </a:solidFill>
              <a:latin typeface="Montserrat" pitchFamily="2" charset="-52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162050" y="1162050"/>
            <a:ext cx="9944100" cy="0"/>
          </a:xfrm>
          <a:prstGeom prst="line">
            <a:avLst/>
          </a:prstGeom>
          <a:ln w="28575">
            <a:solidFill>
              <a:srgbClr val="F248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80442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33333"/>
          </a:solidFill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099" y="1333500"/>
            <a:ext cx="10515600" cy="167640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  <a:latin typeface="Montserrat Medium" pitchFamily="2" charset="-52"/>
              </a:rPr>
              <a:t>Спасибо за </a:t>
            </a:r>
            <a:r>
              <a:rPr lang="ru-RU" dirty="0">
                <a:solidFill>
                  <a:srgbClr val="FF3F3D"/>
                </a:solidFill>
                <a:latin typeface="Montserrat Medium" pitchFamily="2" charset="-52"/>
              </a:rPr>
              <a:t>внимание 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90" t="20368" r="24266" b="21360"/>
          <a:stretch/>
        </p:blipFill>
        <p:spPr>
          <a:xfrm>
            <a:off x="2571516" y="3368277"/>
            <a:ext cx="6965093" cy="2165747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1562100" y="2695575"/>
            <a:ext cx="86296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7147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00724" y="102483"/>
            <a:ext cx="6010275" cy="2308324"/>
          </a:xfrm>
        </p:spPr>
        <p:txBody>
          <a:bodyPr>
            <a:noAutofit/>
          </a:bodyPr>
          <a:lstStyle/>
          <a:p>
            <a:pPr>
              <a:spcAft>
                <a:spcPts val="800"/>
              </a:spcAft>
            </a:pPr>
            <a:r>
              <a:rPr lang="ru-RU" sz="1600" b="1" u="sng" dirty="0">
                <a:solidFill>
                  <a:srgbClr val="333333"/>
                </a:solidFill>
                <a:latin typeface="Montserrat Medium" pitchFamily="2" charset="-52"/>
              </a:rPr>
              <a:t>Локальные цели:</a:t>
            </a:r>
            <a:br>
              <a:rPr lang="ru-RU" sz="1600" dirty="0">
                <a:solidFill>
                  <a:srgbClr val="333333"/>
                </a:solidFill>
                <a:latin typeface="Montserrat Medium" pitchFamily="2" charset="-52"/>
              </a:rPr>
            </a:br>
            <a:r>
              <a:rPr lang="ru-RU" sz="1600" dirty="0">
                <a:solidFill>
                  <a:srgbClr val="333333"/>
                </a:solidFill>
                <a:latin typeface="Montserrat Medium" pitchFamily="2" charset="-52"/>
              </a:rPr>
              <a:t>- увеличение кадрового потенциала Оренбургской области;</a:t>
            </a:r>
            <a:br>
              <a:rPr lang="ru-RU" sz="1600" dirty="0">
                <a:solidFill>
                  <a:srgbClr val="333333"/>
                </a:solidFill>
                <a:latin typeface="Montserrat Medium" pitchFamily="2" charset="-52"/>
              </a:rPr>
            </a:br>
            <a:r>
              <a:rPr lang="ru-RU" sz="1600" dirty="0">
                <a:solidFill>
                  <a:srgbClr val="333333"/>
                </a:solidFill>
                <a:latin typeface="Montserrat Medium" pitchFamily="2" charset="-52"/>
              </a:rPr>
              <a:t>- развитие туристического направления Оренбургской области;</a:t>
            </a:r>
            <a:br>
              <a:rPr lang="ru-RU" sz="1600" dirty="0">
                <a:solidFill>
                  <a:srgbClr val="333333"/>
                </a:solidFill>
                <a:latin typeface="Montserrat Medium" pitchFamily="2" charset="-52"/>
              </a:rPr>
            </a:br>
            <a:r>
              <a:rPr lang="ru-RU" sz="1600" dirty="0">
                <a:solidFill>
                  <a:srgbClr val="333333"/>
                </a:solidFill>
                <a:latin typeface="Montserrat Medium" pitchFamily="2" charset="-52"/>
              </a:rPr>
              <a:t>- привлечение инвестиционных потоков в Оренбургскую область;</a:t>
            </a:r>
            <a:br>
              <a:rPr lang="ru-RU" sz="1600" dirty="0">
                <a:solidFill>
                  <a:srgbClr val="333333"/>
                </a:solidFill>
                <a:latin typeface="Montserrat Medium" pitchFamily="2" charset="-52"/>
              </a:rPr>
            </a:br>
            <a:r>
              <a:rPr lang="ru-RU" sz="1600" dirty="0">
                <a:solidFill>
                  <a:srgbClr val="333333"/>
                </a:solidFill>
                <a:latin typeface="Montserrat Medium" pitchFamily="2" charset="-52"/>
              </a:rPr>
              <a:t>- развитие и расширение сферы услуг Оренбургской области;</a:t>
            </a:r>
            <a:br>
              <a:rPr lang="ru-RU" sz="1600" dirty="0">
                <a:solidFill>
                  <a:srgbClr val="333333"/>
                </a:solidFill>
                <a:latin typeface="Montserrat Medium" pitchFamily="2" charset="-52"/>
              </a:rPr>
            </a:br>
            <a:r>
              <a:rPr lang="ru-RU" sz="1600" dirty="0">
                <a:solidFill>
                  <a:srgbClr val="333333"/>
                </a:solidFill>
                <a:latin typeface="Montserrat Medium" pitchFamily="2" charset="-52"/>
              </a:rPr>
              <a:t>- развитие культуры автовождения.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9131"/>
            <a:ext cx="12192000" cy="213887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EA50ED-DD98-41A9-B960-11F49A72734F}"/>
              </a:ext>
            </a:extLst>
          </p:cNvPr>
          <p:cNvSpPr txBox="1"/>
          <p:nvPr/>
        </p:nvSpPr>
        <p:spPr>
          <a:xfrm>
            <a:off x="542924" y="102483"/>
            <a:ext cx="5257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>
                <a:latin typeface="Montserrat Medium" panose="00000600000000000000" pitchFamily="2" charset="-52"/>
              </a:rPr>
              <a:t>Задачи:</a:t>
            </a:r>
            <a:br>
              <a:rPr lang="ru-RU" sz="1600" dirty="0">
                <a:latin typeface="Montserrat Medium" panose="00000600000000000000" pitchFamily="2" charset="-52"/>
              </a:rPr>
            </a:br>
            <a:r>
              <a:rPr lang="ru-RU" sz="1600" dirty="0">
                <a:latin typeface="Montserrat Medium" panose="00000600000000000000" pitchFamily="2" charset="-52"/>
              </a:rPr>
              <a:t>- повысить уровень занятости населения Оренбургской области за счёт увеличения количества рабочих мест при открытии профессионального автодрома;</a:t>
            </a:r>
            <a:br>
              <a:rPr lang="ru-RU" sz="1600" dirty="0">
                <a:latin typeface="Montserrat Medium" panose="00000600000000000000" pitchFamily="2" charset="-52"/>
              </a:rPr>
            </a:br>
            <a:r>
              <a:rPr lang="ru-RU" sz="1600" dirty="0">
                <a:latin typeface="Montserrat Medium" panose="00000600000000000000" pitchFamily="2" charset="-52"/>
              </a:rPr>
              <a:t>- обеспечить приток туристов в Оренбургскую область за счёт организации уникального сектора развлечений;</a:t>
            </a:r>
            <a:br>
              <a:rPr lang="ru-RU" sz="1600" dirty="0">
                <a:latin typeface="Montserrat Medium" panose="00000600000000000000" pitchFamily="2" charset="-52"/>
              </a:rPr>
            </a:br>
            <a:r>
              <a:rPr lang="ru-RU" sz="1600" dirty="0">
                <a:latin typeface="Montserrat Medium" panose="00000600000000000000" pitchFamily="2" charset="-52"/>
              </a:rPr>
              <a:t>- привлечь инвестиционные потоки в Оренбургскую область за счёт учреждения крупной рентабельной организации - автодрома;</a:t>
            </a:r>
            <a:br>
              <a:rPr lang="ru-RU" sz="1600" dirty="0">
                <a:latin typeface="Montserrat Medium" panose="00000600000000000000" pitchFamily="2" charset="-52"/>
              </a:rPr>
            </a:br>
            <a:r>
              <a:rPr lang="ru-RU" sz="1600" dirty="0">
                <a:latin typeface="Montserrat Medium" panose="00000600000000000000" pitchFamily="2" charset="-52"/>
              </a:rPr>
              <a:t>- обеспечить толчок к экономическому развитию сферы услуг путём создания взаимосвязанных организаций, занятых в сфере развлечений;</a:t>
            </a:r>
            <a:br>
              <a:rPr lang="ru-RU" sz="1600" dirty="0">
                <a:latin typeface="Montserrat Medium" panose="00000600000000000000" pitchFamily="2" charset="-52"/>
              </a:rPr>
            </a:br>
            <a:r>
              <a:rPr lang="ru-RU" sz="1600" dirty="0">
                <a:latin typeface="Montserrat Medium" panose="00000600000000000000" pitchFamily="2" charset="-52"/>
              </a:rPr>
              <a:t>- организовать бесперебойно функционирующую организацию, способную привить культуру автовождения для населения.</a:t>
            </a:r>
            <a:br>
              <a:rPr lang="ru-RU" sz="1600" dirty="0">
                <a:latin typeface="Montserrat Medium" panose="00000600000000000000" pitchFamily="2" charset="-52"/>
              </a:rPr>
            </a:br>
            <a:endParaRPr lang="ru-RU" sz="1600" dirty="0">
              <a:latin typeface="Montserrat Medium" panose="00000600000000000000" pitchFamily="2" charset="-5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15954A-8136-4B3F-99A1-010E8CA66B84}"/>
              </a:ext>
            </a:extLst>
          </p:cNvPr>
          <p:cNvSpPr txBox="1"/>
          <p:nvPr/>
        </p:nvSpPr>
        <p:spPr>
          <a:xfrm>
            <a:off x="5862637" y="2410807"/>
            <a:ext cx="61055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Montserrat Medium" panose="00000600000000000000" pitchFamily="2" charset="-52"/>
              </a:rPr>
              <a:t>Методологической базой </a:t>
            </a:r>
            <a:r>
              <a:rPr lang="ru-RU" sz="1600" dirty="0">
                <a:latin typeface="Montserrat Medium" panose="00000600000000000000" pitchFamily="2" charset="-52"/>
              </a:rPr>
              <a:t>является применение контент-анализа, анализа, синтеза, аналогии, бизнес-моделирования.</a:t>
            </a:r>
          </a:p>
          <a:p>
            <a:r>
              <a:rPr lang="ru-RU" sz="1600" b="1" u="sng" dirty="0">
                <a:latin typeface="Montserrat Medium" panose="00000600000000000000" pitchFamily="2" charset="-52"/>
              </a:rPr>
              <a:t>Теоретической базой </a:t>
            </a:r>
            <a:r>
              <a:rPr lang="ru-RU" sz="1600" dirty="0">
                <a:latin typeface="Montserrat Medium" panose="00000600000000000000" pitchFamily="2" charset="-52"/>
              </a:rPr>
              <a:t>является изучение сферы услуг Оренбургской области, исследование функционирования действующих автодромов Российской Федерации, таких как гоночный автодром Сочи компании АНО «РОСГОНКИ», гоночная трасса Moscow </a:t>
            </a:r>
            <a:r>
              <a:rPr lang="ru-RU" sz="1600" dirty="0" err="1">
                <a:latin typeface="Montserrat Medium" panose="00000600000000000000" pitchFamily="2" charset="-52"/>
              </a:rPr>
              <a:t>Raceway</a:t>
            </a:r>
            <a:r>
              <a:rPr lang="ru-RU" sz="1600" dirty="0">
                <a:latin typeface="Montserrat Medium" panose="00000600000000000000" pitchFamily="2" charset="-52"/>
              </a:rPr>
              <a:t> компании ООО «АЗ «АРМА»» и автодрома «Санкт-Петербург». </a:t>
            </a:r>
          </a:p>
        </p:txBody>
      </p:sp>
    </p:spTree>
    <p:extLst>
      <p:ext uri="{BB962C8B-B14F-4D97-AF65-F5344CB8AC3E}">
        <p14:creationId xmlns:p14="http://schemas.microsoft.com/office/powerpoint/2010/main" val="3302598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19140" y="985706"/>
            <a:ext cx="2766423" cy="1073791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333333"/>
                </a:solidFill>
                <a:latin typeface="Montserrat" pitchFamily="2" charset="-52"/>
                <a:cs typeface="Mongolian Baiti" panose="03000500000000000000" pitchFamily="66" charset="0"/>
              </a:rPr>
              <a:t>Автодром</a:t>
            </a:r>
            <a:br>
              <a:rPr lang="en-US" sz="3600" dirty="0">
                <a:solidFill>
                  <a:srgbClr val="333333"/>
                </a:solidFill>
                <a:latin typeface="Montserrat" pitchFamily="2" charset="-52"/>
                <a:cs typeface="Mongolian Baiti" panose="03000500000000000000" pitchFamily="66" charset="0"/>
              </a:rPr>
            </a:br>
            <a:r>
              <a:rPr lang="ru-RU" sz="3600" dirty="0">
                <a:solidFill>
                  <a:srgbClr val="333333"/>
                </a:solidFill>
                <a:latin typeface="Montserrat" pitchFamily="2" charset="-52"/>
                <a:cs typeface="Mongolian Baiti" panose="03000500000000000000" pitchFamily="66" charset="0"/>
              </a:rPr>
              <a:t>Оренбург</a:t>
            </a:r>
          </a:p>
        </p:txBody>
      </p:sp>
      <p:pic>
        <p:nvPicPr>
          <p:cNvPr id="1026" name="Picture 2" descr="https://i2.wp.com/www.asphaltandrubber.com/wp-content/uploads/2016/06/modified-barcelona-catalunya-motogp-circuit-track-map.jpg?fit=1753%2C1240&amp;ssl=1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85" b="18151"/>
          <a:stretch/>
        </p:blipFill>
        <p:spPr bwMode="auto">
          <a:xfrm>
            <a:off x="1484851" y="2353111"/>
            <a:ext cx="8895534" cy="380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90" t="20368" r="24266" b="21360"/>
          <a:stretch/>
        </p:blipFill>
        <p:spPr>
          <a:xfrm>
            <a:off x="2965804" y="985706"/>
            <a:ext cx="3453337" cy="1073791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6419141" y="2042719"/>
            <a:ext cx="2590636" cy="0"/>
          </a:xfrm>
          <a:prstGeom prst="line">
            <a:avLst/>
          </a:prstGeom>
          <a:ln w="28575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419141" y="1002484"/>
            <a:ext cx="2590636" cy="0"/>
          </a:xfrm>
          <a:prstGeom prst="line">
            <a:avLst/>
          </a:prstGeom>
          <a:ln w="28575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290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-1"/>
            <a:ext cx="12191999" cy="6858001"/>
          </a:xfrm>
          <a:prstGeom prst="rect">
            <a:avLst/>
          </a:prstGeom>
          <a:solidFill>
            <a:srgbClr val="333333"/>
          </a:solidFill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9427" y="266699"/>
            <a:ext cx="6344557" cy="439556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  <a:latin typeface="Montserrat Medium" pitchFamily="2" charset="-52"/>
              </a:rPr>
              <a:t>Факторы, способствующие развитию </a:t>
            </a:r>
            <a:br>
              <a:rPr lang="en-US" dirty="0">
                <a:solidFill>
                  <a:schemeClr val="bg1"/>
                </a:solidFill>
                <a:latin typeface="Montserrat Medium" pitchFamily="2" charset="-52"/>
              </a:rPr>
            </a:br>
            <a:r>
              <a:rPr lang="ru-RU" dirty="0">
                <a:solidFill>
                  <a:srgbClr val="F24840"/>
                </a:solidFill>
                <a:latin typeface="Montserrat Medium" pitchFamily="2" charset="-52"/>
              </a:rPr>
              <a:t>бизнес-идеи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140" y="-156342"/>
            <a:ext cx="8708060" cy="8708060"/>
          </a:xfrm>
        </p:spPr>
      </p:pic>
    </p:spTree>
    <p:extLst>
      <p:ext uri="{BB962C8B-B14F-4D97-AF65-F5344CB8AC3E}">
        <p14:creationId xmlns:p14="http://schemas.microsoft.com/office/powerpoint/2010/main" val="897695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90180" y="171448"/>
            <a:ext cx="5055240" cy="6515104"/>
          </a:xfrm>
          <a:prstGeom prst="rect">
            <a:avLst/>
          </a:prstGeom>
          <a:solidFill>
            <a:srgbClr val="333333"/>
          </a:solidFill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472" y="1174851"/>
            <a:ext cx="4863947" cy="1325563"/>
          </a:xfrm>
        </p:spPr>
        <p:txBody>
          <a:bodyPr/>
          <a:lstStyle/>
          <a:p>
            <a:r>
              <a:rPr lang="ru-RU" dirty="0">
                <a:solidFill>
                  <a:srgbClr val="F24840"/>
                </a:solidFill>
                <a:latin typeface="Montserrat Medium" pitchFamily="2" charset="-52"/>
              </a:rPr>
              <a:t>Ровная поверхность</a:t>
            </a:r>
          </a:p>
        </p:txBody>
      </p:sp>
      <p:grpSp>
        <p:nvGrpSpPr>
          <p:cNvPr id="6" name="Группа 5"/>
          <p:cNvGrpSpPr/>
          <p:nvPr/>
        </p:nvGrpSpPr>
        <p:grpSpPr>
          <a:xfrm rot="16200000">
            <a:off x="-355599" y="6943621"/>
            <a:ext cx="15468753" cy="1581818"/>
            <a:chOff x="0" y="5153959"/>
            <a:chExt cx="15468753" cy="952500"/>
          </a:xfrm>
        </p:grpSpPr>
        <p:pic>
          <p:nvPicPr>
            <p:cNvPr id="2052" name="Picture 4" descr="https://examenpdd.com/images/rules/h1.5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153959"/>
              <a:ext cx="571500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https://examenpdd.com/images/rules/h1.5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953" y="5153959"/>
              <a:ext cx="571500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https://examenpdd.com/images/rules/h1.5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3753" y="5153959"/>
              <a:ext cx="571500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Группа 20"/>
          <p:cNvGrpSpPr/>
          <p:nvPr/>
        </p:nvGrpSpPr>
        <p:grpSpPr>
          <a:xfrm rot="16200000">
            <a:off x="1188120" y="6943545"/>
            <a:ext cx="15468753" cy="1581818"/>
            <a:chOff x="0" y="5153959"/>
            <a:chExt cx="15468753" cy="952500"/>
          </a:xfrm>
        </p:grpSpPr>
        <p:pic>
          <p:nvPicPr>
            <p:cNvPr id="24" name="Picture 4" descr="https://examenpdd.com/images/rules/h1.5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153959"/>
              <a:ext cx="571500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https://examenpdd.com/images/rules/h1.5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953" y="5153959"/>
              <a:ext cx="571500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4" descr="https://examenpdd.com/images/rules/h1.5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3753" y="5153959"/>
              <a:ext cx="571500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Группа 26"/>
          <p:cNvGrpSpPr/>
          <p:nvPr/>
        </p:nvGrpSpPr>
        <p:grpSpPr>
          <a:xfrm rot="16200000">
            <a:off x="2581688" y="6943468"/>
            <a:ext cx="15468753" cy="1581818"/>
            <a:chOff x="0" y="5153959"/>
            <a:chExt cx="15468753" cy="952500"/>
          </a:xfrm>
        </p:grpSpPr>
        <p:pic>
          <p:nvPicPr>
            <p:cNvPr id="28" name="Picture 4" descr="https://examenpdd.com/images/rules/h1.5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153959"/>
              <a:ext cx="571500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4" descr="https://examenpdd.com/images/rules/h1.5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953" y="5153959"/>
              <a:ext cx="571500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4" descr="https://examenpdd.com/images/rules/h1.5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3753" y="5153959"/>
              <a:ext cx="571500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381471" y="2857501"/>
            <a:ext cx="48639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Montserrat" pitchFamily="2" charset="-52"/>
              </a:rPr>
              <a:t>В Оренбурге большая часть территории – это степь, то есть не нужно большое количество ресурсов для выравнивания поверхности земли</a:t>
            </a:r>
          </a:p>
        </p:txBody>
      </p:sp>
    </p:spTree>
    <p:extLst>
      <p:ext uri="{BB962C8B-B14F-4D97-AF65-F5344CB8AC3E}">
        <p14:creationId xmlns:p14="http://schemas.microsoft.com/office/powerpoint/2010/main" val="2998342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7038975" y="190500"/>
            <a:ext cx="4962525" cy="6467476"/>
          </a:xfrm>
          <a:prstGeom prst="rect">
            <a:avLst/>
          </a:prstGeom>
          <a:solidFill>
            <a:srgbClr val="333333"/>
          </a:solidFill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-66675" y="3540724"/>
            <a:ext cx="12570880" cy="2602901"/>
          </a:xfrm>
          <a:custGeom>
            <a:avLst/>
            <a:gdLst>
              <a:gd name="connsiteX0" fmla="*/ 0 w 12494680"/>
              <a:gd name="connsiteY0" fmla="*/ 231176 h 2602901"/>
              <a:gd name="connsiteX1" fmla="*/ 514350 w 12494680"/>
              <a:gd name="connsiteY1" fmla="*/ 2576 h 2602901"/>
              <a:gd name="connsiteX2" fmla="*/ 1028700 w 12494680"/>
              <a:gd name="connsiteY2" fmla="*/ 364526 h 2602901"/>
              <a:gd name="connsiteX3" fmla="*/ 1657350 w 12494680"/>
              <a:gd name="connsiteY3" fmla="*/ 307376 h 2602901"/>
              <a:gd name="connsiteX4" fmla="*/ 2009775 w 12494680"/>
              <a:gd name="connsiteY4" fmla="*/ 974126 h 2602901"/>
              <a:gd name="connsiteX5" fmla="*/ 3486150 w 12494680"/>
              <a:gd name="connsiteY5" fmla="*/ 421676 h 2602901"/>
              <a:gd name="connsiteX6" fmla="*/ 4829175 w 12494680"/>
              <a:gd name="connsiteY6" fmla="*/ 888401 h 2602901"/>
              <a:gd name="connsiteX7" fmla="*/ 5153025 w 12494680"/>
              <a:gd name="connsiteY7" fmla="*/ 1812326 h 2602901"/>
              <a:gd name="connsiteX8" fmla="*/ 6372225 w 12494680"/>
              <a:gd name="connsiteY8" fmla="*/ 1821851 h 2602901"/>
              <a:gd name="connsiteX9" fmla="*/ 7115175 w 12494680"/>
              <a:gd name="connsiteY9" fmla="*/ 1974251 h 2602901"/>
              <a:gd name="connsiteX10" fmla="*/ 8362950 w 12494680"/>
              <a:gd name="connsiteY10" fmla="*/ 2583851 h 2602901"/>
              <a:gd name="connsiteX11" fmla="*/ 10277475 w 12494680"/>
              <a:gd name="connsiteY11" fmla="*/ 1945676 h 2602901"/>
              <a:gd name="connsiteX12" fmla="*/ 12277725 w 12494680"/>
              <a:gd name="connsiteY12" fmla="*/ 2564801 h 2602901"/>
              <a:gd name="connsiteX13" fmla="*/ 12449175 w 12494680"/>
              <a:gd name="connsiteY13" fmla="*/ 2383826 h 2602901"/>
              <a:gd name="connsiteX14" fmla="*/ 12353925 w 12494680"/>
              <a:gd name="connsiteY14" fmla="*/ 2602901 h 26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494680" h="2602901">
                <a:moveTo>
                  <a:pt x="0" y="231176"/>
                </a:moveTo>
                <a:cubicBezTo>
                  <a:pt x="171450" y="105763"/>
                  <a:pt x="342900" y="-19649"/>
                  <a:pt x="514350" y="2576"/>
                </a:cubicBezTo>
                <a:cubicBezTo>
                  <a:pt x="685800" y="24801"/>
                  <a:pt x="838200" y="313726"/>
                  <a:pt x="1028700" y="364526"/>
                </a:cubicBezTo>
                <a:cubicBezTo>
                  <a:pt x="1219200" y="415326"/>
                  <a:pt x="1493838" y="205776"/>
                  <a:pt x="1657350" y="307376"/>
                </a:cubicBezTo>
                <a:cubicBezTo>
                  <a:pt x="1820862" y="408976"/>
                  <a:pt x="1704975" y="955076"/>
                  <a:pt x="2009775" y="974126"/>
                </a:cubicBezTo>
                <a:cubicBezTo>
                  <a:pt x="2314575" y="993176"/>
                  <a:pt x="3016250" y="435963"/>
                  <a:pt x="3486150" y="421676"/>
                </a:cubicBezTo>
                <a:cubicBezTo>
                  <a:pt x="3956050" y="407389"/>
                  <a:pt x="4551363" y="656626"/>
                  <a:pt x="4829175" y="888401"/>
                </a:cubicBezTo>
                <a:cubicBezTo>
                  <a:pt x="5106988" y="1120176"/>
                  <a:pt x="4895850" y="1656751"/>
                  <a:pt x="5153025" y="1812326"/>
                </a:cubicBezTo>
                <a:cubicBezTo>
                  <a:pt x="5410200" y="1967901"/>
                  <a:pt x="6045200" y="1794864"/>
                  <a:pt x="6372225" y="1821851"/>
                </a:cubicBezTo>
                <a:cubicBezTo>
                  <a:pt x="6699250" y="1848838"/>
                  <a:pt x="6783388" y="1847251"/>
                  <a:pt x="7115175" y="1974251"/>
                </a:cubicBezTo>
                <a:cubicBezTo>
                  <a:pt x="7446962" y="2101251"/>
                  <a:pt x="7835900" y="2588613"/>
                  <a:pt x="8362950" y="2583851"/>
                </a:cubicBezTo>
                <a:cubicBezTo>
                  <a:pt x="8890000" y="2579089"/>
                  <a:pt x="9625013" y="1948851"/>
                  <a:pt x="10277475" y="1945676"/>
                </a:cubicBezTo>
                <a:cubicBezTo>
                  <a:pt x="10929937" y="1942501"/>
                  <a:pt x="11915775" y="2491776"/>
                  <a:pt x="12277725" y="2564801"/>
                </a:cubicBezTo>
                <a:cubicBezTo>
                  <a:pt x="12639675" y="2637826"/>
                  <a:pt x="12436475" y="2377476"/>
                  <a:pt x="12449175" y="2383826"/>
                </a:cubicBezTo>
                <a:cubicBezTo>
                  <a:pt x="12461875" y="2390176"/>
                  <a:pt x="12365038" y="2545751"/>
                  <a:pt x="12353925" y="2602901"/>
                </a:cubicBezTo>
              </a:path>
            </a:pathLst>
          </a:custGeom>
          <a:noFill/>
          <a:ln w="76200">
            <a:solidFill>
              <a:srgbClr val="F248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5055" y="365125"/>
            <a:ext cx="6296025" cy="1325563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Montserrat Medium" pitchFamily="2" charset="-52"/>
              </a:rPr>
              <a:t>Граница с </a:t>
            </a:r>
            <a:r>
              <a:rPr lang="ru-RU" dirty="0">
                <a:solidFill>
                  <a:srgbClr val="F24840"/>
                </a:solidFill>
                <a:latin typeface="Montserrat Medium" pitchFamily="2" charset="-52"/>
              </a:rPr>
              <a:t>Казахстаном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93064" y="2544089"/>
            <a:ext cx="2404817" cy="26278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442" y="2362200"/>
            <a:ext cx="1094787" cy="11963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429" y="3376645"/>
            <a:ext cx="1323656" cy="14464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95055" y="2044559"/>
            <a:ext cx="48148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Montserrat" pitchFamily="2" charset="-52"/>
              </a:rPr>
              <a:t>Способствует привлечению дополнительного круга клиентов и выход в дальнейшем предприятия на международный рынок</a:t>
            </a:r>
          </a:p>
        </p:txBody>
      </p:sp>
    </p:spTree>
    <p:extLst>
      <p:ext uri="{BB962C8B-B14F-4D97-AF65-F5344CB8AC3E}">
        <p14:creationId xmlns:p14="http://schemas.microsoft.com/office/powerpoint/2010/main" val="233995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962025" y="352425"/>
            <a:ext cx="10163175" cy="2686050"/>
          </a:xfrm>
          <a:prstGeom prst="rect">
            <a:avLst/>
          </a:prstGeom>
          <a:solidFill>
            <a:srgbClr val="333333"/>
          </a:solidFill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7163" y="574675"/>
            <a:ext cx="8591550" cy="1339850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Montserrat Medium" pitchFamily="2" charset="-52"/>
              </a:rPr>
              <a:t>Близость к </a:t>
            </a:r>
            <a:r>
              <a:rPr lang="ru-RU" sz="3600" dirty="0">
                <a:solidFill>
                  <a:srgbClr val="F24840"/>
                </a:solidFill>
                <a:latin typeface="Montserrat Medium" pitchFamily="2" charset="-52"/>
              </a:rPr>
              <a:t>столице</a:t>
            </a:r>
            <a:r>
              <a:rPr lang="ru-RU" sz="3600" dirty="0">
                <a:solidFill>
                  <a:srgbClr val="333333"/>
                </a:solidFill>
                <a:latin typeface="Montserrat Medium" pitchFamily="2" charset="-52"/>
              </a:rPr>
              <a:t> </a:t>
            </a:r>
            <a:r>
              <a:rPr lang="ru-RU" sz="3600" dirty="0">
                <a:solidFill>
                  <a:schemeClr val="bg1"/>
                </a:solidFill>
                <a:latin typeface="Montserrat Medium" pitchFamily="2" charset="-52"/>
              </a:rPr>
              <a:t>России</a:t>
            </a:r>
            <a:r>
              <a:rPr lang="ru-RU" sz="3600" dirty="0">
                <a:solidFill>
                  <a:srgbClr val="333333"/>
                </a:solidFill>
                <a:latin typeface="Montserrat Medium" pitchFamily="2" charset="-52"/>
              </a:rPr>
              <a:t> </a:t>
            </a:r>
            <a:r>
              <a:rPr lang="ru-RU" sz="3600" dirty="0">
                <a:solidFill>
                  <a:schemeClr val="bg1"/>
                </a:solidFill>
                <a:latin typeface="Montserrat Medium" pitchFamily="2" charset="-52"/>
              </a:rPr>
              <a:t>и наличие</a:t>
            </a:r>
            <a:r>
              <a:rPr lang="ru-RU" sz="3600" dirty="0">
                <a:solidFill>
                  <a:srgbClr val="333333"/>
                </a:solidFill>
                <a:latin typeface="Montserrat Medium" pitchFamily="2" charset="-52"/>
              </a:rPr>
              <a:t> </a:t>
            </a:r>
            <a:r>
              <a:rPr lang="ru-RU" sz="3600" dirty="0">
                <a:solidFill>
                  <a:srgbClr val="F24840"/>
                </a:solidFill>
                <a:latin typeface="Montserrat Medium" pitchFamily="2" charset="-52"/>
              </a:rPr>
              <a:t>аэропорта</a:t>
            </a:r>
            <a:r>
              <a:rPr lang="ru-RU" sz="3600" dirty="0">
                <a:solidFill>
                  <a:srgbClr val="333333"/>
                </a:solidFill>
                <a:latin typeface="Montserrat Medium" pitchFamily="2" charset="-52"/>
              </a:rPr>
              <a:t> </a:t>
            </a:r>
            <a:r>
              <a:rPr lang="ru-RU" sz="3600" dirty="0">
                <a:solidFill>
                  <a:schemeClr val="bg1"/>
                </a:solidFill>
                <a:latin typeface="Montserrat Medium" pitchFamily="2" charset="-52"/>
              </a:rPr>
              <a:t>и</a:t>
            </a:r>
            <a:r>
              <a:rPr lang="ru-RU" sz="3600" dirty="0">
                <a:solidFill>
                  <a:srgbClr val="333333"/>
                </a:solidFill>
                <a:latin typeface="Montserrat Medium" pitchFamily="2" charset="-52"/>
              </a:rPr>
              <a:t> </a:t>
            </a:r>
            <a:r>
              <a:rPr lang="ru-RU" sz="3600" dirty="0">
                <a:solidFill>
                  <a:srgbClr val="F24840"/>
                </a:solidFill>
                <a:latin typeface="Montserrat Medium" pitchFamily="2" charset="-52"/>
              </a:rPr>
              <a:t>ж</a:t>
            </a:r>
            <a:r>
              <a:rPr lang="en-US" sz="3600" dirty="0">
                <a:solidFill>
                  <a:srgbClr val="F24840"/>
                </a:solidFill>
                <a:latin typeface="Montserrat Medium" pitchFamily="2" charset="-52"/>
              </a:rPr>
              <a:t>/</a:t>
            </a:r>
            <a:r>
              <a:rPr lang="ru-RU" sz="3600" dirty="0">
                <a:solidFill>
                  <a:srgbClr val="F24840"/>
                </a:solidFill>
                <a:latin typeface="Montserrat Medium" pitchFamily="2" charset="-52"/>
              </a:rPr>
              <a:t>д вокзала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225" y="4041589"/>
            <a:ext cx="1670301" cy="16703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787" y="4041589"/>
            <a:ext cx="1670301" cy="16703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349" y="4041589"/>
            <a:ext cx="1667859" cy="1667859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362075" y="1914525"/>
            <a:ext cx="93535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97164" y="2133600"/>
            <a:ext cx="8591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Montserrat" pitchFamily="2" charset="-52"/>
              </a:rPr>
              <a:t>Способствует притоку дополнительного спроса со всех федеральных округов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600195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9468" y="1762918"/>
            <a:ext cx="560943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333333"/>
                </a:solidFill>
                <a:latin typeface="Montserrat" pitchFamily="2" charset="-52"/>
              </a:rPr>
              <a:t>Наличие </a:t>
            </a:r>
            <a:r>
              <a:rPr lang="ru-RU" dirty="0">
                <a:solidFill>
                  <a:srgbClr val="F24840"/>
                </a:solidFill>
                <a:latin typeface="Montserrat" pitchFamily="2" charset="-52"/>
              </a:rPr>
              <a:t>культурно-развлекательных</a:t>
            </a:r>
            <a:r>
              <a:rPr lang="ru-RU" dirty="0">
                <a:solidFill>
                  <a:srgbClr val="333333"/>
                </a:solidFill>
                <a:latin typeface="Montserrat" pitchFamily="2" charset="-52"/>
              </a:rPr>
              <a:t> достопримечательностей и объектов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565" y="939798"/>
            <a:ext cx="2342159" cy="234215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163545" y="3543300"/>
            <a:ext cx="1600200" cy="3314700"/>
          </a:xfrm>
          <a:prstGeom prst="rect">
            <a:avLst/>
          </a:prstGeom>
          <a:solidFill>
            <a:srgbClr val="333333"/>
          </a:solidFill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84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851</TotalTime>
  <Words>1247</Words>
  <Application>Microsoft Office PowerPoint</Application>
  <PresentationFormat>Широкоэкранный</PresentationFormat>
  <Paragraphs>357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Montserrat</vt:lpstr>
      <vt:lpstr>Montserrat Medium</vt:lpstr>
      <vt:lpstr>Symbol</vt:lpstr>
      <vt:lpstr>Тема Office</vt:lpstr>
      <vt:lpstr>БИЗНЕС - ИДЕЯ</vt:lpstr>
      <vt:lpstr>Актуальность. В настоящее время Оренбургская область является дотационным регионом, для нашей области характерно отставание по темпам экономического развития от превалирующей части субъектов РФ, что обуславливает отток трудоспособной части населения в возрасте до 30 лет (молодёжи). Особенностью Оренбургской области является ориентация на промышленный сектор рынка. В административном центре области – городе Оренбурге располагается более 50 промышленных заводов и предприятий, одними из самых крупных являются: ООО «Газпром добыча Оренбург», ОАО "По Стрела", ОАО "Инвертор", Оренбургский гелиевый завод и т.д. Однако, природный потенциал Оренбургской области исчерпывается, дальнейшая ориентация на сырьевую базу области не может обеспечить её экономическую стабильность. Для вывода Оренбургской области на другой уровень развития, необходимо открыть культурно-массовое предприятие, им может быть профессиональный автодром. Сфера услуг в Оренбурге является недостаточно развитой рыночной нишей, что придаст существенный толчок к развитию и позволит развить туристическую инфраструктуру области.</vt:lpstr>
      <vt:lpstr>Локальные цели: - увеличение кадрового потенциала Оренбургской области; - развитие туристического направления Оренбургской области; - привлечение инвестиционных потоков в Оренбургскую область; - развитие и расширение сферы услуг Оренбургской области; - развитие культуры автовождения.</vt:lpstr>
      <vt:lpstr>Автодром Оренбург</vt:lpstr>
      <vt:lpstr>Факторы, способствующие развитию  бизнес-идеи</vt:lpstr>
      <vt:lpstr>Ровная поверхность</vt:lpstr>
      <vt:lpstr>Граница с Казахстаном</vt:lpstr>
      <vt:lpstr>Близость к столице России и наличие аэропорта и ж/д вокзала </vt:lpstr>
      <vt:lpstr>Наличие культурно-развлекательных достопримечательностей и объектов</vt:lpstr>
      <vt:lpstr>Кто может быть заинтересован в проекте</vt:lpstr>
      <vt:lpstr>Кто мог бы инвестировать в данный проект</vt:lpstr>
      <vt:lpstr>Государственная поддержка</vt:lpstr>
      <vt:lpstr>Частные инвесторы</vt:lpstr>
      <vt:lpstr>Кредитование</vt:lpstr>
      <vt:lpstr>Этапы реализации  бизнес-плана</vt:lpstr>
      <vt:lpstr>Приобретение земельного участка</vt:lpstr>
      <vt:lpstr>Продажа земельных участков, находящихся в государственной или муниципальной собственности, осуществляется на торгах, проводимых в форме аукционов</vt:lpstr>
      <vt:lpstr>Обустройство приобретённого имущества</vt:lpstr>
      <vt:lpstr>Найм сотрудников организации и Продвижение автодрома</vt:lpstr>
      <vt:lpstr>Заключение договоров со сторонними организациями, обеспечивающими иные виды услуг</vt:lpstr>
      <vt:lpstr>Разработка мобильного приложения</vt:lpstr>
      <vt:lpstr>Поддержание стабильности функционирования организации</vt:lpstr>
      <vt:lpstr>Практическая значимость</vt:lpstr>
      <vt:lpstr>Спасибо за внимание 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 Борисов</dc:creator>
  <cp:lastModifiedBy>Anastasia Kuznetsova</cp:lastModifiedBy>
  <cp:revision>84</cp:revision>
  <dcterms:created xsi:type="dcterms:W3CDTF">2022-06-24T18:29:55Z</dcterms:created>
  <dcterms:modified xsi:type="dcterms:W3CDTF">2023-03-09T15:22:37Z</dcterms:modified>
</cp:coreProperties>
</file>