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14"/>
  </p:notesMasterIdLst>
  <p:sldIdLst>
    <p:sldId id="256" r:id="rId2"/>
    <p:sldId id="268" r:id="rId3"/>
    <p:sldId id="258" r:id="rId4"/>
    <p:sldId id="281" r:id="rId5"/>
    <p:sldId id="269" r:id="rId6"/>
    <p:sldId id="266" r:id="rId7"/>
    <p:sldId id="284" r:id="rId8"/>
    <p:sldId id="283" r:id="rId9"/>
    <p:sldId id="257" r:id="rId10"/>
    <p:sldId id="271" r:id="rId11"/>
    <p:sldId id="277" r:id="rId12"/>
    <p:sldId id="265" r:id="rId13"/>
  </p:sldIdLst>
  <p:sldSz cx="9144000" cy="5143500" type="screen16x9"/>
  <p:notesSz cx="6858000" cy="9144000"/>
  <p:embeddedFontLst>
    <p:embeddedFont>
      <p:font typeface="Barlow Condensed" panose="00000506000000000000" pitchFamily="2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0000500000000000000" pitchFamily="2" charset="-52"/>
      <p:regular r:id="rId23"/>
      <p:bold r:id="rId24"/>
      <p:italic r:id="rId25"/>
      <p:boldItalic r:id="rId26"/>
    </p:embeddedFont>
    <p:embeddedFont>
      <p:font typeface="Montserrat Medium" panose="00000600000000000000" pitchFamily="2" charset="-52"/>
      <p:regular r:id="rId27"/>
      <p:bold r:id="rId28"/>
      <p:italic r:id="rId29"/>
      <p:boldItalic r:id="rId30"/>
    </p:embeddedFont>
    <p:embeddedFont>
      <p:font typeface="Montserrat SemiBold" panose="00000700000000000000" pitchFamily="2" charset="-52"/>
      <p:regular r:id="rId31"/>
      <p:bold r:id="rId32"/>
      <p:italic r:id="rId33"/>
      <p:boldItalic r:id="rId34"/>
    </p:embeddedFont>
    <p:embeddedFont>
      <p:font typeface="Oswald Light" panose="00000400000000000000" pitchFamily="2" charset="-52"/>
      <p:regular r:id="rId35"/>
    </p:embeddedFont>
    <p:embeddedFont>
      <p:font typeface="Oswald SemiBold" panose="00000700000000000000" pitchFamily="2" charset="-52"/>
      <p:bold r:id="rId36"/>
    </p:embeddedFont>
    <p:embeddedFont>
      <p:font typeface="Raleway" pitchFamily="2" charset="-52"/>
      <p:regular r:id="rId37"/>
      <p:bold r:id="rId38"/>
      <p:italic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083C6B"/>
    <a:srgbClr val="09447A"/>
    <a:srgbClr val="094378"/>
    <a:srgbClr val="073A68"/>
    <a:srgbClr val="073967"/>
    <a:srgbClr val="083B6A"/>
    <a:srgbClr val="64ACE2"/>
    <a:srgbClr val="86C4B1"/>
    <a:srgbClr val="629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D5CC8B-889C-4EEB-A374-D416F0BEEF81}">
  <a:tblStyle styleId="{64D5CC8B-889C-4EEB-A374-D416F0BEEF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4404635-E212-4044-B03C-93B147788BAB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50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font" Target="fonts/font2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font" Target="fonts/font3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font" Target="fonts/font2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openxmlformats.org/officeDocument/2006/relationships/viewProps" Target="viewProps.xml"/><Relationship Id="rId20" Type="http://schemas.openxmlformats.org/officeDocument/2006/relationships/font" Target="fonts/font6.fntdata"/><Relationship Id="rId41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60989652ab_0_1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60989652ab_0_1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0989652ab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0989652ab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0989652ab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60989652ab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0989652a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0989652a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0989652ab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0989652ab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0989652ab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0989652ab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0989652a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0989652a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60989652ab_0_9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60989652ab_0_9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50371" r="7229" b="57600"/>
          <a:stretch/>
        </p:blipFill>
        <p:spPr>
          <a:xfrm>
            <a:off x="1339250" y="2568898"/>
            <a:ext cx="1187997" cy="118649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1869945" y="832514"/>
            <a:ext cx="2482920" cy="2376931"/>
            <a:chOff x="2062800" y="892800"/>
            <a:chExt cx="2257200" cy="2163600"/>
          </a:xfrm>
        </p:grpSpPr>
        <p:sp>
          <p:nvSpPr>
            <p:cNvPr id="14" name="Google Shape;14;p2"/>
            <p:cNvSpPr/>
            <p:nvPr/>
          </p:nvSpPr>
          <p:spPr>
            <a:xfrm>
              <a:off x="2102575" y="925325"/>
              <a:ext cx="2190000" cy="2099700"/>
            </a:xfrm>
            <a:prstGeom prst="rect">
              <a:avLst/>
            </a:prstGeom>
            <a:noFill/>
            <a:ln w="19050" cap="flat" cmpd="sng">
              <a:solidFill>
                <a:srgbClr val="2828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6280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24795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062800" y="298092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248000" y="297732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062800" y="194457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48000" y="194097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5400000">
              <a:off x="316435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5400000">
              <a:off x="3167950" y="29844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5144400" y="-5100"/>
            <a:ext cx="3999600" cy="5153700"/>
          </a:xfrm>
          <a:prstGeom prst="rect">
            <a:avLst/>
          </a:prstGeom>
          <a:gradFill>
            <a:gsLst>
              <a:gs pos="0">
                <a:schemeClr val="accent1"/>
              </a:gs>
              <a:gs pos="27000">
                <a:schemeClr val="accent1"/>
              </a:gs>
              <a:gs pos="7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6825" y="2596325"/>
            <a:ext cx="2547175" cy="254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 rot="-5400000">
            <a:off x="1980000" y="1558950"/>
            <a:ext cx="5184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 rot="-5400000">
            <a:off x="2953500" y="2196150"/>
            <a:ext cx="5174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 rot="10800000">
            <a:off x="0" y="-5100"/>
            <a:ext cx="2167200" cy="5153700"/>
          </a:xfrm>
          <a:prstGeom prst="rect">
            <a:avLst/>
          </a:prstGeom>
          <a:gradFill>
            <a:gsLst>
              <a:gs pos="0">
                <a:schemeClr val="accent1"/>
              </a:gs>
              <a:gs pos="27000">
                <a:schemeClr val="accent4"/>
              </a:gs>
              <a:gs pos="7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391200" y="1152475"/>
            <a:ext cx="544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" name="Google Shape;3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496000" cy="24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 rot="-5400000">
            <a:off x="-717150" y="2280900"/>
            <a:ext cx="51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2"/>
          </p:nvPr>
        </p:nvSpPr>
        <p:spPr>
          <a:xfrm rot="-5400000">
            <a:off x="1065600" y="3578850"/>
            <a:ext cx="2596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FA8DC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FA8DC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FA8DC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FA8DC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FA8DC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FA8DC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FA8DC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6FA8DC"/>
                </a:solidFill>
              </a:defRPr>
            </a:lvl9pPr>
          </a:lstStyle>
          <a:p>
            <a:endParaRPr/>
          </a:p>
        </p:txBody>
      </p:sp>
      <p:grpSp>
        <p:nvGrpSpPr>
          <p:cNvPr id="34" name="Google Shape;34;p3"/>
          <p:cNvGrpSpPr/>
          <p:nvPr/>
        </p:nvGrpSpPr>
        <p:grpSpPr>
          <a:xfrm>
            <a:off x="7531395" y="100508"/>
            <a:ext cx="1489752" cy="1417158"/>
            <a:chOff x="2062800" y="892800"/>
            <a:chExt cx="2257200" cy="2163600"/>
          </a:xfrm>
        </p:grpSpPr>
        <p:sp>
          <p:nvSpPr>
            <p:cNvPr id="35" name="Google Shape;35;p3"/>
            <p:cNvSpPr/>
            <p:nvPr/>
          </p:nvSpPr>
          <p:spPr>
            <a:xfrm>
              <a:off x="2102575" y="925325"/>
              <a:ext cx="2190000" cy="2099700"/>
            </a:xfrm>
            <a:prstGeom prst="rect">
              <a:avLst/>
            </a:prstGeom>
            <a:noFill/>
            <a:ln w="19050" cap="flat" cmpd="sng">
              <a:solidFill>
                <a:srgbClr val="2828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206280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24795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062800" y="298092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248000" y="297732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062800" y="194457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4248000" y="194097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 rot="5400000">
              <a:off x="316435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 rot="5400000">
              <a:off x="3167950" y="29844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subTitle" idx="3"/>
          </p:nvPr>
        </p:nvSpPr>
        <p:spPr>
          <a:xfrm>
            <a:off x="3453000" y="518250"/>
            <a:ext cx="4654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"/>
          <p:cNvSpPr txBox="1"/>
          <p:nvPr/>
        </p:nvSpPr>
        <p:spPr>
          <a:xfrm rot="5400000">
            <a:off x="-679350" y="4673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 rot="10800000">
            <a:off x="0" y="0"/>
            <a:ext cx="1595700" cy="1440000"/>
          </a:xfrm>
          <a:prstGeom prst="rect">
            <a:avLst/>
          </a:prstGeom>
          <a:gradFill>
            <a:gsLst>
              <a:gs pos="0">
                <a:schemeClr val="accent1"/>
              </a:gs>
              <a:gs pos="27000">
                <a:schemeClr val="accent4"/>
              </a:gs>
              <a:gs pos="7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2942850" y="216525"/>
            <a:ext cx="51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800"/>
              <a:buNone/>
              <a:defRPr>
                <a:solidFill>
                  <a:srgbClr val="28282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800"/>
              <a:buNone/>
              <a:defRPr>
                <a:solidFill>
                  <a:srgbClr val="28282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800"/>
              <a:buNone/>
              <a:defRPr>
                <a:solidFill>
                  <a:srgbClr val="28282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800"/>
              <a:buNone/>
              <a:defRPr>
                <a:solidFill>
                  <a:srgbClr val="28282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800"/>
              <a:buNone/>
              <a:defRPr>
                <a:solidFill>
                  <a:srgbClr val="28282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800"/>
              <a:buNone/>
              <a:defRPr>
                <a:solidFill>
                  <a:srgbClr val="28282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800"/>
              <a:buNone/>
              <a:defRPr>
                <a:solidFill>
                  <a:srgbClr val="28282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800"/>
              <a:buNone/>
              <a:defRPr>
                <a:solidFill>
                  <a:srgbClr val="28282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800"/>
              <a:buNone/>
              <a:defRPr>
                <a:solidFill>
                  <a:srgbClr val="28282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ubTitle" idx="1"/>
          </p:nvPr>
        </p:nvSpPr>
        <p:spPr>
          <a:xfrm>
            <a:off x="2942850" y="1413975"/>
            <a:ext cx="2596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>
            <a:off x="1282795" y="216527"/>
            <a:ext cx="1042826" cy="1006939"/>
            <a:chOff x="2062800" y="892800"/>
            <a:chExt cx="2257200" cy="2163600"/>
          </a:xfrm>
        </p:grpSpPr>
        <p:sp>
          <p:nvSpPr>
            <p:cNvPr id="52" name="Google Shape;52;p4"/>
            <p:cNvSpPr/>
            <p:nvPr/>
          </p:nvSpPr>
          <p:spPr>
            <a:xfrm>
              <a:off x="2102575" y="925325"/>
              <a:ext cx="2190000" cy="2099700"/>
            </a:xfrm>
            <a:prstGeom prst="rect">
              <a:avLst/>
            </a:prstGeom>
            <a:noFill/>
            <a:ln w="19050" cap="flat" cmpd="sng">
              <a:solidFill>
                <a:srgbClr val="2828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06280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24795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062800" y="298092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4248000" y="297732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2062800" y="194457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4248000" y="194097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5400000">
              <a:off x="316435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5400000">
              <a:off x="3167950" y="29844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" name="Google Shape;61;p4"/>
          <p:cNvPicPr preferRelativeResize="0"/>
          <p:nvPr/>
        </p:nvPicPr>
        <p:blipFill rotWithShape="1">
          <a:blip r:embed="rId2">
            <a:alphaModFix/>
          </a:blip>
          <a:srcRect l="50371" r="7229" b="57600"/>
          <a:stretch/>
        </p:blipFill>
        <p:spPr>
          <a:xfrm>
            <a:off x="753625" y="641998"/>
            <a:ext cx="1187997" cy="1186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/>
          <p:nvPr/>
        </p:nvSpPr>
        <p:spPr>
          <a:xfrm rot="5400000">
            <a:off x="3902400" y="-105150"/>
            <a:ext cx="1346400" cy="9151200"/>
          </a:xfrm>
          <a:prstGeom prst="rect">
            <a:avLst/>
          </a:prstGeom>
          <a:gradFill>
            <a:gsLst>
              <a:gs pos="0">
                <a:schemeClr val="accent1"/>
              </a:gs>
              <a:gs pos="27000">
                <a:schemeClr val="accent4"/>
              </a:gs>
              <a:gs pos="7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" name="Google Shape;65;p5"/>
          <p:cNvPicPr preferRelativeResize="0"/>
          <p:nvPr/>
        </p:nvPicPr>
        <p:blipFill rotWithShape="1">
          <a:blip r:embed="rId2">
            <a:alphaModFix/>
          </a:blip>
          <a:srcRect l="50371" r="7229" b="57600"/>
          <a:stretch/>
        </p:blipFill>
        <p:spPr>
          <a:xfrm>
            <a:off x="6187250" y="3957148"/>
            <a:ext cx="1187997" cy="11864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5"/>
          <p:cNvGrpSpPr/>
          <p:nvPr/>
        </p:nvGrpSpPr>
        <p:grpSpPr>
          <a:xfrm>
            <a:off x="6741945" y="2643375"/>
            <a:ext cx="1986336" cy="1914137"/>
            <a:chOff x="2062800" y="892800"/>
            <a:chExt cx="2257200" cy="2163600"/>
          </a:xfrm>
        </p:grpSpPr>
        <p:sp>
          <p:nvSpPr>
            <p:cNvPr id="67" name="Google Shape;67;p5"/>
            <p:cNvSpPr/>
            <p:nvPr/>
          </p:nvSpPr>
          <p:spPr>
            <a:xfrm>
              <a:off x="2102575" y="925325"/>
              <a:ext cx="2190000" cy="2099700"/>
            </a:xfrm>
            <a:prstGeom prst="rect">
              <a:avLst/>
            </a:prstGeom>
            <a:noFill/>
            <a:ln w="19050" cap="flat" cmpd="sng">
              <a:solidFill>
                <a:srgbClr val="2828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206280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424795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062800" y="298092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4248000" y="297732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2062800" y="194457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4248000" y="194097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 rot="5400000">
              <a:off x="316435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 rot="5400000">
              <a:off x="3167950" y="29844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73350" y="3797250"/>
            <a:ext cx="558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1"/>
          </p:nvPr>
        </p:nvSpPr>
        <p:spPr>
          <a:xfrm>
            <a:off x="73350" y="3403650"/>
            <a:ext cx="4654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600" b="1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600" b="1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600" b="1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600" b="1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600" b="1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600" b="1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600" b="1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600" b="1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2"/>
          </p:nvPr>
        </p:nvSpPr>
        <p:spPr>
          <a:xfrm>
            <a:off x="631200" y="480475"/>
            <a:ext cx="5441100" cy="29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/>
          <p:nvPr/>
        </p:nvSpPr>
        <p:spPr>
          <a:xfrm rot="5400000">
            <a:off x="-679350" y="4673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LANK_2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/>
          <p:nvPr/>
        </p:nvSpPr>
        <p:spPr>
          <a:xfrm rot="-5400000">
            <a:off x="3373050" y="-3373050"/>
            <a:ext cx="2405100" cy="9151200"/>
          </a:xfrm>
          <a:prstGeom prst="rect">
            <a:avLst/>
          </a:prstGeom>
          <a:gradFill>
            <a:gsLst>
              <a:gs pos="0">
                <a:schemeClr val="accent1"/>
              </a:gs>
              <a:gs pos="27000">
                <a:schemeClr val="accent4"/>
              </a:gs>
              <a:gs pos="7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0" name="Google Shape;100;p7"/>
          <p:cNvPicPr preferRelativeResize="0"/>
          <p:nvPr/>
        </p:nvPicPr>
        <p:blipFill rotWithShape="1">
          <a:blip r:embed="rId2">
            <a:alphaModFix/>
          </a:blip>
          <a:srcRect l="50371" r="7229" b="57600"/>
          <a:stretch/>
        </p:blipFill>
        <p:spPr>
          <a:xfrm>
            <a:off x="0" y="4190522"/>
            <a:ext cx="950883" cy="9529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7"/>
          <p:cNvGrpSpPr/>
          <p:nvPr/>
        </p:nvGrpSpPr>
        <p:grpSpPr>
          <a:xfrm>
            <a:off x="433993" y="3510675"/>
            <a:ext cx="1271481" cy="1248397"/>
            <a:chOff x="2062800" y="892800"/>
            <a:chExt cx="2257200" cy="2163600"/>
          </a:xfrm>
        </p:grpSpPr>
        <p:sp>
          <p:nvSpPr>
            <p:cNvPr id="102" name="Google Shape;102;p7"/>
            <p:cNvSpPr/>
            <p:nvPr/>
          </p:nvSpPr>
          <p:spPr>
            <a:xfrm>
              <a:off x="2102575" y="925325"/>
              <a:ext cx="2190000" cy="2099700"/>
            </a:xfrm>
            <a:prstGeom prst="rect">
              <a:avLst/>
            </a:prstGeom>
            <a:noFill/>
            <a:ln w="19050" cap="flat" cmpd="sng">
              <a:solidFill>
                <a:srgbClr val="2828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206280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424795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2062800" y="298092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4248000" y="297732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2062800" y="194457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4248000" y="194097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 rot="5400000">
              <a:off x="316435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 rot="5400000">
              <a:off x="3167950" y="29844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0" y="1900650"/>
            <a:ext cx="909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subTitle" idx="1"/>
          </p:nvPr>
        </p:nvSpPr>
        <p:spPr>
          <a:xfrm>
            <a:off x="71700" y="2473350"/>
            <a:ext cx="8947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3600" b="1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3600" b="1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3600" b="1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3600" b="1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3600" b="1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3600" b="1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3600" b="1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3600" b="1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600"/>
              <a:buFont typeface="Montserrat Medium"/>
              <a:buChar char="●"/>
              <a:defRPr sz="1600"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Montserrat Medium"/>
              <a:buChar char="○"/>
              <a:defRPr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Montserrat Medium"/>
              <a:buChar char="■"/>
              <a:defRPr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Montserrat Medium"/>
              <a:buChar char="●"/>
              <a:defRPr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Montserrat Medium"/>
              <a:buChar char="○"/>
              <a:defRPr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Montserrat Medium"/>
              <a:buChar char="■"/>
              <a:defRPr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Montserrat Medium"/>
              <a:buChar char="●"/>
              <a:defRPr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Montserrat Medium"/>
              <a:buChar char="○"/>
              <a:defRPr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82828"/>
              </a:buClr>
              <a:buSzPts val="1400"/>
              <a:buFont typeface="Montserrat Medium"/>
              <a:buChar char="■"/>
              <a:defRPr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4673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99BEE8-8736-2857-BEE2-4AB479748442}"/>
              </a:ext>
            </a:extLst>
          </p:cNvPr>
          <p:cNvSpPr/>
          <p:nvPr/>
        </p:nvSpPr>
        <p:spPr>
          <a:xfrm>
            <a:off x="9977" y="1"/>
            <a:ext cx="5148203" cy="5143499"/>
          </a:xfrm>
          <a:prstGeom prst="rect">
            <a:avLst/>
          </a:prstGeom>
          <a:solidFill>
            <a:srgbClr val="F3F3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Google Shape;131;p10"/>
          <p:cNvSpPr txBox="1">
            <a:spLocks noGrp="1"/>
          </p:cNvSpPr>
          <p:nvPr>
            <p:ph type="subTitle" idx="1"/>
          </p:nvPr>
        </p:nvSpPr>
        <p:spPr>
          <a:xfrm>
            <a:off x="6653561" y="2758068"/>
            <a:ext cx="2751519" cy="286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Истомина Ольга  Хомякова Таисия Анастасия Горюнова Борушко Елена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Хомуд Ясмина</a:t>
            </a:r>
            <a:endParaRPr sz="1600">
              <a:solidFill>
                <a:srgbClr val="F3F3F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0" name="Google Shape;130;p10"/>
          <p:cNvSpPr txBox="1">
            <a:spLocks noGrp="1"/>
          </p:cNvSpPr>
          <p:nvPr>
            <p:ph type="subTitle" idx="1"/>
          </p:nvPr>
        </p:nvSpPr>
        <p:spPr>
          <a:xfrm>
            <a:off x="9977" y="1331815"/>
            <a:ext cx="4562023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Интерактивный курс</a:t>
            </a:r>
            <a:endParaRPr b="1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3C23722-CE8E-E58B-493D-D0588C2AE3FF}"/>
              </a:ext>
            </a:extLst>
          </p:cNvPr>
          <p:cNvGrpSpPr/>
          <p:nvPr/>
        </p:nvGrpSpPr>
        <p:grpSpPr>
          <a:xfrm>
            <a:off x="170289" y="1023250"/>
            <a:ext cx="4653469" cy="3642952"/>
            <a:chOff x="322172" y="2728444"/>
            <a:chExt cx="4653469" cy="364295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D2BDD4C5-A277-6EA2-EC28-E6D10EA052EB}"/>
                </a:ext>
              </a:extLst>
            </p:cNvPr>
            <p:cNvSpPr/>
            <p:nvPr/>
          </p:nvSpPr>
          <p:spPr>
            <a:xfrm>
              <a:off x="378553" y="4398803"/>
              <a:ext cx="1946707" cy="1972593"/>
            </a:xfrm>
            <a:prstGeom prst="rect">
              <a:avLst/>
            </a:prstGeom>
            <a:pattFill prst="pct20">
              <a:fgClr>
                <a:schemeClr val="accent3">
                  <a:lumMod val="60000"/>
                  <a:lumOff val="40000"/>
                </a:schemeClr>
              </a:fgClr>
              <a:bgClr>
                <a:srgbClr val="F3F3F3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7999FBB-73DB-8C52-6C87-CC0718109CFE}"/>
                </a:ext>
              </a:extLst>
            </p:cNvPr>
            <p:cNvSpPr/>
            <p:nvPr/>
          </p:nvSpPr>
          <p:spPr>
            <a:xfrm>
              <a:off x="362567" y="2790172"/>
              <a:ext cx="4562023" cy="2087411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2CC51EA-969B-2220-185F-AF20293EC1F7}"/>
                </a:ext>
              </a:extLst>
            </p:cNvPr>
            <p:cNvSpPr/>
            <p:nvPr/>
          </p:nvSpPr>
          <p:spPr>
            <a:xfrm>
              <a:off x="2673931" y="4844570"/>
              <a:ext cx="91448" cy="97544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4344419-C1E4-59D6-1586-F19E492E2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4193" y="4818658"/>
              <a:ext cx="91448" cy="975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AD80385-486C-23B3-079B-02DA47483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3931" y="2731247"/>
              <a:ext cx="91448" cy="9754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46DD249-7846-51C8-F145-F5EE7E08A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4193" y="3791076"/>
              <a:ext cx="91448" cy="97544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33ACF89-D4D1-AA2A-DAFB-A416FC479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172" y="3772709"/>
              <a:ext cx="91448" cy="9754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363F503D-1189-2BE7-DE55-879F4F73F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829" y="4818658"/>
              <a:ext cx="91448" cy="97544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BF7EAB6-9CDE-CDBA-ADF3-11EC8EA19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4193" y="2754914"/>
              <a:ext cx="91448" cy="97544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84868C7-98D6-B250-F654-4A9718DE8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829" y="2728444"/>
              <a:ext cx="91448" cy="97544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31077C-DF4C-D33E-18FB-0F59177CB3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0" y="1883038"/>
            <a:ext cx="4426477" cy="11337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93CD1C3-0495-A434-0D93-2A0D4921F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0820" y="187599"/>
            <a:ext cx="1859729" cy="6147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7877772-F53A-58AD-052F-B64A3FBF0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000" y="157172"/>
            <a:ext cx="1757799" cy="53174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6E55C84-B972-9F0D-6B79-178117A30C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8026" y="156051"/>
            <a:ext cx="1700063" cy="53286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EE7616-4A14-61D7-11EC-D765AEB630C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26" b="92157" l="4653" r="95878">
                        <a14:foregroundMark x1="12485" y1="33660" x2="12485" y2="33660"/>
                        <a14:foregroundMark x1="12132" y1="35458" x2="12132" y2="35458"/>
                        <a14:foregroundMark x1="10777" y1="38725" x2="10777" y2="38725"/>
                        <a14:foregroundMark x1="9776" y1="45261" x2="9776" y2="45261"/>
                        <a14:foregroundMark x1="10777" y1="45915" x2="10777" y2="45915"/>
                        <a14:foregroundMark x1="48174" y1="35458" x2="48174" y2="35458"/>
                        <a14:foregroundMark x1="49293" y1="35458" x2="55006" y2="34804"/>
                        <a14:foregroundMark x1="55241" y1="34804" x2="55241" y2="34804"/>
                        <a14:foregroundMark x1="59187" y1="32026" x2="59187" y2="32026"/>
                        <a14:foregroundMark x1="59187" y1="32026" x2="59187" y2="32026"/>
                        <a14:foregroundMark x1="73439" y1="31046" x2="73439" y2="31046"/>
                        <a14:foregroundMark x1="73557" y1="31046" x2="73557" y2="31046"/>
                        <a14:foregroundMark x1="84393" y1="33987" x2="84393" y2="33987"/>
                        <a14:foregroundMark x1="84393" y1="33987" x2="84393" y2="33987"/>
                        <a14:foregroundMark x1="68905" y1="49673" x2="68905" y2="49673"/>
                        <a14:foregroundMark x1="68905" y1="49673" x2="68905" y2="49673"/>
                        <a14:foregroundMark x1="94405" y1="43954" x2="94405" y2="43954"/>
                        <a14:foregroundMark x1="94405" y1="43464" x2="94405" y2="43464"/>
                        <a14:foregroundMark x1="77208" y1="57353" x2="77208" y2="57353"/>
                        <a14:foregroundMark x1="77208" y1="57353" x2="77208" y2="57353"/>
                        <a14:foregroundMark x1="77208" y1="57353" x2="77208" y2="57353"/>
                        <a14:foregroundMark x1="77208" y1="57353" x2="77208" y2="57353"/>
                        <a14:foregroundMark x1="77915" y1="57353" x2="77915" y2="57353"/>
                        <a14:foregroundMark x1="78563" y1="57026" x2="78563" y2="57026"/>
                        <a14:foregroundMark x1="72438" y1="57026" x2="72438" y2="57026"/>
                        <a14:foregroundMark x1="72438" y1="57026" x2="72438" y2="57026"/>
                        <a14:foregroundMark x1="58775" y1="75980" x2="58775" y2="75980"/>
                        <a14:foregroundMark x1="58775" y1="75980" x2="58775" y2="75980"/>
                        <a14:foregroundMark x1="54770" y1="75980" x2="54770" y2="75980"/>
                        <a14:foregroundMark x1="54653" y1="75980" x2="54653" y2="75980"/>
                        <a14:foregroundMark x1="57833" y1="81373" x2="57833" y2="81373"/>
                        <a14:foregroundMark x1="62485" y1="80719" x2="62485" y2="80719"/>
                        <a14:foregroundMark x1="65253" y1="79412" x2="65253" y2="79412"/>
                        <a14:foregroundMark x1="65253" y1="79412" x2="65253" y2="79412"/>
                        <a14:foregroundMark x1="68787" y1="79739" x2="68787" y2="79739"/>
                        <a14:foregroundMark x1="68787" y1="79739" x2="68787" y2="79739"/>
                        <a14:foregroundMark x1="72438" y1="77778" x2="72438" y2="77778"/>
                        <a14:foregroundMark x1="72438" y1="77778" x2="72438" y2="77778"/>
                        <a14:foregroundMark x1="76325" y1="76961" x2="76325" y2="76961"/>
                        <a14:foregroundMark x1="76620" y1="76961" x2="76620" y2="76961"/>
                        <a14:foregroundMark x1="79505" y1="77288" x2="79505" y2="77288"/>
                        <a14:foregroundMark x1="79505" y1="77288" x2="79505" y2="77288"/>
                        <a14:foregroundMark x1="82568" y1="78431" x2="82568" y2="78431"/>
                        <a14:foregroundMark x1="82686" y1="78431" x2="82686" y2="78431"/>
                        <a14:foregroundMark x1="86101" y1="75980" x2="86101" y2="75980"/>
                        <a14:foregroundMark x1="86101" y1="75980" x2="86101" y2="75980"/>
                        <a14:foregroundMark x1="89870" y1="76961" x2="89870" y2="76961"/>
                        <a14:foregroundMark x1="89988" y1="76961" x2="89988" y2="76961"/>
                        <a14:foregroundMark x1="93168" y1="79412" x2="93168" y2="79412"/>
                        <a14:foregroundMark x1="93168" y1="79412" x2="93168" y2="79412"/>
                        <a14:foregroundMark x1="49647" y1="79739" x2="49647" y2="79739"/>
                        <a14:foregroundMark x1="49647" y1="79739" x2="49647" y2="79739"/>
                        <a14:foregroundMark x1="47703" y1="79739" x2="47703" y2="79739"/>
                        <a14:foregroundMark x1="47703" y1="80065" x2="47703" y2="80065"/>
                        <a14:foregroundMark x1="44641" y1="81373" x2="44641" y2="81373"/>
                        <a14:foregroundMark x1="44641" y1="81373" x2="44641" y2="81373"/>
                        <a14:foregroundMark x1="41343" y1="77288" x2="41343" y2="77288"/>
                        <a14:foregroundMark x1="41343" y1="77288" x2="41343" y2="77288"/>
                        <a14:foregroundMark x1="36749" y1="77288" x2="36749" y2="77288"/>
                        <a14:foregroundMark x1="36749" y1="77288" x2="36749" y2="77288"/>
                        <a14:foregroundMark x1="34276" y1="65850" x2="34276" y2="65850"/>
                        <a14:foregroundMark x1="34276" y1="65850" x2="34276" y2="65850"/>
                        <a14:foregroundMark x1="35277" y1="65523" x2="35277" y2="65523"/>
                        <a14:foregroundMark x1="35277" y1="65523" x2="35277" y2="65523"/>
                        <a14:foregroundMark x1="36101" y1="65850" x2="36101" y2="65850"/>
                        <a14:foregroundMark x1="36101" y1="65850" x2="36101" y2="65850"/>
                        <a14:foregroundMark x1="36985" y1="65850" x2="36985" y2="65850"/>
                        <a14:foregroundMark x1="36985" y1="65850" x2="36985" y2="65850"/>
                        <a14:foregroundMark x1="37809" y1="66176" x2="40400" y2="66176"/>
                        <a14:foregroundMark x1="39635" y1="66176" x2="39635" y2="66176"/>
                        <a14:foregroundMark x1="39635" y1="66176" x2="39635" y2="66176"/>
                        <a14:foregroundMark x1="41107" y1="66176" x2="41107" y2="66176"/>
                        <a14:foregroundMark x1="41107" y1="66176" x2="41107" y2="66176"/>
                        <a14:foregroundMark x1="42108" y1="66503" x2="42108" y2="66503"/>
                        <a14:foregroundMark x1="39753" y1="39542" x2="39753" y2="39542"/>
                        <a14:foregroundMark x1="39753" y1="39542" x2="39753" y2="39542"/>
                        <a14:foregroundMark x1="43168" y1="65523" x2="43168" y2="65523"/>
                        <a14:foregroundMark x1="43168" y1="65523" x2="43168" y2="65523"/>
                        <a14:foregroundMark x1="43286" y1="67484" x2="43286" y2="67484"/>
                        <a14:foregroundMark x1="43286" y1="67157" x2="43286" y2="67157"/>
                        <a14:foregroundMark x1="44287" y1="67157" x2="44287" y2="67157"/>
                        <a14:foregroundMark x1="44052" y1="65523" x2="44052" y2="65523"/>
                        <a14:foregroundMark x1="43581" y1="62745" x2="43581" y2="62745"/>
                        <a14:foregroundMark x1="44994" y1="67157" x2="44994" y2="67157"/>
                        <a14:foregroundMark x1="44994" y1="67157" x2="44994" y2="67157"/>
                        <a14:foregroundMark x1="45524" y1="66503" x2="45524" y2="66503"/>
                        <a14:foregroundMark x1="46702" y1="66503" x2="46702" y2="66503"/>
                        <a14:foregroundMark x1="47114" y1="66830" x2="47114" y2="66830"/>
                        <a14:foregroundMark x1="48292" y1="67484" x2="48292" y2="67484"/>
                        <a14:foregroundMark x1="50000" y1="67974" x2="50000" y2="67974"/>
                        <a14:foregroundMark x1="50883" y1="67974" x2="50883" y2="67974"/>
                        <a14:foregroundMark x1="51355" y1="66830" x2="51355" y2="66830"/>
                        <a14:foregroundMark x1="50766" y1="63889" x2="50766" y2="63889"/>
                        <a14:foregroundMark x1="52591" y1="66176" x2="52591" y2="66176"/>
                        <a14:foregroundMark x1="53651" y1="66503" x2="53651" y2="66503"/>
                        <a14:foregroundMark x1="53828" y1="67157" x2="53828" y2="67157"/>
                        <a14:foregroundMark x1="54888" y1="67484" x2="54888" y2="67484"/>
                        <a14:foregroundMark x1="55536" y1="66830" x2="55536" y2="66830"/>
                        <a14:foregroundMark x1="56360" y1="66830" x2="56360" y2="66830"/>
                        <a14:foregroundMark x1="56596" y1="66830" x2="56596" y2="66830"/>
                        <a14:foregroundMark x1="57833" y1="66830" x2="57833" y2="66830"/>
                        <a14:foregroundMark x1="58068" y1="66830" x2="58068" y2="66830"/>
                        <a14:foregroundMark x1="58539" y1="66830" x2="58539" y2="66830"/>
                        <a14:foregroundMark x1="59423" y1="66830" x2="59423" y2="66830"/>
                        <a14:foregroundMark x1="60012" y1="67157" x2="60012" y2="67157"/>
                        <a14:foregroundMark x1="60777" y1="67484" x2="60777" y2="67484"/>
                        <a14:foregroundMark x1="61249" y1="67484" x2="61837" y2="67484"/>
                        <a14:foregroundMark x1="62721" y1="68301" x2="62721" y2="68301"/>
                        <a14:foregroundMark x1="63899" y1="68627" x2="64311" y2="68627"/>
                        <a14:foregroundMark x1="64900" y1="68627" x2="64900" y2="68627"/>
                        <a14:foregroundMark x1="65018" y1="67484" x2="65018" y2="67484"/>
                        <a14:foregroundMark x1="65135" y1="67484" x2="65489" y2="67484"/>
                        <a14:foregroundMark x1="66843" y1="67484" x2="66843" y2="67484"/>
                        <a14:foregroundMark x1="67197" y1="67484" x2="67197" y2="67484"/>
                        <a14:foregroundMark x1="68433" y1="67484" x2="68433" y2="67484"/>
                        <a14:foregroundMark x1="69670" y1="67484" x2="69670" y2="67484"/>
                        <a14:foregroundMark x1="69906" y1="67484" x2="69906" y2="67484"/>
                        <a14:foregroundMark x1="70612" y1="67484" x2="70612" y2="67484"/>
                        <a14:foregroundMark x1="71614" y1="67484" x2="71614" y2="67484"/>
                        <a14:foregroundMark x1="72438" y1="67484" x2="72438" y2="67484"/>
                        <a14:foregroundMark x1="73086" y1="67484" x2="73086" y2="67484"/>
                        <a14:foregroundMark x1="73675" y1="67484" x2="73675" y2="67484"/>
                        <a14:foregroundMark x1="74499" y1="67484" x2="74499" y2="67484"/>
                        <a14:foregroundMark x1="75265" y1="67484" x2="75265" y2="67484"/>
                        <a14:foregroundMark x1="75736" y1="67484" x2="75736" y2="67484"/>
                        <a14:foregroundMark x1="75854" y1="67484" x2="75854" y2="67484"/>
                        <a14:foregroundMark x1="75383" y1="64869" x2="75383" y2="64869"/>
                        <a14:foregroundMark x1="53298" y1="68301" x2="53298" y2="68301"/>
                        <a14:foregroundMark x1="78033" y1="66503" x2="78033" y2="66503"/>
                        <a14:foregroundMark x1="78033" y1="66503" x2="78033" y2="66503"/>
                        <a14:foregroundMark x1="79388" y1="67157" x2="79388" y2="67157"/>
                        <a14:foregroundMark x1="79623" y1="67157" x2="79623" y2="67157"/>
                        <a14:foregroundMark x1="80035" y1="67157" x2="80035" y2="67157"/>
                        <a14:foregroundMark x1="81213" y1="66830" x2="81213" y2="66830"/>
                        <a14:foregroundMark x1="81743" y1="66830" x2="81743" y2="66830"/>
                        <a14:foregroundMark x1="82097" y1="66503" x2="82097" y2="66503"/>
                        <a14:foregroundMark x1="82921" y1="66503" x2="83451" y2="66503"/>
                        <a14:foregroundMark x1="84040" y1="66503" x2="84040" y2="66503"/>
                        <a14:foregroundMark x1="84158" y1="66503" x2="84158" y2="66503"/>
                        <a14:foregroundMark x1="84511" y1="66503" x2="84511" y2="66503"/>
                        <a14:foregroundMark x1="85159" y1="66503" x2="85630" y2="66503"/>
                        <a14:foregroundMark x1="86101" y1="66503" x2="86101" y2="66503"/>
                        <a14:foregroundMark x1="86455" y1="66503" x2="86455" y2="66503"/>
                        <a14:foregroundMark x1="87338" y1="67157" x2="87338" y2="67157"/>
                        <a14:foregroundMark x1="87574" y1="67157" x2="87574" y2="67157"/>
                        <a14:foregroundMark x1="88045" y1="67157" x2="88045" y2="67157"/>
                        <a14:foregroundMark x1="88693" y1="67157" x2="88693" y2="67157"/>
                        <a14:foregroundMark x1="89164" y1="67484" x2="89164" y2="67484"/>
                        <a14:foregroundMark x1="89870" y1="67484" x2="89870" y2="67484"/>
                        <a14:foregroundMark x1="90400" y1="67484" x2="90400" y2="67484"/>
                        <a14:foregroundMark x1="90754" y1="67484" x2="90754" y2="67484"/>
                        <a14:foregroundMark x1="90989" y1="67484" x2="90989" y2="67484"/>
                        <a14:foregroundMark x1="91343" y1="67484" x2="91696" y2="67484"/>
                        <a14:foregroundMark x1="92226" y1="67484" x2="92226" y2="67484"/>
                        <a14:foregroundMark x1="92580" y1="67484" x2="92580" y2="67484"/>
                        <a14:foregroundMark x1="92815" y1="67484" x2="92815" y2="67484"/>
                        <a14:foregroundMark x1="93168" y1="67484" x2="93168" y2="67484"/>
                        <a14:foregroundMark x1="93640" y1="67484" x2="93640" y2="67484"/>
                        <a14:foregroundMark x1="93934" y1="67484" x2="93934" y2="67484"/>
                        <a14:foregroundMark x1="94405" y1="67484" x2="94405" y2="67484"/>
                        <a14:foregroundMark x1="94994" y1="67484" x2="94994" y2="67484"/>
                        <a14:foregroundMark x1="94994" y1="67484" x2="94994" y2="67484"/>
                        <a14:foregroundMark x1="94994" y1="67484" x2="94994" y2="67484"/>
                        <a14:foregroundMark x1="95642" y1="67484" x2="95642" y2="67484"/>
                        <a14:foregroundMark x1="95347" y1="34804" x2="95347" y2="34804"/>
                        <a14:foregroundMark x1="95995" y1="32680" x2="95995" y2="32680"/>
                        <a14:foregroundMark x1="95995" y1="32680" x2="95995" y2="32680"/>
                        <a14:foregroundMark x1="15135" y1="66503" x2="15135" y2="66503"/>
                        <a14:foregroundMark x1="15135" y1="65523" x2="15253" y2="64542"/>
                        <a14:foregroundMark x1="16961" y1="54412" x2="16961" y2="54412"/>
                        <a14:foregroundMark x1="16843" y1="52288" x2="16843" y2="52288"/>
                        <a14:foregroundMark x1="16843" y1="52288" x2="16843" y2="52288"/>
                        <a14:foregroundMark x1="16843" y1="52614" x2="16843" y2="52614"/>
                        <a14:foregroundMark x1="16843" y1="52941" x2="16843" y2="52941"/>
                        <a14:foregroundMark x1="16843" y1="52941" x2="16843" y2="52941"/>
                        <a14:foregroundMark x1="26384" y1="65850" x2="26384" y2="65850"/>
                        <a14:foregroundMark x1="26384" y1="65850" x2="26384" y2="65850"/>
                        <a14:foregroundMark x1="26737" y1="70588" x2="29859" y2="50980"/>
                        <a14:foregroundMark x1="29859" y1="50980" x2="28916" y2="38399"/>
                        <a14:foregroundMark x1="29564" y1="45915" x2="29918" y2="40523"/>
                        <a14:foregroundMark x1="29800" y1="44935" x2="30153" y2="43464"/>
                        <a14:foregroundMark x1="28092" y1="38399" x2="26384" y2="20261"/>
                        <a14:foregroundMark x1="27326" y1="31046" x2="27326" y2="25327"/>
                        <a14:foregroundMark x1="27444" y1="30392" x2="27856" y2="27941"/>
                        <a14:foregroundMark x1="28681" y1="33333" x2="28916" y2="32026"/>
                        <a14:foregroundMark x1="28916" y1="35458" x2="28916" y2="32680"/>
                        <a14:foregroundMark x1="26266" y1="69935" x2="24676" y2="69281"/>
                        <a14:foregroundMark x1="24441" y1="70261" x2="27267" y2="48693"/>
                        <a14:foregroundMark x1="27267" y1="48693" x2="26737" y2="57680"/>
                        <a14:foregroundMark x1="22968" y1="71569" x2="23910" y2="65196"/>
                        <a14:foregroundMark x1="25501" y1="70915" x2="20848" y2="87908"/>
                        <a14:foregroundMark x1="20848" y1="87908" x2="15018" y2="81046"/>
                        <a14:foregroundMark x1="24028" y1="81699" x2="26737" y2="73366"/>
                        <a14:foregroundMark x1="18198" y1="85458" x2="19906" y2="92320"/>
                        <a14:foregroundMark x1="26031" y1="76961" x2="26973" y2="74346"/>
                        <a14:foregroundMark x1="18787" y1="81699" x2="13310" y2="91176"/>
                        <a14:foregroundMark x1="16019" y1="86765" x2="12132" y2="87582"/>
                        <a14:foregroundMark x1="17079" y1="83497" x2="9128" y2="78105"/>
                        <a14:foregroundMark x1="9128" y1="78105" x2="8952" y2="75327"/>
                        <a14:foregroundMark x1="15548" y1="84150" x2="8893" y2="72876"/>
                        <a14:foregroundMark x1="8893" y1="72876" x2="5418" y2="47549"/>
                        <a14:foregroundMark x1="9187" y1="73366" x2="4829" y2="50817"/>
                        <a14:foregroundMark x1="4829" y1="50817" x2="4770" y2="41830"/>
                        <a14:foregroundMark x1="7715" y1="51961" x2="5889" y2="26961"/>
                        <a14:foregroundMark x1="12250" y1="38399" x2="11131" y2="12745"/>
                        <a14:foregroundMark x1="12839" y1="16503" x2="16726" y2="7353"/>
                        <a14:foregroundMark x1="23439" y1="18137" x2="17079" y2="7026"/>
                        <a14:foregroundMark x1="20141" y1="16176" x2="20141" y2="16176"/>
                        <a14:foregroundMark x1="19788" y1="9641" x2="17609" y2="8660"/>
                        <a14:foregroundMark x1="22968" y1="15523" x2="19552" y2="8660"/>
                        <a14:foregroundMark x1="23675" y1="15850" x2="20377" y2="8660"/>
                        <a14:foregroundMark x1="6478" y1="29739" x2="4888" y2="28268"/>
                        <a14:foregroundMark x1="7951" y1="78758" x2="6360" y2="740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046" y="98948"/>
            <a:ext cx="1795297" cy="64706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2D6C93-2CE8-B20B-9727-7A19894AD8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20" b="89276" l="5000" r="94300">
                        <a14:foregroundMark x1="14000" y1="25737" x2="7400" y2="24665"/>
                        <a14:foregroundMark x1="7400" y1="24665" x2="4200" y2="41019"/>
                        <a14:foregroundMark x1="4200" y1="41019" x2="4300" y2="58445"/>
                        <a14:foregroundMark x1="4300" y1="58445" x2="9200" y2="69169"/>
                        <a14:foregroundMark x1="9200" y1="69169" x2="11600" y2="69705"/>
                        <a14:foregroundMark x1="10500" y1="63807" x2="5000" y2="53887"/>
                        <a14:foregroundMark x1="5000" y1="53887" x2="5200" y2="40483"/>
                        <a14:foregroundMark x1="89700" y1="31367" x2="94300" y2="49866"/>
                        <a14:foregroundMark x1="94300" y1="49866" x2="94300" y2="57105"/>
                        <a14:foregroundMark x1="92400" y1="41287" x2="84800" y2="49598"/>
                        <a14:foregroundMark x1="84800" y1="49598" x2="92000" y2="41019"/>
                        <a14:foregroundMark x1="92000" y1="41019" x2="92100" y2="39142"/>
                        <a14:foregroundMark x1="90700" y1="44772" x2="91800" y2="42895"/>
                        <a14:foregroundMark x1="85500" y1="35121" x2="73000" y2="46649"/>
                        <a14:foregroundMark x1="73000" y1="46649" x2="78400" y2="63807"/>
                        <a14:foregroundMark x1="78400" y1="63807" x2="86400" y2="56568"/>
                        <a14:foregroundMark x1="86400" y1="56568" x2="85900" y2="39142"/>
                        <a14:foregroundMark x1="85900" y1="39142" x2="83700" y2="29223"/>
                        <a14:foregroundMark x1="82000" y1="38338" x2="83000" y2="65952"/>
                        <a14:foregroundMark x1="83000" y1="65952" x2="84000" y2="61662"/>
                        <a14:foregroundMark x1="68800" y1="51475" x2="68800" y2="51475"/>
                        <a14:foregroundMark x1="68800" y1="51475" x2="68800" y2="51475"/>
                        <a14:foregroundMark x1="67400" y1="51475" x2="67400" y2="51475"/>
                        <a14:foregroundMark x1="67800" y1="48794" x2="67800" y2="48794"/>
                        <a14:foregroundMark x1="66700" y1="43700" x2="66700" y2="43700"/>
                        <a14:foregroundMark x1="66600" y1="38874" x2="66600" y2="38874"/>
                        <a14:foregroundMark x1="61900" y1="49598" x2="61900" y2="44772"/>
                        <a14:foregroundMark x1="60200" y1="47721" x2="60200" y2="47721"/>
                        <a14:foregroundMark x1="59100" y1="49062" x2="59100" y2="49062"/>
                        <a14:foregroundMark x1="57400" y1="42359" x2="57400" y2="42359"/>
                        <a14:foregroundMark x1="51400" y1="47185" x2="51400" y2="47185"/>
                        <a14:foregroundMark x1="50600" y1="40751" x2="50600" y2="40751"/>
                        <a14:foregroundMark x1="50400" y1="49062" x2="50400" y2="49062"/>
                        <a14:foregroundMark x1="47400" y1="47721" x2="47400" y2="47721"/>
                        <a14:foregroundMark x1="47500" y1="47721" x2="47500" y2="47721"/>
                        <a14:foregroundMark x1="47500" y1="43700" x2="47500" y2="43700"/>
                        <a14:foregroundMark x1="47100" y1="41019" x2="47100" y2="41019"/>
                        <a14:foregroundMark x1="43100" y1="46113" x2="43100" y2="46113"/>
                        <a14:foregroundMark x1="40800" y1="46113" x2="40800" y2="46113"/>
                        <a14:foregroundMark x1="39300" y1="52815" x2="39300" y2="52815"/>
                        <a14:foregroundMark x1="37900" y1="49866" x2="37900" y2="49866"/>
                        <a14:foregroundMark x1="38400" y1="42359" x2="38400" y2="42359"/>
                        <a14:foregroundMark x1="31100" y1="44504" x2="31100" y2="44504"/>
                        <a14:foregroundMark x1="31300" y1="41555" x2="31300" y2="41555"/>
                        <a14:foregroundMark x1="31800" y1="40483" x2="31800" y2="40483"/>
                        <a14:foregroundMark x1="32000" y1="38874" x2="32000" y2="38874"/>
                        <a14:foregroundMark x1="26100" y1="44236" x2="26100" y2="44236"/>
                        <a14:foregroundMark x1="26100" y1="44236" x2="26100" y2="44236"/>
                        <a14:foregroundMark x1="25400" y1="39946" x2="25400" y2="39946"/>
                        <a14:foregroundMark x1="24100" y1="45040" x2="24100" y2="45040"/>
                        <a14:foregroundMark x1="20900" y1="51743" x2="20900" y2="51743"/>
                        <a14:foregroundMark x1="15900" y1="51206" x2="15900" y2="51206"/>
                        <a14:foregroundMark x1="16600" y1="48257" x2="16600" y2="48257"/>
                        <a14:foregroundMark x1="17000" y1="42359" x2="17000" y2="42359"/>
                        <a14:foregroundMark x1="19500" y1="38606" x2="19500" y2="38606"/>
                        <a14:foregroundMark x1="13800" y1="44236" x2="13800" y2="44236"/>
                        <a14:foregroundMark x1="13400" y1="39946" x2="13400" y2="39946"/>
                        <a14:foregroundMark x1="11300" y1="39142" x2="11300" y2="39142"/>
                        <a14:foregroundMark x1="9000" y1="45040" x2="9000" y2="450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280" y="143579"/>
            <a:ext cx="1641342" cy="6122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5"/>
          <p:cNvSpPr txBox="1">
            <a:spLocks noGrp="1"/>
          </p:cNvSpPr>
          <p:nvPr>
            <p:ph type="title"/>
          </p:nvPr>
        </p:nvSpPr>
        <p:spPr>
          <a:xfrm>
            <a:off x="2858712" y="448220"/>
            <a:ext cx="51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Команда, которая работала над проектом</a:t>
            </a:r>
            <a:endParaRPr/>
          </a:p>
        </p:txBody>
      </p:sp>
      <p:sp>
        <p:nvSpPr>
          <p:cNvPr id="625" name="Google Shape;625;p25"/>
          <p:cNvSpPr/>
          <p:nvPr/>
        </p:nvSpPr>
        <p:spPr>
          <a:xfrm>
            <a:off x="346864" y="3651140"/>
            <a:ext cx="14184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0" u="none" strike="noStrike">
                <a:latin typeface="Montserrat Medium"/>
                <a:ea typeface="Montserrat Medium"/>
                <a:cs typeface="Montserrat Medium"/>
                <a:sym typeface="Montserrat Medium"/>
              </a:rPr>
              <a:t>Хомякова Таисия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>
                <a:solidFill>
                  <a:schemeClr val="bg1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Дизайнер презентаций</a:t>
            </a:r>
            <a:endParaRPr sz="1200">
              <a:solidFill>
                <a:schemeClr val="bg1">
                  <a:lumMod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6" name="Google Shape;626;p25"/>
          <p:cNvSpPr/>
          <p:nvPr/>
        </p:nvSpPr>
        <p:spPr>
          <a:xfrm>
            <a:off x="2075538" y="3643263"/>
            <a:ext cx="14184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>
                <a:latin typeface="Montserrat Medium"/>
                <a:ea typeface="Montserrat Medium"/>
                <a:cs typeface="Montserrat Medium"/>
                <a:sym typeface="Montserrat Medium"/>
              </a:rPr>
              <a:t>Горюнова Анастасия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bg1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Маркетолог</a:t>
            </a:r>
            <a:endParaRPr sz="1200">
              <a:solidFill>
                <a:schemeClr val="bg1">
                  <a:lumMod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7" name="Google Shape;627;p25"/>
          <p:cNvSpPr/>
          <p:nvPr/>
        </p:nvSpPr>
        <p:spPr>
          <a:xfrm>
            <a:off x="3736500" y="3643263"/>
            <a:ext cx="1270276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>
                <a:latin typeface="Montserrat Medium"/>
                <a:ea typeface="Montserrat Medium"/>
                <a:cs typeface="Montserrat Medium"/>
                <a:sym typeface="Montserrat Medium"/>
              </a:rPr>
              <a:t>Хаммуд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>
                <a:latin typeface="Montserrat Medium"/>
                <a:ea typeface="Montserrat Medium"/>
                <a:cs typeface="Montserrat Medium"/>
                <a:sym typeface="Montserrat Medium"/>
              </a:rPr>
              <a:t>Ясмина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>
                <a:solidFill>
                  <a:schemeClr val="bg1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Копирайтер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8" name="Google Shape;628;p25"/>
          <p:cNvSpPr/>
          <p:nvPr/>
        </p:nvSpPr>
        <p:spPr>
          <a:xfrm>
            <a:off x="7200251" y="3593665"/>
            <a:ext cx="14067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Montserrat Medium"/>
                <a:ea typeface="Montserrat Medium"/>
                <a:cs typeface="Montserrat Medium"/>
                <a:sym typeface="Montserrat Medium"/>
              </a:rPr>
              <a:t>Истомина Ольга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bg1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Спикер, тимлид</a:t>
            </a:r>
            <a:endParaRPr sz="1200">
              <a:solidFill>
                <a:schemeClr val="bg1">
                  <a:lumMod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9" name="Google Shape;629;p25"/>
          <p:cNvSpPr/>
          <p:nvPr/>
        </p:nvSpPr>
        <p:spPr>
          <a:xfrm>
            <a:off x="5467402" y="3593665"/>
            <a:ext cx="14184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>
                <a:latin typeface="Montserrat Medium"/>
                <a:ea typeface="Montserrat Medium"/>
                <a:cs typeface="Montserrat Medium"/>
                <a:sym typeface="Montserrat Medium"/>
              </a:rPr>
              <a:t>Борушко Елена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bg1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Экономист</a:t>
            </a:r>
            <a:endParaRPr sz="1200">
              <a:solidFill>
                <a:schemeClr val="bg1">
                  <a:lumMod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35" name="Google Shape;635;p25"/>
          <p:cNvCxnSpPr/>
          <p:nvPr/>
        </p:nvCxnSpPr>
        <p:spPr>
          <a:xfrm>
            <a:off x="378600" y="3024000"/>
            <a:ext cx="8389800" cy="18900"/>
          </a:xfrm>
          <a:prstGeom prst="straightConnector1">
            <a:avLst/>
          </a:prstGeom>
          <a:noFill/>
          <a:ln w="349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6" name="Google Shape;636;p25"/>
          <p:cNvSpPr/>
          <p:nvPr/>
        </p:nvSpPr>
        <p:spPr>
          <a:xfrm>
            <a:off x="962408" y="2893802"/>
            <a:ext cx="263400" cy="259200"/>
          </a:xfrm>
          <a:prstGeom prst="rect">
            <a:avLst/>
          </a:prstGeom>
          <a:gradFill>
            <a:gsLst>
              <a:gs pos="0">
                <a:schemeClr val="accent1"/>
              </a:gs>
              <a:gs pos="27000">
                <a:schemeClr val="accent4"/>
              </a:gs>
              <a:gs pos="70000">
                <a:schemeClr val="accent2"/>
              </a:gs>
              <a:gs pos="100000">
                <a:schemeClr val="accent3"/>
              </a:gs>
            </a:gsLst>
            <a:lin ang="0" scaled="0"/>
          </a:gradFill>
          <a:ln w="317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7" name="Google Shape;637;p25"/>
          <p:cNvSpPr/>
          <p:nvPr/>
        </p:nvSpPr>
        <p:spPr>
          <a:xfrm>
            <a:off x="2653045" y="2913258"/>
            <a:ext cx="263400" cy="259200"/>
          </a:xfrm>
          <a:prstGeom prst="rect">
            <a:avLst/>
          </a:prstGeom>
          <a:gradFill>
            <a:gsLst>
              <a:gs pos="0">
                <a:schemeClr val="accent1"/>
              </a:gs>
              <a:gs pos="27000">
                <a:schemeClr val="accent4"/>
              </a:gs>
              <a:gs pos="70000">
                <a:schemeClr val="accent2"/>
              </a:gs>
              <a:gs pos="100000">
                <a:schemeClr val="accent3"/>
              </a:gs>
            </a:gsLst>
            <a:lin ang="0" scaled="0"/>
          </a:gradFill>
          <a:ln w="317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8" name="Google Shape;638;p25"/>
          <p:cNvSpPr/>
          <p:nvPr/>
        </p:nvSpPr>
        <p:spPr>
          <a:xfrm>
            <a:off x="4343681" y="2913258"/>
            <a:ext cx="263400" cy="259200"/>
          </a:xfrm>
          <a:prstGeom prst="rect">
            <a:avLst/>
          </a:prstGeom>
          <a:gradFill>
            <a:gsLst>
              <a:gs pos="0">
                <a:schemeClr val="accent1"/>
              </a:gs>
              <a:gs pos="27000">
                <a:schemeClr val="accent4"/>
              </a:gs>
              <a:gs pos="70000">
                <a:schemeClr val="accent2"/>
              </a:gs>
              <a:gs pos="100000">
                <a:schemeClr val="accent3"/>
              </a:gs>
            </a:gsLst>
            <a:lin ang="0" scaled="0"/>
          </a:gradFill>
          <a:ln w="317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9" name="Google Shape;639;p25"/>
          <p:cNvSpPr/>
          <p:nvPr/>
        </p:nvSpPr>
        <p:spPr>
          <a:xfrm>
            <a:off x="6034317" y="2913258"/>
            <a:ext cx="263400" cy="259200"/>
          </a:xfrm>
          <a:prstGeom prst="rect">
            <a:avLst/>
          </a:prstGeom>
          <a:gradFill>
            <a:gsLst>
              <a:gs pos="0">
                <a:schemeClr val="accent1"/>
              </a:gs>
              <a:gs pos="27000">
                <a:schemeClr val="accent4"/>
              </a:gs>
              <a:gs pos="70000">
                <a:schemeClr val="accent2"/>
              </a:gs>
              <a:gs pos="100000">
                <a:schemeClr val="accent3"/>
              </a:gs>
            </a:gsLst>
            <a:lin ang="0" scaled="0"/>
          </a:gradFill>
          <a:ln w="317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0" name="Google Shape;640;p25"/>
          <p:cNvSpPr/>
          <p:nvPr/>
        </p:nvSpPr>
        <p:spPr>
          <a:xfrm>
            <a:off x="7724954" y="2913258"/>
            <a:ext cx="263400" cy="259200"/>
          </a:xfrm>
          <a:prstGeom prst="rect">
            <a:avLst/>
          </a:prstGeom>
          <a:gradFill>
            <a:gsLst>
              <a:gs pos="0">
                <a:schemeClr val="accent1"/>
              </a:gs>
              <a:gs pos="27000">
                <a:schemeClr val="accent4"/>
              </a:gs>
              <a:gs pos="70000">
                <a:schemeClr val="accent2"/>
              </a:gs>
              <a:gs pos="100000">
                <a:schemeClr val="accent3"/>
              </a:gs>
            </a:gsLst>
            <a:lin ang="0" scaled="0"/>
          </a:gradFill>
          <a:ln w="317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41" name="Google Shape;641;p25"/>
          <p:cNvPicPr preferRelativeResize="0"/>
          <p:nvPr/>
        </p:nvPicPr>
        <p:blipFill rotWithShape="1">
          <a:blip r:embed="rId3">
            <a:alphaModFix/>
          </a:blip>
          <a:srcRect l="50369" r="33277" b="85323"/>
          <a:stretch/>
        </p:blipFill>
        <p:spPr>
          <a:xfrm>
            <a:off x="865000" y="2818050"/>
            <a:ext cx="458200" cy="4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25"/>
          <p:cNvPicPr preferRelativeResize="0"/>
          <p:nvPr/>
        </p:nvPicPr>
        <p:blipFill rotWithShape="1">
          <a:blip r:embed="rId3">
            <a:alphaModFix/>
          </a:blip>
          <a:srcRect l="50369" r="33277" b="85323"/>
          <a:stretch/>
        </p:blipFill>
        <p:spPr>
          <a:xfrm>
            <a:off x="2555638" y="2837500"/>
            <a:ext cx="458200" cy="4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25"/>
          <p:cNvPicPr preferRelativeResize="0"/>
          <p:nvPr/>
        </p:nvPicPr>
        <p:blipFill rotWithShape="1">
          <a:blip r:embed="rId3">
            <a:alphaModFix/>
          </a:blip>
          <a:srcRect l="50369" r="33277" b="85323"/>
          <a:stretch/>
        </p:blipFill>
        <p:spPr>
          <a:xfrm>
            <a:off x="4246288" y="2818375"/>
            <a:ext cx="458200" cy="4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25"/>
          <p:cNvPicPr preferRelativeResize="0"/>
          <p:nvPr/>
        </p:nvPicPr>
        <p:blipFill rotWithShape="1">
          <a:blip r:embed="rId3">
            <a:alphaModFix/>
          </a:blip>
          <a:srcRect l="50369" r="33277" b="85323"/>
          <a:stretch/>
        </p:blipFill>
        <p:spPr>
          <a:xfrm>
            <a:off x="5936925" y="2837825"/>
            <a:ext cx="458200" cy="4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25"/>
          <p:cNvPicPr preferRelativeResize="0"/>
          <p:nvPr/>
        </p:nvPicPr>
        <p:blipFill rotWithShape="1">
          <a:blip r:embed="rId3">
            <a:alphaModFix/>
          </a:blip>
          <a:srcRect l="50369" r="33277" b="85323"/>
          <a:stretch/>
        </p:blipFill>
        <p:spPr>
          <a:xfrm>
            <a:off x="7627575" y="2860600"/>
            <a:ext cx="458200" cy="4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AAC053-B740-01ED-FEAD-4CC3A47FF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49" y="2209602"/>
            <a:ext cx="1153260" cy="14073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CFF502-1484-8F1B-3CCE-D550D577E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9941" y="2141373"/>
            <a:ext cx="1153260" cy="15020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4C1003-EDE0-699F-0D98-8A47CB292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7451" y="2118111"/>
            <a:ext cx="1115774" cy="14988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5932AF-9A3F-2A64-5871-42D94B095B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517" y="2093532"/>
            <a:ext cx="1176170" cy="15341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8E461D-4202-10E5-A981-E0CBFA7E8A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6288" y="2050982"/>
            <a:ext cx="1068945" cy="153413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8185C8-F77D-C74A-0636-5005D6DB3382}"/>
              </a:ext>
            </a:extLst>
          </p:cNvPr>
          <p:cNvSpPr/>
          <p:nvPr/>
        </p:nvSpPr>
        <p:spPr>
          <a:xfrm>
            <a:off x="0" y="3954966"/>
            <a:ext cx="237893" cy="118853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EE0F38-3DB4-C66D-3A3C-296EEDE3B51C}"/>
              </a:ext>
            </a:extLst>
          </p:cNvPr>
          <p:cNvSpPr/>
          <p:nvPr/>
        </p:nvSpPr>
        <p:spPr>
          <a:xfrm>
            <a:off x="0" y="3279751"/>
            <a:ext cx="1962615" cy="186374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651C666-1775-5B36-BF1B-38F4CF4F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1547"/>
            <a:ext cx="9091200" cy="572700"/>
          </a:xfrm>
        </p:spPr>
        <p:txBody>
          <a:bodyPr/>
          <a:lstStyle/>
          <a:p>
            <a:r>
              <a:rPr lang="ru-RU"/>
              <a:t>Давайте сделаем образование интересным с помощью игровых технологий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F4AAD1-D033-9485-73E5-E0C792119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7108"/>
            <a:ext cx="91440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 txBox="1">
            <a:spLocks noGrp="1"/>
          </p:cNvSpPr>
          <p:nvPr>
            <p:ph type="body" idx="1"/>
          </p:nvPr>
        </p:nvSpPr>
        <p:spPr>
          <a:xfrm>
            <a:off x="3509087" y="4235053"/>
            <a:ext cx="62679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800"/>
              <a:t>  </a:t>
            </a:r>
            <a:r>
              <a:rPr lang="en-US" sz="1800"/>
              <a:t>Sevastopol.it@rea.ru</a:t>
            </a:r>
            <a:r>
              <a:rPr lang="ru-RU" sz="1800"/>
              <a:t>              +7 (978) 608-49-17</a:t>
            </a:r>
            <a:endParaRPr sz="1800"/>
          </a:p>
        </p:txBody>
      </p:sp>
      <p:pic>
        <p:nvPicPr>
          <p:cNvPr id="205" name="Google Shape;2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5150" y="0"/>
            <a:ext cx="6058849" cy="40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9"/>
          <p:cNvSpPr txBox="1">
            <a:spLocks noGrp="1"/>
          </p:cNvSpPr>
          <p:nvPr>
            <p:ph type="title"/>
          </p:nvPr>
        </p:nvSpPr>
        <p:spPr>
          <a:xfrm rot="-5400000">
            <a:off x="-756000" y="2296875"/>
            <a:ext cx="512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>
                <a:latin typeface="Montserrat SemiBold"/>
                <a:ea typeface="Montserrat SemiBold"/>
                <a:cs typeface="Montserrat SemiBold"/>
                <a:sym typeface="Montserrat SemiBold"/>
              </a:rPr>
              <a:t>Связаться</a:t>
            </a:r>
            <a:endParaRPr b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7" name="Google Shape;207;p19"/>
          <p:cNvSpPr txBox="1">
            <a:spLocks noGrp="1"/>
          </p:cNvSpPr>
          <p:nvPr>
            <p:ph type="subTitle" idx="2"/>
          </p:nvPr>
        </p:nvSpPr>
        <p:spPr>
          <a:xfrm rot="-5400000">
            <a:off x="-404400" y="2413650"/>
            <a:ext cx="5079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3600" b="1">
                <a:latin typeface="Montserrat"/>
                <a:ea typeface="Montserrat"/>
                <a:cs typeface="Montserrat"/>
                <a:sym typeface="Montserrat"/>
              </a:rPr>
              <a:t> с нами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C7C207-FF0F-CBFB-2525-5349B664D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632" y="4164279"/>
            <a:ext cx="1069849" cy="5951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1B3476-86A4-7FDA-92D3-9899AA2E2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47" b="92553" l="10000" r="90000">
                        <a14:foregroundMark x1="46875" y1="7801" x2="46875" y2="7801"/>
                        <a14:foregroundMark x1="46875" y1="7801" x2="46875" y2="7801"/>
                        <a14:foregroundMark x1="49375" y1="92553" x2="49375" y2="92553"/>
                        <a14:foregroundMark x1="49375" y1="92553" x2="49375" y2="925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0164" y="4239090"/>
            <a:ext cx="885746" cy="52037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E477E3-3B4A-12D4-FF3A-2B31CA8FAB4F}"/>
              </a:ext>
            </a:extLst>
          </p:cNvPr>
          <p:cNvSpPr/>
          <p:nvPr/>
        </p:nvSpPr>
        <p:spPr>
          <a:xfrm>
            <a:off x="0" y="3947532"/>
            <a:ext cx="230459" cy="1195968"/>
          </a:xfrm>
          <a:prstGeom prst="rect">
            <a:avLst/>
          </a:prstGeom>
          <a:solidFill>
            <a:srgbClr val="083C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"/>
          <p:cNvSpPr txBox="1">
            <a:spLocks noGrp="1"/>
          </p:cNvSpPr>
          <p:nvPr>
            <p:ph type="title"/>
          </p:nvPr>
        </p:nvSpPr>
        <p:spPr>
          <a:xfrm>
            <a:off x="2505600" y="557454"/>
            <a:ext cx="62369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 По результатам исследования</a:t>
            </a:r>
            <a:endParaRPr/>
          </a:p>
        </p:txBody>
      </p:sp>
      <p:graphicFrame>
        <p:nvGraphicFramePr>
          <p:cNvPr id="252" name="Google Shape;252;p22"/>
          <p:cNvGraphicFramePr/>
          <p:nvPr>
            <p:extLst>
              <p:ext uri="{D42A27DB-BD31-4B8C-83A1-F6EECF244321}">
                <p14:modId xmlns:p14="http://schemas.microsoft.com/office/powerpoint/2010/main" val="40252446"/>
              </p:ext>
            </p:extLst>
          </p:nvPr>
        </p:nvGraphicFramePr>
        <p:xfrm>
          <a:off x="1754675" y="2099240"/>
          <a:ext cx="1810525" cy="953050"/>
        </p:xfrm>
        <a:graphic>
          <a:graphicData uri="http://schemas.openxmlformats.org/drawingml/2006/table">
            <a:tbl>
              <a:tblPr bandRow="1">
                <a:noFill/>
                <a:tableStyleId>{14404635-E212-4044-B03C-93B147788BAB}</a:tableStyleId>
              </a:tblPr>
              <a:tblGrid>
                <a:gridCol w="181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50" marR="91450" marT="0" marB="0"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50" marR="91450" marT="0" marB="0"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50" marR="91450" marT="0" marB="0"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50" marR="91450" marT="0" marB="0"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50" marR="91450" marT="0" marB="0"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50" marR="91450" marT="0" marB="0"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50" marR="91450" marT="0" marB="0"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53" name="Google Shape;253;p22"/>
          <p:cNvGraphicFramePr/>
          <p:nvPr>
            <p:extLst>
              <p:ext uri="{D42A27DB-BD31-4B8C-83A1-F6EECF244321}">
                <p14:modId xmlns:p14="http://schemas.microsoft.com/office/powerpoint/2010/main" val="2247666827"/>
              </p:ext>
            </p:extLst>
          </p:nvPr>
        </p:nvGraphicFramePr>
        <p:xfrm>
          <a:off x="4103900" y="2831390"/>
          <a:ext cx="1810800" cy="220900"/>
        </p:xfrm>
        <a:graphic>
          <a:graphicData uri="http://schemas.openxmlformats.org/drawingml/2006/table">
            <a:tbl>
              <a:tblPr bandRow="1">
                <a:noFill/>
                <a:tableStyleId>{14404635-E212-4044-B03C-93B147788BAB}</a:tableStyleId>
              </a:tblPr>
              <a:tblGrid>
                <a:gridCol w="181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50" marR="91450" marT="0" marB="0"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50" marR="91450" marT="0" marB="0"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4" name="Google Shape;254;p22"/>
          <p:cNvGraphicFramePr/>
          <p:nvPr>
            <p:extLst>
              <p:ext uri="{D42A27DB-BD31-4B8C-83A1-F6EECF244321}">
                <p14:modId xmlns:p14="http://schemas.microsoft.com/office/powerpoint/2010/main" val="1540989903"/>
              </p:ext>
            </p:extLst>
          </p:nvPr>
        </p:nvGraphicFramePr>
        <p:xfrm>
          <a:off x="6453400" y="2571750"/>
          <a:ext cx="1810800" cy="476400"/>
        </p:xfrm>
        <a:graphic>
          <a:graphicData uri="http://schemas.openxmlformats.org/drawingml/2006/table">
            <a:tbl>
              <a:tblPr bandRow="1">
                <a:noFill/>
                <a:tableStyleId>{14404635-E212-4044-B03C-93B147788BAB}</a:tableStyleId>
              </a:tblPr>
              <a:tblGrid>
                <a:gridCol w="181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9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50" marR="91450" marT="0" marB="0"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50" marR="91450" marT="0" marB="0"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50" marR="91450" marT="0" marB="0"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50" marR="91450" marT="0" marB="0"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8" name="Google Shape;258;p22"/>
          <p:cNvSpPr txBox="1"/>
          <p:nvPr/>
        </p:nvSpPr>
        <p:spPr>
          <a:xfrm>
            <a:off x="6453400" y="3486686"/>
            <a:ext cx="1974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latin typeface="Montserrat"/>
                <a:ea typeface="Montserrat"/>
                <a:cs typeface="Montserrat"/>
                <a:sym typeface="Montserrat"/>
              </a:rPr>
              <a:t>Студентов посвящают видеоиграм 2,5 – 3 часов в день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22"/>
          <p:cNvSpPr txBox="1"/>
          <p:nvPr/>
        </p:nvSpPr>
        <p:spPr>
          <a:xfrm>
            <a:off x="3995424" y="3486686"/>
            <a:ext cx="1974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latin typeface="Montserrat"/>
                <a:ea typeface="Montserrat"/>
                <a:cs typeface="Montserrat"/>
                <a:sym typeface="Montserrat"/>
              </a:rPr>
              <a:t>Студентов довольны своим образованием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22"/>
          <p:cNvSpPr txBox="1"/>
          <p:nvPr/>
        </p:nvSpPr>
        <p:spPr>
          <a:xfrm>
            <a:off x="1600200" y="3486686"/>
            <a:ext cx="1974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latin typeface="Montserrat"/>
                <a:ea typeface="Montserrat"/>
                <a:cs typeface="Montserrat"/>
                <a:sym typeface="Montserrat"/>
              </a:rPr>
              <a:t>Опрошенных считают геймификацию перспективной технологией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22"/>
          <p:cNvSpPr/>
          <p:nvPr/>
        </p:nvSpPr>
        <p:spPr>
          <a:xfrm>
            <a:off x="4479788" y="2038887"/>
            <a:ext cx="1059000" cy="476400"/>
          </a:xfrm>
          <a:prstGeom prst="wedgeRectCallout">
            <a:avLst>
              <a:gd name="adj1" fmla="val -25236"/>
              <a:gd name="adj2" fmla="val 84578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26</a:t>
            </a:r>
            <a:r>
              <a:rPr lang="en-GB" sz="1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%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3" name="Google Shape;263;p22"/>
          <p:cNvSpPr/>
          <p:nvPr/>
        </p:nvSpPr>
        <p:spPr>
          <a:xfrm>
            <a:off x="6901900" y="1861040"/>
            <a:ext cx="1059000" cy="476400"/>
          </a:xfrm>
          <a:prstGeom prst="wedgeRectCallout">
            <a:avLst>
              <a:gd name="adj1" fmla="val -25236"/>
              <a:gd name="adj2" fmla="val 84578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47</a:t>
            </a:r>
            <a:r>
              <a:rPr lang="en-GB" sz="1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%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6EFAC8-DE04-1C30-4B97-6B51C82FB402}"/>
              </a:ext>
            </a:extLst>
          </p:cNvPr>
          <p:cNvSpPr/>
          <p:nvPr/>
        </p:nvSpPr>
        <p:spPr>
          <a:xfrm>
            <a:off x="1551930" y="2060304"/>
            <a:ext cx="2326888" cy="325546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Google Shape;261;p22"/>
          <p:cNvSpPr/>
          <p:nvPr/>
        </p:nvSpPr>
        <p:spPr>
          <a:xfrm>
            <a:off x="2133509" y="1700026"/>
            <a:ext cx="1059000" cy="465198"/>
          </a:xfrm>
          <a:prstGeom prst="wedgeRectCallout">
            <a:avLst>
              <a:gd name="adj1" fmla="val -25236"/>
              <a:gd name="adj2" fmla="val 84578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60%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1155C7-73A6-ADEE-980B-787F5167CA92}"/>
              </a:ext>
            </a:extLst>
          </p:cNvPr>
          <p:cNvSpPr/>
          <p:nvPr/>
        </p:nvSpPr>
        <p:spPr>
          <a:xfrm>
            <a:off x="0" y="3404873"/>
            <a:ext cx="275063" cy="167172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>
            <a:spLocks noGrp="1"/>
          </p:cNvSpPr>
          <p:nvPr>
            <p:ph type="body" idx="2"/>
          </p:nvPr>
        </p:nvSpPr>
        <p:spPr>
          <a:xfrm>
            <a:off x="551777" y="1272261"/>
            <a:ext cx="6022800" cy="14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/>
              <a:t>Курс интегрирован в систему электронного обучения Moodle</a:t>
            </a: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/>
              <a:t>Предполагает большую практико-ориентированность</a:t>
            </a: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/>
              <a:t>Повышенная эффективность за счет геймификации</a:t>
            </a:r>
          </a:p>
        </p:txBody>
      </p:sp>
      <p:sp>
        <p:nvSpPr>
          <p:cNvPr id="148" name="Google Shape;148;p12"/>
          <p:cNvSpPr txBox="1">
            <a:spLocks noGrp="1"/>
          </p:cNvSpPr>
          <p:nvPr>
            <p:ph type="subTitle" idx="1"/>
          </p:nvPr>
        </p:nvSpPr>
        <p:spPr>
          <a:xfrm>
            <a:off x="611250" y="479625"/>
            <a:ext cx="6022800" cy="1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400">
                <a:solidFill>
                  <a:srgbClr val="282828"/>
                </a:solidFill>
              </a:rPr>
              <a:t>3 основные преимущества нашего </a:t>
            </a:r>
            <a:r>
              <a:rPr lang="en-US" sz="2400">
                <a:solidFill>
                  <a:srgbClr val="282828"/>
                </a:solidFill>
              </a:rPr>
              <a:t>IT </a:t>
            </a:r>
            <a:r>
              <a:rPr lang="ru-RU" sz="2400">
                <a:solidFill>
                  <a:srgbClr val="282828"/>
                </a:solidFill>
              </a:rPr>
              <a:t>решения</a:t>
            </a:r>
            <a:endParaRPr sz="2400">
              <a:solidFill>
                <a:srgbClr val="282828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43E454-92E6-82CB-1E7D-3E742459B046}"/>
              </a:ext>
            </a:extLst>
          </p:cNvPr>
          <p:cNvSpPr/>
          <p:nvPr/>
        </p:nvSpPr>
        <p:spPr>
          <a:xfrm>
            <a:off x="0" y="3836020"/>
            <a:ext cx="178231" cy="1307480"/>
          </a:xfrm>
          <a:prstGeom prst="rect">
            <a:avLst/>
          </a:prstGeom>
          <a:gradFill>
            <a:gsLst>
              <a:gs pos="0">
                <a:srgbClr val="083B6A"/>
              </a:gs>
              <a:gs pos="48000">
                <a:srgbClr val="1D65A6"/>
              </a:gs>
              <a:gs pos="100000">
                <a:srgbClr val="629FD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170F5C-925B-93FA-61C5-0B085E93A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929" y="2851750"/>
            <a:ext cx="1699375" cy="1488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14"/>
          <p:cNvGrpSpPr/>
          <p:nvPr/>
        </p:nvGrpSpPr>
        <p:grpSpPr>
          <a:xfrm>
            <a:off x="460759" y="879913"/>
            <a:ext cx="1299115" cy="1155113"/>
            <a:chOff x="459917" y="2684830"/>
            <a:chExt cx="1732153" cy="1540150"/>
          </a:xfrm>
        </p:grpSpPr>
        <p:sp>
          <p:nvSpPr>
            <p:cNvPr id="356" name="Google Shape;356;p14"/>
            <p:cNvSpPr/>
            <p:nvPr/>
          </p:nvSpPr>
          <p:spPr>
            <a:xfrm rot="-2521924" flipH="1">
              <a:off x="816870" y="3676340"/>
              <a:ext cx="1375200" cy="548640"/>
            </a:xfrm>
            <a:prstGeom prst="roundRect">
              <a:avLst>
                <a:gd name="adj" fmla="val 50000"/>
              </a:avLst>
            </a:prstGeom>
            <a:solidFill>
              <a:srgbClr val="1C6294">
                <a:alpha val="54901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endParaRPr>
            </a:p>
          </p:txBody>
        </p:sp>
        <p:sp>
          <p:nvSpPr>
            <p:cNvPr id="357" name="Google Shape;357;p14"/>
            <p:cNvSpPr/>
            <p:nvPr/>
          </p:nvSpPr>
          <p:spPr>
            <a:xfrm rot="2841595" flipH="1">
              <a:off x="823879" y="3098203"/>
              <a:ext cx="1375385" cy="548640"/>
            </a:xfrm>
            <a:prstGeom prst="roundRect">
              <a:avLst>
                <a:gd name="adj" fmla="val 50000"/>
              </a:avLst>
            </a:prstGeom>
            <a:solidFill>
              <a:srgbClr val="1C6294">
                <a:alpha val="54901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endParaRPr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459917" y="3397197"/>
              <a:ext cx="1658138" cy="548640"/>
            </a:xfrm>
            <a:prstGeom prst="roundRect">
              <a:avLst>
                <a:gd name="adj" fmla="val 50000"/>
              </a:avLst>
            </a:prstGeom>
            <a:solidFill>
              <a:srgbClr val="1C6294">
                <a:alpha val="54901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r>
                <a:rPr lang="ru-RU" sz="1800">
                  <a:solidFill>
                    <a:schemeClr val="bg1"/>
                  </a:solidFill>
                  <a:latin typeface="Oswald SemiBold" panose="00000700000000000000" pitchFamily="2" charset="-52"/>
                </a:rPr>
                <a:t>2020</a:t>
              </a:r>
              <a:endParaRPr sz="1800">
                <a:solidFill>
                  <a:schemeClr val="bg1"/>
                </a:solidFill>
                <a:latin typeface="Oswald SemiBold" panose="00000700000000000000" pitchFamily="2" charset="-52"/>
              </a:endParaRPr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1555595" y="3442300"/>
              <a:ext cx="468000" cy="46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r>
                <a:rPr lang="es-ES" sz="1350">
                  <a:solidFill>
                    <a:srgbClr val="262626"/>
                  </a:solidFill>
                  <a:latin typeface="Oswald SemiBold"/>
                  <a:ea typeface="Oswald SemiBold"/>
                  <a:cs typeface="Oswald SemiBold"/>
                  <a:sym typeface="Oswald SemiBold"/>
                </a:rPr>
                <a:t>1</a:t>
              </a:r>
              <a:endParaRPr sz="1050"/>
            </a:p>
          </p:txBody>
        </p:sp>
      </p:grpSp>
      <p:grpSp>
        <p:nvGrpSpPr>
          <p:cNvPr id="375" name="Google Shape;375;p14"/>
          <p:cNvGrpSpPr/>
          <p:nvPr/>
        </p:nvGrpSpPr>
        <p:grpSpPr>
          <a:xfrm>
            <a:off x="4389937" y="855663"/>
            <a:ext cx="1339438" cy="1450484"/>
            <a:chOff x="412952" y="2680819"/>
            <a:chExt cx="1785917" cy="1933978"/>
          </a:xfrm>
        </p:grpSpPr>
        <p:sp>
          <p:nvSpPr>
            <p:cNvPr id="376" name="Google Shape;376;p14"/>
            <p:cNvSpPr/>
            <p:nvPr/>
          </p:nvSpPr>
          <p:spPr>
            <a:xfrm rot="-2521924" flipH="1">
              <a:off x="816870" y="3676340"/>
              <a:ext cx="1375200" cy="548640"/>
            </a:xfrm>
            <a:prstGeom prst="roundRect">
              <a:avLst>
                <a:gd name="adj" fmla="val 50000"/>
              </a:avLst>
            </a:prstGeom>
            <a:solidFill>
              <a:srgbClr val="398F98">
                <a:alpha val="54901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 rot="2841595" flipH="1">
              <a:off x="823879" y="3098203"/>
              <a:ext cx="1375385" cy="548640"/>
            </a:xfrm>
            <a:prstGeom prst="roundRect">
              <a:avLst>
                <a:gd name="adj" fmla="val 50000"/>
              </a:avLst>
            </a:prstGeom>
            <a:solidFill>
              <a:srgbClr val="398F98">
                <a:alpha val="54901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412952" y="3399504"/>
              <a:ext cx="1658139" cy="548640"/>
            </a:xfrm>
            <a:prstGeom prst="roundRect">
              <a:avLst>
                <a:gd name="adj" fmla="val 50000"/>
              </a:avLst>
            </a:prstGeom>
            <a:solidFill>
              <a:srgbClr val="398F98">
                <a:alpha val="54901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1555595" y="3442300"/>
              <a:ext cx="468000" cy="46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r>
                <a:rPr lang="ru-RU" sz="1350">
                  <a:solidFill>
                    <a:srgbClr val="262626"/>
                  </a:solidFill>
                  <a:latin typeface="Oswald SemiBold"/>
                  <a:sym typeface="Oswald SemiBold"/>
                </a:rPr>
                <a:t>3</a:t>
              </a:r>
              <a:endParaRPr sz="1050"/>
            </a:p>
          </p:txBody>
        </p:sp>
      </p:grpSp>
      <p:grpSp>
        <p:nvGrpSpPr>
          <p:cNvPr id="380" name="Google Shape;380;p14"/>
          <p:cNvGrpSpPr/>
          <p:nvPr/>
        </p:nvGrpSpPr>
        <p:grpSpPr>
          <a:xfrm>
            <a:off x="2397505" y="875175"/>
            <a:ext cx="1339438" cy="1450484"/>
            <a:chOff x="2232735" y="2680817"/>
            <a:chExt cx="1785917" cy="1933979"/>
          </a:xfrm>
        </p:grpSpPr>
        <p:sp>
          <p:nvSpPr>
            <p:cNvPr id="381" name="Google Shape;381;p14"/>
            <p:cNvSpPr/>
            <p:nvPr/>
          </p:nvSpPr>
          <p:spPr>
            <a:xfrm rot="-2521924" flipH="1">
              <a:off x="2636653" y="3676339"/>
              <a:ext cx="1375200" cy="548640"/>
            </a:xfrm>
            <a:prstGeom prst="roundRect">
              <a:avLst>
                <a:gd name="adj" fmla="val 50000"/>
              </a:avLst>
            </a:prstGeom>
            <a:solidFill>
              <a:srgbClr val="266F8B">
                <a:alpha val="54901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 rot="2841595" flipH="1">
              <a:off x="2643662" y="3098202"/>
              <a:ext cx="1375385" cy="548640"/>
            </a:xfrm>
            <a:prstGeom prst="roundRect">
              <a:avLst>
                <a:gd name="adj" fmla="val 50000"/>
              </a:avLst>
            </a:prstGeom>
            <a:solidFill>
              <a:srgbClr val="266F8B">
                <a:alpha val="54901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endParaRPr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2232735" y="3399503"/>
              <a:ext cx="1658139" cy="548640"/>
            </a:xfrm>
            <a:prstGeom prst="roundRect">
              <a:avLst>
                <a:gd name="adj" fmla="val 50000"/>
              </a:avLst>
            </a:prstGeom>
            <a:solidFill>
              <a:srgbClr val="266F8B">
                <a:alpha val="54901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3375378" y="3442299"/>
              <a:ext cx="468000" cy="46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r>
                <a:rPr lang="ru-RU" sz="1350">
                  <a:solidFill>
                    <a:srgbClr val="262626"/>
                  </a:solidFill>
                  <a:latin typeface="Oswald SemiBold"/>
                  <a:sym typeface="Oswald SemiBold"/>
                </a:rPr>
                <a:t>2</a:t>
              </a:r>
              <a:endParaRPr sz="1050"/>
            </a:p>
          </p:txBody>
        </p:sp>
      </p:grpSp>
      <p:sp>
        <p:nvSpPr>
          <p:cNvPr id="385" name="Google Shape;385;p14"/>
          <p:cNvSpPr txBox="1"/>
          <p:nvPr/>
        </p:nvSpPr>
        <p:spPr>
          <a:xfrm>
            <a:off x="1858969" y="107148"/>
            <a:ext cx="4652911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2400" b="1">
                <a:solidFill>
                  <a:srgbClr val="262626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Количество активных игроков растет с каждым годом</a:t>
            </a:r>
          </a:p>
        </p:txBody>
      </p:sp>
      <p:sp>
        <p:nvSpPr>
          <p:cNvPr id="388" name="Google Shape;388;p14"/>
          <p:cNvSpPr txBox="1"/>
          <p:nvPr/>
        </p:nvSpPr>
        <p:spPr>
          <a:xfrm>
            <a:off x="4557759" y="2448280"/>
            <a:ext cx="1477281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1200">
                <a:solidFill>
                  <a:srgbClr val="262626"/>
                </a:solidFill>
                <a:latin typeface="Oswald Light"/>
                <a:sym typeface="Oswald Light"/>
              </a:rPr>
              <a:t>9 миллионов игроков</a:t>
            </a:r>
            <a:endParaRPr sz="1050"/>
          </a:p>
        </p:txBody>
      </p:sp>
      <p:sp>
        <p:nvSpPr>
          <p:cNvPr id="389" name="Google Shape;389;p14"/>
          <p:cNvSpPr txBox="1"/>
          <p:nvPr/>
        </p:nvSpPr>
        <p:spPr>
          <a:xfrm>
            <a:off x="2553728" y="2436089"/>
            <a:ext cx="1278135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1200">
                <a:solidFill>
                  <a:srgbClr val="262626"/>
                </a:solidFill>
                <a:latin typeface="Oswald Light"/>
                <a:ea typeface="Oswald Light"/>
                <a:cs typeface="Oswald Light"/>
                <a:sym typeface="Oswald Light"/>
              </a:rPr>
              <a:t>7 миллионов игроков</a:t>
            </a:r>
          </a:p>
        </p:txBody>
      </p:sp>
      <p:sp>
        <p:nvSpPr>
          <p:cNvPr id="390" name="Google Shape;390;p14"/>
          <p:cNvSpPr txBox="1"/>
          <p:nvPr/>
        </p:nvSpPr>
        <p:spPr>
          <a:xfrm>
            <a:off x="497784" y="2401522"/>
            <a:ext cx="1278135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1200">
                <a:solidFill>
                  <a:srgbClr val="262626"/>
                </a:solidFill>
                <a:latin typeface="Oswald Light"/>
                <a:ea typeface="Oswald Light"/>
                <a:cs typeface="Oswald Light"/>
                <a:sym typeface="Oswald Light"/>
              </a:rPr>
              <a:t>5 миллионов игроков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EB142A-7DA6-BD87-20DE-9942C3B82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884" y="698557"/>
            <a:ext cx="2294603" cy="22946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B030D2-9BA7-03FC-B87D-27948528C0C7}"/>
              </a:ext>
            </a:extLst>
          </p:cNvPr>
          <p:cNvSpPr txBox="1"/>
          <p:nvPr/>
        </p:nvSpPr>
        <p:spPr>
          <a:xfrm>
            <a:off x="2408591" y="1427954"/>
            <a:ext cx="4609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SemiBold"/>
                <a:cs typeface="Arial"/>
                <a:sym typeface="Oswald SemiBold"/>
              </a:rPr>
              <a:t>2021                            2022</a:t>
            </a: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47ED57-93DF-BA08-F6D7-FD0C1D2A2710}"/>
              </a:ext>
            </a:extLst>
          </p:cNvPr>
          <p:cNvSpPr txBox="1"/>
          <p:nvPr/>
        </p:nvSpPr>
        <p:spPr>
          <a:xfrm>
            <a:off x="1995654" y="3322092"/>
            <a:ext cx="53842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Montserrat Medium" panose="00000600000000000000" pitchFamily="2" charset="-52"/>
                <a:cs typeface="Arial" panose="020B0604020202020204" pitchFamily="34" charset="0"/>
              </a:rPr>
              <a:t>Россия держится в топ-3  стран-лидеров по количеству игроков</a:t>
            </a:r>
          </a:p>
          <a:p>
            <a:endParaRPr lang="ru-RU">
              <a:latin typeface="Montserrat Medium" panose="00000600000000000000" pitchFamily="2" charset="-52"/>
              <a:cs typeface="Arial" panose="020B0604020202020204" pitchFamily="34" charset="0"/>
            </a:endParaRPr>
          </a:p>
          <a:p>
            <a:r>
              <a:rPr lang="ru-RU">
                <a:latin typeface="Montserrat Medium" panose="00000600000000000000" pitchFamily="2" charset="-52"/>
                <a:cs typeface="Arial" panose="020B0604020202020204" pitchFamily="34" charset="0"/>
              </a:rPr>
              <a:t>Россия входит в топ-5 стран по количеству серверов</a:t>
            </a:r>
          </a:p>
          <a:p>
            <a:endParaRPr lang="ru-RU">
              <a:latin typeface="Montserrat Medium" panose="00000600000000000000" pitchFamily="2" charset="-52"/>
              <a:cs typeface="Arial" panose="020B0604020202020204" pitchFamily="34" charset="0"/>
            </a:endParaRPr>
          </a:p>
          <a:p>
            <a:r>
              <a:rPr lang="ru-RU">
                <a:latin typeface="Montserrat Medium" panose="00000600000000000000" pitchFamily="2" charset="-52"/>
                <a:cs typeface="Arial" panose="020B0604020202020204" pitchFamily="34" charset="0"/>
              </a:rPr>
              <a:t>В России играют в Майнкрафт более 12 миллионов человек</a:t>
            </a:r>
          </a:p>
          <a:p>
            <a:endParaRPr lang="ru-RU" sz="1600">
              <a:latin typeface="Montserrat Medium" panose="000006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0C58172-C320-081D-9B02-2E67C5FA0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686" y="3394101"/>
            <a:ext cx="357283" cy="3572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8FD1D97-937F-D33A-05E2-39F1D194B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686" y="3888138"/>
            <a:ext cx="357283" cy="3572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6394FD8-2807-A06F-205C-5E6D8903C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686" y="4407433"/>
            <a:ext cx="355401" cy="355401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6CC3609-406E-5D01-0938-6A2A30B176C4}"/>
              </a:ext>
            </a:extLst>
          </p:cNvPr>
          <p:cNvSpPr/>
          <p:nvPr/>
        </p:nvSpPr>
        <p:spPr>
          <a:xfrm>
            <a:off x="0" y="3538654"/>
            <a:ext cx="275063" cy="160484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10086F-A40C-45DA-1933-02F98E4462DC}"/>
              </a:ext>
            </a:extLst>
          </p:cNvPr>
          <p:cNvSpPr/>
          <p:nvPr/>
        </p:nvSpPr>
        <p:spPr>
          <a:xfrm>
            <a:off x="3510366" y="1664438"/>
            <a:ext cx="5548393" cy="2946308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9" name="Google Shape;269;p23"/>
          <p:cNvSpPr txBox="1">
            <a:spLocks noGrp="1"/>
          </p:cNvSpPr>
          <p:nvPr>
            <p:ph type="title"/>
          </p:nvPr>
        </p:nvSpPr>
        <p:spPr>
          <a:xfrm>
            <a:off x="2819117" y="213675"/>
            <a:ext cx="5750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Майнкрафт в образовании применяют уже в 115 странах мира</a:t>
            </a:r>
            <a:br>
              <a:rPr lang="ru-RU"/>
            </a:br>
            <a:endParaRPr/>
          </a:p>
        </p:txBody>
      </p:sp>
      <p:sp>
        <p:nvSpPr>
          <p:cNvPr id="483" name="Google Shape;483;p23"/>
          <p:cNvSpPr/>
          <p:nvPr/>
        </p:nvSpPr>
        <p:spPr>
          <a:xfrm>
            <a:off x="235350" y="2450100"/>
            <a:ext cx="31701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0" u="none" strike="noStrike" cap="none">
                <a:latin typeface="Montserrat Medium"/>
                <a:ea typeface="Montserrat Medium"/>
                <a:cs typeface="Montserrat Medium"/>
                <a:sym typeface="Montserrat Medium"/>
              </a:rPr>
              <a:t>Более 400 школ США, Индии и скандинавских стран активно применяют Майнкрафт и другие игры в обучении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84" name="Google Shape;484;p23"/>
          <p:cNvSpPr/>
          <p:nvPr/>
        </p:nvSpPr>
        <p:spPr>
          <a:xfrm>
            <a:off x="235350" y="3562075"/>
            <a:ext cx="3170100" cy="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Швеции ввели обязательные уроки в игре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C5E08A-A4A8-BF67-1D32-30B6E3402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522" y="1829815"/>
            <a:ext cx="5290306" cy="2560570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1280BFB-0A0E-894A-2E3E-2EEF5DE3E340}"/>
              </a:ext>
            </a:extLst>
          </p:cNvPr>
          <p:cNvSpPr/>
          <p:nvPr/>
        </p:nvSpPr>
        <p:spPr>
          <a:xfrm>
            <a:off x="0" y="3992137"/>
            <a:ext cx="235350" cy="1151363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 txBox="1">
            <a:spLocks noGrp="1"/>
          </p:cNvSpPr>
          <p:nvPr>
            <p:ph type="title"/>
          </p:nvPr>
        </p:nvSpPr>
        <p:spPr>
          <a:xfrm>
            <a:off x="2942850" y="216525"/>
            <a:ext cx="51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Как работает наше решение</a:t>
            </a:r>
            <a:endParaRPr/>
          </a:p>
        </p:txBody>
      </p:sp>
      <p:grpSp>
        <p:nvGrpSpPr>
          <p:cNvPr id="214" name="Google Shape;214;p20"/>
          <p:cNvGrpSpPr/>
          <p:nvPr/>
        </p:nvGrpSpPr>
        <p:grpSpPr>
          <a:xfrm>
            <a:off x="5525250" y="3503261"/>
            <a:ext cx="3581797" cy="1169349"/>
            <a:chOff x="5795114" y="3046288"/>
            <a:chExt cx="4264044" cy="1384500"/>
          </a:xfrm>
        </p:grpSpPr>
        <p:cxnSp>
          <p:nvCxnSpPr>
            <p:cNvPr id="215" name="Google Shape;215;p20"/>
            <p:cNvCxnSpPr/>
            <p:nvPr/>
          </p:nvCxnSpPr>
          <p:spPr>
            <a:xfrm>
              <a:off x="5795114" y="3311223"/>
              <a:ext cx="825000" cy="150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6" name="Google Shape;216;p20"/>
            <p:cNvSpPr txBox="1"/>
            <p:nvPr/>
          </p:nvSpPr>
          <p:spPr>
            <a:xfrm>
              <a:off x="6838358" y="3046288"/>
              <a:ext cx="32208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>
                  <a:latin typeface="Montserrat"/>
                  <a:ea typeface="Montserrat"/>
                  <a:cs typeface="Montserrat"/>
                  <a:sym typeface="Montserrat"/>
                </a:rPr>
                <a:t>Интеграция в платформу</a:t>
              </a:r>
              <a:endParaRPr sz="1600" b="1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ru-RU" sz="1100">
                  <a:latin typeface="Montserrat"/>
                  <a:ea typeface="Montserrat"/>
                  <a:cs typeface="Montserrat"/>
                  <a:sym typeface="Montserrat"/>
                </a:rPr>
                <a:t>Программа автоматически переносит прогресс прользователя на </a:t>
              </a:r>
              <a:r>
                <a:rPr lang="en-US" sz="1100">
                  <a:latin typeface="Montserrat"/>
                  <a:ea typeface="Montserrat"/>
                  <a:cs typeface="Montserrat"/>
                  <a:sym typeface="Montserrat"/>
                </a:rPr>
                <a:t>Moodle</a:t>
              </a:r>
              <a:r>
                <a:rPr lang="en-GB" sz="1100">
                  <a:latin typeface="Montserrat"/>
                  <a:ea typeface="Montserrat"/>
                  <a:cs typeface="Montserrat"/>
                  <a:sym typeface="Montserrat"/>
                </a:rPr>
                <a:t>]</a:t>
              </a:r>
              <a:endParaRPr sz="11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922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0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GB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9" name="Google Shape;219;p20"/>
          <p:cNvGrpSpPr/>
          <p:nvPr/>
        </p:nvGrpSpPr>
        <p:grpSpPr>
          <a:xfrm>
            <a:off x="-111243" y="2589252"/>
            <a:ext cx="3508612" cy="1169349"/>
            <a:chOff x="-545870" y="1994408"/>
            <a:chExt cx="4176920" cy="1384500"/>
          </a:xfrm>
        </p:grpSpPr>
        <p:sp>
          <p:nvSpPr>
            <p:cNvPr id="220" name="Google Shape;220;p20"/>
            <p:cNvSpPr txBox="1"/>
            <p:nvPr/>
          </p:nvSpPr>
          <p:spPr>
            <a:xfrm>
              <a:off x="-545870" y="1994408"/>
              <a:ext cx="2951099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>
                  <a:latin typeface="Montserrat"/>
                  <a:ea typeface="Montserrat"/>
                  <a:cs typeface="Montserrat"/>
                  <a:sym typeface="Montserrat"/>
                </a:rPr>
                <a:t>Разрабатываем задания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ru-RU" sz="1100">
                  <a:latin typeface="Montserrat"/>
                  <a:ea typeface="Montserrat"/>
                  <a:cs typeface="Montserrat"/>
                  <a:sym typeface="Montserrat"/>
                </a:rPr>
                <a:t>Список новых стилизованных лабораторный и практичыеских работ </a:t>
              </a:r>
              <a:endParaRPr lang="en-US" sz="11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21" name="Google Shape;221;p20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2" name="Google Shape;222;p20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0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GB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4" name="Google Shape;224;p20"/>
          <p:cNvGrpSpPr/>
          <p:nvPr/>
        </p:nvGrpSpPr>
        <p:grpSpPr>
          <a:xfrm>
            <a:off x="4631216" y="1846393"/>
            <a:ext cx="4406577" cy="1169349"/>
            <a:chOff x="4908100" y="1049269"/>
            <a:chExt cx="5064449" cy="1384500"/>
          </a:xfrm>
        </p:grpSpPr>
        <p:cxnSp>
          <p:nvCxnSpPr>
            <p:cNvPr id="225" name="Google Shape;225;p20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6" name="Google Shape;226;p20"/>
            <p:cNvSpPr txBox="1"/>
            <p:nvPr/>
          </p:nvSpPr>
          <p:spPr>
            <a:xfrm>
              <a:off x="6751749" y="1049269"/>
              <a:ext cx="32208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>
                  <a:latin typeface="Montserrat"/>
                  <a:ea typeface="Montserrat"/>
                  <a:cs typeface="Montserrat"/>
                  <a:sym typeface="Montserrat"/>
                </a:rPr>
                <a:t>Разрабатываем собственный лаунчер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ru-RU" sz="1100">
                  <a:latin typeface="Montserrat"/>
                  <a:ea typeface="Montserrat"/>
                  <a:cs typeface="Montserrat"/>
                  <a:sym typeface="Montserrat"/>
                </a:rPr>
                <a:t> Который будет модифицирован учебными модификациями (модами)</a:t>
              </a:r>
              <a:r>
                <a:rPr lang="en-US" sz="1100"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lang="en-US" sz="11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GB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9" name="Google Shape;229;p20"/>
          <p:cNvGrpSpPr/>
          <p:nvPr/>
        </p:nvGrpSpPr>
        <p:grpSpPr>
          <a:xfrm>
            <a:off x="2869278" y="1887698"/>
            <a:ext cx="2952441" cy="2746642"/>
            <a:chOff x="2991269" y="1153325"/>
            <a:chExt cx="3514811" cy="3252003"/>
          </a:xfrm>
        </p:grpSpPr>
        <p:sp>
          <p:nvSpPr>
            <p:cNvPr id="230" name="Google Shape;230;p20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231" name="Google Shape;231;p20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32" name="Google Shape;232;p20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33" name="Google Shape;233;p20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234" name="Google Shape;234;p20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35" name="Google Shape;235;p20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36" name="Google Shape;236;p20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37" name="Google Shape;237;p20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37FDC2-E3DA-EA58-5C63-FB8549ABD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698" y="2027331"/>
            <a:ext cx="587320" cy="58732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B3C5A9-46AB-0BA4-78DC-538EB2990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628" y="2508500"/>
            <a:ext cx="1014483" cy="101448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6CB325-FC04-0BBE-8DBA-FBB5356C9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6573" y="3369996"/>
            <a:ext cx="961098" cy="116917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4DC8A6-B4ED-A928-FA29-CF2C7A57157C}"/>
              </a:ext>
            </a:extLst>
          </p:cNvPr>
          <p:cNvSpPr/>
          <p:nvPr/>
        </p:nvSpPr>
        <p:spPr>
          <a:xfrm>
            <a:off x="0" y="3900033"/>
            <a:ext cx="297366" cy="124346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00888-76FE-DDB3-8A24-D17EBC8DD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50" y="447675"/>
            <a:ext cx="5472604" cy="572700"/>
          </a:xfrm>
        </p:spPr>
        <p:txBody>
          <a:bodyPr/>
          <a:lstStyle/>
          <a:p>
            <a:r>
              <a:rPr lang="ru-RU"/>
              <a:t>2 ключевых стейкхолдера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D6263-A180-0E06-D9B4-04899D926266}"/>
              </a:ext>
            </a:extLst>
          </p:cNvPr>
          <p:cNvSpPr txBox="1"/>
          <p:nvPr/>
        </p:nvSpPr>
        <p:spPr>
          <a:xfrm>
            <a:off x="1327601" y="1584016"/>
            <a:ext cx="23343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Студенты</a:t>
            </a:r>
          </a:p>
          <a:p>
            <a:endParaRPr lang="ru-RU"/>
          </a:p>
          <a:p>
            <a:r>
              <a:rPr lang="ru-RU"/>
              <a:t>Новые учебныу пособия на «простом» языке</a:t>
            </a:r>
          </a:p>
          <a:p>
            <a:endParaRPr lang="ru-RU"/>
          </a:p>
          <a:p>
            <a:r>
              <a:rPr lang="ru-RU"/>
              <a:t>Возможность обучаться играя</a:t>
            </a:r>
          </a:p>
          <a:p>
            <a:endParaRPr lang="ru-RU"/>
          </a:p>
          <a:p>
            <a:r>
              <a:rPr lang="ru-RU"/>
              <a:t>Применение знаний на практике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F7062C-8DFA-AEFC-0768-07529F9FB4BA}"/>
              </a:ext>
            </a:extLst>
          </p:cNvPr>
          <p:cNvSpPr txBox="1"/>
          <p:nvPr/>
        </p:nvSpPr>
        <p:spPr>
          <a:xfrm>
            <a:off x="4608099" y="1584015"/>
            <a:ext cx="29204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Преподаватели</a:t>
            </a:r>
          </a:p>
          <a:p>
            <a:endParaRPr lang="ru-RU"/>
          </a:p>
          <a:p>
            <a:r>
              <a:rPr lang="ru-RU"/>
              <a:t>Уменьшение преподавательской нагрузки</a:t>
            </a:r>
          </a:p>
          <a:p>
            <a:endParaRPr lang="ru-RU"/>
          </a:p>
          <a:p>
            <a:r>
              <a:rPr lang="ru-RU"/>
              <a:t>Возможность автоматизации контроля выполнения заданий</a:t>
            </a:r>
          </a:p>
          <a:p>
            <a:endParaRPr lang="ru-RU"/>
          </a:p>
          <a:p>
            <a:r>
              <a:rPr lang="ru-RU"/>
              <a:t>Возможность подготовить учащихся к цифровой эпохе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3A207E-CF81-AAA8-706D-EAF55B7DA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41326" y="2912248"/>
            <a:ext cx="3480278" cy="19601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3E3C64-DD78-4ED5-4261-940A011D1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65" y="2060632"/>
            <a:ext cx="323991" cy="3239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FAC3B1-8B1D-B505-32F6-E49040E04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40" y="2707400"/>
            <a:ext cx="323116" cy="3231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FFBC36-8366-A20C-F994-012A14DDA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40" y="3353293"/>
            <a:ext cx="323116" cy="3231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6EE5E6-7BD2-1B12-CB07-9CECF68A5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280" y="2061069"/>
            <a:ext cx="323116" cy="3231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26F68F-BC1D-9F05-3874-862207C7D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787" y="2707400"/>
            <a:ext cx="323116" cy="3231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986B6C-C73D-9794-3AC7-B7D6DFCCE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280" y="3353293"/>
            <a:ext cx="323116" cy="32311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690C70E-F0B5-11DC-55AE-5B9977DA71ED}"/>
              </a:ext>
            </a:extLst>
          </p:cNvPr>
          <p:cNvSpPr/>
          <p:nvPr/>
        </p:nvSpPr>
        <p:spPr>
          <a:xfrm>
            <a:off x="0" y="3992137"/>
            <a:ext cx="208156" cy="1151363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6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34;p8">
            <a:extLst>
              <a:ext uri="{FF2B5EF4-FFF2-40B4-BE49-F238E27FC236}">
                <a16:creationId xmlns:a16="http://schemas.microsoft.com/office/drawing/2014/main" id="{28D0F8B2-13C7-F0E5-90D5-262DEF9CF4F6}"/>
              </a:ext>
            </a:extLst>
          </p:cNvPr>
          <p:cNvGrpSpPr/>
          <p:nvPr/>
        </p:nvGrpSpPr>
        <p:grpSpPr>
          <a:xfrm>
            <a:off x="6372740" y="1268205"/>
            <a:ext cx="2190081" cy="3085422"/>
            <a:chOff x="5793811" y="1846006"/>
            <a:chExt cx="2812026" cy="3165988"/>
          </a:xfrm>
        </p:grpSpPr>
        <p:sp>
          <p:nvSpPr>
            <p:cNvPr id="9" name="Google Shape;135;p8">
              <a:extLst>
                <a:ext uri="{FF2B5EF4-FFF2-40B4-BE49-F238E27FC236}">
                  <a16:creationId xmlns:a16="http://schemas.microsoft.com/office/drawing/2014/main" id="{22451173-BFFC-87AD-CF21-D9C2132924C5}"/>
                </a:ext>
              </a:extLst>
            </p:cNvPr>
            <p:cNvSpPr/>
            <p:nvPr/>
          </p:nvSpPr>
          <p:spPr>
            <a:xfrm>
              <a:off x="5793811" y="1846006"/>
              <a:ext cx="2812026" cy="1582994"/>
            </a:xfrm>
            <a:custGeom>
              <a:avLst/>
              <a:gdLst/>
              <a:ahLst/>
              <a:cxnLst/>
              <a:rect l="l" t="t" r="r" b="b"/>
              <a:pathLst>
                <a:path w="2812026" h="1582994" extrusionOk="0">
                  <a:moveTo>
                    <a:pt x="96737" y="0"/>
                  </a:moveTo>
                  <a:lnTo>
                    <a:pt x="2174515" y="0"/>
                  </a:lnTo>
                  <a:cubicBezTo>
                    <a:pt x="2227941" y="0"/>
                    <a:pt x="2271252" y="43311"/>
                    <a:pt x="2271252" y="96737"/>
                  </a:cubicBezTo>
                  <a:lnTo>
                    <a:pt x="2271252" y="1054510"/>
                  </a:lnTo>
                  <a:lnTo>
                    <a:pt x="2812026" y="1582994"/>
                  </a:lnTo>
                  <a:lnTo>
                    <a:pt x="2271252" y="1582994"/>
                  </a:lnTo>
                  <a:lnTo>
                    <a:pt x="0" y="1582994"/>
                  </a:lnTo>
                  <a:lnTo>
                    <a:pt x="0" y="96737"/>
                  </a:lnTo>
                  <a:cubicBezTo>
                    <a:pt x="0" y="43311"/>
                    <a:pt x="43311" y="0"/>
                    <a:pt x="96737" y="0"/>
                  </a:cubicBezTo>
                  <a:close/>
                </a:path>
              </a:pathLst>
            </a:custGeom>
            <a:solidFill>
              <a:srgbClr val="AEB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6;p8">
              <a:extLst>
                <a:ext uri="{FF2B5EF4-FFF2-40B4-BE49-F238E27FC236}">
                  <a16:creationId xmlns:a16="http://schemas.microsoft.com/office/drawing/2014/main" id="{6596A101-08DB-C6DD-8697-54A18705E1A8}"/>
                </a:ext>
              </a:extLst>
            </p:cNvPr>
            <p:cNvSpPr/>
            <p:nvPr/>
          </p:nvSpPr>
          <p:spPr>
            <a:xfrm rot="10800000" flipH="1">
              <a:off x="5793811" y="3429000"/>
              <a:ext cx="2812026" cy="1582994"/>
            </a:xfrm>
            <a:custGeom>
              <a:avLst/>
              <a:gdLst/>
              <a:ahLst/>
              <a:cxnLst/>
              <a:rect l="l" t="t" r="r" b="b"/>
              <a:pathLst>
                <a:path w="2812026" h="1582994" extrusionOk="0">
                  <a:moveTo>
                    <a:pt x="0" y="1582994"/>
                  </a:moveTo>
                  <a:lnTo>
                    <a:pt x="2271252" y="1582994"/>
                  </a:lnTo>
                  <a:lnTo>
                    <a:pt x="2812026" y="1582994"/>
                  </a:lnTo>
                  <a:lnTo>
                    <a:pt x="2271252" y="1054510"/>
                  </a:lnTo>
                  <a:lnTo>
                    <a:pt x="2271252" y="96737"/>
                  </a:lnTo>
                  <a:cubicBezTo>
                    <a:pt x="2271252" y="43311"/>
                    <a:pt x="2227941" y="0"/>
                    <a:pt x="2174515" y="0"/>
                  </a:cubicBezTo>
                  <a:lnTo>
                    <a:pt x="96737" y="0"/>
                  </a:lnTo>
                  <a:cubicBezTo>
                    <a:pt x="43311" y="0"/>
                    <a:pt x="0" y="43311"/>
                    <a:pt x="0" y="96737"/>
                  </a:cubicBezTo>
                  <a:close/>
                </a:path>
              </a:pathLst>
            </a:custGeom>
            <a:solidFill>
              <a:srgbClr val="8D9D9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8"/>
          <p:cNvGrpSpPr/>
          <p:nvPr/>
        </p:nvGrpSpPr>
        <p:grpSpPr>
          <a:xfrm>
            <a:off x="4537569" y="1268205"/>
            <a:ext cx="2190080" cy="3085422"/>
            <a:chOff x="8303342" y="1846006"/>
            <a:chExt cx="2812026" cy="3165988"/>
          </a:xfrm>
        </p:grpSpPr>
        <p:sp>
          <p:nvSpPr>
            <p:cNvPr id="132" name="Google Shape;132;p8"/>
            <p:cNvSpPr/>
            <p:nvPr/>
          </p:nvSpPr>
          <p:spPr>
            <a:xfrm>
              <a:off x="8303342" y="1846006"/>
              <a:ext cx="2812026" cy="1582994"/>
            </a:xfrm>
            <a:custGeom>
              <a:avLst/>
              <a:gdLst/>
              <a:ahLst/>
              <a:cxnLst/>
              <a:rect l="l" t="t" r="r" b="b"/>
              <a:pathLst>
                <a:path w="2812026" h="1582994" extrusionOk="0">
                  <a:moveTo>
                    <a:pt x="96737" y="0"/>
                  </a:moveTo>
                  <a:lnTo>
                    <a:pt x="2174515" y="0"/>
                  </a:lnTo>
                  <a:cubicBezTo>
                    <a:pt x="2227941" y="0"/>
                    <a:pt x="2271252" y="43311"/>
                    <a:pt x="2271252" y="96737"/>
                  </a:cubicBezTo>
                  <a:lnTo>
                    <a:pt x="2271252" y="1054510"/>
                  </a:lnTo>
                  <a:lnTo>
                    <a:pt x="2812026" y="1582994"/>
                  </a:lnTo>
                  <a:lnTo>
                    <a:pt x="2271252" y="1582994"/>
                  </a:lnTo>
                  <a:lnTo>
                    <a:pt x="0" y="1582994"/>
                  </a:lnTo>
                  <a:lnTo>
                    <a:pt x="0" y="96737"/>
                  </a:lnTo>
                  <a:cubicBezTo>
                    <a:pt x="0" y="43311"/>
                    <a:pt x="43311" y="0"/>
                    <a:pt x="96737" y="0"/>
                  </a:cubicBezTo>
                  <a:close/>
                </a:path>
              </a:pathLst>
            </a:custGeom>
            <a:solidFill>
              <a:srgbClr val="ABD7C9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 rot="10800000" flipH="1">
              <a:off x="8303342" y="3429000"/>
              <a:ext cx="2812026" cy="1582994"/>
            </a:xfrm>
            <a:custGeom>
              <a:avLst/>
              <a:gdLst/>
              <a:ahLst/>
              <a:cxnLst/>
              <a:rect l="l" t="t" r="r" b="b"/>
              <a:pathLst>
                <a:path w="2812026" h="1582994" extrusionOk="0">
                  <a:moveTo>
                    <a:pt x="0" y="1582994"/>
                  </a:moveTo>
                  <a:lnTo>
                    <a:pt x="2271252" y="1582994"/>
                  </a:lnTo>
                  <a:lnTo>
                    <a:pt x="2812026" y="1582994"/>
                  </a:lnTo>
                  <a:lnTo>
                    <a:pt x="2271252" y="1054510"/>
                  </a:lnTo>
                  <a:lnTo>
                    <a:pt x="2271252" y="96737"/>
                  </a:lnTo>
                  <a:cubicBezTo>
                    <a:pt x="2271252" y="43311"/>
                    <a:pt x="2227941" y="0"/>
                    <a:pt x="2174515" y="0"/>
                  </a:cubicBezTo>
                  <a:lnTo>
                    <a:pt x="96737" y="0"/>
                  </a:lnTo>
                  <a:cubicBezTo>
                    <a:pt x="43311" y="0"/>
                    <a:pt x="0" y="43311"/>
                    <a:pt x="0" y="96737"/>
                  </a:cubicBezTo>
                  <a:close/>
                </a:path>
              </a:pathLst>
            </a:custGeom>
            <a:solidFill>
              <a:srgbClr val="86C4B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8"/>
          <p:cNvGrpSpPr/>
          <p:nvPr/>
        </p:nvGrpSpPr>
        <p:grpSpPr>
          <a:xfrm>
            <a:off x="2702398" y="1268205"/>
            <a:ext cx="2190080" cy="3085422"/>
            <a:chOff x="3283974" y="1846006"/>
            <a:chExt cx="2812026" cy="3165988"/>
          </a:xfrm>
        </p:grpSpPr>
        <p:sp>
          <p:nvSpPr>
            <p:cNvPr id="138" name="Google Shape;138;p8"/>
            <p:cNvSpPr/>
            <p:nvPr/>
          </p:nvSpPr>
          <p:spPr>
            <a:xfrm>
              <a:off x="3283974" y="1846006"/>
              <a:ext cx="2812026" cy="1582994"/>
            </a:xfrm>
            <a:custGeom>
              <a:avLst/>
              <a:gdLst/>
              <a:ahLst/>
              <a:cxnLst/>
              <a:rect l="l" t="t" r="r" b="b"/>
              <a:pathLst>
                <a:path w="2812026" h="1582994" extrusionOk="0">
                  <a:moveTo>
                    <a:pt x="96737" y="0"/>
                  </a:moveTo>
                  <a:lnTo>
                    <a:pt x="2174515" y="0"/>
                  </a:lnTo>
                  <a:cubicBezTo>
                    <a:pt x="2227941" y="0"/>
                    <a:pt x="2271252" y="43311"/>
                    <a:pt x="2271252" y="96737"/>
                  </a:cubicBezTo>
                  <a:lnTo>
                    <a:pt x="2271252" y="1054510"/>
                  </a:lnTo>
                  <a:lnTo>
                    <a:pt x="2812026" y="1582994"/>
                  </a:lnTo>
                  <a:lnTo>
                    <a:pt x="2271252" y="1582994"/>
                  </a:lnTo>
                  <a:lnTo>
                    <a:pt x="0" y="1582994"/>
                  </a:lnTo>
                  <a:lnTo>
                    <a:pt x="0" y="96737"/>
                  </a:lnTo>
                  <a:cubicBezTo>
                    <a:pt x="0" y="43311"/>
                    <a:pt x="43311" y="0"/>
                    <a:pt x="96737" y="0"/>
                  </a:cubicBezTo>
                  <a:close/>
                </a:path>
              </a:pathLst>
            </a:custGeom>
            <a:solidFill>
              <a:srgbClr val="B4CCD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 rot="10800000" flipH="1">
              <a:off x="3283974" y="3429000"/>
              <a:ext cx="2812026" cy="1582994"/>
            </a:xfrm>
            <a:custGeom>
              <a:avLst/>
              <a:gdLst/>
              <a:ahLst/>
              <a:cxnLst/>
              <a:rect l="l" t="t" r="r" b="b"/>
              <a:pathLst>
                <a:path w="2812026" h="1582994" extrusionOk="0">
                  <a:moveTo>
                    <a:pt x="0" y="1582994"/>
                  </a:moveTo>
                  <a:lnTo>
                    <a:pt x="2271252" y="1582994"/>
                  </a:lnTo>
                  <a:lnTo>
                    <a:pt x="2812026" y="1582994"/>
                  </a:lnTo>
                  <a:lnTo>
                    <a:pt x="2271252" y="1054510"/>
                  </a:lnTo>
                  <a:lnTo>
                    <a:pt x="2271252" y="96737"/>
                  </a:lnTo>
                  <a:cubicBezTo>
                    <a:pt x="2271252" y="43311"/>
                    <a:pt x="2227941" y="0"/>
                    <a:pt x="2174515" y="0"/>
                  </a:cubicBezTo>
                  <a:lnTo>
                    <a:pt x="96737" y="0"/>
                  </a:lnTo>
                  <a:cubicBezTo>
                    <a:pt x="43311" y="0"/>
                    <a:pt x="0" y="43311"/>
                    <a:pt x="0" y="96737"/>
                  </a:cubicBezTo>
                  <a:close/>
                </a:path>
              </a:pathLst>
            </a:custGeom>
            <a:solidFill>
              <a:srgbClr val="82AAB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8"/>
          <p:cNvGrpSpPr/>
          <p:nvPr/>
        </p:nvGrpSpPr>
        <p:grpSpPr>
          <a:xfrm>
            <a:off x="867226" y="1268205"/>
            <a:ext cx="2190080" cy="3085422"/>
            <a:chOff x="774443" y="1846006"/>
            <a:chExt cx="2812026" cy="3165988"/>
          </a:xfrm>
        </p:grpSpPr>
        <p:sp>
          <p:nvSpPr>
            <p:cNvPr id="141" name="Google Shape;141;p8"/>
            <p:cNvSpPr/>
            <p:nvPr/>
          </p:nvSpPr>
          <p:spPr>
            <a:xfrm>
              <a:off x="774443" y="1846006"/>
              <a:ext cx="2812026" cy="1582994"/>
            </a:xfrm>
            <a:custGeom>
              <a:avLst/>
              <a:gdLst/>
              <a:ahLst/>
              <a:cxnLst/>
              <a:rect l="l" t="t" r="r" b="b"/>
              <a:pathLst>
                <a:path w="2812026" h="1582994" extrusionOk="0">
                  <a:moveTo>
                    <a:pt x="96737" y="0"/>
                  </a:moveTo>
                  <a:lnTo>
                    <a:pt x="2174515" y="0"/>
                  </a:lnTo>
                  <a:cubicBezTo>
                    <a:pt x="2227941" y="0"/>
                    <a:pt x="2271252" y="43311"/>
                    <a:pt x="2271252" y="96737"/>
                  </a:cubicBezTo>
                  <a:lnTo>
                    <a:pt x="2271252" y="1054510"/>
                  </a:lnTo>
                  <a:lnTo>
                    <a:pt x="2812026" y="1582994"/>
                  </a:lnTo>
                  <a:lnTo>
                    <a:pt x="2271252" y="1582994"/>
                  </a:lnTo>
                  <a:lnTo>
                    <a:pt x="0" y="1582994"/>
                  </a:lnTo>
                  <a:lnTo>
                    <a:pt x="0" y="96737"/>
                  </a:lnTo>
                  <a:cubicBezTo>
                    <a:pt x="0" y="43311"/>
                    <a:pt x="43311" y="0"/>
                    <a:pt x="96737" y="0"/>
                  </a:cubicBezTo>
                  <a:close/>
                </a:path>
              </a:pathLst>
            </a:custGeom>
            <a:solidFill>
              <a:srgbClr val="73B5E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 rot="10800000" flipH="1">
              <a:off x="774443" y="3429000"/>
              <a:ext cx="2812026" cy="1582994"/>
            </a:xfrm>
            <a:custGeom>
              <a:avLst/>
              <a:gdLst/>
              <a:ahLst/>
              <a:cxnLst/>
              <a:rect l="l" t="t" r="r" b="b"/>
              <a:pathLst>
                <a:path w="2812026" h="1582994" extrusionOk="0">
                  <a:moveTo>
                    <a:pt x="0" y="1582994"/>
                  </a:moveTo>
                  <a:lnTo>
                    <a:pt x="2271252" y="1582994"/>
                  </a:lnTo>
                  <a:lnTo>
                    <a:pt x="2812026" y="1582994"/>
                  </a:lnTo>
                  <a:lnTo>
                    <a:pt x="2271252" y="1054510"/>
                  </a:lnTo>
                  <a:lnTo>
                    <a:pt x="2271252" y="96737"/>
                  </a:lnTo>
                  <a:cubicBezTo>
                    <a:pt x="2271252" y="43311"/>
                    <a:pt x="2227941" y="0"/>
                    <a:pt x="2174515" y="0"/>
                  </a:cubicBezTo>
                  <a:lnTo>
                    <a:pt x="96737" y="0"/>
                  </a:lnTo>
                  <a:cubicBezTo>
                    <a:pt x="43311" y="0"/>
                    <a:pt x="0" y="43311"/>
                    <a:pt x="0" y="96737"/>
                  </a:cubicBezTo>
                  <a:close/>
                </a:path>
              </a:pathLst>
            </a:custGeom>
            <a:solidFill>
              <a:srgbClr val="64ACE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8"/>
          <p:cNvSpPr txBox="1"/>
          <p:nvPr/>
        </p:nvSpPr>
        <p:spPr>
          <a:xfrm>
            <a:off x="1013254" y="1488993"/>
            <a:ext cx="1375753" cy="9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5400" b="1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B2C</a:t>
            </a:r>
            <a:endParaRPr sz="1050" b="1">
              <a:solidFill>
                <a:schemeClr val="lt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44" name="Google Shape;144;p8"/>
          <p:cNvSpPr txBox="1"/>
          <p:nvPr/>
        </p:nvSpPr>
        <p:spPr>
          <a:xfrm>
            <a:off x="2899603" y="1489049"/>
            <a:ext cx="1375753" cy="9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s-ES" sz="5400" b="1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B2B</a:t>
            </a:r>
            <a:endParaRPr sz="1050" b="1">
              <a:solidFill>
                <a:schemeClr val="lt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4765625" y="1488993"/>
            <a:ext cx="1361330" cy="9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s-ES" sz="5400" b="1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B2G</a:t>
            </a:r>
            <a:endParaRPr sz="1050" b="1">
              <a:solidFill>
                <a:schemeClr val="lt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47" name="Google Shape;147;p8"/>
          <p:cNvSpPr txBox="1"/>
          <p:nvPr/>
        </p:nvSpPr>
        <p:spPr>
          <a:xfrm>
            <a:off x="1100936" y="2898288"/>
            <a:ext cx="1320539" cy="101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12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Курс может быть продан напрямую  конечным потребителям через онлайн платформы.</a:t>
            </a:r>
            <a:endParaRPr lang="es-ES" sz="1050"/>
          </a:p>
        </p:txBody>
      </p:sp>
      <p:sp>
        <p:nvSpPr>
          <p:cNvPr id="148" name="Google Shape;148;p8"/>
          <p:cNvSpPr txBox="1"/>
          <p:nvPr/>
        </p:nvSpPr>
        <p:spPr>
          <a:xfrm>
            <a:off x="2885567" y="2898288"/>
            <a:ext cx="1627109" cy="101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12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Курс может быть предложен организациям занимающимся онлайн образовнием в качестве основной или дополнительной обр-ой программы</a:t>
            </a:r>
            <a:endParaRPr sz="1050"/>
          </a:p>
        </p:txBody>
      </p:sp>
      <p:sp>
        <p:nvSpPr>
          <p:cNvPr id="150" name="Google Shape;150;p8"/>
          <p:cNvSpPr txBox="1"/>
          <p:nvPr/>
        </p:nvSpPr>
        <p:spPr>
          <a:xfrm>
            <a:off x="4786775" y="2898288"/>
            <a:ext cx="1320539" cy="101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12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К</a:t>
            </a: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/>
                <a:ea typeface="Oswald Light"/>
                <a:cs typeface="Oswald Light"/>
                <a:sym typeface="Oswald Light"/>
              </a:rPr>
              <a:t>урс может быть предложен государственым учреждениям в качестве обр-ой программы для университетов</a:t>
            </a:r>
            <a:endParaRPr sz="1050"/>
          </a:p>
        </p:txBody>
      </p:sp>
      <p:sp>
        <p:nvSpPr>
          <p:cNvPr id="151" name="Google Shape;151;p8"/>
          <p:cNvSpPr txBox="1"/>
          <p:nvPr/>
        </p:nvSpPr>
        <p:spPr>
          <a:xfrm>
            <a:off x="2299659" y="348060"/>
            <a:ext cx="4652911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3200" b="1">
                <a:solidFill>
                  <a:srgbClr val="262626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Бизнес модель</a:t>
            </a:r>
            <a:endParaRPr lang="es-ES" sz="320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7C62C3-7AF3-BA40-6C0A-B5219618DFE1}"/>
              </a:ext>
            </a:extLst>
          </p:cNvPr>
          <p:cNvSpPr/>
          <p:nvPr/>
        </p:nvSpPr>
        <p:spPr>
          <a:xfrm>
            <a:off x="0" y="3761874"/>
            <a:ext cx="286047" cy="138162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FD9409-7071-C563-7D08-FBD0B02BD000}"/>
              </a:ext>
            </a:extLst>
          </p:cNvPr>
          <p:cNvSpPr txBox="1"/>
          <p:nvPr/>
        </p:nvSpPr>
        <p:spPr>
          <a:xfrm>
            <a:off x="6478758" y="1597506"/>
            <a:ext cx="148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2000" b="1">
                <a:solidFill>
                  <a:srgbClr val="FFFF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Рекламные интеграции</a:t>
            </a:r>
            <a:endParaRPr kumimoji="0" lang="es-ES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4C3E8-6A64-DCC6-70AC-11118B53501B}"/>
              </a:ext>
            </a:extLst>
          </p:cNvPr>
          <p:cNvSpPr txBox="1"/>
          <p:nvPr/>
        </p:nvSpPr>
        <p:spPr>
          <a:xfrm>
            <a:off x="6727649" y="2898288"/>
            <a:ext cx="1366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/>
                <a:ea typeface="Oswald Light"/>
                <a:cs typeface="Oswald Light"/>
                <a:sym typeface="Oswald Light"/>
              </a:rPr>
              <a:t>С приобретением «имени» будет возможность получать заказы от рекламодателей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30F7C7B-570D-C18B-1C5C-15BF7C4860DC}"/>
              </a:ext>
            </a:extLst>
          </p:cNvPr>
          <p:cNvSpPr/>
          <p:nvPr/>
        </p:nvSpPr>
        <p:spPr>
          <a:xfrm>
            <a:off x="7477945" y="3481427"/>
            <a:ext cx="1650381" cy="1642591"/>
          </a:xfrm>
          <a:prstGeom prst="rect">
            <a:avLst/>
          </a:prstGeom>
          <a:pattFill prst="pct10">
            <a:fgClr>
              <a:schemeClr val="accent1"/>
            </a:fgClr>
            <a:bgClr>
              <a:srgbClr val="F3F3F3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20FB0A-395A-1016-A27B-C0971A19E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36" y="330227"/>
            <a:ext cx="3172358" cy="16803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ABA5E0-7B0E-2E70-6B7C-4682140B7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36" y="1723568"/>
            <a:ext cx="3353804" cy="17773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798F0E-C65F-8D73-74D3-5F83047C0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95" y="3251391"/>
            <a:ext cx="3100039" cy="164285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6D63351-3ED7-0060-BC54-8EEE4BD32060}"/>
              </a:ext>
            </a:extLst>
          </p:cNvPr>
          <p:cNvSpPr/>
          <p:nvPr/>
        </p:nvSpPr>
        <p:spPr>
          <a:xfrm>
            <a:off x="7529692" y="63005"/>
            <a:ext cx="1539966" cy="177734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6365F5EF-8919-1B8D-A9E8-8FAD03D68812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319240" y="633298"/>
            <a:ext cx="3772651" cy="393600"/>
          </a:xfrm>
        </p:spPr>
        <p:txBody>
          <a:bodyPr/>
          <a:lstStyle/>
          <a:p>
            <a:r>
              <a:rPr lang="ru-RU" sz="2400" b="1">
                <a:solidFill>
                  <a:srgbClr val="262626"/>
                </a:solidFill>
                <a:latin typeface="Oswald SemiBold"/>
                <a:sym typeface="Oswald SemiBold"/>
              </a:rPr>
              <a:t>Текущие результаты</a:t>
            </a:r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147F09B-9ACC-490F-8DD9-514520926A41}"/>
              </a:ext>
            </a:extLst>
          </p:cNvPr>
          <p:cNvSpPr/>
          <p:nvPr/>
        </p:nvSpPr>
        <p:spPr>
          <a:xfrm>
            <a:off x="4928839" y="1588373"/>
            <a:ext cx="3923266" cy="2790339"/>
          </a:xfrm>
          <a:prstGeom prst="rect">
            <a:avLst/>
          </a:prstGeom>
          <a:solidFill>
            <a:srgbClr val="F3F3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E91474F-8102-6720-271A-8671AA2A35B5}"/>
              </a:ext>
            </a:extLst>
          </p:cNvPr>
          <p:cNvSpPr/>
          <p:nvPr/>
        </p:nvSpPr>
        <p:spPr>
          <a:xfrm>
            <a:off x="6853301" y="4326673"/>
            <a:ext cx="89210" cy="104078"/>
          </a:xfrm>
          <a:prstGeom prst="rect">
            <a:avLst/>
          </a:prstGeom>
          <a:solidFill>
            <a:srgbClr val="083B6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82603D7-3FBB-24DE-DEBC-61BB0DB092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5186" y="4302724"/>
            <a:ext cx="115834" cy="1280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D36D38A-6816-C33D-AAB7-B6D13599C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5186" y="1536334"/>
            <a:ext cx="115834" cy="12802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AE00BF-D327-D5EB-6291-32CBBD0ED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7130" y="1515658"/>
            <a:ext cx="115834" cy="12802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C515148-3627-DC7D-0C35-A74190024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4188" y="4302723"/>
            <a:ext cx="115834" cy="12802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03FEC40-13D0-228C-873D-A7E4CABFC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046" y="1515658"/>
            <a:ext cx="115834" cy="12802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EBFC537-38CA-AEA0-0854-A463F8DD48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5186" y="2855515"/>
            <a:ext cx="115834" cy="1280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3D5CBD8-2E3D-EBFB-3A14-43EE751E0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4188" y="2855514"/>
            <a:ext cx="115834" cy="128027"/>
          </a:xfrm>
          <a:prstGeom prst="rect">
            <a:avLst/>
          </a:prstGeom>
        </p:spPr>
      </p:pic>
      <p:sp>
        <p:nvSpPr>
          <p:cNvPr id="136" name="Google Shape;136;p11"/>
          <p:cNvSpPr txBox="1">
            <a:spLocks noGrp="1"/>
          </p:cNvSpPr>
          <p:nvPr>
            <p:ph type="body" idx="1"/>
          </p:nvPr>
        </p:nvSpPr>
        <p:spPr>
          <a:xfrm>
            <a:off x="5059688" y="1773883"/>
            <a:ext cx="4009970" cy="27903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Уже создано 11 миров</a:t>
            </a: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-RU"/>
              <a:t>Более 200 модификаций применимых к обучающему процессу</a:t>
            </a: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-RU"/>
              <a:t>Разработано 108 плагинов</a:t>
            </a:r>
            <a:endParaRPr lang="en-GB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0903931-D524-E261-706E-1F58174994AB}"/>
              </a:ext>
            </a:extLst>
          </p:cNvPr>
          <p:cNvSpPr/>
          <p:nvPr/>
        </p:nvSpPr>
        <p:spPr>
          <a:xfrm>
            <a:off x="0" y="3866826"/>
            <a:ext cx="233227" cy="1257191"/>
          </a:xfrm>
          <a:prstGeom prst="rect">
            <a:avLst/>
          </a:prstGeom>
          <a:gradFill>
            <a:gsLst>
              <a:gs pos="0">
                <a:srgbClr val="09447A"/>
              </a:gs>
              <a:gs pos="51000">
                <a:srgbClr val="094378"/>
              </a:gs>
              <a:gs pos="100000">
                <a:srgbClr val="073A68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127_Lloyd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6FA8DC"/>
      </a:accent1>
      <a:accent2>
        <a:srgbClr val="0B5394"/>
      </a:accent2>
      <a:accent3>
        <a:srgbClr val="073763"/>
      </a:accent3>
      <a:accent4>
        <a:srgbClr val="3D85C6"/>
      </a:accent4>
      <a:accent5>
        <a:srgbClr val="FFFFFF"/>
      </a:accent5>
      <a:accent6>
        <a:srgbClr val="FFFFFF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340</Words>
  <Application>Microsoft Office PowerPoint</Application>
  <PresentationFormat>Экран (16:9)</PresentationFormat>
  <Paragraphs>86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Oswald SemiBold</vt:lpstr>
      <vt:lpstr>Roboto</vt:lpstr>
      <vt:lpstr>Arial</vt:lpstr>
      <vt:lpstr>Barlow Condensed</vt:lpstr>
      <vt:lpstr>Calibri</vt:lpstr>
      <vt:lpstr>Montserrat Medium</vt:lpstr>
      <vt:lpstr>Montserrat</vt:lpstr>
      <vt:lpstr>Oswald Light</vt:lpstr>
      <vt:lpstr>Montserrat SemiBold</vt:lpstr>
      <vt:lpstr>Raleway</vt:lpstr>
      <vt:lpstr>0127_Lloyd_Template_SlidesMania</vt:lpstr>
      <vt:lpstr>Презентация PowerPoint</vt:lpstr>
      <vt:lpstr> По результатам исследования</vt:lpstr>
      <vt:lpstr>Презентация PowerPoint</vt:lpstr>
      <vt:lpstr>Презентация PowerPoint</vt:lpstr>
      <vt:lpstr>Майнкрафт в образовании применяют уже в 115 странах мира </vt:lpstr>
      <vt:lpstr>Как работает наше решение</vt:lpstr>
      <vt:lpstr>2 ключевых стейкхолдера</vt:lpstr>
      <vt:lpstr>Презентация PowerPoint</vt:lpstr>
      <vt:lpstr>Презентация PowerPoint</vt:lpstr>
      <vt:lpstr>Команда, которая работала над проектом</vt:lpstr>
      <vt:lpstr>Давайте сделаем образование интересным с помощью игровых технологий</vt:lpstr>
      <vt:lpstr>Связаться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Оля Истомина</cp:lastModifiedBy>
  <cp:revision>4</cp:revision>
  <dcterms:modified xsi:type="dcterms:W3CDTF">2023-11-18T08:21:05Z</dcterms:modified>
</cp:coreProperties>
</file>