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2" r:id="rId2"/>
    <p:sldId id="380" r:id="rId3"/>
    <p:sldId id="384" r:id="rId4"/>
    <p:sldId id="381" r:id="rId5"/>
    <p:sldId id="385" r:id="rId6"/>
    <p:sldId id="377" r:id="rId7"/>
    <p:sldId id="386" r:id="rId8"/>
    <p:sldId id="370" r:id="rId9"/>
    <p:sldId id="382" r:id="rId10"/>
    <p:sldId id="368" r:id="rId11"/>
    <p:sldId id="359" r:id="rId12"/>
    <p:sldId id="383" r:id="rId13"/>
    <p:sldId id="379" r:id="rId14"/>
    <p:sldId id="257" r:id="rId15"/>
    <p:sldId id="372" r:id="rId16"/>
  </p:sldIdLst>
  <p:sldSz cx="12192000" cy="6858000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5D95"/>
    <a:srgbClr val="8B94BA"/>
    <a:srgbClr val="D0D4E6"/>
    <a:srgbClr val="2A3250"/>
    <a:srgbClr val="767171"/>
    <a:srgbClr val="5BA897"/>
    <a:srgbClr val="98A1C2"/>
    <a:srgbClr val="3B4771"/>
    <a:srgbClr val="919ABD"/>
    <a:srgbClr val="9EA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01" autoAdjust="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8E-4DCD-A21B-22D1DFAB9214}"/>
              </c:ext>
            </c:extLst>
          </c:dPt>
          <c:dPt>
            <c:idx val="1"/>
            <c:bubble3D val="0"/>
            <c:explosion val="12"/>
            <c:spPr>
              <a:solidFill>
                <a:srgbClr val="4E5D9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8E-4DCD-A21B-22D1DFAB9214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8E-4DCD-A21B-22D1DFAB92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7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5BDC972F-E3BB-42B7-B061-BDB4609393F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485399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44" imgH="344" progId="TCLayout.ActiveDocument.1">
                  <p:embed/>
                </p:oleObj>
              </mc:Choice>
              <mc:Fallback>
                <p:oleObj name="Слайд think-cell" r:id="rId3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728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69FACE-574B-453D-BA88-E77D7687A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033263-8EB4-46A8-8FE8-F4B5A4BE6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2C7D17-843A-4440-8B05-C5D37B12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C360-4555-4959-9E68-7D16A94816B0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C73783-2899-4529-A855-DBC12BF67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364962-D9DD-4E1F-AA36-3EB883CF5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A935-7E62-4CF1-97A7-2A1254EE3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65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8E47A67-40B3-4DAB-B325-53F32341D3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EBBA1A-D663-446C-BB61-A4DFAC3AE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B401D4-AFB8-48DC-820B-1AEAE28E4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C360-4555-4959-9E68-7D16A94816B0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657611-8959-4684-9E69-109352EDD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29DF43-BAD5-4897-A3C9-4F9D0FDA9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A935-7E62-4CF1-97A7-2A1254EE3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257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53453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56A80-7043-4456-9932-9E59DAB5A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A15EE6-08D8-41D9-A92D-17E326AC9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AF8DD4-3ECB-4091-895C-A0F54219B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C360-4555-4959-9E68-7D16A94816B0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DF3F22-1EB9-4C8A-A157-966515E4F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F19BF2-E131-4DF8-94FC-877751E6A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A935-7E62-4CF1-97A7-2A1254EE3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87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5D895-44ED-407A-891D-8CA8368A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10D1A2-04CC-4B45-AED9-73E6ACFC7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3A1E1C-9863-40CD-9592-3BD711893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C360-4555-4959-9E68-7D16A94816B0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B19250-A503-4A35-B338-6A3CB4EFD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0547C3-EBFC-45B0-8C8B-4894B71AF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A935-7E62-4CF1-97A7-2A1254EE3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904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D2AED-EE8E-48D9-8954-8BDA013C0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417DA6-A4A8-4502-94B6-FDB806C4CB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774C9E-4BE1-46B6-9343-01B87D565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64DCF1-280E-490A-946B-31FDF8E02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C360-4555-4959-9E68-7D16A94816B0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90AE39-DE3C-493F-A194-CF897BC32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21FFAD-EA03-4B15-8516-835CEA334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A935-7E62-4CF1-97A7-2A1254EE3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3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3B6DAE-731E-4999-B197-1F50FC7DA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936EF5-15B7-4131-9979-E265B6B7A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2A3451-4109-4743-A70C-6B9CE917E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B3946B1-6C81-454F-A7C4-0C21A874EF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7252D93-3E53-4CAE-86E4-37AC20A5BB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7515862-773F-41D6-974B-38760006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C360-4555-4959-9E68-7D16A94816B0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1DEFC2-D22E-4268-B6E7-CF61964B5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C6BB2A4-F50B-4527-A475-F4950958B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A935-7E62-4CF1-97A7-2A1254EE3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55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DA7F34-9433-4F07-A2FB-150ADB14E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80AE4A8-88E1-46C9-8BFC-4C4AF9BED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C360-4555-4959-9E68-7D16A94816B0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2242D6B-DF3E-4BA9-A96F-CFD55A094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611DC03-EDDB-4679-A9A1-52720ABA6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A935-7E62-4CF1-97A7-2A1254EE3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34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42849F0-F131-4BBB-A289-AEA312BB6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C360-4555-4959-9E68-7D16A94816B0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BF1991D-6AD0-4BDA-9B7D-AD5E5790F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0998B9-C817-4342-A6F6-6FCDA2FCB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A935-7E62-4CF1-97A7-2A1254EE3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14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8E5160-94D4-4BFD-9938-BC0D4A33C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380647-7AC5-4402-9CA3-FC57A5573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30B286-B830-4954-8435-C11A9FA4B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63D242-974D-4F96-A5F8-F62E3D3B1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C360-4555-4959-9E68-7D16A94816B0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C57E5A-26B8-4CC0-9FD6-FB049CF69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6B50E6-60DD-4B20-8457-75FD065F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A935-7E62-4CF1-97A7-2A1254EE3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64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5FE8F6-6E8E-45AB-8EB1-0153B6634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AC4746C-B55A-4DA6-BE7A-FFB96450C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8A07DA-7021-4C9C-B9AB-1C6B55717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0CD74A-A1F2-4CE6-BF93-05FE378C6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C360-4555-4959-9E68-7D16A94816B0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0BC77A-D3C4-4558-939A-1CF544E90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333283-0E55-45FB-96AA-67DD53860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A935-7E62-4CF1-97A7-2A1254EE3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231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89C8B940-C2FC-420A-B1F7-A495A77364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0440073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15" imgW="592" imgH="595" progId="TCLayout.ActiveDocument.1">
                  <p:embed/>
                </p:oleObj>
              </mc:Choice>
              <mc:Fallback>
                <p:oleObj name="Слайд think-cell" r:id="rId15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283E2C-9C1F-407D-B53E-3C741785D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1FE2CD-F31B-493C-852F-E481B2F23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65D1D3-F468-4E57-ADC9-AC023E6A10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2C360-4555-4959-9E68-7D16A94816B0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82329A-8FD2-42EB-8F1D-46FFFFE2EB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F03460-9554-4DE8-8969-202FBCAFEF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2A935-7E62-4CF1-97A7-2A1254EE3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374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chart" Target="../charts/chart1.xml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13.jpe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8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8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5" Type="http://schemas.openxmlformats.org/officeDocument/2006/relationships/image" Target="../media/image5.png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ct 82" hidden="1">
            <a:extLst>
              <a:ext uri="{FF2B5EF4-FFF2-40B4-BE49-F238E27FC236}">
                <a16:creationId xmlns:a16="http://schemas.microsoft.com/office/drawing/2014/main" id="{0D6437E3-BE2E-4210-AFF7-2543961938B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26740885"/>
              </p:ext>
            </p:extLst>
          </p:nvPr>
        </p:nvGraphicFramePr>
        <p:xfrm>
          <a:off x="1587" y="2034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592" imgH="595" progId="TCLayout.ActiveDocument.1">
                  <p:embed/>
                </p:oleObj>
              </mc:Choice>
              <mc:Fallback>
                <p:oleObj name="Слайд think-cell" r:id="rId3" imgW="592" imgH="595" progId="TCLayout.ActiveDocument.1">
                  <p:embed/>
                  <p:pic>
                    <p:nvPicPr>
                      <p:cNvPr id="83" name="Object 82" hidden="1">
                        <a:extLst>
                          <a:ext uri="{FF2B5EF4-FFF2-40B4-BE49-F238E27FC236}">
                            <a16:creationId xmlns:a16="http://schemas.microsoft.com/office/drawing/2014/main" id="{0D6437E3-BE2E-4210-AFF7-2543961938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2034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AF333D8F-33D2-4309-AC71-1A4E8E07CF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4690" y="0"/>
            <a:ext cx="10347310" cy="6858000"/>
          </a:xfrm>
          <a:prstGeom prst="rect">
            <a:avLst/>
          </a:prstGeom>
        </p:spPr>
      </p:pic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3ACE33AD-A09D-4753-91EB-AD299BDBDA8A}"/>
              </a:ext>
            </a:extLst>
          </p:cNvPr>
          <p:cNvSpPr>
            <a:spLocks/>
          </p:cNvSpPr>
          <p:nvPr/>
        </p:nvSpPr>
        <p:spPr>
          <a:xfrm flipH="1">
            <a:off x="0" y="0"/>
            <a:ext cx="7694958" cy="6858000"/>
          </a:xfrm>
          <a:custGeom>
            <a:avLst/>
            <a:gdLst>
              <a:gd name="connsiteX0" fmla="*/ 7694958 w 7694958"/>
              <a:gd name="connsiteY0" fmla="*/ 0 h 6858000"/>
              <a:gd name="connsiteX1" fmla="*/ 4075458 w 7694958"/>
              <a:gd name="connsiteY1" fmla="*/ 0 h 6858000"/>
              <a:gd name="connsiteX2" fmla="*/ 2874546 w 7694958"/>
              <a:gd name="connsiteY2" fmla="*/ 0 h 6858000"/>
              <a:gd name="connsiteX3" fmla="*/ 431696 w 7694958"/>
              <a:gd name="connsiteY3" fmla="*/ 1449269 h 6858000"/>
              <a:gd name="connsiteX4" fmla="*/ 123466 w 7694958"/>
              <a:gd name="connsiteY4" fmla="*/ 2656686 h 6858000"/>
              <a:gd name="connsiteX5" fmla="*/ 2615978 w 7694958"/>
              <a:gd name="connsiteY5" fmla="*/ 6858000 h 6858000"/>
              <a:gd name="connsiteX6" fmla="*/ 4075458 w 7694958"/>
              <a:gd name="connsiteY6" fmla="*/ 6858000 h 6858000"/>
              <a:gd name="connsiteX7" fmla="*/ 6037471 w 7694958"/>
              <a:gd name="connsiteY7" fmla="*/ 6858000 h 6858000"/>
              <a:gd name="connsiteX8" fmla="*/ 7694958 w 7694958"/>
              <a:gd name="connsiteY8" fmla="*/ 6858000 h 6858000"/>
              <a:gd name="connsiteX9" fmla="*/ 7694958 w 7694958"/>
              <a:gd name="connsiteY9" fmla="*/ 5874664 h 6858000"/>
              <a:gd name="connsiteX10" fmla="*/ 7694958 w 7694958"/>
              <a:gd name="connsiteY10" fmla="*/ 6964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94958" h="6858000">
                <a:moveTo>
                  <a:pt x="7694958" y="0"/>
                </a:moveTo>
                <a:lnTo>
                  <a:pt x="4075458" y="0"/>
                </a:lnTo>
                <a:lnTo>
                  <a:pt x="2874546" y="0"/>
                </a:lnTo>
                <a:lnTo>
                  <a:pt x="431696" y="1449269"/>
                </a:lnTo>
                <a:cubicBezTo>
                  <a:pt x="13162" y="1697573"/>
                  <a:pt x="-124838" y="2238152"/>
                  <a:pt x="123466" y="2656686"/>
                </a:cubicBezTo>
                <a:lnTo>
                  <a:pt x="2615978" y="6858000"/>
                </a:lnTo>
                <a:lnTo>
                  <a:pt x="4075458" y="6858000"/>
                </a:lnTo>
                <a:lnTo>
                  <a:pt x="6037471" y="6858000"/>
                </a:lnTo>
                <a:lnTo>
                  <a:pt x="7694958" y="6858000"/>
                </a:lnTo>
                <a:lnTo>
                  <a:pt x="7694958" y="5874664"/>
                </a:lnTo>
                <a:lnTo>
                  <a:pt x="7694958" y="696404"/>
                </a:lnTo>
                <a:close/>
              </a:path>
            </a:pathLst>
          </a:custGeom>
          <a:solidFill>
            <a:schemeClr val="accent1">
              <a:lumMod val="75000"/>
              <a:alpha val="12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ru-RU" sz="1600" dirty="0" err="1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C8C3ADF-FF59-473D-93BF-304CD9D6A40B}"/>
              </a:ext>
            </a:extLst>
          </p:cNvPr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0" y="0"/>
            <a:ext cx="7694958" cy="6858000"/>
          </a:xfrm>
          <a:custGeom>
            <a:avLst/>
            <a:gdLst>
              <a:gd name="connsiteX0" fmla="*/ 0 w 7694958"/>
              <a:gd name="connsiteY0" fmla="*/ 0 h 6858000"/>
              <a:gd name="connsiteX1" fmla="*/ 3619500 w 7694958"/>
              <a:gd name="connsiteY1" fmla="*/ 0 h 6858000"/>
              <a:gd name="connsiteX2" fmla="*/ 4820412 w 7694958"/>
              <a:gd name="connsiteY2" fmla="*/ 0 h 6858000"/>
              <a:gd name="connsiteX3" fmla="*/ 7263262 w 7694958"/>
              <a:gd name="connsiteY3" fmla="*/ 1449269 h 6858000"/>
              <a:gd name="connsiteX4" fmla="*/ 7571492 w 7694958"/>
              <a:gd name="connsiteY4" fmla="*/ 2656686 h 6858000"/>
              <a:gd name="connsiteX5" fmla="*/ 5078980 w 7694958"/>
              <a:gd name="connsiteY5" fmla="*/ 6858000 h 6858000"/>
              <a:gd name="connsiteX6" fmla="*/ 3619500 w 7694958"/>
              <a:gd name="connsiteY6" fmla="*/ 6858000 h 6858000"/>
              <a:gd name="connsiteX7" fmla="*/ 1657487 w 7694958"/>
              <a:gd name="connsiteY7" fmla="*/ 6858000 h 6858000"/>
              <a:gd name="connsiteX8" fmla="*/ 0 w 7694958"/>
              <a:gd name="connsiteY8" fmla="*/ 6858000 h 6858000"/>
              <a:gd name="connsiteX9" fmla="*/ 0 w 7694958"/>
              <a:gd name="connsiteY9" fmla="*/ 5874664 h 6858000"/>
              <a:gd name="connsiteX10" fmla="*/ 0 w 7694958"/>
              <a:gd name="connsiteY10" fmla="*/ 6964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94958" h="6858000">
                <a:moveTo>
                  <a:pt x="0" y="0"/>
                </a:moveTo>
                <a:lnTo>
                  <a:pt x="3619500" y="0"/>
                </a:lnTo>
                <a:lnTo>
                  <a:pt x="4820412" y="0"/>
                </a:lnTo>
                <a:lnTo>
                  <a:pt x="7263262" y="1449269"/>
                </a:lnTo>
                <a:cubicBezTo>
                  <a:pt x="7681796" y="1697573"/>
                  <a:pt x="7819796" y="2238152"/>
                  <a:pt x="7571492" y="2656686"/>
                </a:cubicBezTo>
                <a:lnTo>
                  <a:pt x="5078980" y="6858000"/>
                </a:lnTo>
                <a:lnTo>
                  <a:pt x="3619500" y="6858000"/>
                </a:lnTo>
                <a:lnTo>
                  <a:pt x="1657487" y="6858000"/>
                </a:lnTo>
                <a:lnTo>
                  <a:pt x="0" y="6858000"/>
                </a:lnTo>
                <a:lnTo>
                  <a:pt x="0" y="5874664"/>
                </a:lnTo>
                <a:lnTo>
                  <a:pt x="0" y="696404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492ED4-1A84-4867-ABC2-D2D60E04E846}"/>
              </a:ext>
            </a:extLst>
          </p:cNvPr>
          <p:cNvSpPr txBox="1"/>
          <p:nvPr/>
        </p:nvSpPr>
        <p:spPr>
          <a:xfrm>
            <a:off x="483514" y="2846072"/>
            <a:ext cx="5830200" cy="644265"/>
          </a:xfrm>
          <a:prstGeom prst="rect">
            <a:avLst/>
          </a:prstGeom>
          <a:ln w="12700">
            <a:miter lim="400000"/>
          </a:ln>
        </p:spPr>
        <p:txBody>
          <a:bodyPr wrap="square" lIns="50793" tIns="50793" rIns="50793" bIns="50793" anchor="ctr">
            <a:spAutoFit/>
          </a:bodyPr>
          <a:lstStyle>
            <a:lvl1pPr marL="317492" indent="-317492" algn="l" defTabSz="412740">
              <a:spcBef>
                <a:spcPts val="2951"/>
              </a:spcBef>
              <a:buSzPct val="125000"/>
              <a:buChar char="•"/>
              <a:defRPr sz="2600" b="0"/>
            </a:lvl1pPr>
            <a:lvl2pPr marL="634984" lvl="1" indent="-317492" algn="l" defTabSz="412740">
              <a:spcBef>
                <a:spcPts val="2951"/>
              </a:spcBef>
              <a:buSzPct val="125000"/>
              <a:buChar char="•"/>
              <a:defRPr sz="2600" b="0"/>
            </a:lvl2pPr>
            <a:lvl3pPr marL="952476" lvl="2" indent="-317492" algn="l" defTabSz="412740">
              <a:spcBef>
                <a:spcPts val="2951"/>
              </a:spcBef>
              <a:buSzPct val="125000"/>
              <a:buChar char="•"/>
              <a:defRPr sz="2600" b="0"/>
            </a:lvl3pPr>
            <a:lvl4pPr marL="1269968" lvl="3" indent="-317492" algn="l" defTabSz="412740">
              <a:spcBef>
                <a:spcPts val="2951"/>
              </a:spcBef>
              <a:buSzPct val="125000"/>
              <a:buChar char="•"/>
              <a:defRPr sz="2600" b="0"/>
            </a:lvl4pPr>
            <a:lvl5pPr marL="1587460" lvl="4" indent="-317492" algn="l" defTabSz="412740">
              <a:spcBef>
                <a:spcPts val="2951"/>
              </a:spcBef>
              <a:buSzPct val="125000"/>
              <a:buChar char="•"/>
              <a:defRPr sz="2600" b="0"/>
            </a:lvl5pPr>
            <a:lvl6pPr marL="1904952" indent="-317492" algn="l" defTabSz="412740">
              <a:spcBef>
                <a:spcPts val="2951"/>
              </a:spcBef>
              <a:buSzPct val="125000"/>
              <a:buChar char="•"/>
              <a:defRPr sz="2600" b="0"/>
            </a:lvl6pPr>
            <a:lvl7pPr marL="2222444" indent="-317492" algn="l" defTabSz="412740">
              <a:spcBef>
                <a:spcPts val="2951"/>
              </a:spcBef>
              <a:buSzPct val="125000"/>
              <a:buChar char="•"/>
              <a:defRPr sz="2600" b="0"/>
            </a:lvl7pPr>
            <a:lvl8pPr marL="2539937" indent="-317492" algn="l" defTabSz="412740">
              <a:spcBef>
                <a:spcPts val="2951"/>
              </a:spcBef>
              <a:buSzPct val="125000"/>
              <a:buChar char="•"/>
              <a:defRPr sz="2600" b="0"/>
            </a:lvl8pPr>
            <a:lvl9pPr marL="2857429" indent="-317492" algn="l" defTabSz="412740">
              <a:spcBef>
                <a:spcPts val="2951"/>
              </a:spcBef>
              <a:buSzPct val="125000"/>
              <a:buChar char="•"/>
              <a:defRPr sz="2600" b="0"/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4400" dirty="0">
                <a:solidFill>
                  <a:schemeClr val="bg1"/>
                </a:solidFill>
                <a:latin typeface="Montserrat Light" panose="00000400000000000000" pitchFamily="2" charset="-52"/>
              </a:rPr>
              <a:t>Династия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5A440-6462-4C37-8995-82A539F2A121}"/>
              </a:ext>
            </a:extLst>
          </p:cNvPr>
          <p:cNvSpPr txBox="1"/>
          <p:nvPr/>
        </p:nvSpPr>
        <p:spPr>
          <a:xfrm>
            <a:off x="483514" y="3737614"/>
            <a:ext cx="5612486" cy="1256740"/>
          </a:xfrm>
          <a:prstGeom prst="rect">
            <a:avLst/>
          </a:prstGeom>
          <a:ln w="12700">
            <a:miter lim="400000"/>
          </a:ln>
        </p:spPr>
        <p:txBody>
          <a:bodyPr wrap="square" lIns="50793" tIns="50793" rIns="50793" bIns="50793" anchor="ctr">
            <a:spAutoFit/>
          </a:bodyPr>
          <a:lstStyle>
            <a:lvl1pPr marL="317492" indent="-317492" algn="l" defTabSz="412740">
              <a:spcBef>
                <a:spcPts val="2951"/>
              </a:spcBef>
              <a:buSzPct val="125000"/>
              <a:buChar char="•"/>
              <a:defRPr sz="2600" b="0"/>
            </a:lvl1pPr>
            <a:lvl2pPr marL="634984" lvl="1" indent="-317492" algn="l" defTabSz="412740">
              <a:spcBef>
                <a:spcPts val="2951"/>
              </a:spcBef>
              <a:buSzPct val="125000"/>
              <a:buChar char="•"/>
              <a:defRPr sz="2600" b="0"/>
            </a:lvl2pPr>
            <a:lvl3pPr marL="952476" lvl="2" indent="-317492" algn="l" defTabSz="412740">
              <a:spcBef>
                <a:spcPts val="2951"/>
              </a:spcBef>
              <a:buSzPct val="125000"/>
              <a:buChar char="•"/>
              <a:defRPr sz="2600" b="0"/>
            </a:lvl3pPr>
            <a:lvl4pPr marL="1269968" lvl="3" indent="-317492" algn="l" defTabSz="412740">
              <a:spcBef>
                <a:spcPts val="2951"/>
              </a:spcBef>
              <a:buSzPct val="125000"/>
              <a:buChar char="•"/>
              <a:defRPr sz="2600" b="0"/>
            </a:lvl4pPr>
            <a:lvl5pPr marL="1587460" lvl="4" indent="-317492" algn="l" defTabSz="412740">
              <a:spcBef>
                <a:spcPts val="2951"/>
              </a:spcBef>
              <a:buSzPct val="125000"/>
              <a:buChar char="•"/>
              <a:defRPr sz="2600" b="0"/>
            </a:lvl5pPr>
            <a:lvl6pPr marL="1904952" indent="-317492" algn="l" defTabSz="412740">
              <a:spcBef>
                <a:spcPts val="2951"/>
              </a:spcBef>
              <a:buSzPct val="125000"/>
              <a:buChar char="•"/>
              <a:defRPr sz="2600" b="0"/>
            </a:lvl6pPr>
            <a:lvl7pPr marL="2222444" indent="-317492" algn="l" defTabSz="412740">
              <a:spcBef>
                <a:spcPts val="2951"/>
              </a:spcBef>
              <a:buSzPct val="125000"/>
              <a:buChar char="•"/>
              <a:defRPr sz="2600" b="0"/>
            </a:lvl7pPr>
            <a:lvl8pPr marL="2539937" indent="-317492" algn="l" defTabSz="412740">
              <a:spcBef>
                <a:spcPts val="2951"/>
              </a:spcBef>
              <a:buSzPct val="125000"/>
              <a:buChar char="•"/>
              <a:defRPr sz="2600" b="0"/>
            </a:lvl8pPr>
            <a:lvl9pPr marL="2857429" indent="-317492" algn="l" defTabSz="412740">
              <a:spcBef>
                <a:spcPts val="2951"/>
              </a:spcBef>
              <a:buSzPct val="125000"/>
              <a:buChar char="•"/>
              <a:defRPr sz="2600" b="0"/>
            </a:lvl9pPr>
          </a:lstStyle>
          <a:p>
            <a:pPr marL="0" indent="0">
              <a:buNone/>
            </a:pPr>
            <a:r>
              <a:rPr lang="ru-RU" sz="2500" dirty="0">
                <a:solidFill>
                  <a:schemeClr val="bg1"/>
                </a:solidFill>
                <a:latin typeface="Montserrat Medium" panose="00000600000000000000" pitchFamily="2" charset="-52"/>
              </a:rPr>
              <a:t>Создание платформы для реализации премиальных подарков</a:t>
            </a:r>
          </a:p>
        </p:txBody>
      </p:sp>
    </p:spTree>
    <p:extLst>
      <p:ext uri="{BB962C8B-B14F-4D97-AF65-F5344CB8AC3E}">
        <p14:creationId xmlns:p14="http://schemas.microsoft.com/office/powerpoint/2010/main" val="341263608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Объект 74" hidden="1">
            <a:extLst>
              <a:ext uri="{FF2B5EF4-FFF2-40B4-BE49-F238E27FC236}">
                <a16:creationId xmlns:a16="http://schemas.microsoft.com/office/drawing/2014/main" id="{53B13FD0-BBEA-431A-A77E-2B25F8FD2C6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801757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592" imgH="595" progId="TCLayout.ActiveDocument.1">
                  <p:embed/>
                </p:oleObj>
              </mc:Choice>
              <mc:Fallback>
                <p:oleObj name="Слайд think-cell" r:id="rId3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85AA141-FB78-4D1E-A1DC-87A38C20F40B}"/>
              </a:ext>
            </a:extLst>
          </p:cNvPr>
          <p:cNvSpPr txBox="1">
            <a:spLocks/>
          </p:cNvSpPr>
          <p:nvPr/>
        </p:nvSpPr>
        <p:spPr>
          <a:xfrm>
            <a:off x="554736" y="506699"/>
            <a:ext cx="1986121" cy="338554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defPPr>
              <a:defRPr lang="ru-RU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2200" b="1">
                <a:latin typeface="Montserrat Light" panose="00000400000000000000" pitchFamily="2" charset="-52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40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40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4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dirty="0"/>
              <a:t>Объем рынка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508667031"/>
              </p:ext>
            </p:extLst>
          </p:nvPr>
        </p:nvGraphicFramePr>
        <p:xfrm>
          <a:off x="-549400" y="1239027"/>
          <a:ext cx="7686800" cy="5124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AD3FDF9A-2E20-4061-8452-E8F747873B7A}"/>
              </a:ext>
            </a:extLst>
          </p:cNvPr>
          <p:cNvSpPr txBox="1">
            <a:spLocks/>
          </p:cNvSpPr>
          <p:nvPr/>
        </p:nvSpPr>
        <p:spPr>
          <a:xfrm>
            <a:off x="1362649" y="3216518"/>
            <a:ext cx="2109552" cy="116955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4400" b="1" dirty="0">
                <a:solidFill>
                  <a:schemeClr val="bg1"/>
                </a:solidFill>
                <a:latin typeface="Montserrat" panose="00000500000000000000" pitchFamily="2" charset="-52"/>
                <a:cs typeface="+mn-cs"/>
              </a:rPr>
              <a:t>3,1</a:t>
            </a:r>
            <a:br>
              <a:rPr lang="ru-RU" sz="4400" b="1" dirty="0">
                <a:solidFill>
                  <a:schemeClr val="bg1"/>
                </a:solidFill>
                <a:latin typeface="Montserrat" panose="00000500000000000000" pitchFamily="2" charset="-52"/>
                <a:cs typeface="+mn-cs"/>
              </a:rPr>
            </a:br>
            <a:r>
              <a:rPr lang="ru-RU" sz="3200" dirty="0">
                <a:solidFill>
                  <a:schemeClr val="bg1"/>
                </a:solidFill>
                <a:latin typeface="Montserrat" panose="00000500000000000000" pitchFamily="2" charset="-52"/>
                <a:cs typeface="+mn-cs"/>
              </a:rPr>
              <a:t>млрд руб.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3FDF9A-2E20-4061-8452-E8F747873B7A}"/>
              </a:ext>
            </a:extLst>
          </p:cNvPr>
          <p:cNvSpPr txBox="1">
            <a:spLocks/>
          </p:cNvSpPr>
          <p:nvPr/>
        </p:nvSpPr>
        <p:spPr>
          <a:xfrm>
            <a:off x="4453361" y="3318412"/>
            <a:ext cx="1378583" cy="923330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3600" b="1" dirty="0">
                <a:solidFill>
                  <a:schemeClr val="bg1"/>
                </a:solidFill>
                <a:latin typeface="Montserrat" panose="00000500000000000000" pitchFamily="2" charset="-52"/>
                <a:cs typeface="+mn-cs"/>
              </a:rPr>
              <a:t>620</a:t>
            </a:r>
            <a:br>
              <a:rPr lang="ru-RU" sz="3600" b="1" dirty="0">
                <a:solidFill>
                  <a:schemeClr val="bg1"/>
                </a:solidFill>
                <a:latin typeface="Montserrat" panose="00000500000000000000" pitchFamily="2" charset="-52"/>
                <a:cs typeface="+mn-cs"/>
              </a:rPr>
            </a:br>
            <a:r>
              <a:rPr lang="ru-RU" sz="2400" dirty="0">
                <a:solidFill>
                  <a:schemeClr val="bg1"/>
                </a:solidFill>
                <a:latin typeface="Montserrat" panose="00000500000000000000" pitchFamily="2" charset="-52"/>
                <a:cs typeface="+mn-cs"/>
              </a:rPr>
              <a:t>млн руб.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3E9E4F6-0769-459D-B108-AC2EBFB8DA46}"/>
              </a:ext>
            </a:extLst>
          </p:cNvPr>
          <p:cNvGrpSpPr/>
          <p:nvPr/>
        </p:nvGrpSpPr>
        <p:grpSpPr>
          <a:xfrm>
            <a:off x="7757035" y="1894093"/>
            <a:ext cx="3922548" cy="553998"/>
            <a:chOff x="7757035" y="1894093"/>
            <a:chExt cx="3922548" cy="55399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31F6A72-E4CF-4C2F-9933-393C4913C514}"/>
                </a:ext>
              </a:extLst>
            </p:cNvPr>
            <p:cNvSpPr txBox="1">
              <a:spLocks/>
            </p:cNvSpPr>
            <p:nvPr/>
          </p:nvSpPr>
          <p:spPr>
            <a:xfrm>
              <a:off x="8090459" y="1894093"/>
              <a:ext cx="3589124" cy="553998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400" dirty="0">
                  <a:cs typeface="Arial" panose="020B0604020202020204" pitchFamily="34" charset="0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"/>
                <a:defRPr lang="en-US" sz="1400" dirty="0"/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400" dirty="0"/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400" dirty="0"/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4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ru-RU" sz="1800" dirty="0">
                  <a:latin typeface="Montserrat" panose="00000500000000000000" pitchFamily="2" charset="-52"/>
                  <a:cs typeface="+mn-cs"/>
                </a:rPr>
                <a:t>Доступный объем рынка</a:t>
              </a:r>
              <a:br>
                <a:rPr lang="ru-RU" sz="1800" dirty="0">
                  <a:latin typeface="Montserrat" panose="00000500000000000000" pitchFamily="2" charset="-52"/>
                  <a:cs typeface="+mn-cs"/>
                </a:rPr>
              </a:br>
              <a:r>
                <a:rPr lang="ru-RU" sz="1800" dirty="0">
                  <a:latin typeface="Montserrat" panose="00000500000000000000" pitchFamily="2" charset="-52"/>
                  <a:cs typeface="+mn-cs"/>
                </a:rPr>
                <a:t>(</a:t>
              </a:r>
              <a:r>
                <a:rPr lang="en-US" sz="1800" dirty="0">
                  <a:latin typeface="Montserrat" panose="00000500000000000000" pitchFamily="2" charset="-52"/>
                  <a:cs typeface="+mn-cs"/>
                </a:rPr>
                <a:t>~</a:t>
              </a:r>
              <a:r>
                <a:rPr lang="ru-RU" sz="1800" dirty="0">
                  <a:latin typeface="Montserrat" panose="00000500000000000000" pitchFamily="2" charset="-52"/>
                  <a:cs typeface="+mn-cs"/>
                </a:rPr>
                <a:t>300 тыс. чел. </a:t>
              </a:r>
              <a:r>
                <a:rPr lang="en-US" sz="1800" dirty="0">
                  <a:latin typeface="Montserrat" panose="00000500000000000000" pitchFamily="2" charset="-52"/>
                  <a:cs typeface="+mn-cs"/>
                </a:rPr>
                <a:t>X </a:t>
              </a:r>
              <a:r>
                <a:rPr lang="ru-RU" sz="1800" dirty="0">
                  <a:latin typeface="Montserrat" panose="00000500000000000000" pitchFamily="2" charset="-52"/>
                  <a:cs typeface="+mn-cs"/>
                </a:rPr>
                <a:t>средний чек)</a:t>
              </a:r>
              <a:endParaRPr lang="en-US" sz="1800" dirty="0">
                <a:latin typeface="Montserrat" panose="00000500000000000000" pitchFamily="2" charset="-52"/>
                <a:cs typeface="+mn-cs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29F1AB56-6E21-4A77-829C-9CB0045967D1}"/>
                </a:ext>
              </a:extLst>
            </p:cNvPr>
            <p:cNvSpPr/>
            <p:nvPr/>
          </p:nvSpPr>
          <p:spPr>
            <a:xfrm>
              <a:off x="7757035" y="1924592"/>
              <a:ext cx="216000" cy="216000"/>
            </a:xfrm>
            <a:prstGeom prst="rect">
              <a:avLst/>
            </a:prstGeom>
            <a:solidFill>
              <a:srgbClr val="767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0552B5C-5BC5-4DD7-9A18-598271D3F327}"/>
              </a:ext>
            </a:extLst>
          </p:cNvPr>
          <p:cNvGrpSpPr/>
          <p:nvPr/>
        </p:nvGrpSpPr>
        <p:grpSpPr>
          <a:xfrm>
            <a:off x="7757035" y="2680112"/>
            <a:ext cx="3816729" cy="830997"/>
            <a:chOff x="7757035" y="2680112"/>
            <a:chExt cx="3816729" cy="83099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89F491C-0E3F-4662-88F4-F17E016A4240}"/>
                </a:ext>
              </a:extLst>
            </p:cNvPr>
            <p:cNvSpPr txBox="1">
              <a:spLocks/>
            </p:cNvSpPr>
            <p:nvPr/>
          </p:nvSpPr>
          <p:spPr>
            <a:xfrm>
              <a:off x="8090459" y="2680112"/>
              <a:ext cx="3483305" cy="830997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400" dirty="0">
                  <a:cs typeface="Arial" panose="020B0604020202020204" pitchFamily="34" charset="0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"/>
                <a:defRPr lang="en-US" sz="1400" dirty="0"/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400" dirty="0"/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400" dirty="0"/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4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ru-RU" sz="1800" dirty="0">
                  <a:latin typeface="Montserrat" panose="00000500000000000000" pitchFamily="2" charset="-52"/>
                  <a:cs typeface="+mn-cs"/>
                </a:rPr>
                <a:t>Достижимый объем рынка</a:t>
              </a:r>
              <a:br>
                <a:rPr lang="ru-RU" sz="1800" dirty="0">
                  <a:latin typeface="Montserrat" panose="00000500000000000000" pitchFamily="2" charset="-52"/>
                  <a:cs typeface="+mn-cs"/>
                </a:rPr>
              </a:br>
              <a:r>
                <a:rPr lang="ru-RU" sz="1800" dirty="0">
                  <a:latin typeface="Montserrat" panose="00000500000000000000" pitchFamily="2" charset="-52"/>
                  <a:cs typeface="+mn-cs"/>
                </a:rPr>
                <a:t>(с учетом производственных мощностей)</a:t>
              </a:r>
              <a:endParaRPr lang="en-US" sz="1800" dirty="0">
                <a:latin typeface="Montserrat" panose="00000500000000000000" pitchFamily="2" charset="-52"/>
                <a:cs typeface="+mn-cs"/>
              </a:endParaRP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C51EB407-5B59-4848-B612-34F246B6B466}"/>
                </a:ext>
              </a:extLst>
            </p:cNvPr>
            <p:cNvSpPr/>
            <p:nvPr/>
          </p:nvSpPr>
          <p:spPr>
            <a:xfrm>
              <a:off x="7757035" y="2710611"/>
              <a:ext cx="216000" cy="216000"/>
            </a:xfrm>
            <a:prstGeom prst="rect">
              <a:avLst/>
            </a:prstGeom>
            <a:solidFill>
              <a:srgbClr val="4E5D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74076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AC601CF4-DD0D-4801-AA84-73EBF9DD404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172615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592" imgH="595" progId="TCLayout.ActiveDocument.1">
                  <p:embed/>
                </p:oleObj>
              </mc:Choice>
              <mc:Fallback>
                <p:oleObj name="Слайд think-cell" r:id="rId3" imgW="592" imgH="595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AC601CF4-DD0D-4801-AA84-73EBF9DD40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4" name="Straight Arrow Connector 30">
            <a:extLst>
              <a:ext uri="{FF2B5EF4-FFF2-40B4-BE49-F238E27FC236}">
                <a16:creationId xmlns:a16="http://schemas.microsoft.com/office/drawing/2014/main" id="{2D983141-C50E-442F-B915-3EB9A6F534ED}"/>
              </a:ext>
            </a:extLst>
          </p:cNvPr>
          <p:cNvCxnSpPr>
            <a:cxnSpLocks/>
          </p:cNvCxnSpPr>
          <p:nvPr/>
        </p:nvCxnSpPr>
        <p:spPr>
          <a:xfrm>
            <a:off x="842013" y="1276350"/>
            <a:ext cx="0" cy="4377544"/>
          </a:xfrm>
          <a:prstGeom prst="straightConnector1">
            <a:avLst/>
          </a:prstGeom>
          <a:ln w="63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477DD968-643D-4A63-89F5-893CC6589D41}"/>
              </a:ext>
            </a:extLst>
          </p:cNvPr>
          <p:cNvSpPr txBox="1"/>
          <p:nvPr/>
        </p:nvSpPr>
        <p:spPr>
          <a:xfrm rot="16200000">
            <a:off x="87621" y="3372789"/>
            <a:ext cx="1118897" cy="18466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1200" b="1" dirty="0">
                <a:latin typeface="Montserrat" panose="00000500000000000000" pitchFamily="2" charset="-52"/>
                <a:cs typeface="+mn-cs"/>
              </a:rPr>
              <a:t>Ассортимент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C0CFC91-9CB4-40AD-A7E1-E1715076C75E}"/>
              </a:ext>
            </a:extLst>
          </p:cNvPr>
          <p:cNvSpPr txBox="1"/>
          <p:nvPr/>
        </p:nvSpPr>
        <p:spPr>
          <a:xfrm rot="16200000">
            <a:off x="693914" y="1527060"/>
            <a:ext cx="686085" cy="18466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1200" b="1" dirty="0">
                <a:latin typeface="Montserrat" panose="00000500000000000000" pitchFamily="2" charset="-52"/>
                <a:cs typeface="+mn-cs"/>
              </a:rPr>
              <a:t>Широко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AB7F1B4-D08F-4197-82E1-6652F931F364}"/>
              </a:ext>
            </a:extLst>
          </p:cNvPr>
          <p:cNvSpPr txBox="1"/>
          <p:nvPr/>
        </p:nvSpPr>
        <p:spPr>
          <a:xfrm rot="16200000">
            <a:off x="837382" y="5361987"/>
            <a:ext cx="399148" cy="18466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1200" b="1" dirty="0">
                <a:latin typeface="Montserrat" panose="00000500000000000000" pitchFamily="2" charset="-52"/>
                <a:cs typeface="+mn-cs"/>
              </a:rPr>
              <a:t>Узко</a:t>
            </a:r>
          </a:p>
        </p:txBody>
      </p:sp>
      <p:cxnSp>
        <p:nvCxnSpPr>
          <p:cNvPr id="19" name="Straight Arrow Connector 30">
            <a:extLst>
              <a:ext uri="{FF2B5EF4-FFF2-40B4-BE49-F238E27FC236}">
                <a16:creationId xmlns:a16="http://schemas.microsoft.com/office/drawing/2014/main" id="{F253B787-E965-4776-8FFA-AFF6631A0842}"/>
              </a:ext>
            </a:extLst>
          </p:cNvPr>
          <p:cNvCxnSpPr>
            <a:cxnSpLocks/>
          </p:cNvCxnSpPr>
          <p:nvPr/>
        </p:nvCxnSpPr>
        <p:spPr>
          <a:xfrm flipH="1">
            <a:off x="1231900" y="6046849"/>
            <a:ext cx="10405364" cy="0"/>
          </a:xfrm>
          <a:prstGeom prst="straightConnector1">
            <a:avLst/>
          </a:prstGeom>
          <a:ln w="63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69B8D7C6-7515-4C4C-8B81-45DBCBFFE6D5}"/>
              </a:ext>
            </a:extLst>
          </p:cNvPr>
          <p:cNvSpPr txBox="1"/>
          <p:nvPr/>
        </p:nvSpPr>
        <p:spPr>
          <a:xfrm>
            <a:off x="4595822" y="6149459"/>
            <a:ext cx="3677520" cy="184666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1200" b="1" dirty="0">
                <a:latin typeface="Montserrat" panose="00000500000000000000" pitchFamily="2" charset="-52"/>
                <a:cs typeface="+mn-cs"/>
              </a:rPr>
              <a:t>Количество партнеров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2B6838F-B4BB-436A-9E80-8AD445DE9C22}"/>
              </a:ext>
            </a:extLst>
          </p:cNvPr>
          <p:cNvSpPr txBox="1"/>
          <p:nvPr/>
        </p:nvSpPr>
        <p:spPr>
          <a:xfrm>
            <a:off x="10951179" y="5759573"/>
            <a:ext cx="686085" cy="18466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1200" b="1" dirty="0">
                <a:latin typeface="Montserrat" panose="00000500000000000000" pitchFamily="2" charset="-52"/>
                <a:cs typeface="+mn-cs"/>
              </a:rPr>
              <a:t>Широко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13CF626-72A8-4C73-99C5-DCAA13DCC29E}"/>
              </a:ext>
            </a:extLst>
          </p:cNvPr>
          <p:cNvSpPr txBox="1"/>
          <p:nvPr/>
        </p:nvSpPr>
        <p:spPr>
          <a:xfrm>
            <a:off x="1231900" y="5759573"/>
            <a:ext cx="399148" cy="184666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1200" b="1" dirty="0">
                <a:latin typeface="Montserrat" panose="00000500000000000000" pitchFamily="2" charset="-52"/>
                <a:cs typeface="+mn-cs"/>
              </a:rPr>
              <a:t>Узко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97C6119-AD0E-4B29-B5DE-0BB481DA1002}"/>
              </a:ext>
            </a:extLst>
          </p:cNvPr>
          <p:cNvSpPr txBox="1"/>
          <p:nvPr/>
        </p:nvSpPr>
        <p:spPr>
          <a:xfrm>
            <a:off x="2493411" y="4482754"/>
            <a:ext cx="676467" cy="153888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1000" dirty="0">
                <a:latin typeface="Montserrat" panose="00000500000000000000" pitchFamily="2" charset="-52"/>
                <a:cs typeface="+mn-cs"/>
              </a:rPr>
              <a:t>Алмаз </a:t>
            </a:r>
            <a:r>
              <a:rPr lang="en-US" sz="1000" dirty="0">
                <a:latin typeface="Montserrat" panose="00000500000000000000" pitchFamily="2" charset="-52"/>
                <a:cs typeface="+mn-cs"/>
              </a:rPr>
              <a:t>VIP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1A5C0ACA-D4FD-460C-A8F7-37742D5C7852}"/>
              </a:ext>
            </a:extLst>
          </p:cNvPr>
          <p:cNvSpPr txBox="1"/>
          <p:nvPr/>
        </p:nvSpPr>
        <p:spPr>
          <a:xfrm>
            <a:off x="2493411" y="4816940"/>
            <a:ext cx="934551" cy="153888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1000" dirty="0">
                <a:latin typeface="Montserrat" panose="00000500000000000000" pitchFamily="2" charset="-52"/>
                <a:cs typeface="+mn-cs"/>
              </a:rPr>
              <a:t>Бронза Урала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067F6AF9-B6D8-4D11-827B-C994D3E45072}"/>
              </a:ext>
            </a:extLst>
          </p:cNvPr>
          <p:cNvSpPr txBox="1"/>
          <p:nvPr/>
        </p:nvSpPr>
        <p:spPr>
          <a:xfrm>
            <a:off x="2493411" y="4649847"/>
            <a:ext cx="1429879" cy="153888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1000" dirty="0">
                <a:latin typeface="Montserrat" panose="00000500000000000000" pitchFamily="2" charset="-52"/>
                <a:cs typeface="+mn-cs"/>
              </a:rPr>
              <a:t>Столовое </a:t>
            </a:r>
            <a:r>
              <a:rPr lang="ru-RU" sz="1000" dirty="0" err="1">
                <a:latin typeface="Montserrat" panose="00000500000000000000" pitchFamily="2" charset="-52"/>
                <a:cs typeface="+mn-cs"/>
              </a:rPr>
              <a:t>серебро.ру</a:t>
            </a:r>
            <a:endParaRPr lang="ru-RU" sz="1000" dirty="0">
              <a:latin typeface="Montserrat" panose="00000500000000000000" pitchFamily="2" charset="-52"/>
              <a:cs typeface="+mn-cs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2A3AA730-2F7D-4CEB-9C52-9C0D313581E3}"/>
              </a:ext>
            </a:extLst>
          </p:cNvPr>
          <p:cNvSpPr txBox="1"/>
          <p:nvPr/>
        </p:nvSpPr>
        <p:spPr>
          <a:xfrm>
            <a:off x="2493411" y="4984033"/>
            <a:ext cx="934551" cy="153888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1000" dirty="0" err="1">
                <a:latin typeface="Montserrat" panose="00000500000000000000" pitchFamily="2" charset="-52"/>
                <a:cs typeface="+mn-cs"/>
              </a:rPr>
              <a:t>Люксподарки</a:t>
            </a:r>
            <a:endParaRPr lang="ru-RU" sz="1000" dirty="0">
              <a:latin typeface="Montserrat" panose="00000500000000000000" pitchFamily="2" charset="-52"/>
              <a:cs typeface="+mn-cs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3B521FAD-1F14-4BA0-8507-7658338300B4}"/>
              </a:ext>
            </a:extLst>
          </p:cNvPr>
          <p:cNvSpPr txBox="1"/>
          <p:nvPr/>
        </p:nvSpPr>
        <p:spPr>
          <a:xfrm>
            <a:off x="2493411" y="5151126"/>
            <a:ext cx="753411" cy="153888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1000" dirty="0" err="1">
                <a:latin typeface="Montserrat" panose="00000500000000000000" pitchFamily="2" charset="-52"/>
                <a:cs typeface="+mn-cs"/>
              </a:rPr>
              <a:t>Петрогриф</a:t>
            </a:r>
            <a:endParaRPr lang="ru-RU" sz="1000" dirty="0">
              <a:latin typeface="Montserrat" panose="00000500000000000000" pitchFamily="2" charset="-52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D8AE604C-B469-45E6-A7C3-B5228F260451}"/>
              </a:ext>
            </a:extLst>
          </p:cNvPr>
          <p:cNvSpPr txBox="1"/>
          <p:nvPr/>
        </p:nvSpPr>
        <p:spPr>
          <a:xfrm>
            <a:off x="2493411" y="5318219"/>
            <a:ext cx="3039294" cy="153888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1000" dirty="0">
                <a:latin typeface="Montserrat" panose="00000500000000000000" pitchFamily="2" charset="-52"/>
                <a:cs typeface="+mn-cs"/>
              </a:rPr>
              <a:t>Санкт-Петербургский геральдический завод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2BA7E33-BF5D-44C7-B4C2-8EE1134BABA4}"/>
              </a:ext>
            </a:extLst>
          </p:cNvPr>
          <p:cNvSpPr txBox="1"/>
          <p:nvPr/>
        </p:nvSpPr>
        <p:spPr>
          <a:xfrm>
            <a:off x="2493411" y="5485312"/>
            <a:ext cx="891270" cy="153888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1000" dirty="0" err="1">
                <a:latin typeface="Montserrat" panose="00000500000000000000" pitchFamily="2" charset="-52"/>
                <a:cs typeface="+mn-cs"/>
              </a:rPr>
              <a:t>Вип</a:t>
            </a:r>
            <a:r>
              <a:rPr lang="ru-RU" sz="1000" dirty="0">
                <a:latin typeface="Montserrat" panose="00000500000000000000" pitchFamily="2" charset="-52"/>
                <a:cs typeface="+mn-cs"/>
              </a:rPr>
              <a:t>-подарок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CE1DFDE3-925F-4877-82CA-6F05CC0C2239}"/>
              </a:ext>
            </a:extLst>
          </p:cNvPr>
          <p:cNvSpPr txBox="1"/>
          <p:nvPr/>
        </p:nvSpPr>
        <p:spPr>
          <a:xfrm>
            <a:off x="2493411" y="5652405"/>
            <a:ext cx="533800" cy="153888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dirty="0">
                <a:latin typeface="Montserrat" panose="00000500000000000000" pitchFamily="2" charset="-52"/>
                <a:cs typeface="+mn-cs"/>
              </a:rPr>
              <a:t>Regards</a:t>
            </a: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D5FD87ED-3F41-4D0B-8FE1-CE767A4745FA}"/>
              </a:ext>
            </a:extLst>
          </p:cNvPr>
          <p:cNvSpPr/>
          <p:nvPr/>
        </p:nvSpPr>
        <p:spPr>
          <a:xfrm>
            <a:off x="1564523" y="4330354"/>
            <a:ext cx="843761" cy="843761"/>
          </a:xfrm>
          <a:prstGeom prst="ellipse">
            <a:avLst/>
          </a:prstGeom>
          <a:solidFill>
            <a:srgbClr val="D0D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1BFA6CFA-6ADF-4E1D-B2C1-06CC25FD5306}"/>
              </a:ext>
            </a:extLst>
          </p:cNvPr>
          <p:cNvSpPr txBox="1"/>
          <p:nvPr/>
        </p:nvSpPr>
        <p:spPr>
          <a:xfrm>
            <a:off x="4419351" y="3182027"/>
            <a:ext cx="511358" cy="153888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dirty="0" err="1">
                <a:latin typeface="Montserrat" panose="00000500000000000000" pitchFamily="2" charset="-52"/>
                <a:cs typeface="+mn-cs"/>
              </a:rPr>
              <a:t>melotto</a:t>
            </a:r>
            <a:endParaRPr lang="en-US" sz="1000" dirty="0">
              <a:latin typeface="Montserrat" panose="00000500000000000000" pitchFamily="2" charset="-52"/>
              <a:cs typeface="+mn-cs"/>
            </a:endParaRPr>
          </a:p>
        </p:txBody>
      </p:sp>
      <p:sp>
        <p:nvSpPr>
          <p:cNvPr id="153" name="Овал 152">
            <a:extLst>
              <a:ext uri="{FF2B5EF4-FFF2-40B4-BE49-F238E27FC236}">
                <a16:creationId xmlns:a16="http://schemas.microsoft.com/office/drawing/2014/main" id="{B9C71B5B-C257-4BB3-979E-E2450B1DB149}"/>
              </a:ext>
            </a:extLst>
          </p:cNvPr>
          <p:cNvSpPr>
            <a:spLocks/>
          </p:cNvSpPr>
          <p:nvPr/>
        </p:nvSpPr>
        <p:spPr>
          <a:xfrm>
            <a:off x="3829945" y="3004670"/>
            <a:ext cx="508603" cy="508603"/>
          </a:xfrm>
          <a:prstGeom prst="ellipse">
            <a:avLst/>
          </a:prstGeom>
          <a:solidFill>
            <a:srgbClr val="D0D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685F4CF7-4A3A-4921-BC80-90BDE26ACF59}"/>
              </a:ext>
            </a:extLst>
          </p:cNvPr>
          <p:cNvSpPr txBox="1"/>
          <p:nvPr/>
        </p:nvSpPr>
        <p:spPr>
          <a:xfrm>
            <a:off x="9035583" y="2714635"/>
            <a:ext cx="646011" cy="153888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dirty="0">
                <a:latin typeface="Montserrat" panose="00000500000000000000" pitchFamily="2" charset="-52"/>
                <a:cs typeface="+mn-cs"/>
              </a:rPr>
              <a:t>Nota Gold</a:t>
            </a:r>
          </a:p>
        </p:txBody>
      </p:sp>
      <p:sp>
        <p:nvSpPr>
          <p:cNvPr id="159" name="Овал 158">
            <a:extLst>
              <a:ext uri="{FF2B5EF4-FFF2-40B4-BE49-F238E27FC236}">
                <a16:creationId xmlns:a16="http://schemas.microsoft.com/office/drawing/2014/main" id="{7D15BD46-0E11-4238-89F7-F03303DD5D8D}"/>
              </a:ext>
            </a:extLst>
          </p:cNvPr>
          <p:cNvSpPr/>
          <p:nvPr/>
        </p:nvSpPr>
        <p:spPr>
          <a:xfrm>
            <a:off x="8111829" y="2379527"/>
            <a:ext cx="824105" cy="824105"/>
          </a:xfrm>
          <a:prstGeom prst="ellipse">
            <a:avLst/>
          </a:prstGeom>
          <a:solidFill>
            <a:srgbClr val="D0D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470C2971-9776-4636-B0C9-2C0D9CEAE351}"/>
              </a:ext>
            </a:extLst>
          </p:cNvPr>
          <p:cNvSpPr txBox="1"/>
          <p:nvPr/>
        </p:nvSpPr>
        <p:spPr>
          <a:xfrm>
            <a:off x="10658778" y="1926805"/>
            <a:ext cx="783868" cy="153888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1000" dirty="0" err="1">
                <a:latin typeface="Montserrat" panose="00000500000000000000" pitchFamily="2" charset="-52"/>
                <a:cs typeface="+mn-cs"/>
              </a:rPr>
              <a:t>Подарки.ру</a:t>
            </a:r>
            <a:endParaRPr lang="ru-RU" sz="1000" dirty="0">
              <a:latin typeface="Montserrat" panose="00000500000000000000" pitchFamily="2" charset="-52"/>
              <a:cs typeface="+mn-cs"/>
            </a:endParaRPr>
          </a:p>
        </p:txBody>
      </p:sp>
      <p:sp>
        <p:nvSpPr>
          <p:cNvPr id="164" name="Овал 163">
            <a:extLst>
              <a:ext uri="{FF2B5EF4-FFF2-40B4-BE49-F238E27FC236}">
                <a16:creationId xmlns:a16="http://schemas.microsoft.com/office/drawing/2014/main" id="{C0D6427C-92AA-4CD0-AC42-3E7C6D1F4316}"/>
              </a:ext>
            </a:extLst>
          </p:cNvPr>
          <p:cNvSpPr/>
          <p:nvPr/>
        </p:nvSpPr>
        <p:spPr>
          <a:xfrm>
            <a:off x="9730431" y="1589401"/>
            <a:ext cx="828697" cy="828697"/>
          </a:xfrm>
          <a:prstGeom prst="ellipse">
            <a:avLst/>
          </a:prstGeom>
          <a:solidFill>
            <a:srgbClr val="D0D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D205183F-6937-46C2-A74F-5079BE5BAA57}"/>
              </a:ext>
            </a:extLst>
          </p:cNvPr>
          <p:cNvSpPr txBox="1"/>
          <p:nvPr/>
        </p:nvSpPr>
        <p:spPr>
          <a:xfrm>
            <a:off x="6287510" y="4049391"/>
            <a:ext cx="912109" cy="153888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1000" dirty="0">
                <a:latin typeface="Montserrat" panose="00000500000000000000" pitchFamily="2" charset="-52"/>
                <a:cs typeface="+mn-cs"/>
              </a:rPr>
              <a:t>Русь Великая</a:t>
            </a:r>
          </a:p>
        </p:txBody>
      </p:sp>
      <p:sp>
        <p:nvSpPr>
          <p:cNvPr id="168" name="Овал 167">
            <a:extLst>
              <a:ext uri="{FF2B5EF4-FFF2-40B4-BE49-F238E27FC236}">
                <a16:creationId xmlns:a16="http://schemas.microsoft.com/office/drawing/2014/main" id="{157FA2CA-79A8-4889-99EB-A8459D9753E1}"/>
              </a:ext>
            </a:extLst>
          </p:cNvPr>
          <p:cNvSpPr/>
          <p:nvPr/>
        </p:nvSpPr>
        <p:spPr>
          <a:xfrm>
            <a:off x="5532705" y="3804495"/>
            <a:ext cx="643680" cy="643680"/>
          </a:xfrm>
          <a:prstGeom prst="ellipse">
            <a:avLst/>
          </a:prstGeom>
          <a:solidFill>
            <a:srgbClr val="D0D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E9060B8E-A591-4267-BF15-898FCAA7A95A}"/>
              </a:ext>
            </a:extLst>
          </p:cNvPr>
          <p:cNvSpPr txBox="1"/>
          <p:nvPr/>
        </p:nvSpPr>
        <p:spPr>
          <a:xfrm>
            <a:off x="3681381" y="3697233"/>
            <a:ext cx="1433085" cy="307777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1000" dirty="0">
                <a:latin typeface="Montserrat" panose="00000500000000000000" pitchFamily="2" charset="-52"/>
                <a:cs typeface="+mn-cs"/>
              </a:rPr>
              <a:t>Русская антикварная</a:t>
            </a:r>
            <a:br>
              <a:rPr lang="ru-RU" sz="1000" dirty="0">
                <a:latin typeface="Montserrat" panose="00000500000000000000" pitchFamily="2" charset="-52"/>
                <a:cs typeface="+mn-cs"/>
              </a:rPr>
            </a:br>
            <a:r>
              <a:rPr lang="ru-RU" sz="1000" dirty="0">
                <a:latin typeface="Montserrat" panose="00000500000000000000" pitchFamily="2" charset="-52"/>
                <a:cs typeface="+mn-cs"/>
              </a:rPr>
              <a:t>галерея</a:t>
            </a:r>
          </a:p>
        </p:txBody>
      </p:sp>
      <p:sp>
        <p:nvSpPr>
          <p:cNvPr id="172" name="Овал 171">
            <a:extLst>
              <a:ext uri="{FF2B5EF4-FFF2-40B4-BE49-F238E27FC236}">
                <a16:creationId xmlns:a16="http://schemas.microsoft.com/office/drawing/2014/main" id="{DE4A9E99-BBB7-47EC-935B-0470D0A39564}"/>
              </a:ext>
            </a:extLst>
          </p:cNvPr>
          <p:cNvSpPr/>
          <p:nvPr/>
        </p:nvSpPr>
        <p:spPr>
          <a:xfrm>
            <a:off x="3246822" y="3657961"/>
            <a:ext cx="386321" cy="386321"/>
          </a:xfrm>
          <a:prstGeom prst="ellipse">
            <a:avLst/>
          </a:prstGeom>
          <a:solidFill>
            <a:srgbClr val="D0D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DB6D7725-A268-48F2-878D-7D0679FF4471}"/>
              </a:ext>
            </a:extLst>
          </p:cNvPr>
          <p:cNvSpPr txBox="1"/>
          <p:nvPr/>
        </p:nvSpPr>
        <p:spPr>
          <a:xfrm>
            <a:off x="6343836" y="3098481"/>
            <a:ext cx="650819" cy="153888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1000" dirty="0" err="1">
                <a:latin typeface="Montserrat" panose="00000500000000000000" pitchFamily="2" charset="-52"/>
                <a:cs typeface="+mn-cs"/>
              </a:rPr>
              <a:t>АртАнтик</a:t>
            </a:r>
            <a:endParaRPr lang="ru-RU" sz="1000" dirty="0">
              <a:latin typeface="Montserrat" panose="00000500000000000000" pitchFamily="2" charset="-52"/>
              <a:cs typeface="+mn-cs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5FAD8C7C-62F6-4BB1-BA50-EA66EFBDCF59}"/>
              </a:ext>
            </a:extLst>
          </p:cNvPr>
          <p:cNvSpPr txBox="1"/>
          <p:nvPr/>
        </p:nvSpPr>
        <p:spPr>
          <a:xfrm>
            <a:off x="6343836" y="3265574"/>
            <a:ext cx="735779" cy="153888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dirty="0">
                <a:latin typeface="Montserrat" panose="00000500000000000000" pitchFamily="2" charset="-52"/>
                <a:cs typeface="+mn-cs"/>
              </a:rPr>
              <a:t>Black Silver</a:t>
            </a:r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108C1F98-8D89-4D80-B848-D19D18A5A26B}"/>
              </a:ext>
            </a:extLst>
          </p:cNvPr>
          <p:cNvSpPr>
            <a:spLocks/>
          </p:cNvSpPr>
          <p:nvPr/>
        </p:nvSpPr>
        <p:spPr>
          <a:xfrm>
            <a:off x="5735585" y="3004670"/>
            <a:ext cx="508603" cy="508603"/>
          </a:xfrm>
          <a:prstGeom prst="ellipse">
            <a:avLst/>
          </a:prstGeom>
          <a:solidFill>
            <a:srgbClr val="D0D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E7ADD113-BD3A-4E5B-8AD7-875A8BB232B7}"/>
              </a:ext>
            </a:extLst>
          </p:cNvPr>
          <p:cNvSpPr txBox="1"/>
          <p:nvPr/>
        </p:nvSpPr>
        <p:spPr>
          <a:xfrm>
            <a:off x="9470502" y="4970257"/>
            <a:ext cx="386324" cy="153888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 dirty="0">
                <a:latin typeface="Montserrat" panose="00000500000000000000" pitchFamily="2" charset="-52"/>
                <a:cs typeface="+mn-cs"/>
              </a:rPr>
              <a:t>FAMA</a:t>
            </a:r>
          </a:p>
        </p:txBody>
      </p:sp>
      <p:sp>
        <p:nvSpPr>
          <p:cNvPr id="176" name="Овал 175">
            <a:extLst>
              <a:ext uri="{FF2B5EF4-FFF2-40B4-BE49-F238E27FC236}">
                <a16:creationId xmlns:a16="http://schemas.microsoft.com/office/drawing/2014/main" id="{E1140968-3913-40A2-BF29-D22DEBE6D1DD}"/>
              </a:ext>
            </a:extLst>
          </p:cNvPr>
          <p:cNvSpPr/>
          <p:nvPr/>
        </p:nvSpPr>
        <p:spPr>
          <a:xfrm>
            <a:off x="8678331" y="4700940"/>
            <a:ext cx="692523" cy="692523"/>
          </a:xfrm>
          <a:prstGeom prst="ellipse">
            <a:avLst/>
          </a:prstGeom>
          <a:solidFill>
            <a:srgbClr val="D0D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2806AC-1DF6-4234-B9F7-1F5AEADE0D56}"/>
              </a:ext>
            </a:extLst>
          </p:cNvPr>
          <p:cNvSpPr txBox="1">
            <a:spLocks/>
          </p:cNvSpPr>
          <p:nvPr/>
        </p:nvSpPr>
        <p:spPr>
          <a:xfrm>
            <a:off x="554736" y="168145"/>
            <a:ext cx="9479524" cy="677108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defPPr>
              <a:defRPr lang="ru-RU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2200" b="1">
                <a:latin typeface="Montserrat Light" panose="00000400000000000000" pitchFamily="2" charset="-52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40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40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4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dirty="0"/>
              <a:t>Анализ конкурентов их вероятных конкурентных действий</a:t>
            </a:r>
            <a:br>
              <a:rPr lang="ru-RU" dirty="0"/>
            </a:br>
            <a:r>
              <a:rPr lang="ru-RU" dirty="0"/>
              <a:t>и конкурентной среды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F184142-0AFF-46EA-BDE4-A85A1F85AFEF}"/>
              </a:ext>
            </a:extLst>
          </p:cNvPr>
          <p:cNvSpPr txBox="1">
            <a:spLocks/>
          </p:cNvSpPr>
          <p:nvPr/>
        </p:nvSpPr>
        <p:spPr>
          <a:xfrm>
            <a:off x="554736" y="876143"/>
            <a:ext cx="9479524" cy="24622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sz="1600" dirty="0">
                <a:latin typeface="Montserrat" panose="00000500000000000000" pitchFamily="2" charset="-52"/>
                <a:cs typeface="+mn-cs"/>
              </a:rPr>
              <a:t>Карта стратегических групп</a:t>
            </a: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AFD5C7A3-4992-4771-88D7-DBDA08EA92E5}"/>
              </a:ext>
            </a:extLst>
          </p:cNvPr>
          <p:cNvSpPr/>
          <p:nvPr/>
        </p:nvSpPr>
        <p:spPr>
          <a:xfrm>
            <a:off x="2923497" y="2186895"/>
            <a:ext cx="386321" cy="386321"/>
          </a:xfrm>
          <a:prstGeom prst="ellipse">
            <a:avLst/>
          </a:prstGeom>
          <a:solidFill>
            <a:srgbClr val="4E5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E730573-22D7-4337-B85B-8473C56BFA21}"/>
              </a:ext>
            </a:extLst>
          </p:cNvPr>
          <p:cNvSpPr txBox="1"/>
          <p:nvPr/>
        </p:nvSpPr>
        <p:spPr>
          <a:xfrm>
            <a:off x="3427962" y="2303111"/>
            <a:ext cx="1327286" cy="153888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1000" dirty="0">
                <a:latin typeface="Montserrat" panose="00000500000000000000" pitchFamily="2" charset="-52"/>
                <a:cs typeface="+mn-cs"/>
              </a:rPr>
              <a:t>Империя Подарков</a:t>
            </a:r>
          </a:p>
        </p:txBody>
      </p:sp>
    </p:spTree>
    <p:extLst>
      <p:ext uri="{BB962C8B-B14F-4D97-AF65-F5344CB8AC3E}">
        <p14:creationId xmlns:p14="http://schemas.microsoft.com/office/powerpoint/2010/main" val="2746775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" name="Объект 114" hidden="1">
            <a:extLst>
              <a:ext uri="{FF2B5EF4-FFF2-40B4-BE49-F238E27FC236}">
                <a16:creationId xmlns:a16="http://schemas.microsoft.com/office/drawing/2014/main" id="{D1916B09-1133-4F01-A4D4-1CC1C12B6F7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615576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592" imgH="595" progId="TCLayout.ActiveDocument.1">
                  <p:embed/>
                </p:oleObj>
              </mc:Choice>
              <mc:Fallback>
                <p:oleObj name="Слайд think-cell" r:id="rId3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" name="Прямоугольник: скругленные углы 136">
            <a:extLst>
              <a:ext uri="{FF2B5EF4-FFF2-40B4-BE49-F238E27FC236}">
                <a16:creationId xmlns:a16="http://schemas.microsoft.com/office/drawing/2014/main" id="{11B31AD1-B37F-4EDD-B572-976510E94A3C}"/>
              </a:ext>
            </a:extLst>
          </p:cNvPr>
          <p:cNvSpPr>
            <a:spLocks/>
          </p:cNvSpPr>
          <p:nvPr/>
        </p:nvSpPr>
        <p:spPr>
          <a:xfrm>
            <a:off x="6146175" y="4665827"/>
            <a:ext cx="5491089" cy="1601466"/>
          </a:xfrm>
          <a:prstGeom prst="roundRect">
            <a:avLst>
              <a:gd name="adj" fmla="val 6508"/>
            </a:avLst>
          </a:prstGeom>
          <a:solidFill>
            <a:srgbClr val="D0D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400"/>
          </a:p>
        </p:txBody>
      </p:sp>
      <p:sp>
        <p:nvSpPr>
          <p:cNvPr id="82" name="Прямоугольник: скругленные углы 81">
            <a:extLst>
              <a:ext uri="{FF2B5EF4-FFF2-40B4-BE49-F238E27FC236}">
                <a16:creationId xmlns:a16="http://schemas.microsoft.com/office/drawing/2014/main" id="{B158405C-A46B-4614-87D1-1B31AB1EFC54}"/>
              </a:ext>
            </a:extLst>
          </p:cNvPr>
          <p:cNvSpPr>
            <a:spLocks/>
          </p:cNvSpPr>
          <p:nvPr/>
        </p:nvSpPr>
        <p:spPr>
          <a:xfrm>
            <a:off x="6238435" y="5076746"/>
            <a:ext cx="5306569" cy="1082040"/>
          </a:xfrm>
          <a:prstGeom prst="roundRect">
            <a:avLst>
              <a:gd name="adj" fmla="val 90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400"/>
          </a:p>
        </p:txBody>
      </p:sp>
      <p:sp>
        <p:nvSpPr>
          <p:cNvPr id="134" name="Прямоугольник: скругленные углы 133">
            <a:extLst>
              <a:ext uri="{FF2B5EF4-FFF2-40B4-BE49-F238E27FC236}">
                <a16:creationId xmlns:a16="http://schemas.microsoft.com/office/drawing/2014/main" id="{31B3295D-D190-40AA-9E54-B55B5F5FB72C}"/>
              </a:ext>
            </a:extLst>
          </p:cNvPr>
          <p:cNvSpPr>
            <a:spLocks/>
          </p:cNvSpPr>
          <p:nvPr/>
        </p:nvSpPr>
        <p:spPr>
          <a:xfrm>
            <a:off x="554736" y="4665827"/>
            <a:ext cx="5491090" cy="1601466"/>
          </a:xfrm>
          <a:prstGeom prst="roundRect">
            <a:avLst>
              <a:gd name="adj" fmla="val 7155"/>
            </a:avLst>
          </a:prstGeom>
          <a:solidFill>
            <a:srgbClr val="D0D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400"/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0AB9A1CB-0FF0-4C7C-9197-59748F610982}"/>
              </a:ext>
            </a:extLst>
          </p:cNvPr>
          <p:cNvSpPr>
            <a:spLocks/>
          </p:cNvSpPr>
          <p:nvPr/>
        </p:nvSpPr>
        <p:spPr>
          <a:xfrm>
            <a:off x="648734" y="5076746"/>
            <a:ext cx="5306570" cy="1082040"/>
          </a:xfrm>
          <a:prstGeom prst="roundRect">
            <a:avLst>
              <a:gd name="adj" fmla="val 90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400"/>
          </a:p>
        </p:txBody>
      </p:sp>
      <p:sp>
        <p:nvSpPr>
          <p:cNvPr id="114" name="Прямоугольник: скругленные углы 113">
            <a:extLst>
              <a:ext uri="{FF2B5EF4-FFF2-40B4-BE49-F238E27FC236}">
                <a16:creationId xmlns:a16="http://schemas.microsoft.com/office/drawing/2014/main" id="{864C1AFB-6D48-4DCC-9E42-977D0A0353A5}"/>
              </a:ext>
            </a:extLst>
          </p:cNvPr>
          <p:cNvSpPr>
            <a:spLocks/>
          </p:cNvSpPr>
          <p:nvPr/>
        </p:nvSpPr>
        <p:spPr>
          <a:xfrm>
            <a:off x="8910232" y="1335293"/>
            <a:ext cx="2727032" cy="3212980"/>
          </a:xfrm>
          <a:prstGeom prst="roundRect">
            <a:avLst>
              <a:gd name="adj" fmla="val 4034"/>
            </a:avLst>
          </a:prstGeom>
          <a:solidFill>
            <a:srgbClr val="D0D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400"/>
          </a:p>
        </p:txBody>
      </p:sp>
      <p:sp>
        <p:nvSpPr>
          <p:cNvPr id="185" name="Прямоугольник: скругленные углы 184">
            <a:extLst>
              <a:ext uri="{FF2B5EF4-FFF2-40B4-BE49-F238E27FC236}">
                <a16:creationId xmlns:a16="http://schemas.microsoft.com/office/drawing/2014/main" id="{9329F103-A666-454A-A2B8-75C4708535F0}"/>
              </a:ext>
            </a:extLst>
          </p:cNvPr>
          <p:cNvSpPr>
            <a:spLocks/>
          </p:cNvSpPr>
          <p:nvPr/>
        </p:nvSpPr>
        <p:spPr>
          <a:xfrm>
            <a:off x="8999919" y="1940111"/>
            <a:ext cx="2545091" cy="2508696"/>
          </a:xfrm>
          <a:prstGeom prst="roundRect">
            <a:avLst>
              <a:gd name="adj" fmla="val 41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400"/>
          </a:p>
        </p:txBody>
      </p:sp>
      <p:sp>
        <p:nvSpPr>
          <p:cNvPr id="126" name="Прямоугольник: скругленные углы 125">
            <a:extLst>
              <a:ext uri="{FF2B5EF4-FFF2-40B4-BE49-F238E27FC236}">
                <a16:creationId xmlns:a16="http://schemas.microsoft.com/office/drawing/2014/main" id="{949B0294-8C81-48D3-B9C8-B222E66E9C55}"/>
              </a:ext>
            </a:extLst>
          </p:cNvPr>
          <p:cNvSpPr>
            <a:spLocks/>
          </p:cNvSpPr>
          <p:nvPr/>
        </p:nvSpPr>
        <p:spPr>
          <a:xfrm>
            <a:off x="6830169" y="1335293"/>
            <a:ext cx="1985230" cy="1318146"/>
          </a:xfrm>
          <a:prstGeom prst="roundRect">
            <a:avLst>
              <a:gd name="adj" fmla="val 8552"/>
            </a:avLst>
          </a:prstGeom>
          <a:solidFill>
            <a:srgbClr val="D0D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400"/>
          </a:p>
        </p:txBody>
      </p:sp>
      <p:sp>
        <p:nvSpPr>
          <p:cNvPr id="106" name="Прямоугольник: скругленные углы 105">
            <a:extLst>
              <a:ext uri="{FF2B5EF4-FFF2-40B4-BE49-F238E27FC236}">
                <a16:creationId xmlns:a16="http://schemas.microsoft.com/office/drawing/2014/main" id="{53B9D172-8D89-4780-9C08-9179F7F0E457}"/>
              </a:ext>
            </a:extLst>
          </p:cNvPr>
          <p:cNvSpPr>
            <a:spLocks/>
          </p:cNvSpPr>
          <p:nvPr/>
        </p:nvSpPr>
        <p:spPr>
          <a:xfrm>
            <a:off x="554736" y="1335293"/>
            <a:ext cx="1723824" cy="3212980"/>
          </a:xfrm>
          <a:prstGeom prst="roundRect">
            <a:avLst>
              <a:gd name="adj" fmla="val 6195"/>
            </a:avLst>
          </a:prstGeom>
          <a:solidFill>
            <a:srgbClr val="D0D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400"/>
          </a:p>
        </p:txBody>
      </p:sp>
      <p:sp>
        <p:nvSpPr>
          <p:cNvPr id="124" name="Прямоугольник: скругленные углы 123">
            <a:extLst>
              <a:ext uri="{FF2B5EF4-FFF2-40B4-BE49-F238E27FC236}">
                <a16:creationId xmlns:a16="http://schemas.microsoft.com/office/drawing/2014/main" id="{B224ABDA-9843-4506-BEFB-1B3BBAB37AC7}"/>
              </a:ext>
            </a:extLst>
          </p:cNvPr>
          <p:cNvSpPr>
            <a:spLocks/>
          </p:cNvSpPr>
          <p:nvPr/>
        </p:nvSpPr>
        <p:spPr>
          <a:xfrm>
            <a:off x="2370820" y="1335293"/>
            <a:ext cx="2080009" cy="1318146"/>
          </a:xfrm>
          <a:prstGeom prst="roundRect">
            <a:avLst>
              <a:gd name="adj" fmla="val 7825"/>
            </a:avLst>
          </a:prstGeom>
          <a:solidFill>
            <a:srgbClr val="D0D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400"/>
          </a:p>
        </p:txBody>
      </p:sp>
      <p:sp>
        <p:nvSpPr>
          <p:cNvPr id="108" name="Прямоугольник: скругленные углы 107">
            <a:extLst>
              <a:ext uri="{FF2B5EF4-FFF2-40B4-BE49-F238E27FC236}">
                <a16:creationId xmlns:a16="http://schemas.microsoft.com/office/drawing/2014/main" id="{FBE59272-9C99-433E-B6C2-BB0AF6416C88}"/>
              </a:ext>
            </a:extLst>
          </p:cNvPr>
          <p:cNvSpPr>
            <a:spLocks/>
          </p:cNvSpPr>
          <p:nvPr/>
        </p:nvSpPr>
        <p:spPr>
          <a:xfrm>
            <a:off x="2370820" y="2761949"/>
            <a:ext cx="2080009" cy="1795368"/>
          </a:xfrm>
          <a:prstGeom prst="roundRect">
            <a:avLst>
              <a:gd name="adj" fmla="val 5975"/>
            </a:avLst>
          </a:prstGeom>
          <a:solidFill>
            <a:srgbClr val="D0D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400">
              <a:latin typeface="Montserrat" panose="00000500000000000000" pitchFamily="2" charset="-52"/>
            </a:endParaRPr>
          </a:p>
        </p:txBody>
      </p:sp>
      <p:sp>
        <p:nvSpPr>
          <p:cNvPr id="110" name="Прямоугольник: скругленные углы 109">
            <a:extLst>
              <a:ext uri="{FF2B5EF4-FFF2-40B4-BE49-F238E27FC236}">
                <a16:creationId xmlns:a16="http://schemas.microsoft.com/office/drawing/2014/main" id="{F75DCC50-BFF9-4F35-9B3C-CD1815F29EF0}"/>
              </a:ext>
            </a:extLst>
          </p:cNvPr>
          <p:cNvSpPr>
            <a:spLocks/>
          </p:cNvSpPr>
          <p:nvPr/>
        </p:nvSpPr>
        <p:spPr>
          <a:xfrm>
            <a:off x="4543089" y="1335293"/>
            <a:ext cx="2194820" cy="3212980"/>
          </a:xfrm>
          <a:prstGeom prst="roundRect">
            <a:avLst>
              <a:gd name="adj" fmla="val 4923"/>
            </a:avLst>
          </a:prstGeom>
          <a:solidFill>
            <a:srgbClr val="D0D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400"/>
          </a:p>
        </p:txBody>
      </p:sp>
      <p:sp>
        <p:nvSpPr>
          <p:cNvPr id="113" name="Прямоугольник: скругленные углы 112">
            <a:extLst>
              <a:ext uri="{FF2B5EF4-FFF2-40B4-BE49-F238E27FC236}">
                <a16:creationId xmlns:a16="http://schemas.microsoft.com/office/drawing/2014/main" id="{325CC7D8-7116-4FAE-94C1-53471BFB6D87}"/>
              </a:ext>
            </a:extLst>
          </p:cNvPr>
          <p:cNvSpPr>
            <a:spLocks/>
          </p:cNvSpPr>
          <p:nvPr/>
        </p:nvSpPr>
        <p:spPr>
          <a:xfrm>
            <a:off x="6830169" y="2761949"/>
            <a:ext cx="1985230" cy="1795368"/>
          </a:xfrm>
          <a:prstGeom prst="roundRect">
            <a:avLst>
              <a:gd name="adj" fmla="val 6485"/>
            </a:avLst>
          </a:prstGeom>
          <a:solidFill>
            <a:srgbClr val="D0D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400">
              <a:latin typeface="Montserrat" panose="00000500000000000000" pitchFamily="2" charset="-52"/>
            </a:endParaRPr>
          </a:p>
        </p:txBody>
      </p:sp>
      <p:sp>
        <p:nvSpPr>
          <p:cNvPr id="191" name="Прямоугольник: скругленные углы 190">
            <a:extLst>
              <a:ext uri="{FF2B5EF4-FFF2-40B4-BE49-F238E27FC236}">
                <a16:creationId xmlns:a16="http://schemas.microsoft.com/office/drawing/2014/main" id="{52F480FD-484B-4D43-907D-3C157EC7A20A}"/>
              </a:ext>
            </a:extLst>
          </p:cNvPr>
          <p:cNvSpPr>
            <a:spLocks/>
          </p:cNvSpPr>
          <p:nvPr/>
        </p:nvSpPr>
        <p:spPr>
          <a:xfrm>
            <a:off x="6922429" y="1940111"/>
            <a:ext cx="1800710" cy="604818"/>
          </a:xfrm>
          <a:prstGeom prst="roundRect">
            <a:avLst>
              <a:gd name="adj" fmla="val 169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400"/>
          </a:p>
        </p:txBody>
      </p:sp>
      <p:sp>
        <p:nvSpPr>
          <p:cNvPr id="193" name="Прямоугольник: скругленные углы 192">
            <a:extLst>
              <a:ext uri="{FF2B5EF4-FFF2-40B4-BE49-F238E27FC236}">
                <a16:creationId xmlns:a16="http://schemas.microsoft.com/office/drawing/2014/main" id="{4B96B214-5E72-4A43-8CA9-D66F34A88209}"/>
              </a:ext>
            </a:extLst>
          </p:cNvPr>
          <p:cNvSpPr>
            <a:spLocks/>
          </p:cNvSpPr>
          <p:nvPr/>
        </p:nvSpPr>
        <p:spPr>
          <a:xfrm>
            <a:off x="6922429" y="3366767"/>
            <a:ext cx="1800710" cy="1082040"/>
          </a:xfrm>
          <a:prstGeom prst="roundRect">
            <a:avLst>
              <a:gd name="adj" fmla="val 96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400"/>
          </a:p>
        </p:txBody>
      </p:sp>
      <p:sp>
        <p:nvSpPr>
          <p:cNvPr id="196" name="Прямоугольник: скругленные углы 195">
            <a:extLst>
              <a:ext uri="{FF2B5EF4-FFF2-40B4-BE49-F238E27FC236}">
                <a16:creationId xmlns:a16="http://schemas.microsoft.com/office/drawing/2014/main" id="{E779844A-F556-4527-A44E-D54CC9857A88}"/>
              </a:ext>
            </a:extLst>
          </p:cNvPr>
          <p:cNvSpPr>
            <a:spLocks/>
          </p:cNvSpPr>
          <p:nvPr/>
        </p:nvSpPr>
        <p:spPr>
          <a:xfrm>
            <a:off x="2463080" y="1940111"/>
            <a:ext cx="1895489" cy="604818"/>
          </a:xfrm>
          <a:prstGeom prst="roundRect">
            <a:avLst>
              <a:gd name="adj" fmla="val 177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400"/>
          </a:p>
        </p:txBody>
      </p:sp>
      <p:sp>
        <p:nvSpPr>
          <p:cNvPr id="198" name="Прямоугольник: скругленные углы 197">
            <a:extLst>
              <a:ext uri="{FF2B5EF4-FFF2-40B4-BE49-F238E27FC236}">
                <a16:creationId xmlns:a16="http://schemas.microsoft.com/office/drawing/2014/main" id="{952F5A63-63D4-40CF-ABFC-96B686524CF9}"/>
              </a:ext>
            </a:extLst>
          </p:cNvPr>
          <p:cNvSpPr>
            <a:spLocks/>
          </p:cNvSpPr>
          <p:nvPr/>
        </p:nvSpPr>
        <p:spPr>
          <a:xfrm>
            <a:off x="2463080" y="3366767"/>
            <a:ext cx="1895489" cy="1082040"/>
          </a:xfrm>
          <a:prstGeom prst="roundRect">
            <a:avLst>
              <a:gd name="adj" fmla="val 101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400"/>
          </a:p>
        </p:txBody>
      </p:sp>
      <p:sp>
        <p:nvSpPr>
          <p:cNvPr id="199" name="Прямоугольник: скругленные углы 198">
            <a:extLst>
              <a:ext uri="{FF2B5EF4-FFF2-40B4-BE49-F238E27FC236}">
                <a16:creationId xmlns:a16="http://schemas.microsoft.com/office/drawing/2014/main" id="{ABBFE101-A7DF-408B-83C2-17882E440363}"/>
              </a:ext>
            </a:extLst>
          </p:cNvPr>
          <p:cNvSpPr>
            <a:spLocks/>
          </p:cNvSpPr>
          <p:nvPr/>
        </p:nvSpPr>
        <p:spPr>
          <a:xfrm>
            <a:off x="646996" y="1940111"/>
            <a:ext cx="1539304" cy="2508696"/>
          </a:xfrm>
          <a:prstGeom prst="roundRect">
            <a:avLst>
              <a:gd name="adj" fmla="val 68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4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87B756-CBE5-4783-996D-6A0C7AD4F8BA}"/>
              </a:ext>
            </a:extLst>
          </p:cNvPr>
          <p:cNvSpPr txBox="1">
            <a:spLocks/>
          </p:cNvSpPr>
          <p:nvPr/>
        </p:nvSpPr>
        <p:spPr>
          <a:xfrm>
            <a:off x="554736" y="506699"/>
            <a:ext cx="3416000" cy="338554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defPPr>
              <a:defRPr lang="ru-RU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2200" b="1">
                <a:latin typeface="Montserrat Light" panose="00000400000000000000" pitchFamily="2" charset="-52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40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40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4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dirty="0"/>
              <a:t>Бизнес модель проекта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57FDF16-F2A0-419D-94A7-9442D7807590}"/>
              </a:ext>
            </a:extLst>
          </p:cNvPr>
          <p:cNvSpPr txBox="1">
            <a:spLocks/>
          </p:cNvSpPr>
          <p:nvPr/>
        </p:nvSpPr>
        <p:spPr>
          <a:xfrm>
            <a:off x="655084" y="4774337"/>
            <a:ext cx="5306570" cy="1938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ru-RU"/>
            </a:defPPr>
            <a:lvl1pPr lvl="0"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b="1">
                <a:latin typeface="Montserrat" panose="00000500000000000000" pitchFamily="2" charset="-52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1400" dirty="0"/>
              <a:t>Структура издержек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5FE5294-50E6-4B5D-B57B-40663A8CCEA7}"/>
              </a:ext>
            </a:extLst>
          </p:cNvPr>
          <p:cNvSpPr txBox="1">
            <a:spLocks/>
          </p:cNvSpPr>
          <p:nvPr/>
        </p:nvSpPr>
        <p:spPr>
          <a:xfrm>
            <a:off x="739256" y="2035799"/>
            <a:ext cx="1306448" cy="38779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ru-RU" sz="1400" dirty="0">
                <a:latin typeface="Montserrat" panose="00000500000000000000" pitchFamily="2" charset="-52"/>
              </a:rPr>
              <a:t>Мануфактура </a:t>
            </a:r>
            <a:br>
              <a:rPr lang="ru-RU" sz="1400" dirty="0">
                <a:latin typeface="Montserrat" panose="00000500000000000000" pitchFamily="2" charset="-52"/>
              </a:rPr>
            </a:br>
            <a:r>
              <a:rPr lang="ru-RU" sz="1400" dirty="0">
                <a:latin typeface="Montserrat" panose="00000500000000000000" pitchFamily="2" charset="-52"/>
              </a:rPr>
              <a:t>ФРАЖЕ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375D774-C5F3-45BB-AF12-56403ED25E4A}"/>
              </a:ext>
            </a:extLst>
          </p:cNvPr>
          <p:cNvSpPr txBox="1">
            <a:spLocks/>
          </p:cNvSpPr>
          <p:nvPr/>
        </p:nvSpPr>
        <p:spPr>
          <a:xfrm>
            <a:off x="7014688" y="3064358"/>
            <a:ext cx="1658531" cy="1938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ru-RU"/>
            </a:defPPr>
            <a:lvl1pPr lvl="0"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>
                <a:latin typeface="Montserrat" panose="00000500000000000000" pitchFamily="2" charset="-52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1400" dirty="0"/>
              <a:t>Каналы сбыта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DE45361-383F-4CB4-A0F7-F1B59C580F6F}"/>
              </a:ext>
            </a:extLst>
          </p:cNvPr>
          <p:cNvSpPr txBox="1">
            <a:spLocks/>
          </p:cNvSpPr>
          <p:nvPr/>
        </p:nvSpPr>
        <p:spPr>
          <a:xfrm>
            <a:off x="7014689" y="3475277"/>
            <a:ext cx="1616190" cy="1938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sz="1400" dirty="0">
                <a:latin typeface="Montserrat" panose="00000500000000000000" pitchFamily="2" charset="-52"/>
              </a:rPr>
              <a:t>Empire-gift.ru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EE1800A-DDC2-4308-84B4-14B7370D7B4A}"/>
              </a:ext>
            </a:extLst>
          </p:cNvPr>
          <p:cNvSpPr txBox="1">
            <a:spLocks/>
          </p:cNvSpPr>
          <p:nvPr/>
        </p:nvSpPr>
        <p:spPr>
          <a:xfrm>
            <a:off x="7014689" y="2035799"/>
            <a:ext cx="161619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ru-RU" sz="1400" dirty="0">
                <a:latin typeface="Montserrat" panose="00000500000000000000" pitchFamily="2" charset="-52"/>
              </a:rPr>
              <a:t>Индивидуально обслуживание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BF4ECA4-8C56-48DA-8D0C-AB170A52E12A}"/>
              </a:ext>
            </a:extLst>
          </p:cNvPr>
          <p:cNvSpPr txBox="1">
            <a:spLocks/>
          </p:cNvSpPr>
          <p:nvPr/>
        </p:nvSpPr>
        <p:spPr>
          <a:xfrm>
            <a:off x="2555340" y="2035799"/>
            <a:ext cx="1710969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ru-RU" sz="1400" dirty="0">
                <a:latin typeface="Montserrat" panose="00000500000000000000" pitchFamily="2" charset="-52"/>
              </a:rPr>
              <a:t>Создание платформы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83C0EBA-8B4D-4C35-A9F4-1F83F884B179}"/>
              </a:ext>
            </a:extLst>
          </p:cNvPr>
          <p:cNvSpPr txBox="1">
            <a:spLocks/>
          </p:cNvSpPr>
          <p:nvPr/>
        </p:nvSpPr>
        <p:spPr>
          <a:xfrm>
            <a:off x="2555340" y="2870459"/>
            <a:ext cx="1781270" cy="38779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ru-RU"/>
            </a:defPPr>
            <a:lvl1pPr lvl="0"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>
                <a:latin typeface="Montserrat" panose="00000500000000000000" pitchFamily="2" charset="-52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1400" dirty="0"/>
              <a:t>Ключевые ресурсы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54EEAE8-6551-42F9-83EA-0909E3E920F3}"/>
              </a:ext>
            </a:extLst>
          </p:cNvPr>
          <p:cNvSpPr txBox="1">
            <a:spLocks/>
          </p:cNvSpPr>
          <p:nvPr/>
        </p:nvSpPr>
        <p:spPr>
          <a:xfrm>
            <a:off x="2838033" y="3486328"/>
            <a:ext cx="1086836" cy="19389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ru-RU" sz="1400" dirty="0">
                <a:latin typeface="Montserrat" panose="00000500000000000000" pitchFamily="2" charset="-52"/>
              </a:rPr>
              <a:t>Дизайнеры</a:t>
            </a: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6CBABAF9-513A-40FB-919D-0C228440EA61}"/>
              </a:ext>
            </a:extLst>
          </p:cNvPr>
          <p:cNvSpPr/>
          <p:nvPr/>
        </p:nvSpPr>
        <p:spPr>
          <a:xfrm>
            <a:off x="2555340" y="3475277"/>
            <a:ext cx="216000" cy="216000"/>
          </a:xfrm>
          <a:prstGeom prst="ellipse">
            <a:avLst/>
          </a:prstGeom>
          <a:solidFill>
            <a:schemeClr val="bg1"/>
          </a:solidFill>
          <a:ln w="6350">
            <a:solidFill>
              <a:srgbClr val="4E5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4E5D95"/>
                </a:solidFill>
                <a:latin typeface="Montserrat" panose="00000500000000000000" pitchFamily="2" charset="-52"/>
              </a:rPr>
              <a:t>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1B574A7-4836-4128-B57C-BB25A66BC2FC}"/>
              </a:ext>
            </a:extLst>
          </p:cNvPr>
          <p:cNvSpPr txBox="1">
            <a:spLocks/>
          </p:cNvSpPr>
          <p:nvPr/>
        </p:nvSpPr>
        <p:spPr>
          <a:xfrm>
            <a:off x="2838033" y="3810838"/>
            <a:ext cx="1332096" cy="19389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ru-RU" sz="1400" dirty="0">
                <a:latin typeface="Montserrat" panose="00000500000000000000" pitchFamily="2" charset="-52"/>
              </a:rPr>
              <a:t>Разработчики</a:t>
            </a:r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970695C1-2F2B-4D82-8B8B-6B9313EAA1B6}"/>
              </a:ext>
            </a:extLst>
          </p:cNvPr>
          <p:cNvSpPr/>
          <p:nvPr/>
        </p:nvSpPr>
        <p:spPr>
          <a:xfrm>
            <a:off x="2555340" y="3799787"/>
            <a:ext cx="216000" cy="216000"/>
          </a:xfrm>
          <a:prstGeom prst="ellipse">
            <a:avLst/>
          </a:prstGeom>
          <a:solidFill>
            <a:schemeClr val="bg1"/>
          </a:solidFill>
          <a:ln w="6350">
            <a:solidFill>
              <a:srgbClr val="4E5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4E5D95"/>
                </a:solidFill>
                <a:latin typeface="Montserrat" panose="00000500000000000000" pitchFamily="2" charset="-52"/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C2E6AAC-FC6C-40F4-84BC-DB996DF57D97}"/>
              </a:ext>
            </a:extLst>
          </p:cNvPr>
          <p:cNvSpPr txBox="1">
            <a:spLocks/>
          </p:cNvSpPr>
          <p:nvPr/>
        </p:nvSpPr>
        <p:spPr>
          <a:xfrm>
            <a:off x="2838033" y="4135348"/>
            <a:ext cx="1250342" cy="19389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ru-RU" sz="1400" dirty="0">
                <a:latin typeface="Montserrat" panose="00000500000000000000" pitchFamily="2" charset="-52"/>
              </a:rPr>
              <a:t>Маркетологи</a:t>
            </a:r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695A6DAA-EED3-46D4-9D91-9A41B96B02C4}"/>
              </a:ext>
            </a:extLst>
          </p:cNvPr>
          <p:cNvSpPr/>
          <p:nvPr/>
        </p:nvSpPr>
        <p:spPr>
          <a:xfrm>
            <a:off x="2555340" y="4124297"/>
            <a:ext cx="216000" cy="216000"/>
          </a:xfrm>
          <a:prstGeom prst="ellipse">
            <a:avLst/>
          </a:prstGeom>
          <a:solidFill>
            <a:schemeClr val="bg1"/>
          </a:solidFill>
          <a:ln w="6350">
            <a:solidFill>
              <a:srgbClr val="4E5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4E5D95"/>
                </a:solidFill>
                <a:latin typeface="Montserrat" panose="00000500000000000000" pitchFamily="2" charset="-52"/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3D22ED-4A4D-4E05-9E78-A2747C77F773}"/>
              </a:ext>
            </a:extLst>
          </p:cNvPr>
          <p:cNvSpPr txBox="1">
            <a:spLocks/>
          </p:cNvSpPr>
          <p:nvPr/>
        </p:nvSpPr>
        <p:spPr>
          <a:xfrm>
            <a:off x="4727609" y="1443803"/>
            <a:ext cx="1375377" cy="387798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ru-RU" sz="1400" b="1" dirty="0">
                <a:latin typeface="Montserrat" panose="00000500000000000000" pitchFamily="2" charset="-52"/>
              </a:rPr>
              <a:t>Ценностное</a:t>
            </a:r>
            <a:br>
              <a:rPr lang="ru-RU" sz="1400" b="1" dirty="0">
                <a:latin typeface="Montserrat" panose="00000500000000000000" pitchFamily="2" charset="-52"/>
              </a:rPr>
            </a:br>
            <a:r>
              <a:rPr lang="ru-RU" sz="1400" b="1" dirty="0">
                <a:latin typeface="Montserrat" panose="00000500000000000000" pitchFamily="2" charset="-52"/>
              </a:rPr>
              <a:t>предложение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678E4E-924C-4B52-8EA8-09B650E02952}"/>
              </a:ext>
            </a:extLst>
          </p:cNvPr>
          <p:cNvSpPr txBox="1">
            <a:spLocks/>
          </p:cNvSpPr>
          <p:nvPr/>
        </p:nvSpPr>
        <p:spPr>
          <a:xfrm>
            <a:off x="739256" y="1443803"/>
            <a:ext cx="1024319" cy="387798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ru-RU" sz="1400" b="1" dirty="0">
                <a:latin typeface="Montserrat" panose="00000500000000000000" pitchFamily="2" charset="-52"/>
              </a:rPr>
              <a:t>Ключевые</a:t>
            </a:r>
            <a:br>
              <a:rPr lang="ru-RU" sz="1400" b="1" dirty="0">
                <a:latin typeface="Montserrat" panose="00000500000000000000" pitchFamily="2" charset="-52"/>
              </a:rPr>
            </a:br>
            <a:r>
              <a:rPr lang="ru-RU" sz="1400" b="1" dirty="0">
                <a:latin typeface="Montserrat" panose="00000500000000000000" pitchFamily="2" charset="-52"/>
              </a:rPr>
              <a:t>партнеры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5EC595-90B2-4089-B47B-D4A326793431}"/>
              </a:ext>
            </a:extLst>
          </p:cNvPr>
          <p:cNvSpPr txBox="1">
            <a:spLocks/>
          </p:cNvSpPr>
          <p:nvPr/>
        </p:nvSpPr>
        <p:spPr>
          <a:xfrm>
            <a:off x="7014688" y="1443803"/>
            <a:ext cx="1658531" cy="38779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ru-RU" sz="1400" b="1" dirty="0">
                <a:latin typeface="Montserrat" panose="00000500000000000000" pitchFamily="2" charset="-52"/>
              </a:rPr>
              <a:t>Отношения</a:t>
            </a:r>
            <a:br>
              <a:rPr lang="ru-RU" sz="1400" b="1" dirty="0">
                <a:latin typeface="Montserrat" panose="00000500000000000000" pitchFamily="2" charset="-52"/>
              </a:rPr>
            </a:br>
            <a:r>
              <a:rPr lang="ru-RU" sz="1400" b="1" dirty="0">
                <a:latin typeface="Montserrat" panose="00000500000000000000" pitchFamily="2" charset="-52"/>
              </a:rPr>
              <a:t>с клиентами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B65556-90B9-4E54-8E3A-25D9CC35BB4F}"/>
              </a:ext>
            </a:extLst>
          </p:cNvPr>
          <p:cNvSpPr txBox="1">
            <a:spLocks/>
          </p:cNvSpPr>
          <p:nvPr/>
        </p:nvSpPr>
        <p:spPr>
          <a:xfrm>
            <a:off x="2555340" y="1443803"/>
            <a:ext cx="1781270" cy="38779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ru-RU" sz="1400" b="1" dirty="0">
                <a:latin typeface="Montserrat" panose="00000500000000000000" pitchFamily="2" charset="-52"/>
              </a:rPr>
              <a:t>Ключевая</a:t>
            </a:r>
            <a:br>
              <a:rPr lang="ru-RU" sz="1400" b="1" dirty="0">
                <a:latin typeface="Montserrat" panose="00000500000000000000" pitchFamily="2" charset="-52"/>
              </a:rPr>
            </a:br>
            <a:r>
              <a:rPr lang="ru-RU" sz="1400" b="1" dirty="0">
                <a:latin typeface="Montserrat" panose="00000500000000000000" pitchFamily="2" charset="-52"/>
              </a:rPr>
              <a:t>деятельность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5054F9A-6E96-4C31-8EBF-9E184E6A92E9}"/>
              </a:ext>
            </a:extLst>
          </p:cNvPr>
          <p:cNvSpPr txBox="1">
            <a:spLocks/>
          </p:cNvSpPr>
          <p:nvPr/>
        </p:nvSpPr>
        <p:spPr>
          <a:xfrm>
            <a:off x="9092179" y="1443803"/>
            <a:ext cx="1766509" cy="387798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ru-RU" sz="1400" b="1" dirty="0">
                <a:latin typeface="Montserrat" panose="00000500000000000000" pitchFamily="2" charset="-52"/>
              </a:rPr>
              <a:t>Потребительский</a:t>
            </a:r>
            <a:br>
              <a:rPr lang="ru-RU" sz="1400" b="1" dirty="0">
                <a:latin typeface="Montserrat" panose="00000500000000000000" pitchFamily="2" charset="-52"/>
              </a:rPr>
            </a:br>
            <a:r>
              <a:rPr lang="ru-RU" sz="1400" b="1" dirty="0">
                <a:latin typeface="Montserrat" panose="00000500000000000000" pitchFamily="2" charset="-52"/>
              </a:rPr>
              <a:t>сегменты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C2C7A55-6427-4FBA-A56D-C320B58EF285}"/>
              </a:ext>
            </a:extLst>
          </p:cNvPr>
          <p:cNvSpPr txBox="1">
            <a:spLocks/>
          </p:cNvSpPr>
          <p:nvPr/>
        </p:nvSpPr>
        <p:spPr>
          <a:xfrm>
            <a:off x="9402033" y="2035799"/>
            <a:ext cx="1941959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ru-RU" sz="1400" dirty="0">
                <a:latin typeface="Montserrat" panose="00000500000000000000" pitchFamily="2" charset="-52"/>
              </a:rPr>
              <a:t>Производства элитной продукции</a:t>
            </a:r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A1208CC2-DD55-47B9-915E-FE2B78DDD16A}"/>
              </a:ext>
            </a:extLst>
          </p:cNvPr>
          <p:cNvSpPr/>
          <p:nvPr/>
        </p:nvSpPr>
        <p:spPr>
          <a:xfrm>
            <a:off x="9092179" y="2035799"/>
            <a:ext cx="216000" cy="216000"/>
          </a:xfrm>
          <a:prstGeom prst="ellipse">
            <a:avLst/>
          </a:prstGeom>
          <a:solidFill>
            <a:schemeClr val="bg1"/>
          </a:solidFill>
          <a:ln w="6350">
            <a:solidFill>
              <a:srgbClr val="4E5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4E5D95"/>
                </a:solidFill>
                <a:latin typeface="Montserrat" panose="00000500000000000000" pitchFamily="2" charset="-52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31A67C4-91DC-490A-B0DB-CDC360EE1C8B}"/>
              </a:ext>
            </a:extLst>
          </p:cNvPr>
          <p:cNvSpPr txBox="1">
            <a:spLocks/>
          </p:cNvSpPr>
          <p:nvPr/>
        </p:nvSpPr>
        <p:spPr>
          <a:xfrm>
            <a:off x="9402033" y="2532107"/>
            <a:ext cx="1941959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ru-RU" sz="1400" dirty="0">
                <a:latin typeface="Montserrat" panose="00000500000000000000" pitchFamily="2" charset="-52"/>
              </a:rPr>
              <a:t>Человек, желающий сделать подарок</a:t>
            </a: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C7E3FD63-E879-41B6-AAC3-CF060B0CE0CB}"/>
              </a:ext>
            </a:extLst>
          </p:cNvPr>
          <p:cNvSpPr/>
          <p:nvPr/>
        </p:nvSpPr>
        <p:spPr>
          <a:xfrm>
            <a:off x="9092179" y="2532107"/>
            <a:ext cx="216000" cy="216000"/>
          </a:xfrm>
          <a:prstGeom prst="ellipse">
            <a:avLst/>
          </a:prstGeom>
          <a:solidFill>
            <a:schemeClr val="bg1"/>
          </a:solidFill>
          <a:ln w="6350">
            <a:solidFill>
              <a:srgbClr val="4E5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4E5D95"/>
                </a:solidFill>
                <a:latin typeface="Montserrat" panose="00000500000000000000" pitchFamily="2" charset="-52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D25227-7BA2-474A-A234-CC0E38391F42}"/>
              </a:ext>
            </a:extLst>
          </p:cNvPr>
          <p:cNvSpPr txBox="1">
            <a:spLocks/>
          </p:cNvSpPr>
          <p:nvPr/>
        </p:nvSpPr>
        <p:spPr>
          <a:xfrm>
            <a:off x="6246524" y="4750181"/>
            <a:ext cx="2143428" cy="1938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ru-RU"/>
            </a:defPPr>
            <a:lvl1pPr lvl="0"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b="1">
                <a:latin typeface="Montserrat" panose="00000500000000000000" pitchFamily="2" charset="-52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1400" dirty="0"/>
              <a:t>Потоки доходов</a:t>
            </a: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A943CCC4-4720-49DD-99B4-B09285E3C51E}"/>
              </a:ext>
            </a:extLst>
          </p:cNvPr>
          <p:cNvSpPr/>
          <p:nvPr/>
        </p:nvSpPr>
        <p:spPr>
          <a:xfrm>
            <a:off x="739256" y="5834276"/>
            <a:ext cx="216000" cy="216000"/>
          </a:xfrm>
          <a:prstGeom prst="ellipse">
            <a:avLst/>
          </a:prstGeom>
          <a:solidFill>
            <a:schemeClr val="bg1"/>
          </a:solidFill>
          <a:ln w="6350">
            <a:solidFill>
              <a:srgbClr val="4E5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4E5D95"/>
                </a:solidFill>
                <a:latin typeface="Montserrat" panose="00000500000000000000" pitchFamily="2" charset="-52"/>
              </a:rPr>
              <a:t>3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9F06D36E-F6C4-4C69-AA13-E0590E40EB1D}"/>
              </a:ext>
            </a:extLst>
          </p:cNvPr>
          <p:cNvSpPr txBox="1"/>
          <p:nvPr/>
        </p:nvSpPr>
        <p:spPr>
          <a:xfrm>
            <a:off x="1047516" y="5845327"/>
            <a:ext cx="1349728" cy="193899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ru-RU" sz="1400" dirty="0">
                <a:latin typeface="Montserrat" panose="00000500000000000000" pitchFamily="2" charset="-52"/>
              </a:rPr>
              <a:t>Продвижение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1A59EC6-D955-4195-A18A-D136EE7DC051}"/>
              </a:ext>
            </a:extLst>
          </p:cNvPr>
          <p:cNvSpPr txBox="1">
            <a:spLocks/>
          </p:cNvSpPr>
          <p:nvPr/>
        </p:nvSpPr>
        <p:spPr>
          <a:xfrm>
            <a:off x="6638957" y="5520817"/>
            <a:ext cx="1889094" cy="19389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ru-RU" sz="1400" dirty="0">
                <a:latin typeface="Montserrat" panose="00000500000000000000" pitchFamily="2" charset="-52"/>
              </a:rPr>
              <a:t>Вход на платформу</a:t>
            </a:r>
            <a:endParaRPr lang="en-US" sz="1400" dirty="0">
              <a:latin typeface="Montserrat" panose="00000500000000000000" pitchFamily="2" charset="-52"/>
            </a:endParaRPr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216EEB7C-FFA9-4BED-8788-FD93FBBBCB44}"/>
              </a:ext>
            </a:extLst>
          </p:cNvPr>
          <p:cNvSpPr/>
          <p:nvPr/>
        </p:nvSpPr>
        <p:spPr>
          <a:xfrm>
            <a:off x="6330695" y="5509766"/>
            <a:ext cx="216000" cy="216000"/>
          </a:xfrm>
          <a:prstGeom prst="ellipse">
            <a:avLst/>
          </a:prstGeom>
          <a:solidFill>
            <a:schemeClr val="bg1"/>
          </a:solidFill>
          <a:ln w="6350">
            <a:solidFill>
              <a:srgbClr val="4E5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4E5D95"/>
                </a:solidFill>
                <a:latin typeface="Montserrat" panose="00000500000000000000" pitchFamily="2" charset="-52"/>
              </a:rPr>
              <a:t>2</a:t>
            </a: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AE7BBF8F-3673-43F3-9243-C897DC0F2ECF}"/>
              </a:ext>
            </a:extLst>
          </p:cNvPr>
          <p:cNvSpPr/>
          <p:nvPr/>
        </p:nvSpPr>
        <p:spPr>
          <a:xfrm>
            <a:off x="739256" y="5509766"/>
            <a:ext cx="216000" cy="216000"/>
          </a:xfrm>
          <a:prstGeom prst="ellipse">
            <a:avLst/>
          </a:prstGeom>
          <a:solidFill>
            <a:schemeClr val="bg1"/>
          </a:solidFill>
          <a:ln w="6350">
            <a:solidFill>
              <a:srgbClr val="4E5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4E5D95"/>
                </a:solidFill>
                <a:latin typeface="Montserrat" panose="00000500000000000000" pitchFamily="2" charset="-52"/>
              </a:rPr>
              <a:t>2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752E2161-CD37-4F91-B44A-051577D3271A}"/>
              </a:ext>
            </a:extLst>
          </p:cNvPr>
          <p:cNvSpPr txBox="1"/>
          <p:nvPr/>
        </p:nvSpPr>
        <p:spPr>
          <a:xfrm>
            <a:off x="1047516" y="5520817"/>
            <a:ext cx="2045432" cy="193899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ru-RU" sz="1400" dirty="0">
                <a:latin typeface="Montserrat" panose="00000500000000000000" pitchFamily="2" charset="-52"/>
              </a:rPr>
              <a:t>Создание платформы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E4E755F-29CD-40BD-A73A-05464F422254}"/>
              </a:ext>
            </a:extLst>
          </p:cNvPr>
          <p:cNvSpPr txBox="1">
            <a:spLocks/>
          </p:cNvSpPr>
          <p:nvPr/>
        </p:nvSpPr>
        <p:spPr>
          <a:xfrm>
            <a:off x="6638956" y="5196307"/>
            <a:ext cx="1889094" cy="19389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ru-RU" sz="1400" dirty="0">
                <a:latin typeface="Montserrat" panose="00000500000000000000" pitchFamily="2" charset="-52"/>
              </a:rPr>
              <a:t>% с продажи</a:t>
            </a:r>
            <a:endParaRPr lang="en-US" sz="1400" dirty="0">
              <a:latin typeface="Montserrat" panose="00000500000000000000" pitchFamily="2" charset="-52"/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F14A830F-DAA3-4671-BE85-FCAC3B8A5947}"/>
              </a:ext>
            </a:extLst>
          </p:cNvPr>
          <p:cNvSpPr/>
          <p:nvPr/>
        </p:nvSpPr>
        <p:spPr>
          <a:xfrm>
            <a:off x="6330695" y="5185256"/>
            <a:ext cx="216000" cy="216000"/>
          </a:xfrm>
          <a:prstGeom prst="ellipse">
            <a:avLst/>
          </a:prstGeom>
          <a:solidFill>
            <a:schemeClr val="bg1"/>
          </a:solidFill>
          <a:ln w="6350">
            <a:solidFill>
              <a:srgbClr val="4E5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4E5D95"/>
                </a:solidFill>
                <a:latin typeface="Montserrat" panose="00000500000000000000" pitchFamily="2" charset="-52"/>
              </a:rPr>
              <a:t>1</a:t>
            </a: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48B1C599-5390-4E3A-B5B8-19C921763B23}"/>
              </a:ext>
            </a:extLst>
          </p:cNvPr>
          <p:cNvSpPr/>
          <p:nvPr/>
        </p:nvSpPr>
        <p:spPr>
          <a:xfrm>
            <a:off x="739256" y="5185256"/>
            <a:ext cx="216000" cy="216000"/>
          </a:xfrm>
          <a:prstGeom prst="ellipse">
            <a:avLst/>
          </a:prstGeom>
          <a:solidFill>
            <a:schemeClr val="bg1"/>
          </a:solidFill>
          <a:ln w="6350">
            <a:solidFill>
              <a:srgbClr val="4E5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4E5D95"/>
                </a:solidFill>
                <a:latin typeface="Montserrat" panose="00000500000000000000" pitchFamily="2" charset="-52"/>
              </a:rPr>
              <a:t>1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D79E3E20-F263-43FE-A1EF-A7EB526DE5C1}"/>
              </a:ext>
            </a:extLst>
          </p:cNvPr>
          <p:cNvSpPr txBox="1"/>
          <p:nvPr/>
        </p:nvSpPr>
        <p:spPr>
          <a:xfrm>
            <a:off x="1047516" y="5196307"/>
            <a:ext cx="3114635" cy="193899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ru-RU" sz="1400" dirty="0">
                <a:latin typeface="Montserrat" panose="00000500000000000000" pitchFamily="2" charset="-52"/>
              </a:rPr>
              <a:t>Тестирование </a:t>
            </a:r>
            <a:r>
              <a:rPr lang="en-US" sz="1400" dirty="0">
                <a:latin typeface="Montserrat" panose="00000500000000000000" pitchFamily="2" charset="-52"/>
              </a:rPr>
              <a:t>MVP </a:t>
            </a:r>
            <a:r>
              <a:rPr lang="ru-RU" sz="1400" dirty="0">
                <a:latin typeface="Montserrat" panose="00000500000000000000" pitchFamily="2" charset="-52"/>
              </a:rPr>
              <a:t>с доработкой</a:t>
            </a:r>
          </a:p>
        </p:txBody>
      </p:sp>
      <p:cxnSp>
        <p:nvCxnSpPr>
          <p:cNvPr id="152" name="Прямая со стрелкой 151">
            <a:extLst>
              <a:ext uri="{FF2B5EF4-FFF2-40B4-BE49-F238E27FC236}">
                <a16:creationId xmlns:a16="http://schemas.microsoft.com/office/drawing/2014/main" id="{96BCA063-1C5F-4B12-8B5E-1EEF93B45CF1}"/>
              </a:ext>
            </a:extLst>
          </p:cNvPr>
          <p:cNvCxnSpPr>
            <a:cxnSpLocks/>
            <a:endCxn id="64" idx="2"/>
          </p:cNvCxnSpPr>
          <p:nvPr/>
        </p:nvCxnSpPr>
        <p:spPr>
          <a:xfrm flipV="1">
            <a:off x="6638956" y="2143799"/>
            <a:ext cx="2453223" cy="385576"/>
          </a:xfrm>
          <a:prstGeom prst="bentConnector3">
            <a:avLst>
              <a:gd name="adj1" fmla="val 90964"/>
            </a:avLst>
          </a:prstGeom>
          <a:ln w="28575">
            <a:solidFill>
              <a:srgbClr val="4E5D9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 стрелкой 151">
            <a:extLst>
              <a:ext uri="{FF2B5EF4-FFF2-40B4-BE49-F238E27FC236}">
                <a16:creationId xmlns:a16="http://schemas.microsoft.com/office/drawing/2014/main" id="{BEC8F8A5-49EC-4517-8319-FD9F545ACCF8}"/>
              </a:ext>
            </a:extLst>
          </p:cNvPr>
          <p:cNvCxnSpPr>
            <a:cxnSpLocks/>
            <a:endCxn id="65" idx="2"/>
          </p:cNvCxnSpPr>
          <p:nvPr/>
        </p:nvCxnSpPr>
        <p:spPr>
          <a:xfrm>
            <a:off x="6637524" y="2634474"/>
            <a:ext cx="2454655" cy="0"/>
          </a:xfrm>
          <a:prstGeom prst="straightConnector1">
            <a:avLst/>
          </a:prstGeom>
          <a:ln w="28575">
            <a:solidFill>
              <a:srgbClr val="4E5D9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Прямоугольник: скругленные углы 193">
            <a:extLst>
              <a:ext uri="{FF2B5EF4-FFF2-40B4-BE49-F238E27FC236}">
                <a16:creationId xmlns:a16="http://schemas.microsoft.com/office/drawing/2014/main" id="{73B924B2-9DD9-497D-ABC1-401D3161701F}"/>
              </a:ext>
            </a:extLst>
          </p:cNvPr>
          <p:cNvSpPr>
            <a:spLocks/>
          </p:cNvSpPr>
          <p:nvPr/>
        </p:nvSpPr>
        <p:spPr>
          <a:xfrm>
            <a:off x="4635349" y="1940111"/>
            <a:ext cx="2010300" cy="2508696"/>
          </a:xfrm>
          <a:prstGeom prst="roundRect">
            <a:avLst>
              <a:gd name="adj" fmla="val 50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4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2056AB4-0DC4-44CE-9143-93B4E029FF75}"/>
              </a:ext>
            </a:extLst>
          </p:cNvPr>
          <p:cNvSpPr txBox="1">
            <a:spLocks/>
          </p:cNvSpPr>
          <p:nvPr/>
        </p:nvSpPr>
        <p:spPr>
          <a:xfrm>
            <a:off x="4727609" y="2035799"/>
            <a:ext cx="1825780" cy="116339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ru-RU" sz="1400" dirty="0">
                <a:latin typeface="Montserrat" panose="00000500000000000000" pitchFamily="2" charset="-52"/>
              </a:rPr>
              <a:t>Создаем связь между требовательными покупателями</a:t>
            </a:r>
            <a:br>
              <a:rPr lang="ru-RU" sz="1400" dirty="0">
                <a:latin typeface="Montserrat" panose="00000500000000000000" pitchFamily="2" charset="-52"/>
              </a:rPr>
            </a:br>
            <a:r>
              <a:rPr lang="ru-RU" sz="1400" dirty="0">
                <a:latin typeface="Montserrat" panose="00000500000000000000" pitchFamily="2" charset="-52"/>
              </a:rPr>
              <a:t>и эксклюзивными производствами</a:t>
            </a:r>
          </a:p>
        </p:txBody>
      </p:sp>
      <p:cxnSp>
        <p:nvCxnSpPr>
          <p:cNvPr id="169" name="Прямая со стрелкой 151">
            <a:extLst>
              <a:ext uri="{FF2B5EF4-FFF2-40B4-BE49-F238E27FC236}">
                <a16:creationId xmlns:a16="http://schemas.microsoft.com/office/drawing/2014/main" id="{16A6D27E-9886-49EF-A61E-9420ACC6B203}"/>
              </a:ext>
            </a:extLst>
          </p:cNvPr>
          <p:cNvCxnSpPr>
            <a:cxnSpLocks/>
          </p:cNvCxnSpPr>
          <p:nvPr/>
        </p:nvCxnSpPr>
        <p:spPr>
          <a:xfrm flipH="1">
            <a:off x="8574472" y="3052571"/>
            <a:ext cx="1441896" cy="2468246"/>
          </a:xfrm>
          <a:prstGeom prst="straightConnector1">
            <a:avLst/>
          </a:prstGeom>
          <a:ln w="28575">
            <a:solidFill>
              <a:srgbClr val="4E5D9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 стрелкой 151">
            <a:extLst>
              <a:ext uri="{FF2B5EF4-FFF2-40B4-BE49-F238E27FC236}">
                <a16:creationId xmlns:a16="http://schemas.microsoft.com/office/drawing/2014/main" id="{E73DCFDD-D0DF-4212-8704-62BF8763AD7E}"/>
              </a:ext>
            </a:extLst>
          </p:cNvPr>
          <p:cNvCxnSpPr>
            <a:cxnSpLocks/>
          </p:cNvCxnSpPr>
          <p:nvPr/>
        </p:nvCxnSpPr>
        <p:spPr>
          <a:xfrm flipH="1">
            <a:off x="7864851" y="2425017"/>
            <a:ext cx="1536842" cy="2728074"/>
          </a:xfrm>
          <a:prstGeom prst="straightConnector1">
            <a:avLst/>
          </a:prstGeom>
          <a:ln w="28575">
            <a:solidFill>
              <a:srgbClr val="4E5D9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972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EE40F8-1747-48E0-9F56-5B7FD22F6BA7}"/>
              </a:ext>
            </a:extLst>
          </p:cNvPr>
          <p:cNvSpPr txBox="1">
            <a:spLocks/>
          </p:cNvSpPr>
          <p:nvPr/>
        </p:nvSpPr>
        <p:spPr>
          <a:xfrm>
            <a:off x="554736" y="506699"/>
            <a:ext cx="4141089" cy="338554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defPPr>
              <a:defRPr lang="ru-RU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2200" b="1">
                <a:latin typeface="Montserrat Light" panose="00000400000000000000" pitchFamily="2" charset="-52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40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40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4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dirty="0"/>
              <a:t>Финансы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FBA38AE7-B6CC-479B-83F1-063BD4294FF1}"/>
              </a:ext>
            </a:extLst>
          </p:cNvPr>
          <p:cNvGrpSpPr/>
          <p:nvPr/>
        </p:nvGrpSpPr>
        <p:grpSpPr>
          <a:xfrm>
            <a:off x="554736" y="3014401"/>
            <a:ext cx="5248535" cy="844055"/>
            <a:chOff x="554736" y="2892179"/>
            <a:chExt cx="5248535" cy="84405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8EE40F8-1747-48E0-9F56-5B7FD22F6BA7}"/>
                </a:ext>
              </a:extLst>
            </p:cNvPr>
            <p:cNvSpPr txBox="1">
              <a:spLocks/>
            </p:cNvSpPr>
            <p:nvPr/>
          </p:nvSpPr>
          <p:spPr>
            <a:xfrm>
              <a:off x="554736" y="2892179"/>
              <a:ext cx="5248535" cy="307777"/>
            </a:xfrm>
            <a:prstGeom prst="rect">
              <a:avLst/>
            </a:prstGeom>
          </p:spPr>
          <p:txBody>
            <a:bodyPr vert="horz" wrap="square" lIns="0" tIns="0" rIns="0" bIns="0" rtlCol="0" anchor="b" anchorCtr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400" dirty="0">
                  <a:cs typeface="Arial" panose="020B0604020202020204" pitchFamily="34" charset="0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"/>
                <a:defRPr lang="en-US" sz="1400" dirty="0"/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400" dirty="0"/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400" dirty="0"/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4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buNone/>
              </a:pPr>
              <a:r>
                <a:rPr lang="ru-RU" sz="2000" b="1" dirty="0">
                  <a:latin typeface="Montserrat" panose="00000500000000000000" pitchFamily="2" charset="-52"/>
                  <a:cs typeface="+mn-cs"/>
                </a:rPr>
                <a:t>Выручка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77BBDF6-C150-45E2-9839-84FA54AF9FE1}"/>
                </a:ext>
              </a:extLst>
            </p:cNvPr>
            <p:cNvSpPr txBox="1">
              <a:spLocks/>
            </p:cNvSpPr>
            <p:nvPr/>
          </p:nvSpPr>
          <p:spPr>
            <a:xfrm>
              <a:off x="554736" y="3366902"/>
              <a:ext cx="5248535" cy="369332"/>
            </a:xfrm>
            <a:prstGeom prst="rect">
              <a:avLst/>
            </a:prstGeom>
          </p:spPr>
          <p:txBody>
            <a:bodyPr vert="horz" wrap="square" lIns="0" tIns="0" rIns="0" bIns="0" rtlCol="0" anchor="b" anchorCtr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400" dirty="0">
                  <a:cs typeface="Arial" panose="020B0604020202020204" pitchFamily="34" charset="0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"/>
                <a:defRPr lang="en-US" sz="1400" dirty="0"/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400" dirty="0"/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400" dirty="0"/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4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buNone/>
              </a:pPr>
              <a:r>
                <a:rPr lang="ru-RU" sz="1800" dirty="0">
                  <a:latin typeface="Montserrat" panose="00000500000000000000" pitchFamily="2" charset="-52"/>
                  <a:cs typeface="+mn-cs"/>
                </a:rPr>
                <a:t>Выручка за год – </a:t>
              </a:r>
              <a:r>
                <a:rPr lang="ru-RU" sz="2400" dirty="0">
                  <a:solidFill>
                    <a:srgbClr val="4E5D95"/>
                  </a:solidFill>
                  <a:latin typeface="Montserrat" panose="00000500000000000000" pitchFamily="2" charset="-52"/>
                  <a:cs typeface="+mn-cs"/>
                </a:rPr>
                <a:t>28</a:t>
              </a:r>
              <a:r>
                <a:rPr lang="ru-RU" sz="1800" dirty="0">
                  <a:solidFill>
                    <a:srgbClr val="4E5D95"/>
                  </a:solidFill>
                  <a:latin typeface="Montserrat" panose="00000500000000000000" pitchFamily="2" charset="-52"/>
                  <a:cs typeface="+mn-cs"/>
                </a:rPr>
                <a:t> млн руб.</a:t>
              </a:r>
            </a:p>
          </p:txBody>
        </p: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4318ADE1-B901-4E2A-A1F3-9B1975EE3DE7}"/>
                </a:ext>
              </a:extLst>
            </p:cNvPr>
            <p:cNvCxnSpPr>
              <a:cxnSpLocks/>
            </p:cNvCxnSpPr>
            <p:nvPr/>
          </p:nvCxnSpPr>
          <p:spPr>
            <a:xfrm>
              <a:off x="554736" y="3283429"/>
              <a:ext cx="5248535" cy="0"/>
            </a:xfrm>
            <a:prstGeom prst="line">
              <a:avLst/>
            </a:prstGeom>
            <a:ln w="12700">
              <a:solidFill>
                <a:srgbClr val="4E5D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F0B724EF-186E-4F7D-8AC4-5AACB095D33E}"/>
              </a:ext>
            </a:extLst>
          </p:cNvPr>
          <p:cNvGrpSpPr/>
          <p:nvPr/>
        </p:nvGrpSpPr>
        <p:grpSpPr>
          <a:xfrm>
            <a:off x="554736" y="4231096"/>
            <a:ext cx="5248535" cy="844055"/>
            <a:chOff x="554736" y="3986653"/>
            <a:chExt cx="5248535" cy="8440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8EE40F8-1747-48E0-9F56-5B7FD22F6BA7}"/>
                </a:ext>
              </a:extLst>
            </p:cNvPr>
            <p:cNvSpPr txBox="1">
              <a:spLocks/>
            </p:cNvSpPr>
            <p:nvPr/>
          </p:nvSpPr>
          <p:spPr>
            <a:xfrm>
              <a:off x="554736" y="3986653"/>
              <a:ext cx="5248535" cy="307777"/>
            </a:xfrm>
            <a:prstGeom prst="rect">
              <a:avLst/>
            </a:prstGeom>
          </p:spPr>
          <p:txBody>
            <a:bodyPr vert="horz" wrap="square" lIns="0" tIns="0" rIns="0" bIns="0" rtlCol="0" anchor="b" anchorCtr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400" dirty="0">
                  <a:cs typeface="Arial" panose="020B0604020202020204" pitchFamily="34" charset="0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"/>
                <a:defRPr lang="en-US" sz="1400" dirty="0"/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400" dirty="0"/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400" dirty="0"/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4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buNone/>
              </a:pPr>
              <a:r>
                <a:rPr lang="ru-RU" sz="2000" b="1" dirty="0">
                  <a:latin typeface="Montserrat" panose="00000500000000000000" pitchFamily="2" charset="-52"/>
                  <a:cs typeface="+mn-cs"/>
                </a:rPr>
                <a:t>Чистая прибыль (акцент)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C4A36F-386C-429B-8EDB-8812BAA1ED82}"/>
                </a:ext>
              </a:extLst>
            </p:cNvPr>
            <p:cNvSpPr txBox="1">
              <a:spLocks/>
            </p:cNvSpPr>
            <p:nvPr/>
          </p:nvSpPr>
          <p:spPr>
            <a:xfrm>
              <a:off x="554736" y="4461376"/>
              <a:ext cx="5248535" cy="369332"/>
            </a:xfrm>
            <a:prstGeom prst="rect">
              <a:avLst/>
            </a:prstGeom>
          </p:spPr>
          <p:txBody>
            <a:bodyPr vert="horz" wrap="square" lIns="0" tIns="0" rIns="0" bIns="0" rtlCol="0" anchor="b" anchorCtr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400" dirty="0">
                  <a:cs typeface="Arial" panose="020B0604020202020204" pitchFamily="34" charset="0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"/>
                <a:defRPr lang="en-US" sz="1400" dirty="0"/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400" dirty="0"/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400" dirty="0"/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4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buNone/>
              </a:pPr>
              <a:r>
                <a:rPr lang="ru-RU" sz="1800" dirty="0">
                  <a:latin typeface="Montserrat" panose="00000500000000000000" pitchFamily="2" charset="-52"/>
                  <a:cs typeface="+mn-cs"/>
                </a:rPr>
                <a:t>Чистая прибыль за год – </a:t>
              </a:r>
              <a:r>
                <a:rPr lang="ru-RU" sz="2400" dirty="0">
                  <a:solidFill>
                    <a:srgbClr val="4E5D95"/>
                  </a:solidFill>
                  <a:latin typeface="Montserrat" panose="00000500000000000000" pitchFamily="2" charset="-52"/>
                  <a:cs typeface="+mn-cs"/>
                </a:rPr>
                <a:t>18</a:t>
              </a:r>
              <a:r>
                <a:rPr lang="ru-RU" sz="1800" dirty="0">
                  <a:latin typeface="Montserrat" panose="00000500000000000000" pitchFamily="2" charset="-52"/>
                  <a:cs typeface="+mn-cs"/>
                </a:rPr>
                <a:t> </a:t>
              </a:r>
              <a:r>
                <a:rPr lang="ru-RU" sz="1800" dirty="0">
                  <a:solidFill>
                    <a:srgbClr val="4E5D95"/>
                  </a:solidFill>
                  <a:latin typeface="Montserrat" panose="00000500000000000000" pitchFamily="2" charset="-52"/>
                  <a:cs typeface="+mn-cs"/>
                </a:rPr>
                <a:t>млн руб.</a:t>
              </a:r>
            </a:p>
          </p:txBody>
        </p: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61587734-89B6-4E96-A9ED-4385EF718426}"/>
                </a:ext>
              </a:extLst>
            </p:cNvPr>
            <p:cNvCxnSpPr>
              <a:cxnSpLocks/>
            </p:cNvCxnSpPr>
            <p:nvPr/>
          </p:nvCxnSpPr>
          <p:spPr>
            <a:xfrm>
              <a:off x="554736" y="4377903"/>
              <a:ext cx="5248535" cy="0"/>
            </a:xfrm>
            <a:prstGeom prst="line">
              <a:avLst/>
            </a:prstGeom>
            <a:ln w="12700">
              <a:solidFill>
                <a:srgbClr val="4E5D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5748857B-6932-4222-AD78-7EDA94FA1D7D}"/>
              </a:ext>
            </a:extLst>
          </p:cNvPr>
          <p:cNvGrpSpPr/>
          <p:nvPr/>
        </p:nvGrpSpPr>
        <p:grpSpPr>
          <a:xfrm>
            <a:off x="554736" y="1335294"/>
            <a:ext cx="5248535" cy="1306467"/>
            <a:chOff x="554736" y="1335293"/>
            <a:chExt cx="5248535" cy="130646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8EE40F8-1747-48E0-9F56-5B7FD22F6BA7}"/>
                </a:ext>
              </a:extLst>
            </p:cNvPr>
            <p:cNvSpPr txBox="1">
              <a:spLocks/>
            </p:cNvSpPr>
            <p:nvPr/>
          </p:nvSpPr>
          <p:spPr>
            <a:xfrm>
              <a:off x="554736" y="1335293"/>
              <a:ext cx="5248535" cy="307777"/>
            </a:xfrm>
            <a:prstGeom prst="rect">
              <a:avLst/>
            </a:prstGeom>
          </p:spPr>
          <p:txBody>
            <a:bodyPr vert="horz" wrap="square" lIns="0" tIns="0" rIns="0" bIns="0" rtlCol="0" anchor="b" anchorCtr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400" dirty="0">
                  <a:cs typeface="Arial" panose="020B0604020202020204" pitchFamily="34" charset="0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"/>
                <a:defRPr lang="en-US" sz="1400" dirty="0"/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400" dirty="0"/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400" dirty="0"/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4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buNone/>
              </a:pPr>
              <a:r>
                <a:rPr lang="ru-RU" sz="2000" b="1" dirty="0">
                  <a:latin typeface="Montserrat" panose="00000500000000000000" pitchFamily="2" charset="-52"/>
                  <a:cs typeface="+mn-cs"/>
                </a:rPr>
                <a:t>Потоки</a:t>
              </a:r>
            </a:p>
          </p:txBody>
        </p:sp>
        <p:cxnSp>
          <p:nvCxnSpPr>
            <p:cNvPr id="3" name="Прямая соединительная линия 2">
              <a:extLst>
                <a:ext uri="{FF2B5EF4-FFF2-40B4-BE49-F238E27FC236}">
                  <a16:creationId xmlns:a16="http://schemas.microsoft.com/office/drawing/2014/main" id="{F85F15BE-93A5-4A53-B944-9CC12642A282}"/>
                </a:ext>
              </a:extLst>
            </p:cNvPr>
            <p:cNvCxnSpPr>
              <a:cxnSpLocks/>
            </p:cNvCxnSpPr>
            <p:nvPr/>
          </p:nvCxnSpPr>
          <p:spPr>
            <a:xfrm>
              <a:off x="554736" y="1726543"/>
              <a:ext cx="5248535" cy="0"/>
            </a:xfrm>
            <a:prstGeom prst="line">
              <a:avLst/>
            </a:prstGeom>
            <a:ln w="12700">
              <a:solidFill>
                <a:srgbClr val="4E5D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CBCCC74-39BA-43F0-B704-F08E6B0DEFA7}"/>
                </a:ext>
              </a:extLst>
            </p:cNvPr>
            <p:cNvSpPr txBox="1">
              <a:spLocks/>
            </p:cNvSpPr>
            <p:nvPr/>
          </p:nvSpPr>
          <p:spPr>
            <a:xfrm>
              <a:off x="554736" y="1810016"/>
              <a:ext cx="5248535" cy="332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lIns="0" tIns="0" rIns="0" bIns="0" rtlCol="0">
              <a:spAutoFit/>
            </a:bodyPr>
            <a:lstStyle>
              <a:lvl1pPr marL="228600" lvl="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lvl="1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lvl="2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lvl="3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lvl="4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buSzPct val="100000"/>
                <a:buNone/>
              </a:pPr>
              <a:r>
                <a:rPr lang="ru-RU" sz="2400" dirty="0">
                  <a:solidFill>
                    <a:srgbClr val="4E5D95"/>
                  </a:solidFill>
                  <a:latin typeface="Montserrat" panose="00000500000000000000" pitchFamily="2" charset="-52"/>
                  <a:sym typeface=""/>
                </a:rPr>
                <a:t>30</a:t>
              </a:r>
              <a:r>
                <a:rPr lang="ru-RU" sz="1800" dirty="0">
                  <a:solidFill>
                    <a:srgbClr val="4E5D95"/>
                  </a:solidFill>
                  <a:latin typeface="Montserrat" panose="00000500000000000000" pitchFamily="2" charset="-52"/>
                  <a:sym typeface=""/>
                </a:rPr>
                <a:t>%</a:t>
              </a:r>
              <a:r>
                <a:rPr lang="ru-RU" sz="2400" dirty="0">
                  <a:solidFill>
                    <a:srgbClr val="4E5D95"/>
                  </a:solidFill>
                  <a:latin typeface="Montserrat" panose="00000500000000000000" pitchFamily="2" charset="-52"/>
                  <a:sym typeface=""/>
                </a:rPr>
                <a:t> </a:t>
              </a:r>
              <a:r>
                <a:rPr lang="ru-RU" sz="1800" dirty="0">
                  <a:solidFill>
                    <a:srgbClr val="000000"/>
                  </a:solidFill>
                  <a:latin typeface="Montserrat" panose="00000500000000000000" pitchFamily="2" charset="-52"/>
                  <a:sym typeface=""/>
                </a:rPr>
                <a:t>продаж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2BB181F-4A0F-4281-AB8E-1E3E55524DFA}"/>
                </a:ext>
              </a:extLst>
            </p:cNvPr>
            <p:cNvSpPr txBox="1">
              <a:spLocks/>
            </p:cNvSpPr>
            <p:nvPr/>
          </p:nvSpPr>
          <p:spPr>
            <a:xfrm>
              <a:off x="554736" y="2309361"/>
              <a:ext cx="5248535" cy="332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rtlCol="0">
              <a:noAutofit/>
            </a:bodyPr>
            <a:lstStyle>
              <a:lvl1pPr marL="228600" lvl="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lvl="1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lvl="2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lvl="3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lvl="4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buSzPct val="100000"/>
                <a:buNone/>
              </a:pPr>
              <a:r>
                <a:rPr lang="ru-RU" sz="1800" dirty="0">
                  <a:solidFill>
                    <a:srgbClr val="000000"/>
                  </a:solidFill>
                  <a:latin typeface="Montserrat" panose="00000500000000000000" pitchFamily="2" charset="-52"/>
                  <a:sym typeface=""/>
                </a:rPr>
                <a:t>Вход на платформу в месяц </a:t>
              </a:r>
              <a:r>
                <a:rPr lang="ru-RU" sz="1800" dirty="0">
                  <a:solidFill>
                    <a:srgbClr val="4E5D95"/>
                  </a:solidFill>
                  <a:latin typeface="Montserrat" panose="00000500000000000000" pitchFamily="2" charset="-52"/>
                  <a:sym typeface=""/>
                </a:rPr>
                <a:t>(</a:t>
              </a:r>
              <a:r>
                <a:rPr lang="ru-RU" sz="2400" dirty="0">
                  <a:solidFill>
                    <a:srgbClr val="4E5D95"/>
                  </a:solidFill>
                  <a:latin typeface="Montserrat" panose="00000500000000000000" pitchFamily="2" charset="-52"/>
                  <a:sym typeface=""/>
                </a:rPr>
                <a:t>500</a:t>
              </a:r>
              <a:r>
                <a:rPr lang="ru-RU" sz="1800" dirty="0">
                  <a:solidFill>
                    <a:srgbClr val="4E5D95"/>
                  </a:solidFill>
                  <a:latin typeface="Montserrat" panose="00000500000000000000" pitchFamily="2" charset="-52"/>
                  <a:sym typeface=""/>
                </a:rPr>
                <a:t> тыс. руб.)</a:t>
              </a:r>
            </a:p>
          </p:txBody>
        </p: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CB27D469-A2A0-45E7-9313-CDDC9641FE46}"/>
                </a:ext>
              </a:extLst>
            </p:cNvPr>
            <p:cNvCxnSpPr>
              <a:cxnSpLocks/>
            </p:cNvCxnSpPr>
            <p:nvPr/>
          </p:nvCxnSpPr>
          <p:spPr>
            <a:xfrm>
              <a:off x="554736" y="2225888"/>
              <a:ext cx="5248535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C306F64-80C0-4E17-BBA9-F36D67F898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" t="4044" r="4248" b="3968"/>
          <a:stretch/>
        </p:blipFill>
        <p:spPr>
          <a:xfrm>
            <a:off x="6723331" y="1335294"/>
            <a:ext cx="4913933" cy="49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19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AC601CF4-DD0D-4801-AA84-73EBF9DD404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940186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592" imgH="595" progId="TCLayout.ActiveDocument.1">
                  <p:embed/>
                </p:oleObj>
              </mc:Choice>
              <mc:Fallback>
                <p:oleObj name="Слайд think-cell" r:id="rId3" imgW="592" imgH="595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AC601CF4-DD0D-4801-AA84-73EBF9DD40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91EADA4B-890E-405C-AA06-E2CD72CDAD96}"/>
              </a:ext>
            </a:extLst>
          </p:cNvPr>
          <p:cNvSpPr/>
          <p:nvPr/>
        </p:nvSpPr>
        <p:spPr>
          <a:xfrm>
            <a:off x="7861341" y="973420"/>
            <a:ext cx="144000" cy="144000"/>
          </a:xfrm>
          <a:prstGeom prst="rect">
            <a:avLst/>
          </a:prstGeom>
          <a:solidFill>
            <a:srgbClr val="4E5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FC908691-4868-4CA2-B772-30B6C4575ECE}"/>
              </a:ext>
            </a:extLst>
          </p:cNvPr>
          <p:cNvSpPr txBox="1"/>
          <p:nvPr/>
        </p:nvSpPr>
        <p:spPr>
          <a:xfrm>
            <a:off x="8072524" y="968476"/>
            <a:ext cx="1449115" cy="15388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1000" dirty="0">
                <a:latin typeface="Montserrat" panose="00000500000000000000" pitchFamily="2" charset="-52"/>
                <a:cs typeface="+mn-cs"/>
              </a:rPr>
              <a:t>Высокая вероятность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76D6F441-95B3-4DB8-818F-360863261F5C}"/>
              </a:ext>
            </a:extLst>
          </p:cNvPr>
          <p:cNvSpPr/>
          <p:nvPr/>
        </p:nvSpPr>
        <p:spPr>
          <a:xfrm>
            <a:off x="5894799" y="973420"/>
            <a:ext cx="144000" cy="144000"/>
          </a:xfrm>
          <a:prstGeom prst="rect">
            <a:avLst/>
          </a:prstGeom>
          <a:solidFill>
            <a:srgbClr val="8791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8CE971CB-7C2C-4738-9E90-3842385BC73B}"/>
              </a:ext>
            </a:extLst>
          </p:cNvPr>
          <p:cNvSpPr txBox="1"/>
          <p:nvPr/>
        </p:nvSpPr>
        <p:spPr>
          <a:xfrm>
            <a:off x="6105982" y="968476"/>
            <a:ext cx="1453924" cy="15388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1000" dirty="0">
                <a:latin typeface="Montserrat" panose="00000500000000000000" pitchFamily="2" charset="-52"/>
                <a:cs typeface="+mn-cs"/>
              </a:rPr>
              <a:t>Средняя вероятность</a:t>
            </a: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59D13E67-00DA-4B2C-854A-B46864EDFF82}"/>
              </a:ext>
            </a:extLst>
          </p:cNvPr>
          <p:cNvSpPr/>
          <p:nvPr/>
        </p:nvSpPr>
        <p:spPr>
          <a:xfrm>
            <a:off x="4021231" y="973420"/>
            <a:ext cx="144000" cy="144000"/>
          </a:xfrm>
          <a:prstGeom prst="rect">
            <a:avLst/>
          </a:prstGeom>
          <a:solidFill>
            <a:srgbClr val="D0D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2603F0A3-CDF8-4DEE-B72B-72DC7D673CC8}"/>
              </a:ext>
            </a:extLst>
          </p:cNvPr>
          <p:cNvSpPr txBox="1"/>
          <p:nvPr/>
        </p:nvSpPr>
        <p:spPr>
          <a:xfrm>
            <a:off x="4232414" y="968476"/>
            <a:ext cx="1360950" cy="15388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1000" dirty="0">
                <a:latin typeface="Montserrat" panose="00000500000000000000" pitchFamily="2" charset="-52"/>
                <a:cs typeface="+mn-cs"/>
              </a:rPr>
              <a:t>Низкая вероятность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3296572-46BD-40EF-8B15-9C7DE6CF5463}"/>
              </a:ext>
            </a:extLst>
          </p:cNvPr>
          <p:cNvSpPr/>
          <p:nvPr/>
        </p:nvSpPr>
        <p:spPr>
          <a:xfrm>
            <a:off x="9823074" y="973420"/>
            <a:ext cx="144000" cy="144000"/>
          </a:xfrm>
          <a:prstGeom prst="rect">
            <a:avLst/>
          </a:prstGeom>
          <a:solidFill>
            <a:srgbClr val="2A3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FFA4F156-107D-400E-99EF-17B2FFD813B6}"/>
              </a:ext>
            </a:extLst>
          </p:cNvPr>
          <p:cNvSpPr txBox="1"/>
          <p:nvPr/>
        </p:nvSpPr>
        <p:spPr>
          <a:xfrm>
            <a:off x="10034256" y="968476"/>
            <a:ext cx="1603003" cy="15388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1000" dirty="0">
                <a:latin typeface="Montserrat" panose="00000500000000000000" pitchFamily="2" charset="-52"/>
                <a:cs typeface="+mn-cs"/>
              </a:rPr>
              <a:t>Критичная вероятность</a:t>
            </a: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id="{74B3CC06-3520-47D1-907E-82B13BF7AB0E}"/>
              </a:ext>
            </a:extLst>
          </p:cNvPr>
          <p:cNvSpPr>
            <a:spLocks/>
          </p:cNvSpPr>
          <p:nvPr/>
        </p:nvSpPr>
        <p:spPr>
          <a:xfrm>
            <a:off x="1051360" y="1276350"/>
            <a:ext cx="10585904" cy="2987865"/>
          </a:xfrm>
          <a:prstGeom prst="rect">
            <a:avLst/>
          </a:prstGeom>
          <a:gradFill>
            <a:gsLst>
              <a:gs pos="70000">
                <a:srgbClr val="4E5D95"/>
              </a:gs>
              <a:gs pos="35000">
                <a:srgbClr val="8791B7"/>
              </a:gs>
              <a:gs pos="0">
                <a:srgbClr val="D0D4E6"/>
              </a:gs>
              <a:gs pos="100000">
                <a:srgbClr val="2A3250"/>
              </a:gs>
            </a:gsLst>
            <a:lin ang="174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cxnSp>
        <p:nvCxnSpPr>
          <p:cNvPr id="7" name="Straight Connector 3">
            <a:extLst>
              <a:ext uri="{FF2B5EF4-FFF2-40B4-BE49-F238E27FC236}">
                <a16:creationId xmlns:a16="http://schemas.microsoft.com/office/drawing/2014/main" id="{C50E607E-8798-4FB1-9F06-20024601804F}"/>
              </a:ext>
            </a:extLst>
          </p:cNvPr>
          <p:cNvCxnSpPr>
            <a:cxnSpLocks/>
          </p:cNvCxnSpPr>
          <p:nvPr/>
        </p:nvCxnSpPr>
        <p:spPr>
          <a:xfrm>
            <a:off x="2109950" y="1276350"/>
            <a:ext cx="0" cy="2987865"/>
          </a:xfrm>
          <a:prstGeom prst="line">
            <a:avLst/>
          </a:prstGeom>
          <a:ln w="6350">
            <a:solidFill>
              <a:schemeClr val="bg1">
                <a:alpha val="3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48632C-04CF-44CF-A90E-99E31784D302}"/>
              </a:ext>
            </a:extLst>
          </p:cNvPr>
          <p:cNvCxnSpPr>
            <a:cxnSpLocks/>
          </p:cNvCxnSpPr>
          <p:nvPr/>
        </p:nvCxnSpPr>
        <p:spPr>
          <a:xfrm>
            <a:off x="4227130" y="1276350"/>
            <a:ext cx="0" cy="2987865"/>
          </a:xfrm>
          <a:prstGeom prst="line">
            <a:avLst/>
          </a:prstGeom>
          <a:ln w="6350">
            <a:solidFill>
              <a:schemeClr val="bg1">
                <a:alpha val="3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9">
            <a:extLst>
              <a:ext uri="{FF2B5EF4-FFF2-40B4-BE49-F238E27FC236}">
                <a16:creationId xmlns:a16="http://schemas.microsoft.com/office/drawing/2014/main" id="{61CBB2A8-9497-415A-B995-6A6EDBD98983}"/>
              </a:ext>
            </a:extLst>
          </p:cNvPr>
          <p:cNvCxnSpPr>
            <a:cxnSpLocks/>
          </p:cNvCxnSpPr>
          <p:nvPr/>
        </p:nvCxnSpPr>
        <p:spPr>
          <a:xfrm>
            <a:off x="5285720" y="1276350"/>
            <a:ext cx="0" cy="2987865"/>
          </a:xfrm>
          <a:prstGeom prst="line">
            <a:avLst/>
          </a:prstGeom>
          <a:ln w="6350">
            <a:solidFill>
              <a:schemeClr val="bg1">
                <a:alpha val="3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0">
            <a:extLst>
              <a:ext uri="{FF2B5EF4-FFF2-40B4-BE49-F238E27FC236}">
                <a16:creationId xmlns:a16="http://schemas.microsoft.com/office/drawing/2014/main" id="{C84A475B-F169-4895-B458-C7B61A94F9EB}"/>
              </a:ext>
            </a:extLst>
          </p:cNvPr>
          <p:cNvCxnSpPr>
            <a:cxnSpLocks/>
          </p:cNvCxnSpPr>
          <p:nvPr/>
        </p:nvCxnSpPr>
        <p:spPr>
          <a:xfrm>
            <a:off x="6344310" y="1276350"/>
            <a:ext cx="0" cy="2987865"/>
          </a:xfrm>
          <a:prstGeom prst="line">
            <a:avLst/>
          </a:prstGeom>
          <a:ln w="6350">
            <a:solidFill>
              <a:schemeClr val="bg1">
                <a:alpha val="3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1">
            <a:extLst>
              <a:ext uri="{FF2B5EF4-FFF2-40B4-BE49-F238E27FC236}">
                <a16:creationId xmlns:a16="http://schemas.microsoft.com/office/drawing/2014/main" id="{03676BC0-FB88-488E-B57F-9B962DA90893}"/>
              </a:ext>
            </a:extLst>
          </p:cNvPr>
          <p:cNvCxnSpPr>
            <a:cxnSpLocks/>
          </p:cNvCxnSpPr>
          <p:nvPr/>
        </p:nvCxnSpPr>
        <p:spPr>
          <a:xfrm>
            <a:off x="7402900" y="1276350"/>
            <a:ext cx="0" cy="2987865"/>
          </a:xfrm>
          <a:prstGeom prst="line">
            <a:avLst/>
          </a:prstGeom>
          <a:ln w="6350">
            <a:solidFill>
              <a:schemeClr val="bg1">
                <a:alpha val="3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3">
            <a:extLst>
              <a:ext uri="{FF2B5EF4-FFF2-40B4-BE49-F238E27FC236}">
                <a16:creationId xmlns:a16="http://schemas.microsoft.com/office/drawing/2014/main" id="{94D9E7F7-F4C5-4594-87D3-486D66C1557D}"/>
              </a:ext>
            </a:extLst>
          </p:cNvPr>
          <p:cNvCxnSpPr>
            <a:cxnSpLocks/>
          </p:cNvCxnSpPr>
          <p:nvPr/>
        </p:nvCxnSpPr>
        <p:spPr>
          <a:xfrm>
            <a:off x="1051360" y="2272305"/>
            <a:ext cx="10585904" cy="0"/>
          </a:xfrm>
          <a:prstGeom prst="line">
            <a:avLst/>
          </a:prstGeom>
          <a:ln w="6350">
            <a:solidFill>
              <a:schemeClr val="bg1">
                <a:alpha val="3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4">
            <a:extLst>
              <a:ext uri="{FF2B5EF4-FFF2-40B4-BE49-F238E27FC236}">
                <a16:creationId xmlns:a16="http://schemas.microsoft.com/office/drawing/2014/main" id="{A02BF3A8-0C14-432F-98D3-73608A9009FE}"/>
              </a:ext>
            </a:extLst>
          </p:cNvPr>
          <p:cNvCxnSpPr>
            <a:cxnSpLocks/>
          </p:cNvCxnSpPr>
          <p:nvPr/>
        </p:nvCxnSpPr>
        <p:spPr>
          <a:xfrm>
            <a:off x="1051360" y="3268260"/>
            <a:ext cx="10585904" cy="0"/>
          </a:xfrm>
          <a:prstGeom prst="line">
            <a:avLst/>
          </a:prstGeom>
          <a:ln w="6350">
            <a:solidFill>
              <a:schemeClr val="bg1">
                <a:alpha val="3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F275021F-2699-47F6-A101-A4C4CCFAA2A2}"/>
              </a:ext>
            </a:extLst>
          </p:cNvPr>
          <p:cNvGrpSpPr>
            <a:grpSpLocks/>
          </p:cNvGrpSpPr>
          <p:nvPr/>
        </p:nvGrpSpPr>
        <p:grpSpPr>
          <a:xfrm>
            <a:off x="554736" y="1276350"/>
            <a:ext cx="184666" cy="2987865"/>
            <a:chOff x="953560" y="602828"/>
            <a:chExt cx="184666" cy="3563187"/>
          </a:xfrm>
        </p:grpSpPr>
        <p:cxnSp>
          <p:nvCxnSpPr>
            <p:cNvPr id="114" name="Straight Arrow Connector 30">
              <a:extLst>
                <a:ext uri="{FF2B5EF4-FFF2-40B4-BE49-F238E27FC236}">
                  <a16:creationId xmlns:a16="http://schemas.microsoft.com/office/drawing/2014/main" id="{2D983141-C50E-442F-B915-3EB9A6F534ED}"/>
                </a:ext>
              </a:extLst>
            </p:cNvPr>
            <p:cNvCxnSpPr>
              <a:cxnSpLocks/>
            </p:cNvCxnSpPr>
            <p:nvPr/>
          </p:nvCxnSpPr>
          <p:spPr>
            <a:xfrm>
              <a:off x="1045892" y="602828"/>
              <a:ext cx="1" cy="3563187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77DD968-643D-4A63-89F5-893CC6589D41}"/>
                </a:ext>
              </a:extLst>
            </p:cNvPr>
            <p:cNvSpPr txBox="1"/>
            <p:nvPr/>
          </p:nvSpPr>
          <p:spPr>
            <a:xfrm rot="16200000">
              <a:off x="-310509" y="2255155"/>
              <a:ext cx="2712804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400" dirty="0">
                  <a:cs typeface="Arial" panose="020B0604020202020204" pitchFamily="34" charset="0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"/>
                <a:defRPr lang="en-US" sz="1400" dirty="0"/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400" dirty="0"/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400" dirty="0"/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4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ru-RU" sz="1200" dirty="0">
                  <a:latin typeface="Montserrat" panose="00000500000000000000" pitchFamily="2" charset="-52"/>
                  <a:cs typeface="+mn-cs"/>
                </a:rPr>
                <a:t>Размер ущерба (тыс. руб.)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FC1A304D-5AAD-459D-82E1-DBAAB805C72A}"/>
              </a:ext>
            </a:extLst>
          </p:cNvPr>
          <p:cNvGrpSpPr/>
          <p:nvPr/>
        </p:nvGrpSpPr>
        <p:grpSpPr>
          <a:xfrm>
            <a:off x="1051360" y="4328803"/>
            <a:ext cx="10585904" cy="184666"/>
            <a:chOff x="1051360" y="4337430"/>
            <a:chExt cx="10585904" cy="184666"/>
          </a:xfrm>
        </p:grpSpPr>
        <p:cxnSp>
          <p:nvCxnSpPr>
            <p:cNvPr id="19" name="Straight Arrow Connector 30">
              <a:extLst>
                <a:ext uri="{FF2B5EF4-FFF2-40B4-BE49-F238E27FC236}">
                  <a16:creationId xmlns:a16="http://schemas.microsoft.com/office/drawing/2014/main" id="{F253B787-E965-4776-8FFA-AFF6631A08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1360" y="4429763"/>
              <a:ext cx="10585904" cy="0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69B8D7C6-7515-4C4C-8B81-45DBCBFFE6D5}"/>
                </a:ext>
              </a:extLst>
            </p:cNvPr>
            <p:cNvSpPr txBox="1"/>
            <p:nvPr/>
          </p:nvSpPr>
          <p:spPr>
            <a:xfrm>
              <a:off x="4531749" y="4337430"/>
              <a:ext cx="367752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400" dirty="0">
                  <a:cs typeface="Arial" panose="020B0604020202020204" pitchFamily="34" charset="0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"/>
                <a:defRPr lang="en-US" sz="1400" dirty="0"/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400" dirty="0"/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400" dirty="0"/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4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ru-RU" sz="1200" dirty="0">
                  <a:latin typeface="Montserrat" panose="00000500000000000000" pitchFamily="2" charset="-52"/>
                  <a:cs typeface="+mn-cs"/>
                </a:rPr>
                <a:t>Вероятность наступления в %</a:t>
              </a:r>
            </a:p>
          </p:txBody>
        </p:sp>
      </p:grpSp>
      <p:cxnSp>
        <p:nvCxnSpPr>
          <p:cNvPr id="118" name="Straight Connector 78">
            <a:extLst>
              <a:ext uri="{FF2B5EF4-FFF2-40B4-BE49-F238E27FC236}">
                <a16:creationId xmlns:a16="http://schemas.microsoft.com/office/drawing/2014/main" id="{E8D192A5-934B-4B84-B7B9-808C41109D37}"/>
              </a:ext>
            </a:extLst>
          </p:cNvPr>
          <p:cNvCxnSpPr>
            <a:cxnSpLocks/>
          </p:cNvCxnSpPr>
          <p:nvPr/>
        </p:nvCxnSpPr>
        <p:spPr>
          <a:xfrm>
            <a:off x="1051361" y="5275690"/>
            <a:ext cx="5455715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78">
            <a:extLst>
              <a:ext uri="{FF2B5EF4-FFF2-40B4-BE49-F238E27FC236}">
                <a16:creationId xmlns:a16="http://schemas.microsoft.com/office/drawing/2014/main" id="{F430193A-F678-4400-90D4-865FE197FC6E}"/>
              </a:ext>
            </a:extLst>
          </p:cNvPr>
          <p:cNvCxnSpPr>
            <a:cxnSpLocks/>
          </p:cNvCxnSpPr>
          <p:nvPr/>
        </p:nvCxnSpPr>
        <p:spPr>
          <a:xfrm>
            <a:off x="7055998" y="5275690"/>
            <a:ext cx="458126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41D39FC-2290-4511-9D92-6F752CABF659}"/>
              </a:ext>
            </a:extLst>
          </p:cNvPr>
          <p:cNvGrpSpPr/>
          <p:nvPr/>
        </p:nvGrpSpPr>
        <p:grpSpPr>
          <a:xfrm>
            <a:off x="1051361" y="5643665"/>
            <a:ext cx="10585903" cy="0"/>
            <a:chOff x="1051361" y="5631504"/>
            <a:chExt cx="10585903" cy="0"/>
          </a:xfrm>
        </p:grpSpPr>
        <p:cxnSp>
          <p:nvCxnSpPr>
            <p:cNvPr id="119" name="Straight Connector 78">
              <a:extLst>
                <a:ext uri="{FF2B5EF4-FFF2-40B4-BE49-F238E27FC236}">
                  <a16:creationId xmlns:a16="http://schemas.microsoft.com/office/drawing/2014/main" id="{2206FF52-E9ED-4957-9BE8-62F8AFFB1CBA}"/>
                </a:ext>
              </a:extLst>
            </p:cNvPr>
            <p:cNvCxnSpPr>
              <a:cxnSpLocks/>
            </p:cNvCxnSpPr>
            <p:nvPr/>
          </p:nvCxnSpPr>
          <p:spPr>
            <a:xfrm>
              <a:off x="1051361" y="5631504"/>
              <a:ext cx="5455715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8">
              <a:extLst>
                <a:ext uri="{FF2B5EF4-FFF2-40B4-BE49-F238E27FC236}">
                  <a16:creationId xmlns:a16="http://schemas.microsoft.com/office/drawing/2014/main" id="{5D7C5B95-550E-4D7E-B295-638F529F8144}"/>
                </a:ext>
              </a:extLst>
            </p:cNvPr>
            <p:cNvCxnSpPr>
              <a:cxnSpLocks/>
            </p:cNvCxnSpPr>
            <p:nvPr/>
          </p:nvCxnSpPr>
          <p:spPr>
            <a:xfrm>
              <a:off x="7055998" y="5631504"/>
              <a:ext cx="4581266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13452A8D-C9F2-4972-812B-D261BE8ED2F8}"/>
              </a:ext>
            </a:extLst>
          </p:cNvPr>
          <p:cNvGrpSpPr/>
          <p:nvPr/>
        </p:nvGrpSpPr>
        <p:grpSpPr>
          <a:xfrm>
            <a:off x="1051361" y="6011640"/>
            <a:ext cx="10585903" cy="0"/>
            <a:chOff x="1051361" y="6016144"/>
            <a:chExt cx="10585903" cy="0"/>
          </a:xfrm>
        </p:grpSpPr>
        <p:cxnSp>
          <p:nvCxnSpPr>
            <p:cNvPr id="120" name="Straight Connector 78">
              <a:extLst>
                <a:ext uri="{FF2B5EF4-FFF2-40B4-BE49-F238E27FC236}">
                  <a16:creationId xmlns:a16="http://schemas.microsoft.com/office/drawing/2014/main" id="{B6BC6B10-CF64-4DFC-9DEE-BD14648D6E29}"/>
                </a:ext>
              </a:extLst>
            </p:cNvPr>
            <p:cNvCxnSpPr>
              <a:cxnSpLocks/>
            </p:cNvCxnSpPr>
            <p:nvPr/>
          </p:nvCxnSpPr>
          <p:spPr>
            <a:xfrm>
              <a:off x="1051361" y="6016144"/>
              <a:ext cx="5455715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8">
              <a:extLst>
                <a:ext uri="{FF2B5EF4-FFF2-40B4-BE49-F238E27FC236}">
                  <a16:creationId xmlns:a16="http://schemas.microsoft.com/office/drawing/2014/main" id="{C6BF6E74-12A8-43F9-A0CA-86796FBE04ED}"/>
                </a:ext>
              </a:extLst>
            </p:cNvPr>
            <p:cNvCxnSpPr>
              <a:cxnSpLocks/>
            </p:cNvCxnSpPr>
            <p:nvPr/>
          </p:nvCxnSpPr>
          <p:spPr>
            <a:xfrm>
              <a:off x="7055998" y="6016144"/>
              <a:ext cx="4581266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4D1EFEFE-0256-4141-8208-CC6B14F412A2}"/>
              </a:ext>
            </a:extLst>
          </p:cNvPr>
          <p:cNvCxnSpPr>
            <a:cxnSpLocks/>
          </p:cNvCxnSpPr>
          <p:nvPr/>
        </p:nvCxnSpPr>
        <p:spPr>
          <a:xfrm flipV="1">
            <a:off x="6781537" y="4953203"/>
            <a:ext cx="0" cy="1380922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11">
            <a:extLst>
              <a:ext uri="{FF2B5EF4-FFF2-40B4-BE49-F238E27FC236}">
                <a16:creationId xmlns:a16="http://schemas.microsoft.com/office/drawing/2014/main" id="{1031950A-A620-491C-B282-F8DAF544C2CB}"/>
              </a:ext>
            </a:extLst>
          </p:cNvPr>
          <p:cNvCxnSpPr>
            <a:cxnSpLocks/>
          </p:cNvCxnSpPr>
          <p:nvPr/>
        </p:nvCxnSpPr>
        <p:spPr>
          <a:xfrm>
            <a:off x="8461490" y="1276350"/>
            <a:ext cx="0" cy="2987865"/>
          </a:xfrm>
          <a:prstGeom prst="line">
            <a:avLst/>
          </a:prstGeom>
          <a:ln w="6350">
            <a:solidFill>
              <a:schemeClr val="bg1">
                <a:alpha val="3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11">
            <a:extLst>
              <a:ext uri="{FF2B5EF4-FFF2-40B4-BE49-F238E27FC236}">
                <a16:creationId xmlns:a16="http://schemas.microsoft.com/office/drawing/2014/main" id="{34605CA7-FFB5-45D7-BDC7-0BD4558FA5F6}"/>
              </a:ext>
            </a:extLst>
          </p:cNvPr>
          <p:cNvCxnSpPr>
            <a:cxnSpLocks/>
          </p:cNvCxnSpPr>
          <p:nvPr/>
        </p:nvCxnSpPr>
        <p:spPr>
          <a:xfrm>
            <a:off x="9520080" y="1276350"/>
            <a:ext cx="0" cy="2987865"/>
          </a:xfrm>
          <a:prstGeom prst="line">
            <a:avLst/>
          </a:prstGeom>
          <a:ln w="6350">
            <a:solidFill>
              <a:schemeClr val="bg1">
                <a:alpha val="3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3">
            <a:extLst>
              <a:ext uri="{FF2B5EF4-FFF2-40B4-BE49-F238E27FC236}">
                <a16:creationId xmlns:a16="http://schemas.microsoft.com/office/drawing/2014/main" id="{F50AC01D-4622-461D-9D99-654963C48D99}"/>
              </a:ext>
            </a:extLst>
          </p:cNvPr>
          <p:cNvCxnSpPr>
            <a:cxnSpLocks/>
          </p:cNvCxnSpPr>
          <p:nvPr/>
        </p:nvCxnSpPr>
        <p:spPr>
          <a:xfrm>
            <a:off x="3168540" y="1276350"/>
            <a:ext cx="0" cy="2987865"/>
          </a:xfrm>
          <a:prstGeom prst="line">
            <a:avLst/>
          </a:prstGeom>
          <a:ln w="6350">
            <a:solidFill>
              <a:schemeClr val="bg1">
                <a:alpha val="3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11">
            <a:extLst>
              <a:ext uri="{FF2B5EF4-FFF2-40B4-BE49-F238E27FC236}">
                <a16:creationId xmlns:a16="http://schemas.microsoft.com/office/drawing/2014/main" id="{678ABD31-B1F9-487B-9885-D545C2CE9194}"/>
              </a:ext>
            </a:extLst>
          </p:cNvPr>
          <p:cNvCxnSpPr>
            <a:cxnSpLocks/>
          </p:cNvCxnSpPr>
          <p:nvPr/>
        </p:nvCxnSpPr>
        <p:spPr>
          <a:xfrm>
            <a:off x="10578670" y="1276350"/>
            <a:ext cx="0" cy="2987865"/>
          </a:xfrm>
          <a:prstGeom prst="line">
            <a:avLst/>
          </a:prstGeom>
          <a:ln w="6350">
            <a:solidFill>
              <a:schemeClr val="bg1">
                <a:alpha val="3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78">
            <a:extLst>
              <a:ext uri="{FF2B5EF4-FFF2-40B4-BE49-F238E27FC236}">
                <a16:creationId xmlns:a16="http://schemas.microsoft.com/office/drawing/2014/main" id="{0761E310-2E78-404E-89B4-13561A7C6DF1}"/>
              </a:ext>
            </a:extLst>
          </p:cNvPr>
          <p:cNvCxnSpPr>
            <a:cxnSpLocks/>
          </p:cNvCxnSpPr>
          <p:nvPr/>
        </p:nvCxnSpPr>
        <p:spPr>
          <a:xfrm>
            <a:off x="7055998" y="4907715"/>
            <a:ext cx="4581266" cy="0"/>
          </a:xfrm>
          <a:prstGeom prst="line">
            <a:avLst/>
          </a:prstGeom>
          <a:ln w="12700">
            <a:solidFill>
              <a:srgbClr val="4E5D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8">
            <a:extLst>
              <a:ext uri="{FF2B5EF4-FFF2-40B4-BE49-F238E27FC236}">
                <a16:creationId xmlns:a16="http://schemas.microsoft.com/office/drawing/2014/main" id="{0893E909-7B5E-4245-8BF6-75F92D362467}"/>
              </a:ext>
            </a:extLst>
          </p:cNvPr>
          <p:cNvCxnSpPr>
            <a:cxnSpLocks/>
          </p:cNvCxnSpPr>
          <p:nvPr/>
        </p:nvCxnSpPr>
        <p:spPr>
          <a:xfrm>
            <a:off x="1051361" y="4907715"/>
            <a:ext cx="5455715" cy="0"/>
          </a:xfrm>
          <a:prstGeom prst="line">
            <a:avLst/>
          </a:prstGeom>
          <a:ln w="12700">
            <a:solidFill>
              <a:srgbClr val="4E5D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250822D5-8B62-4B97-AE60-4A4DBDD46228}"/>
              </a:ext>
            </a:extLst>
          </p:cNvPr>
          <p:cNvSpPr txBox="1">
            <a:spLocks/>
          </p:cNvSpPr>
          <p:nvPr/>
        </p:nvSpPr>
        <p:spPr>
          <a:xfrm>
            <a:off x="554736" y="506699"/>
            <a:ext cx="4141089" cy="33855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sz="2200" b="1" dirty="0">
                <a:latin typeface="Montserrat" panose="00000500000000000000" pitchFamily="2" charset="-52"/>
                <a:cs typeface="+mn-cs"/>
              </a:rPr>
              <a:t>Риски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5B5C521-3867-4DA5-B6F3-0CBF9135F52D}"/>
              </a:ext>
            </a:extLst>
          </p:cNvPr>
          <p:cNvSpPr txBox="1">
            <a:spLocks/>
          </p:cNvSpPr>
          <p:nvPr/>
        </p:nvSpPr>
        <p:spPr>
          <a:xfrm>
            <a:off x="7886702" y="4646783"/>
            <a:ext cx="1969280" cy="21544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b="1" dirty="0">
                <a:latin typeface="Montserrat" panose="00000500000000000000" pitchFamily="2" charset="-52"/>
                <a:cs typeface="+mn-cs"/>
              </a:rPr>
              <a:t>Наименование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BA8F5B0-E630-4921-9678-BB5DD34D00C3}"/>
              </a:ext>
            </a:extLst>
          </p:cNvPr>
          <p:cNvSpPr txBox="1">
            <a:spLocks/>
          </p:cNvSpPr>
          <p:nvPr/>
        </p:nvSpPr>
        <p:spPr>
          <a:xfrm>
            <a:off x="1886873" y="4646783"/>
            <a:ext cx="2838919" cy="21544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b="1" dirty="0">
                <a:latin typeface="Montserrat" panose="00000500000000000000" pitchFamily="2" charset="-52"/>
                <a:cs typeface="+mn-cs"/>
              </a:rPr>
              <a:t>Наименование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0408A56-667C-475C-B689-A643B8D4C149}"/>
              </a:ext>
            </a:extLst>
          </p:cNvPr>
          <p:cNvSpPr txBox="1"/>
          <p:nvPr/>
        </p:nvSpPr>
        <p:spPr>
          <a:xfrm>
            <a:off x="7055998" y="4646783"/>
            <a:ext cx="218008" cy="215444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b="1" dirty="0">
                <a:latin typeface="Montserrat" panose="00000500000000000000" pitchFamily="2" charset="-52"/>
                <a:cs typeface="+mn-cs"/>
              </a:rPr>
              <a:t>№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5C24506-F6EF-45ED-9E8B-A28CBCB11428}"/>
              </a:ext>
            </a:extLst>
          </p:cNvPr>
          <p:cNvSpPr txBox="1"/>
          <p:nvPr/>
        </p:nvSpPr>
        <p:spPr>
          <a:xfrm>
            <a:off x="1051361" y="4646783"/>
            <a:ext cx="218008" cy="215444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b="1" dirty="0">
                <a:latin typeface="Montserrat" panose="00000500000000000000" pitchFamily="2" charset="-52"/>
                <a:cs typeface="+mn-cs"/>
              </a:rPr>
              <a:t>№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8C755A7-DBF6-4466-8509-52DDED170C58}"/>
              </a:ext>
            </a:extLst>
          </p:cNvPr>
          <p:cNvSpPr txBox="1">
            <a:spLocks/>
          </p:cNvSpPr>
          <p:nvPr/>
        </p:nvSpPr>
        <p:spPr>
          <a:xfrm>
            <a:off x="5000253" y="4646783"/>
            <a:ext cx="1298432" cy="215444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b="1" dirty="0">
                <a:latin typeface="Montserrat" panose="00000500000000000000" pitchFamily="2" charset="-52"/>
                <a:cs typeface="+mn-cs"/>
              </a:rPr>
              <a:t>Вероятность</a:t>
            </a:r>
            <a:endParaRPr lang="ru-RU" dirty="0">
              <a:latin typeface="Montserrat" panose="00000500000000000000" pitchFamily="2" charset="-52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D7490AB-0631-49B6-AF37-42BBDDAFE354}"/>
              </a:ext>
            </a:extLst>
          </p:cNvPr>
          <p:cNvSpPr txBox="1">
            <a:spLocks/>
          </p:cNvSpPr>
          <p:nvPr/>
        </p:nvSpPr>
        <p:spPr>
          <a:xfrm>
            <a:off x="10385313" y="4646783"/>
            <a:ext cx="1251946" cy="215444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b="1" dirty="0">
                <a:latin typeface="Montserrat" panose="00000500000000000000" pitchFamily="2" charset="-52"/>
                <a:cs typeface="+mn-cs"/>
              </a:rPr>
              <a:t>Вероятность</a:t>
            </a:r>
            <a:endParaRPr lang="ru-RU" dirty="0">
              <a:latin typeface="Montserrat" panose="00000500000000000000" pitchFamily="2" charset="-52"/>
              <a:cs typeface="+mn-cs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FAFA1F58-9930-4611-B88C-87AFAED5D577}"/>
              </a:ext>
            </a:extLst>
          </p:cNvPr>
          <p:cNvGrpSpPr/>
          <p:nvPr/>
        </p:nvGrpSpPr>
        <p:grpSpPr>
          <a:xfrm>
            <a:off x="1051361" y="5321178"/>
            <a:ext cx="10191559" cy="276999"/>
            <a:chOff x="1051361" y="5320846"/>
            <a:chExt cx="10191559" cy="276999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CF14178-3DB8-4B88-9802-CB8BF515895B}"/>
                </a:ext>
              </a:extLst>
            </p:cNvPr>
            <p:cNvSpPr txBox="1">
              <a:spLocks/>
            </p:cNvSpPr>
            <p:nvPr/>
          </p:nvSpPr>
          <p:spPr>
            <a:xfrm>
              <a:off x="7886702" y="5367012"/>
              <a:ext cx="1969280" cy="184666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400" dirty="0">
                  <a:cs typeface="Arial" panose="020B0604020202020204" pitchFamily="34" charset="0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"/>
                <a:defRPr lang="en-US" sz="1400" dirty="0"/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400" dirty="0"/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400" dirty="0"/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4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ru-RU" sz="1200" dirty="0">
                  <a:latin typeface="Montserrat" panose="00000500000000000000" pitchFamily="2" charset="-52"/>
                  <a:cs typeface="+mn-cs"/>
                </a:rPr>
                <a:t>Имидж и репутация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DC6DAEE-560A-47D8-9963-0DBA856A3816}"/>
                </a:ext>
              </a:extLst>
            </p:cNvPr>
            <p:cNvSpPr txBox="1">
              <a:spLocks/>
            </p:cNvSpPr>
            <p:nvPr/>
          </p:nvSpPr>
          <p:spPr>
            <a:xfrm>
              <a:off x="1886873" y="5367012"/>
              <a:ext cx="2838919" cy="184666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400" dirty="0">
                  <a:cs typeface="Arial" panose="020B0604020202020204" pitchFamily="34" charset="0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"/>
                <a:defRPr lang="en-US" sz="1400" dirty="0"/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400" dirty="0"/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400" dirty="0"/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4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ru-RU" sz="1200" dirty="0">
                  <a:latin typeface="Montserrat" panose="00000500000000000000" pitchFamily="2" charset="-52"/>
                  <a:cs typeface="+mn-cs"/>
                </a:rPr>
                <a:t>Неправильное позиционирование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6B888E8-3981-4CA1-8D08-BCE11B3DD27C}"/>
                </a:ext>
              </a:extLst>
            </p:cNvPr>
            <p:cNvSpPr txBox="1"/>
            <p:nvPr/>
          </p:nvSpPr>
          <p:spPr>
            <a:xfrm>
              <a:off x="1051361" y="5367012"/>
              <a:ext cx="546625" cy="184666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400" dirty="0">
                  <a:cs typeface="Arial" panose="020B0604020202020204" pitchFamily="34" charset="0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"/>
                <a:defRPr lang="en-US" sz="1400" dirty="0"/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400" dirty="0"/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400" dirty="0"/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4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ru-RU" sz="1200" b="1" dirty="0">
                  <a:latin typeface="Montserrat" panose="00000500000000000000" pitchFamily="2" charset="-52"/>
                  <a:cs typeface="+mn-cs"/>
                </a:rPr>
                <a:t>Риск 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4E7F9E2-3425-420B-BA30-08798606A1DE}"/>
                </a:ext>
              </a:extLst>
            </p:cNvPr>
            <p:cNvSpPr txBox="1"/>
            <p:nvPr/>
          </p:nvSpPr>
          <p:spPr>
            <a:xfrm>
              <a:off x="7055998" y="5367012"/>
              <a:ext cx="553037" cy="184666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400" dirty="0">
                  <a:cs typeface="Arial" panose="020B0604020202020204" pitchFamily="34" charset="0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"/>
                <a:defRPr lang="en-US" sz="1400" dirty="0"/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400" dirty="0"/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400" dirty="0"/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4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ru-RU" sz="1200" b="1" dirty="0">
                  <a:latin typeface="Montserrat" panose="00000500000000000000" pitchFamily="2" charset="-52"/>
                  <a:cs typeface="+mn-cs"/>
                </a:rPr>
                <a:t>Риск 6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C50176B-41E9-4E8F-B338-73886A007D41}"/>
                </a:ext>
              </a:extLst>
            </p:cNvPr>
            <p:cNvSpPr txBox="1">
              <a:spLocks/>
            </p:cNvSpPr>
            <p:nvPr/>
          </p:nvSpPr>
          <p:spPr>
            <a:xfrm>
              <a:off x="5410622" y="5320846"/>
              <a:ext cx="484107" cy="276999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400" dirty="0">
                  <a:cs typeface="Arial" panose="020B0604020202020204" pitchFamily="34" charset="0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"/>
                <a:defRPr lang="en-US" sz="1400" dirty="0"/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400" dirty="0"/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400" dirty="0"/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4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800" dirty="0">
                  <a:solidFill>
                    <a:srgbClr val="4E5D95"/>
                  </a:solidFill>
                  <a:latin typeface="Montserrat" panose="00000500000000000000" pitchFamily="2" charset="-52"/>
                  <a:cs typeface="+mn-cs"/>
                </a:rPr>
                <a:t>60%</a:t>
              </a:r>
              <a:endParaRPr lang="ru-RU" sz="1800" dirty="0">
                <a:solidFill>
                  <a:srgbClr val="4E5D95"/>
                </a:solidFill>
                <a:latin typeface="Montserrat" panose="00000500000000000000" pitchFamily="2" charset="-52"/>
                <a:cs typeface="+mn-cs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B71BCA40-346F-4B68-8F6D-78FC1D1B1592}"/>
                </a:ext>
              </a:extLst>
            </p:cNvPr>
            <p:cNvSpPr txBox="1">
              <a:spLocks/>
            </p:cNvSpPr>
            <p:nvPr/>
          </p:nvSpPr>
          <p:spPr>
            <a:xfrm>
              <a:off x="10779652" y="5320846"/>
              <a:ext cx="463268" cy="276999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400" dirty="0">
                  <a:cs typeface="Arial" panose="020B0604020202020204" pitchFamily="34" charset="0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"/>
                <a:defRPr lang="en-US" sz="1400" dirty="0"/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400" dirty="0"/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400" dirty="0"/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4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800" dirty="0">
                  <a:solidFill>
                    <a:srgbClr val="4E5D95"/>
                  </a:solidFill>
                  <a:latin typeface="Montserrat" panose="00000500000000000000" pitchFamily="2" charset="-52"/>
                  <a:cs typeface="+mn-cs"/>
                </a:rPr>
                <a:t>65%</a:t>
              </a:r>
              <a:endParaRPr lang="ru-RU" sz="1800" dirty="0">
                <a:solidFill>
                  <a:srgbClr val="4E5D95"/>
                </a:solidFill>
                <a:latin typeface="Montserrat" panose="00000500000000000000" pitchFamily="2" charset="-52"/>
                <a:cs typeface="+mn-cs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FC72AE0-A54D-4662-9D5B-7C53B3C6961C}"/>
              </a:ext>
            </a:extLst>
          </p:cNvPr>
          <p:cNvGrpSpPr/>
          <p:nvPr/>
        </p:nvGrpSpPr>
        <p:grpSpPr>
          <a:xfrm>
            <a:off x="1051361" y="5689153"/>
            <a:ext cx="10185949" cy="276999"/>
            <a:chOff x="1051361" y="5672793"/>
            <a:chExt cx="10185949" cy="276999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4E92DF0-02F7-44AC-89DA-28E5D2064EBA}"/>
                </a:ext>
              </a:extLst>
            </p:cNvPr>
            <p:cNvSpPr txBox="1">
              <a:spLocks/>
            </p:cNvSpPr>
            <p:nvPr/>
          </p:nvSpPr>
          <p:spPr>
            <a:xfrm>
              <a:off x="7886702" y="5718959"/>
              <a:ext cx="1969280" cy="184666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400" dirty="0">
                  <a:cs typeface="Arial" panose="020B0604020202020204" pitchFamily="34" charset="0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"/>
                <a:defRPr lang="en-US" sz="1400" dirty="0"/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400" dirty="0"/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400" dirty="0"/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4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ru-RU" sz="1200" dirty="0">
                  <a:latin typeface="Montserrat" panose="00000500000000000000" pitchFamily="2" charset="-52"/>
                  <a:cs typeface="+mn-cs"/>
                </a:rPr>
                <a:t>Технические проблемы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C811409-B811-4C66-BE51-5F9F2D677906}"/>
                </a:ext>
              </a:extLst>
            </p:cNvPr>
            <p:cNvSpPr txBox="1">
              <a:spLocks/>
            </p:cNvSpPr>
            <p:nvPr/>
          </p:nvSpPr>
          <p:spPr>
            <a:xfrm>
              <a:off x="1886873" y="5718959"/>
              <a:ext cx="2838919" cy="184666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400" dirty="0">
                  <a:cs typeface="Arial" panose="020B0604020202020204" pitchFamily="34" charset="0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"/>
                <a:defRPr lang="en-US" sz="1400" dirty="0"/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400" dirty="0"/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400" dirty="0"/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4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ru-RU" sz="1200" dirty="0">
                  <a:latin typeface="Montserrat" panose="00000500000000000000" pitchFamily="2" charset="-52"/>
                  <a:cs typeface="+mn-cs"/>
                </a:rPr>
                <a:t>Финансовые риски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512FE7F-46C2-4D47-9EA5-8744E733591C}"/>
                </a:ext>
              </a:extLst>
            </p:cNvPr>
            <p:cNvSpPr txBox="1"/>
            <p:nvPr/>
          </p:nvSpPr>
          <p:spPr>
            <a:xfrm>
              <a:off x="1051361" y="5718959"/>
              <a:ext cx="546625" cy="184666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400" dirty="0">
                  <a:cs typeface="Arial" panose="020B0604020202020204" pitchFamily="34" charset="0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"/>
                <a:defRPr lang="en-US" sz="1400" dirty="0"/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400" dirty="0"/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400" dirty="0"/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4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ru-RU" sz="1200" b="1" dirty="0">
                  <a:latin typeface="Montserrat" panose="00000500000000000000" pitchFamily="2" charset="-52"/>
                  <a:cs typeface="+mn-cs"/>
                </a:rPr>
                <a:t>Риск 3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ECE3D8F-F47A-469B-9D5F-33F3C2126951}"/>
                </a:ext>
              </a:extLst>
            </p:cNvPr>
            <p:cNvSpPr txBox="1"/>
            <p:nvPr/>
          </p:nvSpPr>
          <p:spPr>
            <a:xfrm>
              <a:off x="7055998" y="5718959"/>
              <a:ext cx="551433" cy="184666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400" dirty="0">
                  <a:cs typeface="Arial" panose="020B0604020202020204" pitchFamily="34" charset="0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"/>
                <a:defRPr lang="en-US" sz="1400" dirty="0"/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400" dirty="0"/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400" dirty="0"/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4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ru-RU" sz="1200" b="1" dirty="0">
                  <a:latin typeface="Montserrat" panose="00000500000000000000" pitchFamily="2" charset="-52"/>
                  <a:cs typeface="+mn-cs"/>
                </a:rPr>
                <a:t>Риск 7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721F7BE8-93C1-4860-9FB5-3332FFF853E3}"/>
                </a:ext>
              </a:extLst>
            </p:cNvPr>
            <p:cNvSpPr txBox="1">
              <a:spLocks/>
            </p:cNvSpPr>
            <p:nvPr/>
          </p:nvSpPr>
          <p:spPr>
            <a:xfrm>
              <a:off x="5420240" y="5672793"/>
              <a:ext cx="474489" cy="276999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400" dirty="0">
                  <a:cs typeface="Arial" panose="020B0604020202020204" pitchFamily="34" charset="0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"/>
                <a:defRPr lang="en-US" sz="1400" dirty="0"/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400" dirty="0"/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400" dirty="0"/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4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800" dirty="0">
                  <a:solidFill>
                    <a:srgbClr val="4E5D95"/>
                  </a:solidFill>
                  <a:latin typeface="Montserrat" panose="00000500000000000000" pitchFamily="2" charset="-52"/>
                  <a:cs typeface="+mn-cs"/>
                </a:rPr>
                <a:t>50%</a:t>
              </a:r>
              <a:endParaRPr lang="ru-RU" sz="1800" dirty="0">
                <a:solidFill>
                  <a:srgbClr val="4E5D95"/>
                </a:solidFill>
                <a:latin typeface="Montserrat" panose="00000500000000000000" pitchFamily="2" charset="-52"/>
                <a:cs typeface="+mn-cs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2D42D1D9-5907-4D50-9108-DACA748A95C0}"/>
                </a:ext>
              </a:extLst>
            </p:cNvPr>
            <p:cNvSpPr txBox="1">
              <a:spLocks/>
            </p:cNvSpPr>
            <p:nvPr/>
          </p:nvSpPr>
          <p:spPr>
            <a:xfrm>
              <a:off x="10785263" y="5672793"/>
              <a:ext cx="452047" cy="276999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400" dirty="0">
                  <a:cs typeface="Arial" panose="020B0604020202020204" pitchFamily="34" charset="0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"/>
                <a:defRPr lang="en-US" sz="1400" dirty="0"/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400" dirty="0"/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400" dirty="0"/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4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800" dirty="0">
                  <a:solidFill>
                    <a:srgbClr val="4E5D95"/>
                  </a:solidFill>
                  <a:latin typeface="Montserrat" panose="00000500000000000000" pitchFamily="2" charset="-52"/>
                  <a:cs typeface="+mn-cs"/>
                </a:rPr>
                <a:t>35%</a:t>
              </a:r>
              <a:endParaRPr lang="ru-RU" sz="1800" dirty="0">
                <a:solidFill>
                  <a:srgbClr val="4E5D95"/>
                </a:solidFill>
                <a:latin typeface="Montserrat" panose="00000500000000000000" pitchFamily="2" charset="-52"/>
                <a:cs typeface="+mn-cs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3FC604EB-3A6C-4589-8975-1E390AA2747D}"/>
              </a:ext>
            </a:extLst>
          </p:cNvPr>
          <p:cNvSpPr txBox="1">
            <a:spLocks/>
          </p:cNvSpPr>
          <p:nvPr/>
        </p:nvSpPr>
        <p:spPr>
          <a:xfrm>
            <a:off x="7886702" y="4999369"/>
            <a:ext cx="1969280" cy="184666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1200" dirty="0">
                <a:latin typeface="Montserrat" panose="00000500000000000000" pitchFamily="2" charset="-52"/>
                <a:cs typeface="+mn-cs"/>
              </a:rPr>
              <a:t>Качество продуктов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5CE2D75-B990-41C5-80EB-19FE51A31EC8}"/>
              </a:ext>
            </a:extLst>
          </p:cNvPr>
          <p:cNvSpPr txBox="1">
            <a:spLocks/>
          </p:cNvSpPr>
          <p:nvPr/>
        </p:nvSpPr>
        <p:spPr>
          <a:xfrm>
            <a:off x="1886873" y="4999369"/>
            <a:ext cx="2838919" cy="184666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1200" dirty="0">
                <a:latin typeface="Montserrat" panose="00000500000000000000" pitchFamily="2" charset="-52"/>
                <a:cs typeface="+mn-cs"/>
              </a:rPr>
              <a:t>Конкуренция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556BFCE-F6D0-4CD2-8761-BA913E68BE56}"/>
              </a:ext>
            </a:extLst>
          </p:cNvPr>
          <p:cNvSpPr txBox="1"/>
          <p:nvPr/>
        </p:nvSpPr>
        <p:spPr>
          <a:xfrm>
            <a:off x="1051361" y="4999369"/>
            <a:ext cx="516167" cy="184666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1200" b="1" dirty="0">
                <a:latin typeface="Montserrat" panose="00000500000000000000" pitchFamily="2" charset="-52"/>
                <a:cs typeface="+mn-cs"/>
              </a:rPr>
              <a:t>Риск 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085CDF5-5545-4297-9B82-43D46A24883A}"/>
              </a:ext>
            </a:extLst>
          </p:cNvPr>
          <p:cNvSpPr txBox="1"/>
          <p:nvPr/>
        </p:nvSpPr>
        <p:spPr>
          <a:xfrm>
            <a:off x="7055998" y="4999369"/>
            <a:ext cx="546625" cy="184666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1200" b="1" dirty="0">
                <a:latin typeface="Montserrat" panose="00000500000000000000" pitchFamily="2" charset="-52"/>
                <a:cs typeface="+mn-cs"/>
              </a:rPr>
              <a:t>Риск 5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6C2445A-E6BA-4CD5-BC9E-0007D6FD5EA4}"/>
              </a:ext>
            </a:extLst>
          </p:cNvPr>
          <p:cNvSpPr txBox="1">
            <a:spLocks/>
          </p:cNvSpPr>
          <p:nvPr/>
        </p:nvSpPr>
        <p:spPr>
          <a:xfrm>
            <a:off x="5415431" y="4953203"/>
            <a:ext cx="479298" cy="27699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>
                <a:solidFill>
                  <a:srgbClr val="4E5D95"/>
                </a:solidFill>
                <a:latin typeface="Montserrat" panose="00000500000000000000" pitchFamily="2" charset="-52"/>
                <a:cs typeface="+mn-cs"/>
              </a:rPr>
              <a:t>70%</a:t>
            </a:r>
            <a:endParaRPr lang="ru-RU" sz="1800" dirty="0">
              <a:solidFill>
                <a:srgbClr val="4E5D95"/>
              </a:solidFill>
              <a:latin typeface="Montserrat" panose="00000500000000000000" pitchFamily="2" charset="-52"/>
              <a:cs typeface="+mn-cs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C67C9BC-3644-47E3-96A1-8FF2A59028E9}"/>
              </a:ext>
            </a:extLst>
          </p:cNvPr>
          <p:cNvSpPr txBox="1">
            <a:spLocks/>
          </p:cNvSpPr>
          <p:nvPr/>
        </p:nvSpPr>
        <p:spPr>
          <a:xfrm>
            <a:off x="10769233" y="4953203"/>
            <a:ext cx="484107" cy="27699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>
                <a:solidFill>
                  <a:srgbClr val="4E5D95"/>
                </a:solidFill>
                <a:latin typeface="Montserrat" panose="00000500000000000000" pitchFamily="2" charset="-52"/>
                <a:cs typeface="+mn-cs"/>
              </a:rPr>
              <a:t>60%</a:t>
            </a:r>
            <a:endParaRPr lang="ru-RU" sz="1800" dirty="0">
              <a:solidFill>
                <a:srgbClr val="4E5D95"/>
              </a:solidFill>
              <a:latin typeface="Montserrat" panose="00000500000000000000" pitchFamily="2" charset="-52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0A8EA86-FFA7-45CD-9173-59A44739DC22}"/>
              </a:ext>
            </a:extLst>
          </p:cNvPr>
          <p:cNvSpPr txBox="1">
            <a:spLocks/>
          </p:cNvSpPr>
          <p:nvPr/>
        </p:nvSpPr>
        <p:spPr>
          <a:xfrm>
            <a:off x="7886702" y="6103292"/>
            <a:ext cx="1969280" cy="184666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1200" dirty="0">
                <a:latin typeface="Montserrat" panose="00000500000000000000" pitchFamily="2" charset="-52"/>
                <a:cs typeface="+mn-cs"/>
              </a:rPr>
              <a:t>Юридические аспекты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1042A24E-6E29-48B2-BEB8-E229E5232D5D}"/>
              </a:ext>
            </a:extLst>
          </p:cNvPr>
          <p:cNvSpPr txBox="1">
            <a:spLocks/>
          </p:cNvSpPr>
          <p:nvPr/>
        </p:nvSpPr>
        <p:spPr>
          <a:xfrm>
            <a:off x="1886873" y="6103292"/>
            <a:ext cx="2838919" cy="184666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1200" dirty="0">
                <a:latin typeface="Montserrat" panose="00000500000000000000" pitchFamily="2" charset="-52"/>
                <a:cs typeface="+mn-cs"/>
              </a:rPr>
              <a:t>Низкая осведомленность о бренде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6EF389C-B255-4641-B732-08560CE54283}"/>
              </a:ext>
            </a:extLst>
          </p:cNvPr>
          <p:cNvSpPr txBox="1"/>
          <p:nvPr/>
        </p:nvSpPr>
        <p:spPr>
          <a:xfrm>
            <a:off x="1051361" y="6103292"/>
            <a:ext cx="561051" cy="184666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1200" b="1" dirty="0">
                <a:latin typeface="Montserrat" panose="00000500000000000000" pitchFamily="2" charset="-52"/>
                <a:cs typeface="+mn-cs"/>
              </a:rPr>
              <a:t>Риск 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32607A4-5859-45A1-8E8F-6798C61035D5}"/>
              </a:ext>
            </a:extLst>
          </p:cNvPr>
          <p:cNvSpPr txBox="1"/>
          <p:nvPr/>
        </p:nvSpPr>
        <p:spPr>
          <a:xfrm>
            <a:off x="7055998" y="6103292"/>
            <a:ext cx="556243" cy="184666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1200" b="1" dirty="0">
                <a:latin typeface="Montserrat" panose="00000500000000000000" pitchFamily="2" charset="-52"/>
                <a:cs typeface="+mn-cs"/>
              </a:rPr>
              <a:t>Риск 8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91933F2-84D7-4EB3-9DE1-59B5C18D4588}"/>
              </a:ext>
            </a:extLst>
          </p:cNvPr>
          <p:cNvSpPr txBox="1">
            <a:spLocks/>
          </p:cNvSpPr>
          <p:nvPr/>
        </p:nvSpPr>
        <p:spPr>
          <a:xfrm>
            <a:off x="5404210" y="6057126"/>
            <a:ext cx="490519" cy="27699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>
                <a:solidFill>
                  <a:srgbClr val="4E5D95"/>
                </a:solidFill>
                <a:latin typeface="Montserrat" panose="00000500000000000000" pitchFamily="2" charset="-52"/>
                <a:cs typeface="+mn-cs"/>
              </a:rPr>
              <a:t>80%</a:t>
            </a:r>
            <a:endParaRPr lang="ru-RU" sz="1800" dirty="0">
              <a:solidFill>
                <a:srgbClr val="4E5D95"/>
              </a:solidFill>
              <a:latin typeface="Montserrat" panose="00000500000000000000" pitchFamily="2" charset="-52"/>
              <a:cs typeface="+mn-cs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BE805732-40CD-405C-B94B-E1D4CED897CD}"/>
              </a:ext>
            </a:extLst>
          </p:cNvPr>
          <p:cNvSpPr txBox="1">
            <a:spLocks/>
          </p:cNvSpPr>
          <p:nvPr/>
        </p:nvSpPr>
        <p:spPr>
          <a:xfrm>
            <a:off x="10774843" y="6057126"/>
            <a:ext cx="472886" cy="27699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>
                <a:solidFill>
                  <a:srgbClr val="4E5D95"/>
                </a:solidFill>
                <a:latin typeface="Montserrat" panose="00000500000000000000" pitchFamily="2" charset="-52"/>
                <a:cs typeface="+mn-cs"/>
              </a:rPr>
              <a:t>30%</a:t>
            </a:r>
            <a:endParaRPr lang="ru-RU" sz="1800" dirty="0">
              <a:solidFill>
                <a:srgbClr val="4E5D95"/>
              </a:solidFill>
              <a:latin typeface="Montserrat" panose="00000500000000000000" pitchFamily="2" charset="-52"/>
              <a:cs typeface="+mn-cs"/>
            </a:endParaRPr>
          </a:p>
        </p:txBody>
      </p:sp>
      <p:sp>
        <p:nvSpPr>
          <p:cNvPr id="41" name="Rectangle: Rounded Corners 59">
            <a:extLst>
              <a:ext uri="{FF2B5EF4-FFF2-40B4-BE49-F238E27FC236}">
                <a16:creationId xmlns:a16="http://schemas.microsoft.com/office/drawing/2014/main" id="{3BF0ECED-F84F-460B-AEF8-91702A846873}"/>
              </a:ext>
            </a:extLst>
          </p:cNvPr>
          <p:cNvSpPr/>
          <p:nvPr/>
        </p:nvSpPr>
        <p:spPr>
          <a:xfrm>
            <a:off x="8183306" y="2089712"/>
            <a:ext cx="663315" cy="2683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noFill/>
          </a:ln>
          <a:effectLst>
            <a:outerShdw blurRad="177800" algn="tl" rotWithShape="0">
              <a:schemeClr val="bg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ctr">
            <a:noAutofit/>
          </a:bodyPr>
          <a:lstStyle/>
          <a:p>
            <a:pPr algn="ctr"/>
            <a:r>
              <a:rPr lang="ru-RU" sz="1200" dirty="0">
                <a:solidFill>
                  <a:srgbClr val="4E5D95"/>
                </a:solidFill>
                <a:latin typeface="Montserrat" panose="00000500000000000000" pitchFamily="2" charset="-52"/>
              </a:rPr>
              <a:t>Риск 1</a:t>
            </a:r>
            <a:endParaRPr lang="en-US" sz="1200" dirty="0">
              <a:solidFill>
                <a:srgbClr val="4E5D95"/>
              </a:solidFill>
              <a:latin typeface="Montserrat" panose="00000500000000000000" pitchFamily="2" charset="-52"/>
            </a:endParaRPr>
          </a:p>
        </p:txBody>
      </p:sp>
      <p:sp>
        <p:nvSpPr>
          <p:cNvPr id="26" name="Rectangle: Rounded Corners 44">
            <a:extLst>
              <a:ext uri="{FF2B5EF4-FFF2-40B4-BE49-F238E27FC236}">
                <a16:creationId xmlns:a16="http://schemas.microsoft.com/office/drawing/2014/main" id="{FB0EC933-05B3-405F-B6D1-283F1F3D2947}"/>
              </a:ext>
            </a:extLst>
          </p:cNvPr>
          <p:cNvSpPr/>
          <p:nvPr/>
        </p:nvSpPr>
        <p:spPr>
          <a:xfrm>
            <a:off x="7212470" y="2587689"/>
            <a:ext cx="696925" cy="2683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noFill/>
          </a:ln>
          <a:effectLst>
            <a:outerShdw blurRad="177800" algn="tl" rotWithShape="0">
              <a:schemeClr val="bg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ctr">
            <a:noAutofit/>
          </a:bodyPr>
          <a:lstStyle/>
          <a:p>
            <a:pPr algn="ctr"/>
            <a:r>
              <a:rPr lang="ru-RU" sz="1200" dirty="0">
                <a:solidFill>
                  <a:srgbClr val="4E5D95"/>
                </a:solidFill>
                <a:latin typeface="Montserrat" panose="00000500000000000000" pitchFamily="2" charset="-52"/>
              </a:rPr>
              <a:t>Риск 2</a:t>
            </a:r>
            <a:endParaRPr lang="en-US" sz="1200" dirty="0">
              <a:solidFill>
                <a:srgbClr val="4E5D95"/>
              </a:solidFill>
              <a:latin typeface="Montserrat" panose="00000500000000000000" pitchFamily="2" charset="-52"/>
            </a:endParaRPr>
          </a:p>
        </p:txBody>
      </p:sp>
      <p:sp>
        <p:nvSpPr>
          <p:cNvPr id="32" name="Rectangle: Rounded Corners 50">
            <a:extLst>
              <a:ext uri="{FF2B5EF4-FFF2-40B4-BE49-F238E27FC236}">
                <a16:creationId xmlns:a16="http://schemas.microsoft.com/office/drawing/2014/main" id="{ED4391A2-568E-4330-AE7A-81FFE6C2CC19}"/>
              </a:ext>
            </a:extLst>
          </p:cNvPr>
          <p:cNvSpPr/>
          <p:nvPr/>
        </p:nvSpPr>
        <p:spPr>
          <a:xfrm>
            <a:off x="6189447" y="2858672"/>
            <a:ext cx="695245" cy="2683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noFill/>
          </a:ln>
          <a:effectLst>
            <a:outerShdw blurRad="177800" algn="tl" rotWithShape="0">
              <a:schemeClr val="bg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ctr">
            <a:noAutofit/>
          </a:bodyPr>
          <a:lstStyle/>
          <a:p>
            <a:pPr algn="ctr"/>
            <a:r>
              <a:rPr lang="ru-RU" sz="1200" dirty="0">
                <a:solidFill>
                  <a:srgbClr val="4E5D95"/>
                </a:solidFill>
                <a:latin typeface="Montserrat" panose="00000500000000000000" pitchFamily="2" charset="-52"/>
              </a:rPr>
              <a:t>Риск 3</a:t>
            </a:r>
            <a:endParaRPr lang="en-US" sz="1200" dirty="0">
              <a:solidFill>
                <a:srgbClr val="4E5D95"/>
              </a:solidFill>
              <a:latin typeface="Montserrat" panose="00000500000000000000" pitchFamily="2" charset="-52"/>
            </a:endParaRPr>
          </a:p>
        </p:txBody>
      </p:sp>
      <p:sp>
        <p:nvSpPr>
          <p:cNvPr id="29" name="Rectangle: Rounded Corners 47">
            <a:extLst>
              <a:ext uri="{FF2B5EF4-FFF2-40B4-BE49-F238E27FC236}">
                <a16:creationId xmlns:a16="http://schemas.microsoft.com/office/drawing/2014/main" id="{664CB7FC-0F66-42D9-8508-1FFC43A47EA1}"/>
              </a:ext>
            </a:extLst>
          </p:cNvPr>
          <p:cNvSpPr/>
          <p:nvPr/>
        </p:nvSpPr>
        <p:spPr>
          <a:xfrm>
            <a:off x="7055278" y="2130171"/>
            <a:ext cx="695245" cy="2683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noFill/>
          </a:ln>
          <a:effectLst>
            <a:outerShdw blurRad="177800" algn="tl" rotWithShape="0">
              <a:schemeClr val="bg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ctr">
            <a:noAutofit/>
          </a:bodyPr>
          <a:lstStyle/>
          <a:p>
            <a:pPr algn="ctr"/>
            <a:r>
              <a:rPr lang="ru-RU" sz="1200" dirty="0">
                <a:solidFill>
                  <a:srgbClr val="4E5D95"/>
                </a:solidFill>
                <a:latin typeface="Montserrat" panose="00000500000000000000" pitchFamily="2" charset="-52"/>
              </a:rPr>
              <a:t>Риск 5</a:t>
            </a:r>
            <a:endParaRPr lang="en-US" sz="1200" dirty="0">
              <a:solidFill>
                <a:srgbClr val="4E5D95"/>
              </a:solidFill>
              <a:latin typeface="Montserrat" panose="00000500000000000000" pitchFamily="2" charset="-52"/>
            </a:endParaRPr>
          </a:p>
        </p:txBody>
      </p:sp>
      <p:sp>
        <p:nvSpPr>
          <p:cNvPr id="38" name="Rectangle: Rounded Corners 56">
            <a:extLst>
              <a:ext uri="{FF2B5EF4-FFF2-40B4-BE49-F238E27FC236}">
                <a16:creationId xmlns:a16="http://schemas.microsoft.com/office/drawing/2014/main" id="{054F6923-AE56-42E8-94B2-99784FDCA5D4}"/>
              </a:ext>
            </a:extLst>
          </p:cNvPr>
          <p:cNvSpPr/>
          <p:nvPr/>
        </p:nvSpPr>
        <p:spPr>
          <a:xfrm>
            <a:off x="9164892" y="2379053"/>
            <a:ext cx="710369" cy="2683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noFill/>
          </a:ln>
          <a:effectLst>
            <a:outerShdw blurRad="177800" algn="tl" rotWithShape="0">
              <a:schemeClr val="bg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ctr">
            <a:noAutofit/>
          </a:bodyPr>
          <a:lstStyle/>
          <a:p>
            <a:pPr algn="ctr"/>
            <a:r>
              <a:rPr lang="ru-RU" sz="1200" dirty="0">
                <a:solidFill>
                  <a:srgbClr val="4E5D95"/>
                </a:solidFill>
                <a:latin typeface="Montserrat" panose="00000500000000000000" pitchFamily="2" charset="-52"/>
              </a:rPr>
              <a:t>Риск 4</a:t>
            </a:r>
            <a:endParaRPr lang="en-US" sz="1200" dirty="0">
              <a:solidFill>
                <a:srgbClr val="4E5D95"/>
              </a:solidFill>
              <a:latin typeface="Montserrat" panose="00000500000000000000" pitchFamily="2" charset="-52"/>
            </a:endParaRPr>
          </a:p>
        </p:txBody>
      </p:sp>
      <p:sp>
        <p:nvSpPr>
          <p:cNvPr id="23" name="Rectangle: Rounded Corners 40">
            <a:extLst>
              <a:ext uri="{FF2B5EF4-FFF2-40B4-BE49-F238E27FC236}">
                <a16:creationId xmlns:a16="http://schemas.microsoft.com/office/drawing/2014/main" id="{BBEFBEB6-E316-41A1-B3F2-19252C08BED3}"/>
              </a:ext>
            </a:extLst>
          </p:cNvPr>
          <p:cNvSpPr/>
          <p:nvPr/>
        </p:nvSpPr>
        <p:spPr>
          <a:xfrm>
            <a:off x="4378362" y="1774329"/>
            <a:ext cx="700286" cy="2683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noFill/>
          </a:ln>
          <a:effectLst>
            <a:outerShdw blurRad="177800" algn="tl" rotWithShape="0">
              <a:schemeClr val="bg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ctr">
            <a:noAutofit/>
          </a:bodyPr>
          <a:lstStyle/>
          <a:p>
            <a:pPr algn="ctr"/>
            <a:r>
              <a:rPr lang="ru-RU" sz="1200" dirty="0">
                <a:solidFill>
                  <a:srgbClr val="4E5D95"/>
                </a:solidFill>
                <a:latin typeface="Montserrat" panose="00000500000000000000" pitchFamily="2" charset="-52"/>
              </a:rPr>
              <a:t>Риск 7</a:t>
            </a:r>
            <a:endParaRPr lang="en-US" sz="1200" dirty="0">
              <a:solidFill>
                <a:srgbClr val="4E5D95"/>
              </a:solidFill>
              <a:latin typeface="Montserrat" panose="00000500000000000000" pitchFamily="2" charset="-52"/>
            </a:endParaRPr>
          </a:p>
        </p:txBody>
      </p:sp>
      <p:sp>
        <p:nvSpPr>
          <p:cNvPr id="44" name="Rectangle: Rounded Corners 62">
            <a:extLst>
              <a:ext uri="{FF2B5EF4-FFF2-40B4-BE49-F238E27FC236}">
                <a16:creationId xmlns:a16="http://schemas.microsoft.com/office/drawing/2014/main" id="{988B5215-B4F9-44D7-9525-94C73F8B1F57}"/>
              </a:ext>
            </a:extLst>
          </p:cNvPr>
          <p:cNvSpPr/>
          <p:nvPr/>
        </p:nvSpPr>
        <p:spPr>
          <a:xfrm>
            <a:off x="7318247" y="2880873"/>
            <a:ext cx="701967" cy="2683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noFill/>
          </a:ln>
          <a:effectLst>
            <a:outerShdw blurRad="177800" algn="tl" rotWithShape="0">
              <a:schemeClr val="bg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ctr">
            <a:noAutofit/>
          </a:bodyPr>
          <a:lstStyle/>
          <a:p>
            <a:pPr algn="ctr"/>
            <a:r>
              <a:rPr lang="ru-RU" sz="1200" dirty="0">
                <a:solidFill>
                  <a:srgbClr val="4E5D95"/>
                </a:solidFill>
                <a:latin typeface="Montserrat" panose="00000500000000000000" pitchFamily="2" charset="-52"/>
              </a:rPr>
              <a:t>Риск 6</a:t>
            </a:r>
            <a:endParaRPr lang="en-US" sz="1200" dirty="0">
              <a:solidFill>
                <a:srgbClr val="4E5D95"/>
              </a:solidFill>
              <a:latin typeface="Montserrat" panose="00000500000000000000" pitchFamily="2" charset="-52"/>
            </a:endParaRPr>
          </a:p>
        </p:txBody>
      </p:sp>
      <p:sp>
        <p:nvSpPr>
          <p:cNvPr id="35" name="Rectangle: Rounded Corners 53">
            <a:extLst>
              <a:ext uri="{FF2B5EF4-FFF2-40B4-BE49-F238E27FC236}">
                <a16:creationId xmlns:a16="http://schemas.microsoft.com/office/drawing/2014/main" id="{09A5E63D-E80E-40C1-82D6-2177AE88BB18}"/>
              </a:ext>
            </a:extLst>
          </p:cNvPr>
          <p:cNvSpPr/>
          <p:nvPr/>
        </p:nvSpPr>
        <p:spPr>
          <a:xfrm>
            <a:off x="3873626" y="2290658"/>
            <a:ext cx="707008" cy="2683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noFill/>
          </a:ln>
          <a:effectLst>
            <a:outerShdw blurRad="177800" algn="tl" rotWithShape="0">
              <a:schemeClr val="bg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ctr">
            <a:noAutofit/>
          </a:bodyPr>
          <a:lstStyle/>
          <a:p>
            <a:pPr algn="ctr"/>
            <a:r>
              <a:rPr lang="ru-RU" sz="1200" dirty="0">
                <a:solidFill>
                  <a:srgbClr val="4E5D95"/>
                </a:solidFill>
                <a:latin typeface="Montserrat" panose="00000500000000000000" pitchFamily="2" charset="-52"/>
              </a:rPr>
              <a:t>Риск 8</a:t>
            </a:r>
          </a:p>
        </p:txBody>
      </p:sp>
    </p:spTree>
    <p:extLst>
      <p:ext uri="{BB962C8B-B14F-4D97-AF65-F5344CB8AC3E}">
        <p14:creationId xmlns:p14="http://schemas.microsoft.com/office/powerpoint/2010/main" val="1058865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>
            <a:extLst>
              <a:ext uri="{FF2B5EF4-FFF2-40B4-BE49-F238E27FC236}">
                <a16:creationId xmlns:a16="http://schemas.microsoft.com/office/drawing/2014/main" id="{7FCD1617-C5AE-483B-8263-BE53735780A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532141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592" imgH="595" progId="TCLayout.ActiveDocument.1">
                  <p:embed/>
                </p:oleObj>
              </mc:Choice>
              <mc:Fallback>
                <p:oleObj name="Слайд think-cell" r:id="rId3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849E049-2123-465F-B2B8-A8423FE38627}"/>
              </a:ext>
            </a:extLst>
          </p:cNvPr>
          <p:cNvSpPr txBox="1">
            <a:spLocks/>
          </p:cNvSpPr>
          <p:nvPr/>
        </p:nvSpPr>
        <p:spPr>
          <a:xfrm>
            <a:off x="554735" y="506699"/>
            <a:ext cx="11082528" cy="338554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defPPr>
              <a:defRPr lang="ru-RU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2200" b="1">
                <a:latin typeface="Montserrat Light" panose="00000400000000000000" pitchFamily="2" charset="-52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40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40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4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dirty="0"/>
              <a:t>Команда проекта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D9C5A0-9653-4820-B042-4ADDC35B0291}"/>
              </a:ext>
            </a:extLst>
          </p:cNvPr>
          <p:cNvSpPr txBox="1">
            <a:spLocks/>
          </p:cNvSpPr>
          <p:nvPr/>
        </p:nvSpPr>
        <p:spPr>
          <a:xfrm>
            <a:off x="3392533" y="4983385"/>
            <a:ext cx="5406929" cy="55399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sz="3600" b="1" dirty="0">
                <a:latin typeface="Montserrat" panose="00000500000000000000" pitchFamily="2" charset="-52"/>
                <a:cs typeface="+mn-cs"/>
              </a:rPr>
              <a:t>Барышников Михаил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A9D6A68-68EF-7A94-A607-7733C774F5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8" r="19969"/>
          <a:stretch/>
        </p:blipFill>
        <p:spPr>
          <a:xfrm rot="16200000">
            <a:off x="4421724" y="1736439"/>
            <a:ext cx="3348549" cy="251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94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Объект 93" hidden="1">
            <a:extLst>
              <a:ext uri="{FF2B5EF4-FFF2-40B4-BE49-F238E27FC236}">
                <a16:creationId xmlns:a16="http://schemas.microsoft.com/office/drawing/2014/main" id="{AF972A63-2B7A-40E1-80CC-9889E5BBF6B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439408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592" imgH="595" progId="TCLayout.ActiveDocument.1">
                  <p:embed/>
                </p:oleObj>
              </mc:Choice>
              <mc:Fallback>
                <p:oleObj name="Слайд think-cell" r:id="rId3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118700F5-8C72-40A6-8641-DDD4B3F5AE06}"/>
              </a:ext>
            </a:extLst>
          </p:cNvPr>
          <p:cNvGrpSpPr>
            <a:grpSpLocks/>
          </p:cNvGrpSpPr>
          <p:nvPr/>
        </p:nvGrpSpPr>
        <p:grpSpPr>
          <a:xfrm>
            <a:off x="5025969" y="0"/>
            <a:ext cx="7166031" cy="6858000"/>
            <a:chOff x="7674890" y="0"/>
            <a:chExt cx="7694958" cy="6858000"/>
          </a:xfrm>
        </p:grpSpPr>
        <p:pic>
          <p:nvPicPr>
            <p:cNvPr id="101" name="Рисунок 100">
              <a:extLst>
                <a:ext uri="{FF2B5EF4-FFF2-40B4-BE49-F238E27FC236}">
                  <a16:creationId xmlns:a16="http://schemas.microsoft.com/office/drawing/2014/main" id="{4BB021AF-CAFA-4D20-9CD9-9B3974E787AA}"/>
                </a:ext>
              </a:extLst>
            </p:cNvPr>
            <p:cNvPicPr>
              <a:picLocks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7674890" y="0"/>
              <a:ext cx="7694958" cy="6858000"/>
            </a:xfrm>
            <a:prstGeom prst="rect">
              <a:avLst/>
            </a:prstGeom>
          </p:spPr>
        </p:pic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81004D55-BAB3-41CF-89E9-07D2AC80EE94}"/>
                </a:ext>
              </a:extLst>
            </p:cNvPr>
            <p:cNvSpPr>
              <a:spLocks/>
            </p:cNvSpPr>
            <p:nvPr/>
          </p:nvSpPr>
          <p:spPr>
            <a:xfrm flipH="1">
              <a:off x="7674890" y="0"/>
              <a:ext cx="7694958" cy="6858000"/>
            </a:xfrm>
            <a:prstGeom prst="rect">
              <a:avLst/>
            </a:prstGeom>
            <a:solidFill>
              <a:schemeClr val="accent1">
                <a:lumMod val="75000"/>
                <a:alpha val="12000"/>
              </a:schemeClr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ru-RU" sz="1600" dirty="0" err="1">
                <a:solidFill>
                  <a:schemeClr val="bg1"/>
                </a:solidFill>
                <a:latin typeface="Montserrat" panose="00000500000000000000" pitchFamily="2" charset="-52"/>
              </a:endParaRPr>
            </a:p>
          </p:txBody>
        </p:sp>
      </p:grpSp>
      <p:sp>
        <p:nvSpPr>
          <p:cNvPr id="89" name="Овал 88">
            <a:extLst>
              <a:ext uri="{FF2B5EF4-FFF2-40B4-BE49-F238E27FC236}">
                <a16:creationId xmlns:a16="http://schemas.microsoft.com/office/drawing/2014/main" id="{BDD9F276-1D59-4356-A28B-A709F04176BF}"/>
              </a:ext>
            </a:extLst>
          </p:cNvPr>
          <p:cNvSpPr>
            <a:spLocks/>
          </p:cNvSpPr>
          <p:nvPr/>
        </p:nvSpPr>
        <p:spPr>
          <a:xfrm>
            <a:off x="6275039" y="1467348"/>
            <a:ext cx="4667891" cy="466789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1F8A06-3AB2-453B-BFD7-8FE6035BC236}"/>
              </a:ext>
            </a:extLst>
          </p:cNvPr>
          <p:cNvSpPr txBox="1">
            <a:spLocks/>
          </p:cNvSpPr>
          <p:nvPr/>
        </p:nvSpPr>
        <p:spPr>
          <a:xfrm>
            <a:off x="554736" y="412932"/>
            <a:ext cx="2260234" cy="369332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sz="2400" b="1" dirty="0">
                <a:latin typeface="Montserrat Light" panose="00000400000000000000" pitchFamily="2" charset="-52"/>
                <a:cs typeface="+mn-cs"/>
              </a:rPr>
              <a:t>Производство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0C02C3-FBBA-43A5-AD0A-D84515236AD3}"/>
              </a:ext>
            </a:extLst>
          </p:cNvPr>
          <p:cNvSpPr txBox="1">
            <a:spLocks/>
          </p:cNvSpPr>
          <p:nvPr/>
        </p:nvSpPr>
        <p:spPr>
          <a:xfrm>
            <a:off x="554737" y="1335293"/>
            <a:ext cx="3916496" cy="29238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sz="1900" b="1" dirty="0">
                <a:latin typeface="Montserrat Medium" panose="00000600000000000000" pitchFamily="2" charset="-52"/>
                <a:cs typeface="+mn-cs"/>
              </a:rPr>
              <a:t>Проблема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FD2C16C-9E88-4B91-983F-2708290900E3}"/>
              </a:ext>
            </a:extLst>
          </p:cNvPr>
          <p:cNvCxnSpPr>
            <a:cxnSpLocks/>
          </p:cNvCxnSpPr>
          <p:nvPr/>
        </p:nvCxnSpPr>
        <p:spPr>
          <a:xfrm>
            <a:off x="554737" y="1698901"/>
            <a:ext cx="3916496" cy="0"/>
          </a:xfrm>
          <a:prstGeom prst="line">
            <a:avLst/>
          </a:prstGeom>
          <a:ln w="12700">
            <a:solidFill>
              <a:srgbClr val="4E5D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DA6FB39-2C1C-41DD-B0E8-393457AE84BB}"/>
              </a:ext>
            </a:extLst>
          </p:cNvPr>
          <p:cNvSpPr txBox="1">
            <a:spLocks/>
          </p:cNvSpPr>
          <p:nvPr/>
        </p:nvSpPr>
        <p:spPr>
          <a:xfrm>
            <a:off x="554737" y="1746045"/>
            <a:ext cx="3916496" cy="46166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sz="1500" dirty="0">
                <a:latin typeface="Montserrat" panose="00000500000000000000" pitchFamily="2" charset="-52"/>
                <a:cs typeface="+mn-cs"/>
              </a:rPr>
              <a:t>Производства не хотят тратить много денег на раскрутку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A6FB39-2C1C-41DD-B0E8-393457AE84BB}"/>
              </a:ext>
            </a:extLst>
          </p:cNvPr>
          <p:cNvSpPr txBox="1">
            <a:spLocks/>
          </p:cNvSpPr>
          <p:nvPr/>
        </p:nvSpPr>
        <p:spPr>
          <a:xfrm>
            <a:off x="7627316" y="1286232"/>
            <a:ext cx="1963337" cy="773809"/>
          </a:xfrm>
          <a:prstGeom prst="roundRect">
            <a:avLst/>
          </a:prstGeom>
          <a:solidFill>
            <a:schemeClr val="bg1"/>
          </a:solidFill>
        </p:spPr>
        <p:txBody>
          <a:bodyPr vert="horz" wrap="square" lIns="72000" tIns="72000" rIns="72000" bIns="72000" rtlCol="0" anchor="ctr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1200" b="1" dirty="0">
                <a:solidFill>
                  <a:srgbClr val="2A3250"/>
                </a:solidFill>
                <a:latin typeface="Montserrat" panose="00000500000000000000" pitchFamily="2" charset="-52"/>
                <a:cs typeface="+mn-cs"/>
              </a:rPr>
              <a:t>1. </a:t>
            </a:r>
            <a:r>
              <a:rPr lang="ru-RU" sz="1200" b="1" dirty="0">
                <a:solidFill>
                  <a:srgbClr val="2A3250"/>
                </a:solidFill>
                <a:latin typeface="Montserrat" panose="00000500000000000000" pitchFamily="2" charset="-52"/>
                <a:cs typeface="+mn-cs"/>
              </a:rPr>
              <a:t>Производят элитную продукцию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A6FB39-2C1C-41DD-B0E8-393457AE84BB}"/>
              </a:ext>
            </a:extLst>
          </p:cNvPr>
          <p:cNvSpPr txBox="1">
            <a:spLocks/>
          </p:cNvSpPr>
          <p:nvPr/>
        </p:nvSpPr>
        <p:spPr>
          <a:xfrm>
            <a:off x="9790357" y="2984759"/>
            <a:ext cx="1846907" cy="773809"/>
          </a:xfrm>
          <a:prstGeom prst="roundRect">
            <a:avLst/>
          </a:prstGeom>
          <a:solidFill>
            <a:schemeClr val="bg1"/>
          </a:solidFill>
        </p:spPr>
        <p:txBody>
          <a:bodyPr vert="horz" wrap="square" lIns="72000" tIns="72000" rIns="72000" bIns="72000" rtlCol="0" anchor="ctr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1200" b="1" dirty="0">
                <a:solidFill>
                  <a:srgbClr val="2A3250"/>
                </a:solidFill>
                <a:latin typeface="Montserrat" panose="00000500000000000000" pitchFamily="2" charset="-52"/>
                <a:cs typeface="+mn-cs"/>
              </a:rPr>
              <a:t>2. </a:t>
            </a:r>
            <a:r>
              <a:rPr lang="ru-RU" sz="1200" b="1" dirty="0">
                <a:solidFill>
                  <a:srgbClr val="2A3250"/>
                </a:solidFill>
                <a:latin typeface="Montserrat" panose="00000500000000000000" pitchFamily="2" charset="-52"/>
                <a:cs typeface="+mn-cs"/>
              </a:rPr>
              <a:t>Производство</a:t>
            </a:r>
            <a:br>
              <a:rPr lang="en-US" sz="1200" b="1" dirty="0">
                <a:solidFill>
                  <a:srgbClr val="2A3250"/>
                </a:solidFill>
                <a:latin typeface="Montserrat" panose="00000500000000000000" pitchFamily="2" charset="-52"/>
                <a:cs typeface="+mn-cs"/>
              </a:rPr>
            </a:br>
            <a:r>
              <a:rPr lang="ru-RU" sz="1200" b="1" dirty="0">
                <a:solidFill>
                  <a:srgbClr val="2A3250"/>
                </a:solidFill>
                <a:latin typeface="Montserrat" panose="00000500000000000000" pitchFamily="2" charset="-52"/>
                <a:cs typeface="+mn-cs"/>
              </a:rPr>
              <a:t>в России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A6FB39-2C1C-41DD-B0E8-393457AE84BB}"/>
              </a:ext>
            </a:extLst>
          </p:cNvPr>
          <p:cNvSpPr txBox="1">
            <a:spLocks/>
          </p:cNvSpPr>
          <p:nvPr/>
        </p:nvSpPr>
        <p:spPr>
          <a:xfrm>
            <a:off x="5580705" y="2984759"/>
            <a:ext cx="1846907" cy="773809"/>
          </a:xfrm>
          <a:prstGeom prst="roundRect">
            <a:avLst/>
          </a:prstGeom>
          <a:solidFill>
            <a:schemeClr val="bg1"/>
          </a:solidFill>
        </p:spPr>
        <p:txBody>
          <a:bodyPr vert="horz" wrap="square" lIns="72000" tIns="72000" rIns="72000" bIns="72000" rtlCol="0" anchor="ctr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1200" b="1" dirty="0">
                <a:solidFill>
                  <a:srgbClr val="2A3250"/>
                </a:solidFill>
                <a:latin typeface="Montserrat" panose="00000500000000000000" pitchFamily="2" charset="-52"/>
                <a:cs typeface="+mn-cs"/>
              </a:rPr>
              <a:t>5. </a:t>
            </a:r>
            <a:r>
              <a:rPr lang="ru-RU" sz="1200" b="1" dirty="0">
                <a:solidFill>
                  <a:srgbClr val="2A3250"/>
                </a:solidFill>
                <a:latin typeface="Montserrat" panose="00000500000000000000" pitchFamily="2" charset="-52"/>
                <a:cs typeface="+mn-cs"/>
              </a:rPr>
              <a:t>Оборот от</a:t>
            </a:r>
            <a:br>
              <a:rPr lang="ru-RU" sz="1200" b="1" dirty="0">
                <a:solidFill>
                  <a:srgbClr val="2A3250"/>
                </a:solidFill>
                <a:latin typeface="Montserrat" panose="00000500000000000000" pitchFamily="2" charset="-52"/>
                <a:cs typeface="+mn-cs"/>
              </a:rPr>
            </a:br>
            <a:r>
              <a:rPr lang="ru-RU" sz="1200" b="1" dirty="0">
                <a:solidFill>
                  <a:srgbClr val="2A3250"/>
                </a:solidFill>
                <a:latin typeface="Montserrat" panose="00000500000000000000" pitchFamily="2" charset="-52"/>
                <a:cs typeface="+mn-cs"/>
              </a:rPr>
              <a:t>4 млн руб.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A6FB39-2C1C-41DD-B0E8-393457AE84BB}"/>
              </a:ext>
            </a:extLst>
          </p:cNvPr>
          <p:cNvSpPr txBox="1">
            <a:spLocks/>
          </p:cNvSpPr>
          <p:nvPr/>
        </p:nvSpPr>
        <p:spPr>
          <a:xfrm>
            <a:off x="9372565" y="5008511"/>
            <a:ext cx="2131349" cy="773809"/>
          </a:xfrm>
          <a:prstGeom prst="roundRect">
            <a:avLst/>
          </a:prstGeom>
          <a:solidFill>
            <a:schemeClr val="bg1"/>
          </a:solidFill>
        </p:spPr>
        <p:txBody>
          <a:bodyPr vert="horz" wrap="square" lIns="72000" tIns="72000" rIns="72000" bIns="72000" rtlCol="0" anchor="ctr" anchorCtr="0">
            <a:noAutofit/>
          </a:bodyPr>
          <a:lstStyle>
            <a:defPPr>
              <a:defRPr lang="ru-RU"/>
            </a:defPPr>
            <a:lvl1pPr lv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200">
                <a:solidFill>
                  <a:schemeClr val="bg1"/>
                </a:solidFill>
                <a:latin typeface="Montserrat" panose="00000500000000000000" pitchFamily="2" charset="-52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40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40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4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b="1" dirty="0">
                <a:solidFill>
                  <a:srgbClr val="2A3250"/>
                </a:solidFill>
              </a:rPr>
              <a:t>3. </a:t>
            </a:r>
            <a:r>
              <a:rPr lang="ru-RU" b="1" dirty="0">
                <a:solidFill>
                  <a:srgbClr val="2A3250"/>
                </a:solidFill>
              </a:rPr>
              <a:t>Запрос</a:t>
            </a:r>
            <a:r>
              <a:rPr lang="en-US" b="1" dirty="0">
                <a:solidFill>
                  <a:srgbClr val="2A3250"/>
                </a:solidFill>
              </a:rPr>
              <a:t> </a:t>
            </a:r>
            <a:r>
              <a:rPr lang="ru-RU" b="1" dirty="0">
                <a:solidFill>
                  <a:srgbClr val="2A3250"/>
                </a:solidFill>
              </a:rPr>
              <a:t>на раскрутку</a:t>
            </a:r>
            <a:br>
              <a:rPr lang="en-US" b="1" dirty="0">
                <a:solidFill>
                  <a:srgbClr val="2A3250"/>
                </a:solidFill>
              </a:rPr>
            </a:br>
            <a:r>
              <a:rPr lang="ru-RU" b="1" dirty="0">
                <a:solidFill>
                  <a:srgbClr val="2A3250"/>
                </a:solidFill>
              </a:rPr>
              <a:t>в России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A6FB39-2C1C-41DD-B0E8-393457AE84BB}"/>
              </a:ext>
            </a:extLst>
          </p:cNvPr>
          <p:cNvSpPr txBox="1">
            <a:spLocks/>
          </p:cNvSpPr>
          <p:nvPr/>
        </p:nvSpPr>
        <p:spPr>
          <a:xfrm>
            <a:off x="5735115" y="5008511"/>
            <a:ext cx="2131349" cy="773809"/>
          </a:xfrm>
          <a:prstGeom prst="roundRect">
            <a:avLst/>
          </a:prstGeom>
          <a:solidFill>
            <a:schemeClr val="bg1"/>
          </a:solidFill>
        </p:spPr>
        <p:txBody>
          <a:bodyPr vert="horz" wrap="square" lIns="72000" tIns="72000" rIns="72000" bIns="72000" rtlCol="0" anchor="ctr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1200" b="1" dirty="0">
                <a:solidFill>
                  <a:srgbClr val="2A3250"/>
                </a:solidFill>
                <a:latin typeface="Montserrat" panose="00000500000000000000" pitchFamily="2" charset="-52"/>
                <a:cs typeface="+mn-cs"/>
              </a:rPr>
              <a:t>4. </a:t>
            </a:r>
            <a:r>
              <a:rPr lang="ru-RU" sz="1200" b="1" dirty="0">
                <a:solidFill>
                  <a:srgbClr val="2A3250"/>
                </a:solidFill>
                <a:latin typeface="Montserrat" panose="00000500000000000000" pitchFamily="2" charset="-52"/>
                <a:cs typeface="+mn-cs"/>
              </a:rPr>
              <a:t>Запрос на увеличение выручки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FD992FAC-B7E3-47BD-8ECF-64A4B7E79B78}"/>
              </a:ext>
            </a:extLst>
          </p:cNvPr>
          <p:cNvCxnSpPr>
            <a:cxnSpLocks/>
          </p:cNvCxnSpPr>
          <p:nvPr/>
        </p:nvCxnSpPr>
        <p:spPr>
          <a:xfrm flipV="1">
            <a:off x="12192000" y="443710"/>
            <a:ext cx="0" cy="6414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137CAE35-E508-4BA3-8297-75F21FA61736}"/>
              </a:ext>
            </a:extLst>
          </p:cNvPr>
          <p:cNvGrpSpPr/>
          <p:nvPr/>
        </p:nvGrpSpPr>
        <p:grpSpPr>
          <a:xfrm>
            <a:off x="7685531" y="2884835"/>
            <a:ext cx="1846907" cy="1832916"/>
            <a:chOff x="7974413" y="2735544"/>
            <a:chExt cx="2029665" cy="2014289"/>
          </a:xfrm>
        </p:grpSpPr>
        <p:sp>
          <p:nvSpPr>
            <p:cNvPr id="35" name="Rectangle 417">
              <a:extLst>
                <a:ext uri="{FF2B5EF4-FFF2-40B4-BE49-F238E27FC236}">
                  <a16:creationId xmlns:a16="http://schemas.microsoft.com/office/drawing/2014/main" id="{0F9ECEDD-47D3-46F7-9C12-9001209FC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4413" y="4519190"/>
              <a:ext cx="2029665" cy="230643"/>
            </a:xfrm>
            <a:prstGeom prst="rect">
              <a:avLst/>
            </a:pr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850"/>
            </a:p>
          </p:txBody>
        </p:sp>
        <p:sp>
          <p:nvSpPr>
            <p:cNvPr id="36" name="Freeform 418">
              <a:extLst>
                <a:ext uri="{FF2B5EF4-FFF2-40B4-BE49-F238E27FC236}">
                  <a16:creationId xmlns:a16="http://schemas.microsoft.com/office/drawing/2014/main" id="{BCB7462F-DD27-4A5C-AF1A-9B322A122C2E}"/>
                </a:ext>
              </a:extLst>
            </p:cNvPr>
            <p:cNvSpPr/>
            <p:nvPr/>
          </p:nvSpPr>
          <p:spPr bwMode="auto">
            <a:xfrm>
              <a:off x="9373644" y="3058452"/>
              <a:ext cx="492040" cy="1460748"/>
            </a:xfrm>
            <a:custGeom>
              <a:avLst/>
              <a:gdLst>
                <a:gd name="T0" fmla="*/ 32 w 32"/>
                <a:gd name="T1" fmla="*/ 95 h 95"/>
                <a:gd name="T2" fmla="*/ 0 w 32"/>
                <a:gd name="T3" fmla="*/ 95 h 95"/>
                <a:gd name="T4" fmla="*/ 0 w 32"/>
                <a:gd name="T5" fmla="*/ 10 h 95"/>
                <a:gd name="T6" fmla="*/ 13 w 32"/>
                <a:gd name="T7" fmla="*/ 10 h 95"/>
                <a:gd name="T8" fmla="*/ 19 w 32"/>
                <a:gd name="T9" fmla="*/ 0 h 95"/>
                <a:gd name="T10" fmla="*/ 32 w 32"/>
                <a:gd name="T11" fmla="*/ 0 h 95"/>
                <a:gd name="T12" fmla="*/ 32 w 32"/>
                <a:gd name="T13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5" extrusionOk="0">
                  <a:moveTo>
                    <a:pt x="32" y="95"/>
                  </a:moveTo>
                  <a:lnTo>
                    <a:pt x="0" y="95"/>
                  </a:lnTo>
                  <a:lnTo>
                    <a:pt x="0" y="10"/>
                  </a:lnTo>
                  <a:lnTo>
                    <a:pt x="13" y="10"/>
                  </a:lnTo>
                  <a:lnTo>
                    <a:pt x="19" y="0"/>
                  </a:lnTo>
                  <a:lnTo>
                    <a:pt x="32" y="0"/>
                  </a:lnTo>
                  <a:lnTo>
                    <a:pt x="32" y="95"/>
                  </a:lnTo>
                  <a:close/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850"/>
            </a:p>
          </p:txBody>
        </p:sp>
        <p:sp>
          <p:nvSpPr>
            <p:cNvPr id="37" name="Line 419">
              <a:extLst>
                <a:ext uri="{FF2B5EF4-FFF2-40B4-BE49-F238E27FC236}">
                  <a16:creationId xmlns:a16="http://schemas.microsoft.com/office/drawing/2014/main" id="{031F4DF8-0DDF-432C-8E7E-28617A5F19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96552" y="3611993"/>
              <a:ext cx="169142" cy="0"/>
            </a:xfrm>
            <a:prstGeom prst="line">
              <a:avLst/>
            </a:pr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850"/>
            </a:p>
          </p:txBody>
        </p:sp>
        <p:sp>
          <p:nvSpPr>
            <p:cNvPr id="38" name="Line 420">
              <a:extLst>
                <a:ext uri="{FF2B5EF4-FFF2-40B4-BE49-F238E27FC236}">
                  <a16:creationId xmlns:a16="http://schemas.microsoft.com/office/drawing/2014/main" id="{23D89356-224E-4F47-8966-15A2C9E123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96552" y="3842631"/>
              <a:ext cx="169142" cy="0"/>
            </a:xfrm>
            <a:prstGeom prst="line">
              <a:avLst/>
            </a:pr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850"/>
            </a:p>
          </p:txBody>
        </p:sp>
        <p:sp>
          <p:nvSpPr>
            <p:cNvPr id="39" name="Line 421">
              <a:extLst>
                <a:ext uri="{FF2B5EF4-FFF2-40B4-BE49-F238E27FC236}">
                  <a16:creationId xmlns:a16="http://schemas.microsoft.com/office/drawing/2014/main" id="{FDAC6DB2-A3A1-478E-8709-B617AA117F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96552" y="4027150"/>
              <a:ext cx="169142" cy="0"/>
            </a:xfrm>
            <a:prstGeom prst="line">
              <a:avLst/>
            </a:pr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850"/>
            </a:p>
          </p:txBody>
        </p:sp>
        <p:sp>
          <p:nvSpPr>
            <p:cNvPr id="40" name="Line 422">
              <a:extLst>
                <a:ext uri="{FF2B5EF4-FFF2-40B4-BE49-F238E27FC236}">
                  <a16:creationId xmlns:a16="http://schemas.microsoft.com/office/drawing/2014/main" id="{76EF8325-C53D-411E-8150-BD50F7F2B2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96552" y="4257793"/>
              <a:ext cx="169142" cy="0"/>
            </a:xfrm>
            <a:prstGeom prst="line">
              <a:avLst/>
            </a:pr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850"/>
            </a:p>
          </p:txBody>
        </p:sp>
        <p:sp>
          <p:nvSpPr>
            <p:cNvPr id="41" name="Freeform 423">
              <a:extLst>
                <a:ext uri="{FF2B5EF4-FFF2-40B4-BE49-F238E27FC236}">
                  <a16:creationId xmlns:a16="http://schemas.microsoft.com/office/drawing/2014/main" id="{BF3C59F9-175F-4715-B4A6-2F3122CBA056}"/>
                </a:ext>
              </a:extLst>
            </p:cNvPr>
            <p:cNvSpPr/>
            <p:nvPr/>
          </p:nvSpPr>
          <p:spPr bwMode="auto">
            <a:xfrm>
              <a:off x="8958492" y="3381344"/>
              <a:ext cx="415162" cy="230643"/>
            </a:xfrm>
            <a:custGeom>
              <a:avLst/>
              <a:gdLst>
                <a:gd name="T0" fmla="*/ 13 w 13"/>
                <a:gd name="T1" fmla="*/ 0 h 7"/>
                <a:gd name="T2" fmla="*/ 7 w 13"/>
                <a:gd name="T3" fmla="*/ 0 h 7"/>
                <a:gd name="T4" fmla="*/ 0 w 13"/>
                <a:gd name="T5" fmla="*/ 6 h 7"/>
                <a:gd name="T6" fmla="*/ 0 w 1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7" extrusionOk="0">
                  <a:moveTo>
                    <a:pt x="13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850"/>
            </a:p>
          </p:txBody>
        </p:sp>
        <p:sp>
          <p:nvSpPr>
            <p:cNvPr id="42" name="Rectangle 424">
              <a:extLst>
                <a:ext uri="{FF2B5EF4-FFF2-40B4-BE49-F238E27FC236}">
                  <a16:creationId xmlns:a16="http://schemas.microsoft.com/office/drawing/2014/main" id="{3B18B0E5-0D91-4EFB-B8A6-60EB37542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2044" y="3965638"/>
              <a:ext cx="676553" cy="553546"/>
            </a:xfrm>
            <a:prstGeom prst="rect">
              <a:avLst/>
            </a:pr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850"/>
            </a:p>
          </p:txBody>
        </p:sp>
        <p:sp>
          <p:nvSpPr>
            <p:cNvPr id="43" name="Freeform 425">
              <a:extLst>
                <a:ext uri="{FF2B5EF4-FFF2-40B4-BE49-F238E27FC236}">
                  <a16:creationId xmlns:a16="http://schemas.microsoft.com/office/drawing/2014/main" id="{9B0EEB00-D974-47B7-A6CA-CB48D94D4FF6}"/>
                </a:ext>
              </a:extLst>
            </p:cNvPr>
            <p:cNvSpPr/>
            <p:nvPr/>
          </p:nvSpPr>
          <p:spPr bwMode="auto">
            <a:xfrm>
              <a:off x="8082044" y="2735544"/>
              <a:ext cx="415162" cy="1230100"/>
            </a:xfrm>
            <a:custGeom>
              <a:avLst/>
              <a:gdLst>
                <a:gd name="T0" fmla="*/ 19 w 27"/>
                <a:gd name="T1" fmla="*/ 0 h 80"/>
                <a:gd name="T2" fmla="*/ 6 w 27"/>
                <a:gd name="T3" fmla="*/ 0 h 80"/>
                <a:gd name="T4" fmla="*/ 0 w 27"/>
                <a:gd name="T5" fmla="*/ 80 h 80"/>
                <a:gd name="T6" fmla="*/ 27 w 27"/>
                <a:gd name="T7" fmla="*/ 80 h 80"/>
                <a:gd name="T8" fmla="*/ 19 w 2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0" extrusionOk="0">
                  <a:moveTo>
                    <a:pt x="19" y="0"/>
                  </a:moveTo>
                  <a:lnTo>
                    <a:pt x="6" y="0"/>
                  </a:lnTo>
                  <a:lnTo>
                    <a:pt x="0" y="80"/>
                  </a:lnTo>
                  <a:lnTo>
                    <a:pt x="27" y="80"/>
                  </a:lnTo>
                  <a:lnTo>
                    <a:pt x="19" y="0"/>
                  </a:lnTo>
                  <a:close/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850"/>
            </a:p>
          </p:txBody>
        </p:sp>
        <p:sp>
          <p:nvSpPr>
            <p:cNvPr id="44" name="Line 426">
              <a:extLst>
                <a:ext uri="{FF2B5EF4-FFF2-40B4-BE49-F238E27FC236}">
                  <a16:creationId xmlns:a16="http://schemas.microsoft.com/office/drawing/2014/main" id="{07D49F6E-44DF-48AE-8691-756C34AF05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43446" y="4257793"/>
              <a:ext cx="184513" cy="0"/>
            </a:xfrm>
            <a:prstGeom prst="line">
              <a:avLst/>
            </a:pr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850"/>
            </a:p>
          </p:txBody>
        </p:sp>
        <p:sp>
          <p:nvSpPr>
            <p:cNvPr id="45" name="Freeform 427">
              <a:extLst>
                <a:ext uri="{FF2B5EF4-FFF2-40B4-BE49-F238E27FC236}">
                  <a16:creationId xmlns:a16="http://schemas.microsoft.com/office/drawing/2014/main" id="{402D9F76-548D-4BE6-A8C9-0E4FA265E4EF}"/>
                </a:ext>
              </a:extLst>
            </p:cNvPr>
            <p:cNvSpPr/>
            <p:nvPr/>
          </p:nvSpPr>
          <p:spPr bwMode="auto">
            <a:xfrm>
              <a:off x="8758597" y="3611993"/>
              <a:ext cx="399780" cy="907208"/>
            </a:xfrm>
            <a:custGeom>
              <a:avLst/>
              <a:gdLst>
                <a:gd name="T0" fmla="*/ 6 w 12"/>
                <a:gd name="T1" fmla="*/ 0 h 28"/>
                <a:gd name="T2" fmla="*/ 0 w 12"/>
                <a:gd name="T3" fmla="*/ 6 h 28"/>
                <a:gd name="T4" fmla="*/ 0 w 12"/>
                <a:gd name="T5" fmla="*/ 28 h 28"/>
                <a:gd name="T6" fmla="*/ 12 w 12"/>
                <a:gd name="T7" fmla="*/ 28 h 28"/>
                <a:gd name="T8" fmla="*/ 12 w 12"/>
                <a:gd name="T9" fmla="*/ 6 h 28"/>
                <a:gd name="T10" fmla="*/ 6 w 12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8" extrusionOk="0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850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0FD8BC09-3185-4949-A115-90ABC738FA34}"/>
              </a:ext>
            </a:extLst>
          </p:cNvPr>
          <p:cNvSpPr txBox="1">
            <a:spLocks/>
          </p:cNvSpPr>
          <p:nvPr/>
        </p:nvSpPr>
        <p:spPr>
          <a:xfrm>
            <a:off x="5580705" y="412932"/>
            <a:ext cx="2659382" cy="369332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sz="2400" b="1" dirty="0">
                <a:solidFill>
                  <a:schemeClr val="bg1"/>
                </a:solidFill>
                <a:latin typeface="Montserrat Light" panose="00000400000000000000" pitchFamily="2" charset="-52"/>
                <a:cs typeface="+mn-cs"/>
              </a:rPr>
              <a:t>Портрет клиента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0C02C3-FBBA-43A5-AD0A-D84515236AD3}"/>
              </a:ext>
            </a:extLst>
          </p:cNvPr>
          <p:cNvSpPr txBox="1">
            <a:spLocks/>
          </p:cNvSpPr>
          <p:nvPr/>
        </p:nvSpPr>
        <p:spPr>
          <a:xfrm>
            <a:off x="554737" y="2812040"/>
            <a:ext cx="3916496" cy="29238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900" b="1" dirty="0">
                <a:latin typeface="Montserrat Medium" panose="00000600000000000000" pitchFamily="2" charset="-52"/>
                <a:cs typeface="+mn-cs"/>
              </a:rPr>
              <a:t>Customer Development</a:t>
            </a:r>
            <a:endParaRPr lang="ru-RU" sz="1900" b="1" dirty="0">
              <a:latin typeface="Montserrat Medium" panose="00000600000000000000" pitchFamily="2" charset="-52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A6FB39-2C1C-41DD-B0E8-393457AE84BB}"/>
              </a:ext>
            </a:extLst>
          </p:cNvPr>
          <p:cNvSpPr txBox="1">
            <a:spLocks/>
          </p:cNvSpPr>
          <p:nvPr/>
        </p:nvSpPr>
        <p:spPr>
          <a:xfrm>
            <a:off x="857250" y="4153801"/>
            <a:ext cx="3613983" cy="6001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sz="2400" dirty="0">
                <a:solidFill>
                  <a:srgbClr val="8B94BA"/>
                </a:solidFill>
                <a:latin typeface="Montserrat" panose="00000500000000000000" pitchFamily="2" charset="-52"/>
                <a:cs typeface="+mn-cs"/>
              </a:rPr>
              <a:t>4</a:t>
            </a:r>
            <a:r>
              <a:rPr lang="ru-RU" sz="1700" dirty="0">
                <a:latin typeface="Montserrat" panose="00000500000000000000" pitchFamily="2" charset="-52"/>
                <a:cs typeface="+mn-cs"/>
              </a:rPr>
              <a:t> </a:t>
            </a:r>
            <a:r>
              <a:rPr lang="ru-RU" sz="1500" dirty="0">
                <a:latin typeface="Montserrat" panose="00000500000000000000" pitchFamily="2" charset="-52"/>
                <a:cs typeface="+mn-cs"/>
              </a:rPr>
              <a:t>из</a:t>
            </a:r>
            <a:r>
              <a:rPr lang="ru-RU" sz="1700" dirty="0">
                <a:latin typeface="Montserrat" panose="00000500000000000000" pitchFamily="2" charset="-52"/>
                <a:cs typeface="+mn-cs"/>
              </a:rPr>
              <a:t> </a:t>
            </a:r>
            <a:r>
              <a:rPr lang="ru-RU" sz="2400" dirty="0">
                <a:solidFill>
                  <a:srgbClr val="8B94BA"/>
                </a:solidFill>
                <a:latin typeface="Montserrat" panose="00000500000000000000" pitchFamily="2" charset="-52"/>
                <a:cs typeface="+mn-cs"/>
              </a:rPr>
              <a:t>6</a:t>
            </a:r>
            <a:r>
              <a:rPr lang="ru-RU" sz="1700" dirty="0">
                <a:latin typeface="Montserrat" panose="00000500000000000000" pitchFamily="2" charset="-52"/>
                <a:cs typeface="+mn-cs"/>
              </a:rPr>
              <a:t> </a:t>
            </a:r>
            <a:r>
              <a:rPr lang="ru-RU" sz="1500" dirty="0">
                <a:latin typeface="Montserrat" panose="00000500000000000000" pitchFamily="2" charset="-52"/>
                <a:cs typeface="+mn-cs"/>
              </a:rPr>
              <a:t>готовы продавать товары</a:t>
            </a:r>
            <a:br>
              <a:rPr lang="en-US" sz="1500" dirty="0">
                <a:latin typeface="Montserrat" panose="00000500000000000000" pitchFamily="2" charset="-52"/>
                <a:cs typeface="+mn-cs"/>
              </a:rPr>
            </a:br>
            <a:r>
              <a:rPr lang="ru-RU" sz="1500" dirty="0">
                <a:latin typeface="Montserrat" panose="00000500000000000000" pitchFamily="2" charset="-52"/>
                <a:cs typeface="+mn-cs"/>
              </a:rPr>
              <a:t>под чужим брендом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A6FB39-2C1C-41DD-B0E8-393457AE84BB}"/>
              </a:ext>
            </a:extLst>
          </p:cNvPr>
          <p:cNvSpPr txBox="1">
            <a:spLocks/>
          </p:cNvSpPr>
          <p:nvPr/>
        </p:nvSpPr>
        <p:spPr>
          <a:xfrm>
            <a:off x="857250" y="4831887"/>
            <a:ext cx="3613983" cy="83099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sz="2400" dirty="0">
                <a:solidFill>
                  <a:srgbClr val="8B94BA"/>
                </a:solidFill>
                <a:latin typeface="Montserrat" panose="00000500000000000000" pitchFamily="2" charset="-52"/>
                <a:cs typeface="+mn-cs"/>
              </a:rPr>
              <a:t>3</a:t>
            </a:r>
            <a:r>
              <a:rPr lang="ru-RU" sz="1700" dirty="0">
                <a:latin typeface="Montserrat" panose="00000500000000000000" pitchFamily="2" charset="-52"/>
                <a:cs typeface="+mn-cs"/>
              </a:rPr>
              <a:t> </a:t>
            </a:r>
            <a:r>
              <a:rPr lang="ru-RU" sz="1500" dirty="0">
                <a:latin typeface="Montserrat" panose="00000500000000000000" pitchFamily="2" charset="-52"/>
                <a:cs typeface="+mn-cs"/>
              </a:rPr>
              <a:t>из</a:t>
            </a:r>
            <a:r>
              <a:rPr lang="ru-RU" sz="1700" dirty="0">
                <a:latin typeface="Montserrat" panose="00000500000000000000" pitchFamily="2" charset="-52"/>
                <a:cs typeface="+mn-cs"/>
              </a:rPr>
              <a:t> </a:t>
            </a:r>
            <a:r>
              <a:rPr lang="ru-RU" sz="2400" dirty="0">
                <a:solidFill>
                  <a:srgbClr val="8B94BA"/>
                </a:solidFill>
                <a:latin typeface="Montserrat" panose="00000500000000000000" pitchFamily="2" charset="-52"/>
                <a:cs typeface="+mn-cs"/>
              </a:rPr>
              <a:t>6</a:t>
            </a:r>
            <a:r>
              <a:rPr lang="ru-RU" sz="1700" dirty="0">
                <a:latin typeface="Montserrat" panose="00000500000000000000" pitchFamily="2" charset="-52"/>
                <a:cs typeface="+mn-cs"/>
              </a:rPr>
              <a:t> </a:t>
            </a:r>
            <a:r>
              <a:rPr lang="ru-RU" sz="1500" dirty="0">
                <a:latin typeface="Montserrat" panose="00000500000000000000" pitchFamily="2" charset="-52"/>
                <a:cs typeface="+mn-cs"/>
              </a:rPr>
              <a:t>готовы заключить контракт</a:t>
            </a:r>
            <a:br>
              <a:rPr lang="en-US" sz="1500" dirty="0">
                <a:latin typeface="Montserrat" panose="00000500000000000000" pitchFamily="2" charset="-52"/>
                <a:cs typeface="+mn-cs"/>
              </a:rPr>
            </a:br>
            <a:r>
              <a:rPr lang="ru-RU" sz="1500" dirty="0">
                <a:latin typeface="Montserrat" panose="00000500000000000000" pitchFamily="2" charset="-52"/>
                <a:cs typeface="+mn-cs"/>
              </a:rPr>
              <a:t>на долгосрочное сотрудничество</a:t>
            </a:r>
            <a:br>
              <a:rPr lang="en-US" sz="1500" dirty="0">
                <a:latin typeface="Montserrat" panose="00000500000000000000" pitchFamily="2" charset="-52"/>
                <a:cs typeface="+mn-cs"/>
              </a:rPr>
            </a:br>
            <a:r>
              <a:rPr lang="ru-RU" sz="1500" dirty="0">
                <a:latin typeface="Montserrat" panose="00000500000000000000" pitchFamily="2" charset="-52"/>
                <a:cs typeface="+mn-cs"/>
              </a:rPr>
              <a:t>(от 2 лет) 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6FD2C16C-9E88-4B91-983F-2708290900E3}"/>
              </a:ext>
            </a:extLst>
          </p:cNvPr>
          <p:cNvCxnSpPr>
            <a:cxnSpLocks/>
          </p:cNvCxnSpPr>
          <p:nvPr/>
        </p:nvCxnSpPr>
        <p:spPr>
          <a:xfrm>
            <a:off x="554737" y="3166961"/>
            <a:ext cx="3916496" cy="0"/>
          </a:xfrm>
          <a:prstGeom prst="line">
            <a:avLst/>
          </a:prstGeom>
          <a:ln w="12700">
            <a:solidFill>
              <a:srgbClr val="4E5D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DA6FB39-2C1C-41DD-B0E8-393457AE84BB}"/>
              </a:ext>
            </a:extLst>
          </p:cNvPr>
          <p:cNvSpPr txBox="1">
            <a:spLocks/>
          </p:cNvSpPr>
          <p:nvPr/>
        </p:nvSpPr>
        <p:spPr>
          <a:xfrm>
            <a:off x="857250" y="3214105"/>
            <a:ext cx="3613983" cy="83099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sz="2400" dirty="0">
                <a:solidFill>
                  <a:srgbClr val="8B94BA"/>
                </a:solidFill>
                <a:latin typeface="Montserrat" panose="00000500000000000000" pitchFamily="2" charset="-52"/>
                <a:cs typeface="+mn-cs"/>
              </a:rPr>
              <a:t>5</a:t>
            </a:r>
            <a:r>
              <a:rPr lang="ru-RU" sz="1700" dirty="0">
                <a:latin typeface="Montserrat" panose="00000500000000000000" pitchFamily="2" charset="-52"/>
                <a:cs typeface="+mn-cs"/>
              </a:rPr>
              <a:t> </a:t>
            </a:r>
            <a:r>
              <a:rPr lang="ru-RU" sz="1500" dirty="0">
                <a:latin typeface="Montserrat" panose="00000500000000000000" pitchFamily="2" charset="-52"/>
                <a:cs typeface="+mn-cs"/>
              </a:rPr>
              <a:t>из</a:t>
            </a:r>
            <a:r>
              <a:rPr lang="ru-RU" sz="1700" dirty="0">
                <a:latin typeface="Montserrat" panose="00000500000000000000" pitchFamily="2" charset="-52"/>
                <a:cs typeface="+mn-cs"/>
              </a:rPr>
              <a:t> </a:t>
            </a:r>
            <a:r>
              <a:rPr lang="ru-RU" sz="2400" dirty="0">
                <a:solidFill>
                  <a:srgbClr val="8B94BA"/>
                </a:solidFill>
                <a:latin typeface="Montserrat" panose="00000500000000000000" pitchFamily="2" charset="-52"/>
                <a:cs typeface="+mn-cs"/>
              </a:rPr>
              <a:t>6</a:t>
            </a:r>
            <a:r>
              <a:rPr lang="ru-RU" sz="1700" dirty="0">
                <a:latin typeface="Montserrat" panose="00000500000000000000" pitchFamily="2" charset="-52"/>
                <a:cs typeface="+mn-cs"/>
              </a:rPr>
              <a:t> </a:t>
            </a:r>
            <a:r>
              <a:rPr lang="ru-RU" sz="1500" dirty="0">
                <a:latin typeface="Montserrat" panose="00000500000000000000" pitchFamily="2" charset="-52"/>
                <a:cs typeface="+mn-cs"/>
              </a:rPr>
              <a:t>производств не хотят вкладывать деньги на рекламу</a:t>
            </a:r>
            <a:br>
              <a:rPr lang="en-US" sz="1500" dirty="0">
                <a:latin typeface="Montserrat" panose="00000500000000000000" pitchFamily="2" charset="-52"/>
                <a:cs typeface="+mn-cs"/>
              </a:rPr>
            </a:br>
            <a:r>
              <a:rPr lang="ru-RU" sz="1500" dirty="0">
                <a:latin typeface="Montserrat" panose="00000500000000000000" pitchFamily="2" charset="-52"/>
                <a:cs typeface="+mn-cs"/>
              </a:rPr>
              <a:t>и маркетинг</a:t>
            </a: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E6085F48-7A2D-4A9C-BFB1-76FAE8DF2006}"/>
              </a:ext>
            </a:extLst>
          </p:cNvPr>
          <p:cNvSpPr/>
          <p:nvPr/>
        </p:nvSpPr>
        <p:spPr>
          <a:xfrm>
            <a:off x="554737" y="3281261"/>
            <a:ext cx="216000" cy="216000"/>
          </a:xfrm>
          <a:prstGeom prst="ellipse">
            <a:avLst/>
          </a:prstGeom>
          <a:solidFill>
            <a:srgbClr val="4E5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Montserrat Light" panose="00000400000000000000" pitchFamily="2" charset="-52"/>
              </a:rPr>
              <a:t>1</a:t>
            </a:r>
            <a:endParaRPr lang="ru-RU" sz="1500" dirty="0">
              <a:latin typeface="Montserrat Light" panose="00000400000000000000" pitchFamily="2" charset="-52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452D719A-BC88-48F0-A4FE-685CB4F5FF28}"/>
              </a:ext>
            </a:extLst>
          </p:cNvPr>
          <p:cNvSpPr/>
          <p:nvPr/>
        </p:nvSpPr>
        <p:spPr>
          <a:xfrm>
            <a:off x="554737" y="4214711"/>
            <a:ext cx="216000" cy="216000"/>
          </a:xfrm>
          <a:prstGeom prst="ellipse">
            <a:avLst/>
          </a:prstGeom>
          <a:solidFill>
            <a:srgbClr val="4E5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Montserrat Light" panose="00000400000000000000" pitchFamily="2" charset="-52"/>
              </a:rPr>
              <a:t>2</a:t>
            </a:r>
            <a:endParaRPr lang="ru-RU" sz="1500" dirty="0">
              <a:latin typeface="Montserrat Light" panose="00000400000000000000" pitchFamily="2" charset="-52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A2888EF6-7ED3-4183-87A5-679B9D8F85A1}"/>
              </a:ext>
            </a:extLst>
          </p:cNvPr>
          <p:cNvSpPr/>
          <p:nvPr/>
        </p:nvSpPr>
        <p:spPr>
          <a:xfrm>
            <a:off x="554737" y="4900511"/>
            <a:ext cx="216000" cy="216000"/>
          </a:xfrm>
          <a:prstGeom prst="ellipse">
            <a:avLst/>
          </a:prstGeom>
          <a:solidFill>
            <a:srgbClr val="4E5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Montserrat Light" panose="00000400000000000000" pitchFamily="2" charset="-52"/>
              </a:rPr>
              <a:t>3</a:t>
            </a:r>
            <a:endParaRPr lang="ru-RU" sz="1500" dirty="0">
              <a:latin typeface="Montserrat Light" panose="000004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3719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1F8A06-3AB2-453B-BFD7-8FE6035BC236}"/>
              </a:ext>
            </a:extLst>
          </p:cNvPr>
          <p:cNvSpPr txBox="1">
            <a:spLocks/>
          </p:cNvSpPr>
          <p:nvPr/>
        </p:nvSpPr>
        <p:spPr>
          <a:xfrm>
            <a:off x="554736" y="412932"/>
            <a:ext cx="1479572" cy="369332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sz="2400" b="1" dirty="0">
                <a:latin typeface="Montserrat Light" panose="00000400000000000000" pitchFamily="2" charset="-52"/>
                <a:cs typeface="+mn-cs"/>
              </a:rPr>
              <a:t>Решение</a:t>
            </a:r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47AB3868-AA3B-4B7E-898C-2B8A7F2CAE9C}"/>
              </a:ext>
            </a:extLst>
          </p:cNvPr>
          <p:cNvGrpSpPr/>
          <p:nvPr/>
        </p:nvGrpSpPr>
        <p:grpSpPr>
          <a:xfrm>
            <a:off x="547757" y="1805589"/>
            <a:ext cx="11089507" cy="3991408"/>
            <a:chOff x="547757" y="1721628"/>
            <a:chExt cx="11089507" cy="399140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11F8A06-3AB2-453B-BFD7-8FE6035BC236}"/>
                </a:ext>
              </a:extLst>
            </p:cNvPr>
            <p:cNvSpPr txBox="1">
              <a:spLocks/>
            </p:cNvSpPr>
            <p:nvPr/>
          </p:nvSpPr>
          <p:spPr>
            <a:xfrm>
              <a:off x="2314398" y="1721628"/>
              <a:ext cx="7563205" cy="693371"/>
            </a:xfrm>
            <a:prstGeom prst="roundRect">
              <a:avLst/>
            </a:prstGeom>
            <a:solidFill>
              <a:srgbClr val="8B94BA"/>
            </a:solidFill>
          </p:spPr>
          <p:txBody>
            <a:bodyPr vert="horz" wrap="square" lIns="72000" tIns="36000" rIns="72000" bIns="36000" rtlCol="0" anchor="ctr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400" dirty="0">
                  <a:cs typeface="Arial" panose="020B0604020202020204" pitchFamily="34" charset="0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"/>
                <a:defRPr lang="en-US" sz="1400" dirty="0"/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400" dirty="0"/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400" dirty="0"/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4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algn="ctr">
                <a:buNone/>
              </a:pPr>
              <a:r>
                <a:rPr lang="ru-RU" sz="1800" b="1" dirty="0">
                  <a:solidFill>
                    <a:schemeClr val="bg1"/>
                  </a:solidFill>
                  <a:latin typeface="Montserrat" panose="00000500000000000000" pitchFamily="2" charset="-52"/>
                  <a:cs typeface="+mn-cs"/>
                </a:rPr>
                <a:t>Выставление продукции под известным брендом</a:t>
              </a:r>
              <a:br>
                <a:rPr lang="ru-RU" sz="1800" b="1" dirty="0">
                  <a:solidFill>
                    <a:schemeClr val="bg1"/>
                  </a:solidFill>
                  <a:latin typeface="Montserrat" panose="00000500000000000000" pitchFamily="2" charset="-52"/>
                  <a:cs typeface="+mn-cs"/>
                </a:rPr>
              </a:br>
              <a:r>
                <a:rPr lang="ru-RU" sz="1800" b="1" dirty="0">
                  <a:solidFill>
                    <a:schemeClr val="bg1"/>
                  </a:solidFill>
                  <a:latin typeface="Montserrat" panose="00000500000000000000" pitchFamily="2" charset="-52"/>
                  <a:cs typeface="+mn-cs"/>
                </a:rPr>
                <a:t>и быстрая встреча с покупателем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46EF39-7066-4716-BEDE-8C23A5EDCADA}"/>
                </a:ext>
              </a:extLst>
            </p:cNvPr>
            <p:cNvSpPr txBox="1">
              <a:spLocks/>
            </p:cNvSpPr>
            <p:nvPr/>
          </p:nvSpPr>
          <p:spPr>
            <a:xfrm>
              <a:off x="547757" y="3092349"/>
              <a:ext cx="1948785" cy="778501"/>
            </a:xfrm>
            <a:prstGeom prst="roundRect">
              <a:avLst/>
            </a:prstGeom>
            <a:solidFill>
              <a:srgbClr val="D0D4E6"/>
            </a:solidFill>
          </p:spPr>
          <p:txBody>
            <a:bodyPr vert="horz" wrap="none" lIns="72000" tIns="36000" rIns="72000" bIns="36000" rtlCol="0" anchor="ctr" anchorCtr="0">
              <a:noAutofit/>
            </a:bodyPr>
            <a:lstStyle>
              <a:defPPr>
                <a:defRPr lang="ru-RU"/>
              </a:defPPr>
              <a:lvl1pPr lvl="0" indent="0" algn="ctr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None/>
                <a:defRPr b="1">
                  <a:solidFill>
                    <a:schemeClr val="bg1"/>
                  </a:solidFill>
                  <a:latin typeface="Montserrat" panose="00000500000000000000" pitchFamily="2" charset="-52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"/>
                <a:defRPr sz="1400"/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sz="1400"/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/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sz="140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ru-RU" dirty="0">
                  <a:solidFill>
                    <a:schemeClr val="tx1"/>
                  </a:solidFill>
                </a:rPr>
                <a:t>Производство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1541738-A28C-49CB-AA45-EB9CB465ED11}"/>
                </a:ext>
              </a:extLst>
            </p:cNvPr>
            <p:cNvSpPr txBox="1">
              <a:spLocks/>
            </p:cNvSpPr>
            <p:nvPr/>
          </p:nvSpPr>
          <p:spPr>
            <a:xfrm>
              <a:off x="3594663" y="3092349"/>
              <a:ext cx="1948785" cy="77850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vert="horz" wrap="none" lIns="72000" tIns="36000" rIns="72000" bIns="36000" rtlCol="0" anchor="ctr" anchorCtr="0">
              <a:noAutofit/>
            </a:bodyPr>
            <a:lstStyle>
              <a:defPPr>
                <a:defRPr lang="ru-RU"/>
              </a:defPPr>
              <a:lvl1pPr lvl="0" indent="0" algn="ctr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None/>
                <a:defRPr b="1">
                  <a:solidFill>
                    <a:schemeClr val="bg1"/>
                  </a:solidFill>
                  <a:latin typeface="Montserrat" panose="00000500000000000000" pitchFamily="2" charset="-52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"/>
                <a:defRPr sz="1400"/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sz="1400"/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/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sz="140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ru-RU" b="0" dirty="0">
                  <a:solidFill>
                    <a:schemeClr val="tx1"/>
                  </a:solidFill>
                </a:rPr>
                <a:t>Маркетинг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0CB62F-452E-46F3-898C-4057E4EAC4FC}"/>
                </a:ext>
              </a:extLst>
            </p:cNvPr>
            <p:cNvSpPr txBox="1">
              <a:spLocks/>
            </p:cNvSpPr>
            <p:nvPr/>
          </p:nvSpPr>
          <p:spPr>
            <a:xfrm>
              <a:off x="6641571" y="3092349"/>
              <a:ext cx="1948785" cy="77850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vert="horz" wrap="none" lIns="72000" tIns="36000" rIns="72000" bIns="36000" rtlCol="0" anchor="ctr" anchorCtr="0">
              <a:noAutofit/>
            </a:bodyPr>
            <a:lstStyle>
              <a:defPPr>
                <a:defRPr lang="ru-RU"/>
              </a:defPPr>
              <a:lvl1pPr lvl="0" indent="0" algn="ctr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None/>
                <a:defRPr b="1">
                  <a:solidFill>
                    <a:schemeClr val="bg1"/>
                  </a:solidFill>
                  <a:latin typeface="Montserrat" panose="00000500000000000000" pitchFamily="2" charset="-52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"/>
                <a:defRPr sz="1400"/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sz="1400"/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/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sz="140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ru-RU" b="0" dirty="0">
                  <a:solidFill>
                    <a:schemeClr val="tx1"/>
                  </a:solidFill>
                </a:rPr>
                <a:t>Каналы сбыта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118CC36-66C2-4ADE-B4E8-C266A0B7D26B}"/>
                </a:ext>
              </a:extLst>
            </p:cNvPr>
            <p:cNvSpPr txBox="1">
              <a:spLocks/>
            </p:cNvSpPr>
            <p:nvPr/>
          </p:nvSpPr>
          <p:spPr>
            <a:xfrm>
              <a:off x="9688479" y="3092349"/>
              <a:ext cx="1948785" cy="778501"/>
            </a:xfrm>
            <a:prstGeom prst="roundRect">
              <a:avLst/>
            </a:prstGeom>
            <a:solidFill>
              <a:srgbClr val="D0D4E6"/>
            </a:solidFill>
          </p:spPr>
          <p:txBody>
            <a:bodyPr vert="horz" wrap="none" lIns="72000" tIns="36000" rIns="72000" bIns="36000" rtlCol="0" anchor="ctr" anchorCtr="0">
              <a:noAutofit/>
            </a:bodyPr>
            <a:lstStyle>
              <a:defPPr>
                <a:defRPr lang="ru-RU"/>
              </a:defPPr>
              <a:lvl1pPr lvl="0" indent="0" algn="ctr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None/>
                <a:defRPr b="1">
                  <a:solidFill>
                    <a:schemeClr val="bg1"/>
                  </a:solidFill>
                  <a:latin typeface="Montserrat" panose="00000500000000000000" pitchFamily="2" charset="-52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"/>
                <a:defRPr sz="1400"/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sz="1400"/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/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sz="140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ru-RU" dirty="0">
                  <a:solidFill>
                    <a:schemeClr val="tx1"/>
                  </a:solidFill>
                </a:rPr>
                <a:t>Продажа</a:t>
              </a:r>
            </a:p>
          </p:txBody>
        </p:sp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86F553AD-A34A-4F23-BFDA-23697F6D0EF1}"/>
                </a:ext>
              </a:extLst>
            </p:cNvPr>
            <p:cNvGrpSpPr/>
            <p:nvPr/>
          </p:nvGrpSpPr>
          <p:grpSpPr>
            <a:xfrm>
              <a:off x="4043766" y="2956310"/>
              <a:ext cx="1050579" cy="1050579"/>
              <a:chOff x="4164217" y="2875080"/>
              <a:chExt cx="809679" cy="809679"/>
            </a:xfrm>
          </p:grpSpPr>
          <p:sp>
            <p:nvSpPr>
              <p:cNvPr id="18" name="Полилиния: фигура 17">
                <a:extLst>
                  <a:ext uri="{FF2B5EF4-FFF2-40B4-BE49-F238E27FC236}">
                    <a16:creationId xmlns:a16="http://schemas.microsoft.com/office/drawing/2014/main" id="{7F1068EC-C0BA-44F6-AE6A-103F2EEAE0D6}"/>
                  </a:ext>
                </a:extLst>
              </p:cNvPr>
              <p:cNvSpPr/>
              <p:nvPr/>
            </p:nvSpPr>
            <p:spPr>
              <a:xfrm>
                <a:off x="4164217" y="2875080"/>
                <a:ext cx="809679" cy="809679"/>
              </a:xfrm>
              <a:custGeom>
                <a:avLst/>
                <a:gdLst>
                  <a:gd name="connsiteX0" fmla="*/ 0 w 234314"/>
                  <a:gd name="connsiteY0" fmla="*/ 0 h 234314"/>
                  <a:gd name="connsiteX1" fmla="*/ 234315 w 234314"/>
                  <a:gd name="connsiteY1" fmla="*/ 234315 h 234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4314" h="234314">
                    <a:moveTo>
                      <a:pt x="0" y="0"/>
                    </a:moveTo>
                    <a:lnTo>
                      <a:pt x="234315" y="234315"/>
                    </a:lnTo>
                  </a:path>
                </a:pathLst>
              </a:custGeom>
              <a:ln w="2857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" name="Полилиния: фигура 18">
                <a:extLst>
                  <a:ext uri="{FF2B5EF4-FFF2-40B4-BE49-F238E27FC236}">
                    <a16:creationId xmlns:a16="http://schemas.microsoft.com/office/drawing/2014/main" id="{5D62273D-7A06-44EA-90CA-622DD403596B}"/>
                  </a:ext>
                </a:extLst>
              </p:cNvPr>
              <p:cNvSpPr/>
              <p:nvPr/>
            </p:nvSpPr>
            <p:spPr>
              <a:xfrm>
                <a:off x="4164217" y="2875080"/>
                <a:ext cx="809679" cy="809679"/>
              </a:xfrm>
              <a:custGeom>
                <a:avLst/>
                <a:gdLst>
                  <a:gd name="connsiteX0" fmla="*/ 234315 w 234314"/>
                  <a:gd name="connsiteY0" fmla="*/ 0 h 234314"/>
                  <a:gd name="connsiteX1" fmla="*/ 0 w 234314"/>
                  <a:gd name="connsiteY1" fmla="*/ 234315 h 234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4314" h="234314">
                    <a:moveTo>
                      <a:pt x="234315" y="0"/>
                    </a:moveTo>
                    <a:lnTo>
                      <a:pt x="0" y="234315"/>
                    </a:lnTo>
                  </a:path>
                </a:pathLst>
              </a:custGeom>
              <a:ln w="2857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E09C2CBB-6DEE-4B05-AD7A-93E688D44E75}"/>
                </a:ext>
              </a:extLst>
            </p:cNvPr>
            <p:cNvGrpSpPr/>
            <p:nvPr/>
          </p:nvGrpSpPr>
          <p:grpSpPr>
            <a:xfrm>
              <a:off x="7090674" y="2956310"/>
              <a:ext cx="1050579" cy="1050579"/>
              <a:chOff x="4164217" y="2875080"/>
              <a:chExt cx="809679" cy="809679"/>
            </a:xfrm>
          </p:grpSpPr>
          <p:sp>
            <p:nvSpPr>
              <p:cNvPr id="24" name="Полилиния: фигура 23">
                <a:extLst>
                  <a:ext uri="{FF2B5EF4-FFF2-40B4-BE49-F238E27FC236}">
                    <a16:creationId xmlns:a16="http://schemas.microsoft.com/office/drawing/2014/main" id="{813EBB11-F3FD-4773-8CCB-2D69214CA177}"/>
                  </a:ext>
                </a:extLst>
              </p:cNvPr>
              <p:cNvSpPr/>
              <p:nvPr/>
            </p:nvSpPr>
            <p:spPr>
              <a:xfrm>
                <a:off x="4164217" y="2875080"/>
                <a:ext cx="809679" cy="809679"/>
              </a:xfrm>
              <a:custGeom>
                <a:avLst/>
                <a:gdLst>
                  <a:gd name="connsiteX0" fmla="*/ 0 w 234314"/>
                  <a:gd name="connsiteY0" fmla="*/ 0 h 234314"/>
                  <a:gd name="connsiteX1" fmla="*/ 234315 w 234314"/>
                  <a:gd name="connsiteY1" fmla="*/ 234315 h 234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4314" h="234314">
                    <a:moveTo>
                      <a:pt x="0" y="0"/>
                    </a:moveTo>
                    <a:lnTo>
                      <a:pt x="234315" y="234315"/>
                    </a:lnTo>
                  </a:path>
                </a:pathLst>
              </a:custGeom>
              <a:ln w="2857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" name="Полилиния: фигура 24">
                <a:extLst>
                  <a:ext uri="{FF2B5EF4-FFF2-40B4-BE49-F238E27FC236}">
                    <a16:creationId xmlns:a16="http://schemas.microsoft.com/office/drawing/2014/main" id="{B786F354-B46D-435C-95E9-3B4098EB7A94}"/>
                  </a:ext>
                </a:extLst>
              </p:cNvPr>
              <p:cNvSpPr/>
              <p:nvPr/>
            </p:nvSpPr>
            <p:spPr>
              <a:xfrm>
                <a:off x="4164217" y="2875080"/>
                <a:ext cx="809679" cy="809679"/>
              </a:xfrm>
              <a:custGeom>
                <a:avLst/>
                <a:gdLst>
                  <a:gd name="connsiteX0" fmla="*/ 234315 w 234314"/>
                  <a:gd name="connsiteY0" fmla="*/ 0 h 234314"/>
                  <a:gd name="connsiteX1" fmla="*/ 0 w 234314"/>
                  <a:gd name="connsiteY1" fmla="*/ 234315 h 234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4314" h="234314">
                    <a:moveTo>
                      <a:pt x="234315" y="0"/>
                    </a:moveTo>
                    <a:lnTo>
                      <a:pt x="0" y="234315"/>
                    </a:lnTo>
                  </a:path>
                </a:pathLst>
              </a:custGeom>
              <a:ln w="2857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cxnSp>
          <p:nvCxnSpPr>
            <p:cNvPr id="28" name="Прямая со стрелкой 27">
              <a:extLst>
                <a:ext uri="{FF2B5EF4-FFF2-40B4-BE49-F238E27FC236}">
                  <a16:creationId xmlns:a16="http://schemas.microsoft.com/office/drawing/2014/main" id="{D0B08759-98AD-4057-A6BD-E9DA3447B413}"/>
                </a:ext>
              </a:extLst>
            </p:cNvPr>
            <p:cNvCxnSpPr>
              <a:cxnSpLocks/>
              <a:stCxn id="12" idx="3"/>
              <a:endCxn id="13" idx="1"/>
            </p:cNvCxnSpPr>
            <p:nvPr/>
          </p:nvCxnSpPr>
          <p:spPr>
            <a:xfrm>
              <a:off x="2496542" y="3481600"/>
              <a:ext cx="109812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>
              <a:extLst>
                <a:ext uri="{FF2B5EF4-FFF2-40B4-BE49-F238E27FC236}">
                  <a16:creationId xmlns:a16="http://schemas.microsoft.com/office/drawing/2014/main" id="{6A8B7BF1-59A9-40F2-AB69-2FF93D5F8071}"/>
                </a:ext>
              </a:extLst>
            </p:cNvPr>
            <p:cNvCxnSpPr>
              <a:cxnSpLocks/>
              <a:stCxn id="13" idx="3"/>
              <a:endCxn id="14" idx="1"/>
            </p:cNvCxnSpPr>
            <p:nvPr/>
          </p:nvCxnSpPr>
          <p:spPr>
            <a:xfrm>
              <a:off x="5543448" y="3481600"/>
              <a:ext cx="109812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>
              <a:extLst>
                <a:ext uri="{FF2B5EF4-FFF2-40B4-BE49-F238E27FC236}">
                  <a16:creationId xmlns:a16="http://schemas.microsoft.com/office/drawing/2014/main" id="{845A0BF4-7F3D-4CCE-94A3-3F04AE5E1E3C}"/>
                </a:ext>
              </a:extLst>
            </p:cNvPr>
            <p:cNvCxnSpPr>
              <a:cxnSpLocks/>
              <a:stCxn id="14" idx="3"/>
              <a:endCxn id="15" idx="1"/>
            </p:cNvCxnSpPr>
            <p:nvPr/>
          </p:nvCxnSpPr>
          <p:spPr>
            <a:xfrm>
              <a:off x="8590356" y="3481600"/>
              <a:ext cx="109812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C8CFDAB5-B13D-4F52-81BA-104F113F52DE}"/>
                </a:ext>
              </a:extLst>
            </p:cNvPr>
            <p:cNvGrpSpPr/>
            <p:nvPr/>
          </p:nvGrpSpPr>
          <p:grpSpPr>
            <a:xfrm>
              <a:off x="4702206" y="4934535"/>
              <a:ext cx="2780607" cy="778501"/>
              <a:chOff x="4705697" y="4816130"/>
              <a:chExt cx="2780607" cy="778501"/>
            </a:xfrm>
          </p:grpSpPr>
          <p:grpSp>
            <p:nvGrpSpPr>
              <p:cNvPr id="39" name="Группа 38">
                <a:extLst>
                  <a:ext uri="{FF2B5EF4-FFF2-40B4-BE49-F238E27FC236}">
                    <a16:creationId xmlns:a16="http://schemas.microsoft.com/office/drawing/2014/main" id="{879E1A9A-725D-42B8-9E95-E8FCA06602F3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4705697" y="4816130"/>
                <a:ext cx="2780607" cy="778501"/>
                <a:chOff x="5025969" y="0"/>
                <a:chExt cx="7166031" cy="6858000"/>
              </a:xfrm>
            </p:grpSpPr>
            <p:pic>
              <p:nvPicPr>
                <p:cNvPr id="37" name="Рисунок 36">
                  <a:extLst>
                    <a:ext uri="{FF2B5EF4-FFF2-40B4-BE49-F238E27FC236}">
                      <a16:creationId xmlns:a16="http://schemas.microsoft.com/office/drawing/2014/main" id="{6A79C27C-A5B8-4CD2-84A6-328973CFAC2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>
                <a:xfrm>
                  <a:off x="5025969" y="0"/>
                  <a:ext cx="7166031" cy="6858000"/>
                </a:xfrm>
                <a:prstGeom prst="roundRect">
                  <a:avLst/>
                </a:prstGeom>
              </p:spPr>
            </p:pic>
            <p:sp>
              <p:nvSpPr>
                <p:cNvPr id="38" name="Прямоугольник: скругленные углы 37">
                  <a:extLst>
                    <a:ext uri="{FF2B5EF4-FFF2-40B4-BE49-F238E27FC236}">
                      <a16:creationId xmlns:a16="http://schemas.microsoft.com/office/drawing/2014/main" id="{1A43A08A-CC4B-479E-80D7-2DC2A475A75B}"/>
                    </a:ext>
                  </a:extLst>
                </p:cNvPr>
                <p:cNvSpPr>
                  <a:spLocks/>
                </p:cNvSpPr>
                <p:nvPr/>
              </p:nvSpPr>
              <p:spPr>
                <a:xfrm flipH="1">
                  <a:off x="5025969" y="0"/>
                  <a:ext cx="7166031" cy="6858000"/>
                </a:xfrm>
                <a:prstGeom prst="roundRect">
                  <a:avLst/>
                </a:prstGeom>
                <a:solidFill>
                  <a:schemeClr val="accent1">
                    <a:lumMod val="75000"/>
                    <a:alpha val="12000"/>
                  </a:schemeClr>
                </a:solidFill>
                <a:ln w="6350" cap="sq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endParaRPr lang="ru-RU" sz="1600" dirty="0" err="1">
                    <a:solidFill>
                      <a:schemeClr val="bg1"/>
                    </a:solidFill>
                    <a:latin typeface="Montserrat" panose="00000500000000000000" pitchFamily="2" charset="-52"/>
                  </a:endParaRPr>
                </a:p>
              </p:txBody>
            </p:sp>
          </p:grp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E0C73A4-B332-4854-8B9F-5A70CC26EF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04782" y="5066881"/>
                <a:ext cx="2582437" cy="276999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 anchorCtr="0">
                <a:spAutoFit/>
              </a:bodyPr>
              <a:lstStyle>
                <a:lvl1pPr lvl="0" indent="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Segoe UI" panose="020B0502040204020203" pitchFamily="34" charset="0"/>
                  <a:buChar char="​"/>
                  <a:defRPr lang="en-US" sz="1400" dirty="0">
                    <a:cs typeface="Arial" panose="020B0604020202020204" pitchFamily="34" charset="0"/>
                  </a:defRPr>
                </a:lvl1pPr>
                <a:lvl2pPr marL="230396" lvl="1" indent="-226796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Wingdings" panose="05000000000000000000" pitchFamily="2" charset="2"/>
                  <a:buChar char=""/>
                  <a:defRPr lang="en-US" sz="1400" dirty="0"/>
                </a:lvl2pPr>
                <a:lvl3pPr marL="442793" lvl="2" indent="-215997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‒"/>
                  <a:defRPr lang="en-US" sz="1400" dirty="0"/>
                </a:lvl3pPr>
                <a:lvl4pPr marL="597590" lvl="3" indent="-15119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lang="en-US" sz="1400" dirty="0"/>
                </a:lvl4pPr>
                <a:lvl5pPr marL="817187" lvl="4" indent="-14759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̶"/>
                  <a:defRPr lang="en-US" sz="1400" dirty="0"/>
                </a:lvl5pPr>
                <a:lvl6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6pPr>
                <a:lvl7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7pPr>
                <a:lvl8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8pPr>
                <a:lvl9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9pPr>
              </a:lstStyle>
              <a:p>
                <a:pPr algn="ctr">
                  <a:buNone/>
                </a:pPr>
                <a:r>
                  <a:rPr lang="ru-RU" sz="1800" b="1" dirty="0">
                    <a:solidFill>
                      <a:schemeClr val="bg1"/>
                    </a:solidFill>
                    <a:latin typeface="Montserrat" panose="00000500000000000000" pitchFamily="2" charset="-52"/>
                    <a:cs typeface="+mn-cs"/>
                  </a:rPr>
                  <a:t>Упакованный бренд</a:t>
                </a:r>
              </a:p>
            </p:txBody>
          </p:sp>
        </p:grpSp>
        <p:sp>
          <p:nvSpPr>
            <p:cNvPr id="42" name="Правая фигурная скобка 41">
              <a:extLst>
                <a:ext uri="{FF2B5EF4-FFF2-40B4-BE49-F238E27FC236}">
                  <a16:creationId xmlns:a16="http://schemas.microsoft.com/office/drawing/2014/main" id="{557C6503-36E2-420B-BF8B-370A0802BC09}"/>
                </a:ext>
              </a:extLst>
            </p:cNvPr>
            <p:cNvSpPr/>
            <p:nvPr/>
          </p:nvSpPr>
          <p:spPr>
            <a:xfrm rot="5400000">
              <a:off x="5817945" y="1960946"/>
              <a:ext cx="549128" cy="499569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02039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75F8A0C4-FEB5-47AB-BF2F-235B560E403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20859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592" imgH="595" progId="TCLayout.ActiveDocument.1">
                  <p:embed/>
                </p:oleObj>
              </mc:Choice>
              <mc:Fallback>
                <p:oleObj name="Слайд think-cell" r:id="rId3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35514CA5-945D-4F7C-BD29-DDC5CF7C6E7C}"/>
              </a:ext>
            </a:extLst>
          </p:cNvPr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25969" y="0"/>
            <a:ext cx="7166031" cy="6858000"/>
          </a:xfrm>
          <a:prstGeom prst="rect">
            <a:avLst/>
          </a:prstGeom>
        </p:spPr>
      </p:pic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248F6EFF-8953-4893-BA8E-69BAB51F8F53}"/>
              </a:ext>
            </a:extLst>
          </p:cNvPr>
          <p:cNvSpPr>
            <a:spLocks/>
          </p:cNvSpPr>
          <p:nvPr/>
        </p:nvSpPr>
        <p:spPr>
          <a:xfrm flipH="1">
            <a:off x="5025969" y="0"/>
            <a:ext cx="7166031" cy="6858000"/>
          </a:xfrm>
          <a:prstGeom prst="rect">
            <a:avLst/>
          </a:prstGeom>
          <a:solidFill>
            <a:schemeClr val="accent1">
              <a:lumMod val="75000"/>
              <a:alpha val="12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ru-RU" sz="1600" dirty="0" err="1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1F8A06-3AB2-453B-BFD7-8FE6035BC236}"/>
              </a:ext>
            </a:extLst>
          </p:cNvPr>
          <p:cNvSpPr txBox="1">
            <a:spLocks/>
          </p:cNvSpPr>
          <p:nvPr/>
        </p:nvSpPr>
        <p:spPr>
          <a:xfrm>
            <a:off x="554736" y="412932"/>
            <a:ext cx="1833835" cy="369332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defPPr>
              <a:defRPr lang="ru-RU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2200" b="1">
                <a:latin typeface="Montserrat Light" panose="00000400000000000000" pitchFamily="2" charset="-52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40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40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4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2400" dirty="0"/>
              <a:t>Покупатель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1656D9-C6BF-4A83-9A2D-8305531C01D9}"/>
              </a:ext>
            </a:extLst>
          </p:cNvPr>
          <p:cNvSpPr txBox="1">
            <a:spLocks/>
          </p:cNvSpPr>
          <p:nvPr/>
        </p:nvSpPr>
        <p:spPr>
          <a:xfrm>
            <a:off x="554737" y="1335293"/>
            <a:ext cx="3916496" cy="29238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sz="1900" b="1" dirty="0">
                <a:latin typeface="Montserrat Medium" panose="00000600000000000000" pitchFamily="2" charset="-52"/>
                <a:cs typeface="+mn-cs"/>
              </a:rPr>
              <a:t>Проблема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1A605817-4873-46B2-BC51-E1578D81DCC2}"/>
              </a:ext>
            </a:extLst>
          </p:cNvPr>
          <p:cNvCxnSpPr>
            <a:cxnSpLocks/>
          </p:cNvCxnSpPr>
          <p:nvPr/>
        </p:nvCxnSpPr>
        <p:spPr>
          <a:xfrm>
            <a:off x="554737" y="1698901"/>
            <a:ext cx="3916496" cy="0"/>
          </a:xfrm>
          <a:prstGeom prst="line">
            <a:avLst/>
          </a:prstGeom>
          <a:ln w="12700">
            <a:solidFill>
              <a:srgbClr val="4E5D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2967F0F-89DB-4218-A20A-4182676DA5F4}"/>
              </a:ext>
            </a:extLst>
          </p:cNvPr>
          <p:cNvSpPr txBox="1">
            <a:spLocks/>
          </p:cNvSpPr>
          <p:nvPr/>
        </p:nvSpPr>
        <p:spPr>
          <a:xfrm>
            <a:off x="554737" y="1746045"/>
            <a:ext cx="3916496" cy="6924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sz="1500" dirty="0">
                <a:latin typeface="Montserrat" panose="00000500000000000000" pitchFamily="2" charset="-52"/>
                <a:cs typeface="+mn-cs"/>
              </a:rPr>
              <a:t>Нужна помощь при выборе подарка, не хочет тратить много времени</a:t>
            </a:r>
            <a:br>
              <a:rPr lang="en-US" sz="1500" dirty="0">
                <a:latin typeface="Montserrat" panose="00000500000000000000" pitchFamily="2" charset="-52"/>
                <a:cs typeface="+mn-cs"/>
              </a:rPr>
            </a:br>
            <a:r>
              <a:rPr lang="ru-RU" sz="1500" dirty="0">
                <a:latin typeface="Montserrat" panose="00000500000000000000" pitchFamily="2" charset="-52"/>
                <a:cs typeface="+mn-cs"/>
              </a:rPr>
              <a:t>на походы в магазин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E7FE39-4B91-4AE8-B669-3C9C3ACA1E0D}"/>
              </a:ext>
            </a:extLst>
          </p:cNvPr>
          <p:cNvSpPr txBox="1">
            <a:spLocks/>
          </p:cNvSpPr>
          <p:nvPr/>
        </p:nvSpPr>
        <p:spPr>
          <a:xfrm>
            <a:off x="554737" y="2812040"/>
            <a:ext cx="3916496" cy="29238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900" b="1" dirty="0">
                <a:latin typeface="Montserrat Medium" panose="00000600000000000000" pitchFamily="2" charset="-52"/>
                <a:cs typeface="+mn-cs"/>
              </a:rPr>
              <a:t>Customer Development</a:t>
            </a:r>
            <a:endParaRPr lang="ru-RU" sz="1900" b="1" dirty="0">
              <a:latin typeface="Montserrat Medium" panose="00000600000000000000" pitchFamily="2" charset="-52"/>
              <a:cs typeface="+mn-cs"/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7D62C9CA-F10F-4145-B333-C757218C5F3D}"/>
              </a:ext>
            </a:extLst>
          </p:cNvPr>
          <p:cNvCxnSpPr>
            <a:cxnSpLocks/>
          </p:cNvCxnSpPr>
          <p:nvPr/>
        </p:nvCxnSpPr>
        <p:spPr>
          <a:xfrm>
            <a:off x="554737" y="3166961"/>
            <a:ext cx="3916496" cy="0"/>
          </a:xfrm>
          <a:prstGeom prst="line">
            <a:avLst/>
          </a:prstGeom>
          <a:ln w="12700">
            <a:solidFill>
              <a:srgbClr val="4E5D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4CAC82D-F336-4FC4-8D8A-413E67CA790D}"/>
              </a:ext>
            </a:extLst>
          </p:cNvPr>
          <p:cNvSpPr txBox="1">
            <a:spLocks/>
          </p:cNvSpPr>
          <p:nvPr/>
        </p:nvSpPr>
        <p:spPr>
          <a:xfrm>
            <a:off x="857250" y="3214105"/>
            <a:ext cx="3613983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400" dirty="0">
                <a:solidFill>
                  <a:srgbClr val="8B94BA"/>
                </a:solidFill>
                <a:latin typeface="Montserrat" panose="00000500000000000000" pitchFamily="2" charset="-52"/>
                <a:cs typeface="+mn-cs"/>
              </a:rPr>
              <a:t>10</a:t>
            </a:r>
            <a:r>
              <a:rPr lang="ru-RU" sz="1700" dirty="0">
                <a:latin typeface="Montserrat" panose="00000500000000000000" pitchFamily="2" charset="-52"/>
                <a:cs typeface="+mn-cs"/>
              </a:rPr>
              <a:t> </a:t>
            </a:r>
            <a:r>
              <a:rPr lang="ru-RU" sz="1500" dirty="0">
                <a:latin typeface="Montserrat" panose="00000500000000000000" pitchFamily="2" charset="-52"/>
                <a:cs typeface="+mn-cs"/>
              </a:rPr>
              <a:t>из</a:t>
            </a:r>
            <a:r>
              <a:rPr lang="ru-RU" sz="1700" dirty="0">
                <a:latin typeface="Montserrat" panose="00000500000000000000" pitchFamily="2" charset="-52"/>
                <a:cs typeface="+mn-cs"/>
              </a:rPr>
              <a:t> </a:t>
            </a:r>
            <a:r>
              <a:rPr lang="en-US" sz="2400" dirty="0">
                <a:solidFill>
                  <a:srgbClr val="8B94BA"/>
                </a:solidFill>
                <a:latin typeface="Montserrat" panose="00000500000000000000" pitchFamily="2" charset="-52"/>
                <a:cs typeface="+mn-cs"/>
              </a:rPr>
              <a:t>15</a:t>
            </a:r>
            <a:r>
              <a:rPr lang="ru-RU" sz="1700" dirty="0">
                <a:latin typeface="Montserrat" panose="00000500000000000000" pitchFamily="2" charset="-52"/>
                <a:cs typeface="+mn-cs"/>
              </a:rPr>
              <a:t> </a:t>
            </a:r>
            <a:r>
              <a:rPr lang="ru-RU" sz="1500" dirty="0">
                <a:latin typeface="Montserrat" panose="00000500000000000000" pitchFamily="2" charset="-52"/>
                <a:cs typeface="+mn-cs"/>
              </a:rPr>
              <a:t>человек не готовы ехать 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B697C74-3481-4592-8489-D1835A9CA353}"/>
              </a:ext>
            </a:extLst>
          </p:cNvPr>
          <p:cNvSpPr/>
          <p:nvPr/>
        </p:nvSpPr>
        <p:spPr>
          <a:xfrm>
            <a:off x="554737" y="3290771"/>
            <a:ext cx="216000" cy="216000"/>
          </a:xfrm>
          <a:prstGeom prst="ellipse">
            <a:avLst/>
          </a:prstGeom>
          <a:solidFill>
            <a:srgbClr val="4E5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Montserrat Light" panose="00000400000000000000" pitchFamily="2" charset="-52"/>
              </a:rPr>
              <a:t>1</a:t>
            </a:r>
            <a:endParaRPr lang="ru-RU" sz="1500" dirty="0">
              <a:latin typeface="Montserrat Light" panose="00000400000000000000" pitchFamily="2" charset="-5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B29C96-5371-4A3B-81D5-55B2B94FB64A}"/>
              </a:ext>
            </a:extLst>
          </p:cNvPr>
          <p:cNvSpPr txBox="1">
            <a:spLocks/>
          </p:cNvSpPr>
          <p:nvPr/>
        </p:nvSpPr>
        <p:spPr>
          <a:xfrm>
            <a:off x="857250" y="3645970"/>
            <a:ext cx="3613983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400" dirty="0">
                <a:solidFill>
                  <a:srgbClr val="8B94BA"/>
                </a:solidFill>
                <a:latin typeface="Montserrat" panose="00000500000000000000" pitchFamily="2" charset="-52"/>
                <a:cs typeface="+mn-cs"/>
              </a:rPr>
              <a:t>9</a:t>
            </a:r>
            <a:r>
              <a:rPr lang="ru-RU" sz="1700" dirty="0">
                <a:latin typeface="Montserrat" panose="00000500000000000000" pitchFamily="2" charset="-52"/>
                <a:cs typeface="+mn-cs"/>
              </a:rPr>
              <a:t> </a:t>
            </a:r>
            <a:r>
              <a:rPr lang="ru-RU" sz="1500" dirty="0">
                <a:latin typeface="Montserrat" panose="00000500000000000000" pitchFamily="2" charset="-52"/>
                <a:cs typeface="+mn-cs"/>
              </a:rPr>
              <a:t>из</a:t>
            </a:r>
            <a:r>
              <a:rPr lang="ru-RU" sz="1700" dirty="0">
                <a:latin typeface="Montserrat" panose="00000500000000000000" pitchFamily="2" charset="-52"/>
                <a:cs typeface="+mn-cs"/>
              </a:rPr>
              <a:t> </a:t>
            </a:r>
            <a:r>
              <a:rPr lang="en-US" sz="2400" dirty="0">
                <a:solidFill>
                  <a:srgbClr val="8B94BA"/>
                </a:solidFill>
                <a:latin typeface="Montserrat" panose="00000500000000000000" pitchFamily="2" charset="-52"/>
                <a:cs typeface="+mn-cs"/>
              </a:rPr>
              <a:t>15</a:t>
            </a:r>
            <a:r>
              <a:rPr lang="ru-RU" sz="1700" dirty="0">
                <a:latin typeface="Montserrat" panose="00000500000000000000" pitchFamily="2" charset="-52"/>
                <a:cs typeface="+mn-cs"/>
              </a:rPr>
              <a:t> </a:t>
            </a:r>
            <a:r>
              <a:rPr lang="ru-RU" sz="1500" dirty="0">
                <a:latin typeface="Montserrat" panose="00000500000000000000" pitchFamily="2" charset="-52"/>
                <a:cs typeface="+mn-cs"/>
              </a:rPr>
              <a:t>важен бренд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C47B8480-A1E8-478F-8817-709811A3D4E0}"/>
              </a:ext>
            </a:extLst>
          </p:cNvPr>
          <p:cNvSpPr/>
          <p:nvPr/>
        </p:nvSpPr>
        <p:spPr>
          <a:xfrm>
            <a:off x="554737" y="3722636"/>
            <a:ext cx="216000" cy="216000"/>
          </a:xfrm>
          <a:prstGeom prst="ellipse">
            <a:avLst/>
          </a:prstGeom>
          <a:solidFill>
            <a:srgbClr val="4E5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Montserrat Light" panose="00000400000000000000" pitchFamily="2" charset="-52"/>
              </a:rPr>
              <a:t>2</a:t>
            </a:r>
            <a:endParaRPr lang="ru-RU" sz="1500" dirty="0">
              <a:latin typeface="Montserrat Light" panose="00000400000000000000" pitchFamily="2" charset="-5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6E76D5-3151-4591-8DBF-CDAAF303E6AC}"/>
              </a:ext>
            </a:extLst>
          </p:cNvPr>
          <p:cNvSpPr txBox="1">
            <a:spLocks/>
          </p:cNvSpPr>
          <p:nvPr/>
        </p:nvSpPr>
        <p:spPr>
          <a:xfrm>
            <a:off x="857250" y="4077835"/>
            <a:ext cx="3613983" cy="6001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400" dirty="0">
                <a:solidFill>
                  <a:srgbClr val="8B94BA"/>
                </a:solidFill>
                <a:latin typeface="Montserrat" panose="00000500000000000000" pitchFamily="2" charset="-52"/>
                <a:cs typeface="+mn-cs"/>
              </a:rPr>
              <a:t>11</a:t>
            </a:r>
            <a:r>
              <a:rPr lang="ru-RU" sz="1700" dirty="0">
                <a:latin typeface="Montserrat" panose="00000500000000000000" pitchFamily="2" charset="-52"/>
                <a:cs typeface="+mn-cs"/>
              </a:rPr>
              <a:t> </a:t>
            </a:r>
            <a:r>
              <a:rPr lang="ru-RU" sz="1500" dirty="0">
                <a:latin typeface="Montserrat" panose="00000500000000000000" pitchFamily="2" charset="-52"/>
                <a:cs typeface="+mn-cs"/>
              </a:rPr>
              <a:t>из</a:t>
            </a:r>
            <a:r>
              <a:rPr lang="ru-RU" sz="1700" dirty="0">
                <a:latin typeface="Montserrat" panose="00000500000000000000" pitchFamily="2" charset="-52"/>
                <a:cs typeface="+mn-cs"/>
              </a:rPr>
              <a:t> </a:t>
            </a:r>
            <a:r>
              <a:rPr lang="en-US" sz="2400" dirty="0">
                <a:solidFill>
                  <a:srgbClr val="8B94BA"/>
                </a:solidFill>
                <a:latin typeface="Montserrat" panose="00000500000000000000" pitchFamily="2" charset="-52"/>
                <a:cs typeface="+mn-cs"/>
              </a:rPr>
              <a:t>15</a:t>
            </a:r>
            <a:r>
              <a:rPr lang="ru-RU" sz="1700" dirty="0">
                <a:latin typeface="Montserrat" panose="00000500000000000000" pitchFamily="2" charset="-52"/>
                <a:cs typeface="+mn-cs"/>
              </a:rPr>
              <a:t> </a:t>
            </a:r>
            <a:r>
              <a:rPr lang="ru-RU" sz="1500" dirty="0">
                <a:latin typeface="Montserrat" panose="00000500000000000000" pitchFamily="2" charset="-52"/>
                <a:cs typeface="+mn-cs"/>
              </a:rPr>
              <a:t>важно сопровождение</a:t>
            </a:r>
            <a:br>
              <a:rPr lang="en-US" sz="1500" dirty="0">
                <a:latin typeface="Montserrat" panose="00000500000000000000" pitchFamily="2" charset="-52"/>
                <a:cs typeface="+mn-cs"/>
              </a:rPr>
            </a:br>
            <a:r>
              <a:rPr lang="ru-RU" sz="1500" dirty="0">
                <a:latin typeface="Montserrat" panose="00000500000000000000" pitchFamily="2" charset="-52"/>
                <a:cs typeface="+mn-cs"/>
              </a:rPr>
              <a:t>при покупке подарка</a:t>
            </a: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0D7FFA26-1ED9-4653-B38A-615376F06533}"/>
              </a:ext>
            </a:extLst>
          </p:cNvPr>
          <p:cNvSpPr/>
          <p:nvPr/>
        </p:nvSpPr>
        <p:spPr>
          <a:xfrm>
            <a:off x="554737" y="4146459"/>
            <a:ext cx="216000" cy="216000"/>
          </a:xfrm>
          <a:prstGeom prst="ellipse">
            <a:avLst/>
          </a:prstGeom>
          <a:solidFill>
            <a:srgbClr val="4E5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Montserrat Light" panose="00000400000000000000" pitchFamily="2" charset="-52"/>
              </a:rPr>
              <a:t>3</a:t>
            </a:r>
            <a:endParaRPr lang="ru-RU" sz="1500" dirty="0">
              <a:latin typeface="Montserrat Light" panose="00000400000000000000" pitchFamily="2" charset="-52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8A158F57-3349-4A92-A4B6-4932C12C662C}"/>
              </a:ext>
            </a:extLst>
          </p:cNvPr>
          <p:cNvSpPr>
            <a:spLocks/>
          </p:cNvSpPr>
          <p:nvPr/>
        </p:nvSpPr>
        <p:spPr>
          <a:xfrm>
            <a:off x="6275039" y="1467348"/>
            <a:ext cx="4667891" cy="466789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85671CB-DDF9-41C2-A239-2650D1971E91}"/>
              </a:ext>
            </a:extLst>
          </p:cNvPr>
          <p:cNvSpPr txBox="1">
            <a:spLocks/>
          </p:cNvSpPr>
          <p:nvPr/>
        </p:nvSpPr>
        <p:spPr>
          <a:xfrm>
            <a:off x="7627316" y="1286232"/>
            <a:ext cx="1963337" cy="773809"/>
          </a:xfrm>
          <a:prstGeom prst="roundRect">
            <a:avLst/>
          </a:prstGeom>
          <a:solidFill>
            <a:schemeClr val="bg1"/>
          </a:solidFill>
        </p:spPr>
        <p:txBody>
          <a:bodyPr vert="horz" wrap="square" lIns="72000" tIns="72000" rIns="72000" bIns="72000" rtlCol="0" anchor="ctr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1200" b="1" dirty="0">
                <a:solidFill>
                  <a:srgbClr val="4E5D95"/>
                </a:solidFill>
                <a:latin typeface="Montserrat" panose="00000500000000000000" pitchFamily="2" charset="-52"/>
                <a:cs typeface="+mn-cs"/>
              </a:rPr>
              <a:t>1. </a:t>
            </a:r>
            <a:r>
              <a:rPr lang="ru-RU" sz="1200" b="1" dirty="0">
                <a:solidFill>
                  <a:srgbClr val="4E5D95"/>
                </a:solidFill>
                <a:latin typeface="Montserrat" panose="00000500000000000000" pitchFamily="2" charset="-52"/>
                <a:cs typeface="+mn-cs"/>
              </a:rPr>
              <a:t>30-60 лет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1EBDC5C-FD31-4CEC-9AC4-E0D2999C397C}"/>
              </a:ext>
            </a:extLst>
          </p:cNvPr>
          <p:cNvSpPr txBox="1">
            <a:spLocks/>
          </p:cNvSpPr>
          <p:nvPr/>
        </p:nvSpPr>
        <p:spPr>
          <a:xfrm>
            <a:off x="9790357" y="2984759"/>
            <a:ext cx="1846907" cy="773809"/>
          </a:xfrm>
          <a:prstGeom prst="roundRect">
            <a:avLst/>
          </a:prstGeom>
          <a:solidFill>
            <a:schemeClr val="bg1"/>
          </a:solidFill>
        </p:spPr>
        <p:txBody>
          <a:bodyPr vert="horz" wrap="square" lIns="72000" tIns="72000" rIns="72000" bIns="72000" rtlCol="0" anchor="ctr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1200" b="1" dirty="0">
                <a:solidFill>
                  <a:srgbClr val="4E5D95"/>
                </a:solidFill>
                <a:latin typeface="Montserrat" panose="00000500000000000000" pitchFamily="2" charset="-52"/>
                <a:cs typeface="+mn-cs"/>
              </a:rPr>
              <a:t>2. </a:t>
            </a:r>
            <a:r>
              <a:rPr lang="ru-RU" sz="1200" b="1" dirty="0">
                <a:solidFill>
                  <a:srgbClr val="4E5D95"/>
                </a:solidFill>
                <a:latin typeface="Montserrat" panose="00000500000000000000" pitchFamily="2" charset="-52"/>
                <a:cs typeface="+mn-cs"/>
              </a:rPr>
              <a:t>Доход</a:t>
            </a:r>
            <a:br>
              <a:rPr lang="ru-RU" sz="1200" b="1" dirty="0">
                <a:solidFill>
                  <a:srgbClr val="4E5D95"/>
                </a:solidFill>
                <a:latin typeface="Montserrat" panose="00000500000000000000" pitchFamily="2" charset="-52"/>
                <a:cs typeface="+mn-cs"/>
              </a:rPr>
            </a:br>
            <a:r>
              <a:rPr lang="ru-RU" sz="1200" b="1" dirty="0">
                <a:solidFill>
                  <a:srgbClr val="4E5D95"/>
                </a:solidFill>
                <a:latin typeface="Montserrat" panose="00000500000000000000" pitchFamily="2" charset="-52"/>
                <a:cs typeface="+mn-cs"/>
              </a:rPr>
              <a:t>от 1 млн руб.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BC588B9-DB9E-4A63-93E4-D1B046B659C4}"/>
              </a:ext>
            </a:extLst>
          </p:cNvPr>
          <p:cNvSpPr txBox="1">
            <a:spLocks/>
          </p:cNvSpPr>
          <p:nvPr/>
        </p:nvSpPr>
        <p:spPr>
          <a:xfrm>
            <a:off x="5580705" y="2882604"/>
            <a:ext cx="1846907" cy="978120"/>
          </a:xfrm>
          <a:prstGeom prst="roundRect">
            <a:avLst/>
          </a:prstGeom>
          <a:solidFill>
            <a:schemeClr val="bg1"/>
          </a:solidFill>
        </p:spPr>
        <p:txBody>
          <a:bodyPr vert="horz" wrap="square" lIns="72000" tIns="72000" rIns="72000" bIns="7200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1200" b="1" dirty="0">
                <a:solidFill>
                  <a:srgbClr val="4E5D95"/>
                </a:solidFill>
                <a:latin typeface="Montserrat" panose="00000500000000000000" pitchFamily="2" charset="-52"/>
                <a:cs typeface="+mn-cs"/>
              </a:rPr>
              <a:t>5. </a:t>
            </a:r>
            <a:r>
              <a:rPr lang="ru-RU" sz="1200" b="1" dirty="0">
                <a:solidFill>
                  <a:srgbClr val="4E5D95"/>
                </a:solidFill>
                <a:latin typeface="Montserrat" panose="00000500000000000000" pitchFamily="2" charset="-52"/>
                <a:cs typeface="+mn-cs"/>
              </a:rPr>
              <a:t>Готов доверить выбор подарка личному менеджеру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6705D40-CA02-4F25-A39D-B94139311567}"/>
              </a:ext>
            </a:extLst>
          </p:cNvPr>
          <p:cNvSpPr txBox="1">
            <a:spLocks/>
          </p:cNvSpPr>
          <p:nvPr/>
        </p:nvSpPr>
        <p:spPr>
          <a:xfrm>
            <a:off x="9372565" y="5008511"/>
            <a:ext cx="2131349" cy="773809"/>
          </a:xfrm>
          <a:prstGeom prst="roundRect">
            <a:avLst/>
          </a:prstGeom>
          <a:solidFill>
            <a:schemeClr val="bg1"/>
          </a:solidFill>
        </p:spPr>
        <p:txBody>
          <a:bodyPr vert="horz" wrap="square" lIns="72000" tIns="72000" rIns="72000" bIns="72000" rtlCol="0" anchor="ctr" anchorCtr="0">
            <a:noAutofit/>
          </a:bodyPr>
          <a:lstStyle>
            <a:defPPr>
              <a:defRPr lang="ru-RU"/>
            </a:defPPr>
            <a:lvl1pPr lv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200">
                <a:solidFill>
                  <a:schemeClr val="bg1"/>
                </a:solidFill>
                <a:latin typeface="Montserrat" panose="00000500000000000000" pitchFamily="2" charset="-52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40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40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4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b="1" dirty="0">
                <a:solidFill>
                  <a:srgbClr val="4E5D95"/>
                </a:solidFill>
              </a:rPr>
              <a:t>3. </a:t>
            </a:r>
            <a:r>
              <a:rPr lang="ru-RU" b="1" dirty="0">
                <a:solidFill>
                  <a:srgbClr val="4E5D95"/>
                </a:solidFill>
              </a:rPr>
              <a:t>Любит покупать</a:t>
            </a:r>
            <a:br>
              <a:rPr lang="ru-RU" b="1" dirty="0">
                <a:solidFill>
                  <a:srgbClr val="4E5D95"/>
                </a:solidFill>
              </a:rPr>
            </a:br>
            <a:r>
              <a:rPr lang="ru-RU" b="1" dirty="0">
                <a:solidFill>
                  <a:srgbClr val="4E5D95"/>
                </a:solidFill>
              </a:rPr>
              <a:t>в </a:t>
            </a:r>
            <a:r>
              <a:rPr lang="ru-RU" b="1" dirty="0" err="1">
                <a:solidFill>
                  <a:srgbClr val="4E5D95"/>
                </a:solidFill>
              </a:rPr>
              <a:t>онлайне</a:t>
            </a:r>
            <a:endParaRPr lang="ru-RU" b="1" dirty="0">
              <a:solidFill>
                <a:srgbClr val="4E5D95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00DCA2A-10B9-4385-A17F-2A7636BC6F1E}"/>
              </a:ext>
            </a:extLst>
          </p:cNvPr>
          <p:cNvSpPr txBox="1">
            <a:spLocks/>
          </p:cNvSpPr>
          <p:nvPr/>
        </p:nvSpPr>
        <p:spPr>
          <a:xfrm>
            <a:off x="5735115" y="5008511"/>
            <a:ext cx="2131349" cy="773809"/>
          </a:xfrm>
          <a:prstGeom prst="roundRect">
            <a:avLst/>
          </a:prstGeom>
          <a:solidFill>
            <a:schemeClr val="bg1"/>
          </a:solidFill>
        </p:spPr>
        <p:txBody>
          <a:bodyPr vert="horz" wrap="square" lIns="72000" tIns="72000" rIns="72000" bIns="72000" rtlCol="0" anchor="ctr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1200" b="1" dirty="0">
                <a:solidFill>
                  <a:srgbClr val="4E5D95"/>
                </a:solidFill>
                <a:latin typeface="Montserrat" panose="00000500000000000000" pitchFamily="2" charset="-52"/>
                <a:cs typeface="+mn-cs"/>
              </a:rPr>
              <a:t>4. </a:t>
            </a:r>
            <a:r>
              <a:rPr lang="ru-RU" sz="1200" b="1" dirty="0">
                <a:solidFill>
                  <a:srgbClr val="4E5D95"/>
                </a:solidFill>
                <a:latin typeface="Montserrat" panose="00000500000000000000" pitchFamily="2" charset="-52"/>
                <a:cs typeface="+mn-cs"/>
              </a:rPr>
              <a:t>Доверяет брендам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28B6EFC-5E98-4102-AB50-1B53C659DD46}"/>
              </a:ext>
            </a:extLst>
          </p:cNvPr>
          <p:cNvSpPr txBox="1">
            <a:spLocks/>
          </p:cNvSpPr>
          <p:nvPr/>
        </p:nvSpPr>
        <p:spPr>
          <a:xfrm>
            <a:off x="5580705" y="412932"/>
            <a:ext cx="2659382" cy="369332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sz="2400" b="1" dirty="0">
                <a:solidFill>
                  <a:schemeClr val="bg1"/>
                </a:solidFill>
                <a:latin typeface="Montserrat Light" panose="00000400000000000000" pitchFamily="2" charset="-52"/>
                <a:cs typeface="+mn-cs"/>
              </a:rPr>
              <a:t>Портрет клиента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0765F2E-002C-432F-988D-5506BFAD7A93}"/>
              </a:ext>
            </a:extLst>
          </p:cNvPr>
          <p:cNvGrpSpPr/>
          <p:nvPr/>
        </p:nvGrpSpPr>
        <p:grpSpPr>
          <a:xfrm>
            <a:off x="7779540" y="2887268"/>
            <a:ext cx="1658888" cy="1828051"/>
            <a:chOff x="2911929" y="5775769"/>
            <a:chExt cx="482250" cy="531427"/>
          </a:xfrm>
        </p:grpSpPr>
        <p:sp>
          <p:nvSpPr>
            <p:cNvPr id="56" name="Oval 251">
              <a:extLst>
                <a:ext uri="{FF2B5EF4-FFF2-40B4-BE49-F238E27FC236}">
                  <a16:creationId xmlns:a16="http://schemas.microsoft.com/office/drawing/2014/main" id="{3EC41821-42B2-4C8B-8274-61933D6C8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8807" y="5887607"/>
              <a:ext cx="102320" cy="102319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850"/>
            </a:p>
          </p:txBody>
        </p:sp>
        <p:sp>
          <p:nvSpPr>
            <p:cNvPr id="57" name="Oval 252">
              <a:extLst>
                <a:ext uri="{FF2B5EF4-FFF2-40B4-BE49-F238E27FC236}">
                  <a16:creationId xmlns:a16="http://schemas.microsoft.com/office/drawing/2014/main" id="{90E6FD8D-9528-4E20-9753-AC20DE9CE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1929" y="5775769"/>
              <a:ext cx="427521" cy="42910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850"/>
            </a:p>
          </p:txBody>
        </p:sp>
        <p:sp>
          <p:nvSpPr>
            <p:cNvPr id="58" name="Freeform 253">
              <a:extLst>
                <a:ext uri="{FF2B5EF4-FFF2-40B4-BE49-F238E27FC236}">
                  <a16:creationId xmlns:a16="http://schemas.microsoft.com/office/drawing/2014/main" id="{9A6FBA42-F088-4B2E-A007-2A2D45870B99}"/>
                </a:ext>
              </a:extLst>
            </p:cNvPr>
            <p:cNvSpPr/>
            <p:nvPr/>
          </p:nvSpPr>
          <p:spPr bwMode="auto">
            <a:xfrm>
              <a:off x="2969037" y="5870157"/>
              <a:ext cx="56316" cy="135633"/>
            </a:xfrm>
            <a:custGeom>
              <a:avLst/>
              <a:gdLst>
                <a:gd name="T0" fmla="*/ 26 w 26"/>
                <a:gd name="T1" fmla="*/ 0 h 62"/>
                <a:gd name="T2" fmla="*/ 0 w 26"/>
                <a:gd name="T3" fmla="*/ 54 h 62"/>
                <a:gd name="T4" fmla="*/ 1 w 26"/>
                <a:gd name="T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62" extrusionOk="0">
                  <a:moveTo>
                    <a:pt x="26" y="0"/>
                  </a:moveTo>
                  <a:cubicBezTo>
                    <a:pt x="10" y="13"/>
                    <a:pt x="0" y="32"/>
                    <a:pt x="0" y="54"/>
                  </a:cubicBezTo>
                  <a:cubicBezTo>
                    <a:pt x="0" y="57"/>
                    <a:pt x="0" y="59"/>
                    <a:pt x="1" y="62"/>
                  </a:cubicBez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850"/>
            </a:p>
          </p:txBody>
        </p:sp>
        <p:sp>
          <p:nvSpPr>
            <p:cNvPr id="59" name="Freeform 254">
              <a:extLst>
                <a:ext uri="{FF2B5EF4-FFF2-40B4-BE49-F238E27FC236}">
                  <a16:creationId xmlns:a16="http://schemas.microsoft.com/office/drawing/2014/main" id="{A572589C-3D2B-4424-A142-A882B5C856EE}"/>
                </a:ext>
              </a:extLst>
            </p:cNvPr>
            <p:cNvSpPr/>
            <p:nvPr/>
          </p:nvSpPr>
          <p:spPr bwMode="auto">
            <a:xfrm>
              <a:off x="3045182" y="6033551"/>
              <a:ext cx="191948" cy="103113"/>
            </a:xfrm>
            <a:custGeom>
              <a:avLst/>
              <a:gdLst>
                <a:gd name="T0" fmla="*/ 0 w 88"/>
                <a:gd name="T1" fmla="*/ 47 h 47"/>
                <a:gd name="T2" fmla="*/ 0 w 88"/>
                <a:gd name="T3" fmla="*/ 21 h 47"/>
                <a:gd name="T4" fmla="*/ 20 w 88"/>
                <a:gd name="T5" fmla="*/ 0 h 47"/>
                <a:gd name="T6" fmla="*/ 67 w 88"/>
                <a:gd name="T7" fmla="*/ 0 h 47"/>
                <a:gd name="T8" fmla="*/ 88 w 88"/>
                <a:gd name="T9" fmla="*/ 21 h 47"/>
                <a:gd name="T10" fmla="*/ 88 w 88"/>
                <a:gd name="T11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47" extrusionOk="0">
                  <a:moveTo>
                    <a:pt x="0" y="47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9" y="0"/>
                    <a:pt x="20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0"/>
                    <a:pt x="88" y="10"/>
                    <a:pt x="88" y="21"/>
                  </a:cubicBezTo>
                  <a:cubicBezTo>
                    <a:pt x="88" y="37"/>
                    <a:pt x="88" y="37"/>
                    <a:pt x="88" y="37"/>
                  </a:cubicBez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850"/>
            </a:p>
          </p:txBody>
        </p:sp>
        <p:sp>
          <p:nvSpPr>
            <p:cNvPr id="60" name="Freeform 255">
              <a:extLst>
                <a:ext uri="{FF2B5EF4-FFF2-40B4-BE49-F238E27FC236}">
                  <a16:creationId xmlns:a16="http://schemas.microsoft.com/office/drawing/2014/main" id="{B9332751-4EDA-44E7-AE0A-0331C909C69E}"/>
                </a:ext>
              </a:extLst>
            </p:cNvPr>
            <p:cNvSpPr/>
            <p:nvPr/>
          </p:nvSpPr>
          <p:spPr bwMode="auto">
            <a:xfrm>
              <a:off x="3217301" y="6123180"/>
              <a:ext cx="176878" cy="184016"/>
            </a:xfrm>
            <a:custGeom>
              <a:avLst/>
              <a:gdLst>
                <a:gd name="T0" fmla="*/ 35 w 81"/>
                <a:gd name="T1" fmla="*/ 0 h 84"/>
                <a:gd name="T2" fmla="*/ 74 w 81"/>
                <a:gd name="T3" fmla="*/ 46 h 84"/>
                <a:gd name="T4" fmla="*/ 71 w 81"/>
                <a:gd name="T5" fmla="*/ 75 h 84"/>
                <a:gd name="T6" fmla="*/ 68 w 81"/>
                <a:gd name="T7" fmla="*/ 77 h 84"/>
                <a:gd name="T8" fmla="*/ 40 w 81"/>
                <a:gd name="T9" fmla="*/ 74 h 84"/>
                <a:gd name="T10" fmla="*/ 0 w 81"/>
                <a:gd name="T11" fmla="*/ 2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4" extrusionOk="0">
                  <a:moveTo>
                    <a:pt x="35" y="0"/>
                  </a:moveTo>
                  <a:cubicBezTo>
                    <a:pt x="74" y="46"/>
                    <a:pt x="74" y="46"/>
                    <a:pt x="74" y="46"/>
                  </a:cubicBezTo>
                  <a:cubicBezTo>
                    <a:pt x="81" y="55"/>
                    <a:pt x="79" y="68"/>
                    <a:pt x="71" y="75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60" y="84"/>
                    <a:pt x="47" y="82"/>
                    <a:pt x="40" y="74"/>
                  </a:cubicBezTo>
                  <a:cubicBezTo>
                    <a:pt x="0" y="27"/>
                    <a:pt x="0" y="27"/>
                    <a:pt x="0" y="27"/>
                  </a:cubicBez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850"/>
            </a:p>
          </p:txBody>
        </p:sp>
      </p:grpSp>
    </p:spTree>
    <p:extLst>
      <p:ext uri="{BB962C8B-B14F-4D97-AF65-F5344CB8AC3E}">
        <p14:creationId xmlns:p14="http://schemas.microsoft.com/office/powerpoint/2010/main" val="2058618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1F8A06-3AB2-453B-BFD7-8FE6035BC236}"/>
              </a:ext>
            </a:extLst>
          </p:cNvPr>
          <p:cNvSpPr txBox="1">
            <a:spLocks/>
          </p:cNvSpPr>
          <p:nvPr/>
        </p:nvSpPr>
        <p:spPr>
          <a:xfrm>
            <a:off x="554736" y="412932"/>
            <a:ext cx="1479572" cy="369332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sz="2400" b="1" dirty="0">
                <a:latin typeface="Montserrat Light" panose="00000400000000000000" pitchFamily="2" charset="-52"/>
                <a:cs typeface="+mn-cs"/>
              </a:rPr>
              <a:t>Решение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785BBC-8BFD-49B1-9B7B-60E9DC90250D}"/>
              </a:ext>
            </a:extLst>
          </p:cNvPr>
          <p:cNvSpPr txBox="1">
            <a:spLocks/>
          </p:cNvSpPr>
          <p:nvPr/>
        </p:nvSpPr>
        <p:spPr>
          <a:xfrm>
            <a:off x="2314398" y="1805589"/>
            <a:ext cx="7563205" cy="693371"/>
          </a:xfrm>
          <a:prstGeom prst="roundRect">
            <a:avLst/>
          </a:prstGeom>
          <a:solidFill>
            <a:srgbClr val="8B94BA"/>
          </a:solidFill>
        </p:spPr>
        <p:txBody>
          <a:bodyPr vert="horz" wrap="square" lIns="72000" tIns="36000" rIns="72000" bIns="3600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ru-RU" sz="1800" b="1" dirty="0">
                <a:solidFill>
                  <a:schemeClr val="bg1"/>
                </a:solidFill>
                <a:latin typeface="Montserrat" panose="00000500000000000000" pitchFamily="2" charset="-52"/>
                <a:cs typeface="+mn-cs"/>
              </a:rPr>
              <a:t>Единая площадка с широким ассортиментом продукции и возможностью быстрой покупки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1DCBFF-45A5-4C91-80F5-E18134FEBB99}"/>
              </a:ext>
            </a:extLst>
          </p:cNvPr>
          <p:cNvSpPr txBox="1">
            <a:spLocks/>
          </p:cNvSpPr>
          <p:nvPr/>
        </p:nvSpPr>
        <p:spPr>
          <a:xfrm>
            <a:off x="547757" y="3176310"/>
            <a:ext cx="1948785" cy="778501"/>
          </a:xfrm>
          <a:prstGeom prst="roundRect">
            <a:avLst/>
          </a:prstGeom>
          <a:solidFill>
            <a:srgbClr val="D0D4E6"/>
          </a:solidFill>
        </p:spPr>
        <p:txBody>
          <a:bodyPr vert="horz" wrap="none" lIns="72000" tIns="36000" rIns="72000" bIns="36000" rtlCol="0" anchor="ctr" anchorCtr="0">
            <a:noAutofit/>
          </a:bodyPr>
          <a:lstStyle>
            <a:defPPr>
              <a:defRPr lang="ru-RU"/>
            </a:defPPr>
            <a:lvl1pPr lv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40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40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4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Покупатель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3E43A8-FC5B-4039-8161-7D268A9F37C5}"/>
              </a:ext>
            </a:extLst>
          </p:cNvPr>
          <p:cNvSpPr txBox="1">
            <a:spLocks/>
          </p:cNvSpPr>
          <p:nvPr/>
        </p:nvSpPr>
        <p:spPr>
          <a:xfrm>
            <a:off x="3594663" y="3176310"/>
            <a:ext cx="1948785" cy="77850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txBody>
          <a:bodyPr vert="horz" wrap="none" lIns="72000" tIns="36000" rIns="72000" bIns="36000" rtlCol="0" anchor="ctr" anchorCtr="0">
            <a:noAutofit/>
          </a:bodyPr>
          <a:lstStyle>
            <a:defPPr>
              <a:defRPr lang="ru-RU"/>
            </a:defPPr>
            <a:lvl1pPr lv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40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40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4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b="0" dirty="0">
                <a:solidFill>
                  <a:schemeClr val="tx1"/>
                </a:solidFill>
              </a:rPr>
              <a:t>Время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0E1116-BBDB-4752-9C17-7EF2778EC966}"/>
              </a:ext>
            </a:extLst>
          </p:cNvPr>
          <p:cNvSpPr txBox="1">
            <a:spLocks/>
          </p:cNvSpPr>
          <p:nvPr/>
        </p:nvSpPr>
        <p:spPr>
          <a:xfrm>
            <a:off x="6641571" y="3176310"/>
            <a:ext cx="1948785" cy="77850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txBody>
          <a:bodyPr vert="horz" wrap="none" lIns="72000" tIns="36000" rIns="72000" bIns="36000" rtlCol="0" anchor="ctr" anchorCtr="0">
            <a:noAutofit/>
          </a:bodyPr>
          <a:lstStyle>
            <a:defPPr>
              <a:defRPr lang="ru-RU"/>
            </a:defPPr>
            <a:lvl1pPr lv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40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40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4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b="0" dirty="0">
                <a:solidFill>
                  <a:schemeClr val="tx1"/>
                </a:solidFill>
              </a:rPr>
              <a:t>Выбор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229405-6957-48E4-A22E-EE6539F5323C}"/>
              </a:ext>
            </a:extLst>
          </p:cNvPr>
          <p:cNvSpPr txBox="1">
            <a:spLocks/>
          </p:cNvSpPr>
          <p:nvPr/>
        </p:nvSpPr>
        <p:spPr>
          <a:xfrm>
            <a:off x="9688479" y="3176310"/>
            <a:ext cx="1948785" cy="778501"/>
          </a:xfrm>
          <a:prstGeom prst="roundRect">
            <a:avLst/>
          </a:prstGeom>
          <a:solidFill>
            <a:srgbClr val="D0D4E6"/>
          </a:solidFill>
        </p:spPr>
        <p:txBody>
          <a:bodyPr vert="horz" wrap="none" lIns="72000" tIns="36000" rIns="72000" bIns="36000" rtlCol="0" anchor="ctr" anchorCtr="0">
            <a:noAutofit/>
          </a:bodyPr>
          <a:lstStyle>
            <a:defPPr>
              <a:defRPr lang="ru-RU"/>
            </a:defPPr>
            <a:lvl1pPr lv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40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40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4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Покупка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DD83EE1D-7E38-4439-B918-60B83F8CFE81}"/>
              </a:ext>
            </a:extLst>
          </p:cNvPr>
          <p:cNvGrpSpPr/>
          <p:nvPr/>
        </p:nvGrpSpPr>
        <p:grpSpPr>
          <a:xfrm>
            <a:off x="4043766" y="3040271"/>
            <a:ext cx="1050579" cy="1050579"/>
            <a:chOff x="4164217" y="2875080"/>
            <a:chExt cx="809679" cy="809679"/>
          </a:xfrm>
        </p:grpSpPr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42CF3150-5671-4025-B203-B4CD2D667A5D}"/>
                </a:ext>
              </a:extLst>
            </p:cNvPr>
            <p:cNvSpPr/>
            <p:nvPr/>
          </p:nvSpPr>
          <p:spPr>
            <a:xfrm>
              <a:off x="4164217" y="2875080"/>
              <a:ext cx="809679" cy="809679"/>
            </a:xfrm>
            <a:custGeom>
              <a:avLst/>
              <a:gdLst>
                <a:gd name="connsiteX0" fmla="*/ 0 w 234314"/>
                <a:gd name="connsiteY0" fmla="*/ 0 h 234314"/>
                <a:gd name="connsiteX1" fmla="*/ 234315 w 234314"/>
                <a:gd name="connsiteY1" fmla="*/ 234315 h 234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4314" h="234314">
                  <a:moveTo>
                    <a:pt x="0" y="0"/>
                  </a:moveTo>
                  <a:lnTo>
                    <a:pt x="234315" y="234315"/>
                  </a:lnTo>
                </a:path>
              </a:pathLst>
            </a:custGeom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F4E1850F-FA59-443A-8D11-FAFFB9BD2522}"/>
                </a:ext>
              </a:extLst>
            </p:cNvPr>
            <p:cNvSpPr/>
            <p:nvPr/>
          </p:nvSpPr>
          <p:spPr>
            <a:xfrm>
              <a:off x="4164217" y="2875080"/>
              <a:ext cx="809679" cy="809679"/>
            </a:xfrm>
            <a:custGeom>
              <a:avLst/>
              <a:gdLst>
                <a:gd name="connsiteX0" fmla="*/ 234315 w 234314"/>
                <a:gd name="connsiteY0" fmla="*/ 0 h 234314"/>
                <a:gd name="connsiteX1" fmla="*/ 0 w 234314"/>
                <a:gd name="connsiteY1" fmla="*/ 234315 h 234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4314" h="234314">
                  <a:moveTo>
                    <a:pt x="234315" y="0"/>
                  </a:moveTo>
                  <a:lnTo>
                    <a:pt x="0" y="234315"/>
                  </a:lnTo>
                </a:path>
              </a:pathLst>
            </a:custGeom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00F9F3B-444D-4618-9FB3-7F26BEDAD7F1}"/>
              </a:ext>
            </a:extLst>
          </p:cNvPr>
          <p:cNvGrpSpPr/>
          <p:nvPr/>
        </p:nvGrpSpPr>
        <p:grpSpPr>
          <a:xfrm>
            <a:off x="7090674" y="3040271"/>
            <a:ext cx="1050579" cy="1050579"/>
            <a:chOff x="4164217" y="2875080"/>
            <a:chExt cx="809679" cy="809679"/>
          </a:xfrm>
        </p:grpSpPr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B595F7F5-1F0F-4D82-A725-74EF02F0F049}"/>
                </a:ext>
              </a:extLst>
            </p:cNvPr>
            <p:cNvSpPr/>
            <p:nvPr/>
          </p:nvSpPr>
          <p:spPr>
            <a:xfrm>
              <a:off x="4164217" y="2875080"/>
              <a:ext cx="809679" cy="809679"/>
            </a:xfrm>
            <a:custGeom>
              <a:avLst/>
              <a:gdLst>
                <a:gd name="connsiteX0" fmla="*/ 0 w 234314"/>
                <a:gd name="connsiteY0" fmla="*/ 0 h 234314"/>
                <a:gd name="connsiteX1" fmla="*/ 234315 w 234314"/>
                <a:gd name="connsiteY1" fmla="*/ 234315 h 234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4314" h="234314">
                  <a:moveTo>
                    <a:pt x="0" y="0"/>
                  </a:moveTo>
                  <a:lnTo>
                    <a:pt x="234315" y="234315"/>
                  </a:lnTo>
                </a:path>
              </a:pathLst>
            </a:custGeom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16DC4C72-93A5-4D6C-93E7-37237336CC0A}"/>
                </a:ext>
              </a:extLst>
            </p:cNvPr>
            <p:cNvSpPr/>
            <p:nvPr/>
          </p:nvSpPr>
          <p:spPr>
            <a:xfrm>
              <a:off x="4164217" y="2875080"/>
              <a:ext cx="809679" cy="809679"/>
            </a:xfrm>
            <a:custGeom>
              <a:avLst/>
              <a:gdLst>
                <a:gd name="connsiteX0" fmla="*/ 234315 w 234314"/>
                <a:gd name="connsiteY0" fmla="*/ 0 h 234314"/>
                <a:gd name="connsiteX1" fmla="*/ 0 w 234314"/>
                <a:gd name="connsiteY1" fmla="*/ 234315 h 234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4314" h="234314">
                  <a:moveTo>
                    <a:pt x="234315" y="0"/>
                  </a:moveTo>
                  <a:lnTo>
                    <a:pt x="0" y="234315"/>
                  </a:lnTo>
                </a:path>
              </a:pathLst>
            </a:custGeom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A28E54FD-D272-4BE4-A594-B405A1019450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2496542" y="3565561"/>
            <a:ext cx="10981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A7F921B2-04F2-4541-868B-43A3A0B373E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5543448" y="3565561"/>
            <a:ext cx="10981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E82D6896-B5EA-4A1F-B305-67E385D202D9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8590356" y="3565561"/>
            <a:ext cx="10981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B9DBAFE0-1EC4-4C90-A8AF-5740939C05B7}"/>
              </a:ext>
            </a:extLst>
          </p:cNvPr>
          <p:cNvGrpSpPr>
            <a:grpSpLocks/>
          </p:cNvGrpSpPr>
          <p:nvPr/>
        </p:nvGrpSpPr>
        <p:grpSpPr>
          <a:xfrm>
            <a:off x="4290847" y="5018496"/>
            <a:ext cx="3603325" cy="778501"/>
            <a:chOff x="5025969" y="0"/>
            <a:chExt cx="7166031" cy="6858000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ED8618FB-83D6-4B79-97BD-86E08D27E0A5}"/>
                </a:ext>
              </a:extLst>
            </p:cNvPr>
            <p:cNvPicPr>
              <a:picLocks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025969" y="0"/>
              <a:ext cx="7166031" cy="6858000"/>
            </a:xfrm>
            <a:prstGeom prst="roundRect">
              <a:avLst/>
            </a:prstGeom>
          </p:spPr>
        </p:pic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29BF32EC-E9E0-4E45-93CE-0B2320DC2FC3}"/>
                </a:ext>
              </a:extLst>
            </p:cNvPr>
            <p:cNvSpPr>
              <a:spLocks/>
            </p:cNvSpPr>
            <p:nvPr/>
          </p:nvSpPr>
          <p:spPr>
            <a:xfrm flipH="1">
              <a:off x="5025969" y="0"/>
              <a:ext cx="7166031" cy="6858000"/>
            </a:xfrm>
            <a:prstGeom prst="roundRect">
              <a:avLst/>
            </a:prstGeom>
            <a:solidFill>
              <a:schemeClr val="accent1">
                <a:lumMod val="75000"/>
                <a:alpha val="12000"/>
              </a:schemeClr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ru-RU" sz="1600" dirty="0" err="1">
                <a:solidFill>
                  <a:schemeClr val="bg1"/>
                </a:solidFill>
                <a:latin typeface="Montserrat" panose="00000500000000000000" pitchFamily="2" charset="-52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D4BC026-6F8A-45A6-9D31-9094D7A851A8}"/>
              </a:ext>
            </a:extLst>
          </p:cNvPr>
          <p:cNvSpPr txBox="1">
            <a:spLocks/>
          </p:cNvSpPr>
          <p:nvPr/>
        </p:nvSpPr>
        <p:spPr>
          <a:xfrm>
            <a:off x="4439813" y="5269247"/>
            <a:ext cx="3305392" cy="2769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ru-RU" sz="1800" b="1" dirty="0">
                <a:solidFill>
                  <a:schemeClr val="bg1"/>
                </a:solidFill>
                <a:latin typeface="Montserrat" panose="00000500000000000000" pitchFamily="2" charset="-52"/>
                <a:cs typeface="+mn-cs"/>
              </a:rPr>
              <a:t>Быстрая покупка подарка</a:t>
            </a:r>
          </a:p>
        </p:txBody>
      </p:sp>
      <p:sp>
        <p:nvSpPr>
          <p:cNvPr id="16" name="Правая фигурная скобка 15">
            <a:extLst>
              <a:ext uri="{FF2B5EF4-FFF2-40B4-BE49-F238E27FC236}">
                <a16:creationId xmlns:a16="http://schemas.microsoft.com/office/drawing/2014/main" id="{A2687C53-E2C4-4C26-AF1D-E05DFBFBBCE7}"/>
              </a:ext>
            </a:extLst>
          </p:cNvPr>
          <p:cNvSpPr/>
          <p:nvPr/>
        </p:nvSpPr>
        <p:spPr>
          <a:xfrm rot="5400000">
            <a:off x="5817945" y="2044907"/>
            <a:ext cx="549128" cy="499569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639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>
            <a:extLst>
              <a:ext uri="{FF2B5EF4-FFF2-40B4-BE49-F238E27FC236}">
                <a16:creationId xmlns:a16="http://schemas.microsoft.com/office/drawing/2014/main" id="{2AC7125F-5A82-42D5-9B9B-97FE55F2BC5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730182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592" imgH="595" progId="TCLayout.ActiveDocument.1">
                  <p:embed/>
                </p:oleObj>
              </mc:Choice>
              <mc:Fallback>
                <p:oleObj name="Слайд think-cell" r:id="rId3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37132DB7-DCDA-44D3-AD53-DC40F85BDCA3}"/>
              </a:ext>
            </a:extLst>
          </p:cNvPr>
          <p:cNvGrpSpPr/>
          <p:nvPr/>
        </p:nvGrpSpPr>
        <p:grpSpPr>
          <a:xfrm>
            <a:off x="4964738" y="1335294"/>
            <a:ext cx="6672526" cy="4932000"/>
            <a:chOff x="4961299" y="1332752"/>
            <a:chExt cx="6675965" cy="4934542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8669" y="1582066"/>
              <a:ext cx="5812800" cy="3268105"/>
            </a:xfrm>
            <a:prstGeom prst="rect">
              <a:avLst/>
            </a:prstGeom>
            <a:ln w="3175">
              <a:solidFill>
                <a:srgbClr val="8B94BA"/>
              </a:solidFill>
            </a:ln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56A17597-9BDF-4D7D-8790-B81CD49AF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61299" y="1332752"/>
              <a:ext cx="6675965" cy="4934542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11F8A06-3AB2-453B-BFD7-8FE6035BC236}"/>
              </a:ext>
            </a:extLst>
          </p:cNvPr>
          <p:cNvSpPr txBox="1">
            <a:spLocks/>
          </p:cNvSpPr>
          <p:nvPr/>
        </p:nvSpPr>
        <p:spPr>
          <a:xfrm>
            <a:off x="554736" y="412932"/>
            <a:ext cx="3085781" cy="369332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defPPr>
              <a:defRPr lang="ru-RU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2200" b="1">
                <a:latin typeface="Montserrat Light" panose="00000400000000000000" pitchFamily="2" charset="-52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40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40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4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2400" dirty="0"/>
              <a:t>Решение и продукт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C295ED-43C6-42E0-A6DD-58D3D11CF537}"/>
              </a:ext>
            </a:extLst>
          </p:cNvPr>
          <p:cNvSpPr txBox="1">
            <a:spLocks/>
          </p:cNvSpPr>
          <p:nvPr/>
        </p:nvSpPr>
        <p:spPr>
          <a:xfrm>
            <a:off x="554736" y="3444387"/>
            <a:ext cx="4343189" cy="166199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ru-RU" sz="2000" dirty="0">
                <a:latin typeface="Montserrat" panose="00000500000000000000" pitchFamily="2" charset="-52"/>
              </a:rPr>
              <a:t>Создание премиального дома элитных подарков, в котором </a:t>
            </a:r>
            <a:r>
              <a:rPr lang="ru-RU" sz="2000" b="1" dirty="0">
                <a:latin typeface="Montserrat" panose="00000500000000000000" pitchFamily="2" charset="-52"/>
              </a:rPr>
              <a:t>покупатели смогут приобрести подарок</a:t>
            </a:r>
            <a:r>
              <a:rPr lang="ru-RU" sz="2000" dirty="0">
                <a:latin typeface="Montserrat" panose="00000500000000000000" pitchFamily="2" charset="-52"/>
              </a:rPr>
              <a:t>,</a:t>
            </a:r>
            <a:br>
              <a:rPr lang="ru-RU" sz="2000" dirty="0">
                <a:latin typeface="Montserrat" panose="00000500000000000000" pitchFamily="2" charset="-52"/>
              </a:rPr>
            </a:br>
            <a:r>
              <a:rPr lang="ru-RU" sz="2000" dirty="0">
                <a:latin typeface="Montserrat" panose="00000500000000000000" pitchFamily="2" charset="-52"/>
              </a:rPr>
              <a:t>а </a:t>
            </a:r>
            <a:r>
              <a:rPr lang="ru-RU" sz="2000" b="1" dirty="0">
                <a:latin typeface="Montserrat" panose="00000500000000000000" pitchFamily="2" charset="-52"/>
              </a:rPr>
              <a:t>производства разместить свою продукцию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1F8A06-3AB2-453B-BFD7-8FE6035BC236}"/>
              </a:ext>
            </a:extLst>
          </p:cNvPr>
          <p:cNvSpPr txBox="1">
            <a:spLocks/>
          </p:cNvSpPr>
          <p:nvPr/>
        </p:nvSpPr>
        <p:spPr>
          <a:xfrm>
            <a:off x="554736" y="1335294"/>
            <a:ext cx="2928687" cy="1692771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defPPr>
              <a:defRPr lang="ru-RU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2200" b="1">
                <a:latin typeface="Montserrat Light" panose="00000400000000000000" pitchFamily="2" charset="-52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40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40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4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1800" dirty="0">
                <a:latin typeface="Montserrat" pitchFamily="2" charset="-52"/>
              </a:rPr>
              <a:t>Платформа (агрегатор)</a:t>
            </a:r>
          </a:p>
          <a:p>
            <a:r>
              <a:rPr lang="ru-RU" sz="1800" dirty="0">
                <a:solidFill>
                  <a:srgbClr val="4E5D95"/>
                </a:solidFill>
                <a:latin typeface="Montserrat" pitchFamily="2" charset="-52"/>
              </a:rPr>
              <a:t>=</a:t>
            </a:r>
          </a:p>
          <a:p>
            <a:r>
              <a:rPr lang="ru-RU" sz="1800" dirty="0">
                <a:latin typeface="Montserrat" pitchFamily="2" charset="-52"/>
              </a:rPr>
              <a:t>покупатели </a:t>
            </a:r>
          </a:p>
          <a:p>
            <a:r>
              <a:rPr lang="ru-RU" sz="1800" dirty="0">
                <a:solidFill>
                  <a:srgbClr val="4E5D95"/>
                </a:solidFill>
                <a:latin typeface="Montserrat" pitchFamily="2" charset="-52"/>
              </a:rPr>
              <a:t>+</a:t>
            </a:r>
          </a:p>
          <a:p>
            <a:r>
              <a:rPr lang="ru-RU" sz="1800" dirty="0">
                <a:latin typeface="Montserrat" pitchFamily="2" charset="-52"/>
              </a:rPr>
              <a:t>производство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8007E0D-5624-452B-94C3-3631901C8F08}"/>
              </a:ext>
            </a:extLst>
          </p:cNvPr>
          <p:cNvCxnSpPr>
            <a:cxnSpLocks/>
          </p:cNvCxnSpPr>
          <p:nvPr/>
        </p:nvCxnSpPr>
        <p:spPr>
          <a:xfrm>
            <a:off x="554736" y="3236226"/>
            <a:ext cx="4343189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385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6" name="Объект 415" hidden="1">
            <a:extLst>
              <a:ext uri="{FF2B5EF4-FFF2-40B4-BE49-F238E27FC236}">
                <a16:creationId xmlns:a16="http://schemas.microsoft.com/office/drawing/2014/main" id="{E2557D93-1E20-4541-9C95-2590DBA7D21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592" imgH="595" progId="TCLayout.ActiveDocument.1">
                  <p:embed/>
                </p:oleObj>
              </mc:Choice>
              <mc:Fallback>
                <p:oleObj name="Слайд think-cell" r:id="rId3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0DAB7C1-DC94-4425-98F7-9166C711E5BE}"/>
              </a:ext>
            </a:extLst>
          </p:cNvPr>
          <p:cNvSpPr txBox="1">
            <a:spLocks/>
          </p:cNvSpPr>
          <p:nvPr/>
        </p:nvSpPr>
        <p:spPr>
          <a:xfrm>
            <a:off x="554736" y="475921"/>
            <a:ext cx="713337" cy="369332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defPPr>
              <a:defRPr lang="ru-RU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2200" b="1">
                <a:latin typeface="Montserrat Light" panose="00000400000000000000" pitchFamily="2" charset="-52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40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40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4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2400"/>
              <a:t>MVP</a:t>
            </a:r>
            <a:endParaRPr lang="en-US" sz="2400" dirty="0"/>
          </a:p>
        </p:txBody>
      </p:sp>
      <p:grpSp>
        <p:nvGrpSpPr>
          <p:cNvPr id="522" name="Группа 521">
            <a:extLst>
              <a:ext uri="{FF2B5EF4-FFF2-40B4-BE49-F238E27FC236}">
                <a16:creationId xmlns:a16="http://schemas.microsoft.com/office/drawing/2014/main" id="{F5AF70AD-D2BC-4FE2-BAF2-14C125853708}"/>
              </a:ext>
            </a:extLst>
          </p:cNvPr>
          <p:cNvGrpSpPr/>
          <p:nvPr/>
        </p:nvGrpSpPr>
        <p:grpSpPr>
          <a:xfrm>
            <a:off x="1268073" y="1003567"/>
            <a:ext cx="9497568" cy="7020131"/>
            <a:chOff x="3902044" y="1641707"/>
            <a:chExt cx="6552408" cy="4843215"/>
          </a:xfrm>
        </p:grpSpPr>
        <p:pic>
          <p:nvPicPr>
            <p:cNvPr id="510" name="Рисунок 509">
              <a:extLst>
                <a:ext uri="{FF2B5EF4-FFF2-40B4-BE49-F238E27FC236}">
                  <a16:creationId xmlns:a16="http://schemas.microsoft.com/office/drawing/2014/main" id="{0AA22D38-E8F1-471B-8D11-56B7399C5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41134" y="1886407"/>
              <a:ext cx="5705218" cy="3237854"/>
            </a:xfrm>
            <a:prstGeom prst="rect">
              <a:avLst/>
            </a:prstGeom>
          </p:spPr>
        </p:pic>
        <p:pic>
          <p:nvPicPr>
            <p:cNvPr id="521" name="Рисунок 520">
              <a:extLst>
                <a:ext uri="{FF2B5EF4-FFF2-40B4-BE49-F238E27FC236}">
                  <a16:creationId xmlns:a16="http://schemas.microsoft.com/office/drawing/2014/main" id="{9CB4A9F7-CB5C-4BEF-B373-6D38B2382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902044" y="1641707"/>
              <a:ext cx="6552408" cy="4843215"/>
            </a:xfrm>
            <a:prstGeom prst="rect">
              <a:avLst/>
            </a:prstGeom>
          </p:spPr>
        </p:pic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2C0004C-8EE2-4139-88CB-C78BD0070F1D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6" y="5504687"/>
            <a:ext cx="762605" cy="76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87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Объект 69" hidden="1">
            <a:extLst>
              <a:ext uri="{FF2B5EF4-FFF2-40B4-BE49-F238E27FC236}">
                <a16:creationId xmlns:a16="http://schemas.microsoft.com/office/drawing/2014/main" id="{1B12B427-7160-4A90-9FC5-D70E71E81A1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50152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592" imgH="595" progId="TCLayout.ActiveDocument.1">
                  <p:embed/>
                </p:oleObj>
              </mc:Choice>
              <mc:Fallback>
                <p:oleObj name="Слайд think-cell" r:id="rId3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9B76DD1-C79A-465E-8C91-963FE6031843}"/>
              </a:ext>
            </a:extLst>
          </p:cNvPr>
          <p:cNvGrpSpPr>
            <a:grpSpLocks/>
          </p:cNvGrpSpPr>
          <p:nvPr/>
        </p:nvGrpSpPr>
        <p:grpSpPr>
          <a:xfrm>
            <a:off x="3684014" y="3464909"/>
            <a:ext cx="2198752" cy="545516"/>
            <a:chOff x="5305128" y="-78617"/>
            <a:chExt cx="7166031" cy="6858000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D6ABA92-7483-4957-83CB-AF0A47356512}"/>
                </a:ext>
              </a:extLst>
            </p:cNvPr>
            <p:cNvPicPr>
              <a:picLocks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5305128" y="-78617"/>
              <a:ext cx="7166031" cy="6858000"/>
            </a:xfrm>
            <a:prstGeom prst="roundRect">
              <a:avLst/>
            </a:prstGeom>
          </p:spPr>
        </p:pic>
        <p:sp>
          <p:nvSpPr>
            <p:cNvPr id="49" name="Прямоугольник: скругленные углы 48">
              <a:extLst>
                <a:ext uri="{FF2B5EF4-FFF2-40B4-BE49-F238E27FC236}">
                  <a16:creationId xmlns:a16="http://schemas.microsoft.com/office/drawing/2014/main" id="{A82CDE81-A437-4E0C-9E46-7AA0832E06AE}"/>
                </a:ext>
              </a:extLst>
            </p:cNvPr>
            <p:cNvSpPr>
              <a:spLocks/>
            </p:cNvSpPr>
            <p:nvPr/>
          </p:nvSpPr>
          <p:spPr>
            <a:xfrm flipH="1">
              <a:off x="5305128" y="-78617"/>
              <a:ext cx="7166031" cy="6858000"/>
            </a:xfrm>
            <a:prstGeom prst="roundRect">
              <a:avLst/>
            </a:prstGeom>
            <a:solidFill>
              <a:schemeClr val="accent1">
                <a:lumMod val="75000"/>
                <a:alpha val="12000"/>
              </a:schemeClr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ru-RU" sz="16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Сделка</a:t>
              </a:r>
            </a:p>
          </p:txBody>
        </p:sp>
      </p:grp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F9C84C3B-A3AF-47D1-BD16-9E9F0AEAA31D}"/>
              </a:ext>
            </a:extLst>
          </p:cNvPr>
          <p:cNvSpPr>
            <a:spLocks/>
          </p:cNvSpPr>
          <p:nvPr/>
        </p:nvSpPr>
        <p:spPr>
          <a:xfrm>
            <a:off x="3470782" y="3350383"/>
            <a:ext cx="5250432" cy="774568"/>
          </a:xfrm>
          <a:prstGeom prst="roundRect">
            <a:avLst>
              <a:gd name="adj" fmla="val 12363"/>
            </a:avLst>
          </a:prstGeom>
          <a:ln w="6350">
            <a:solidFill>
              <a:srgbClr val="4E5D9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57" name="Прямоугольник 256">
            <a:extLst>
              <a:ext uri="{FF2B5EF4-FFF2-40B4-BE49-F238E27FC236}">
                <a16:creationId xmlns:a16="http://schemas.microsoft.com/office/drawing/2014/main" id="{20A732B6-181D-496D-8DDD-B417CE3C5359}"/>
              </a:ext>
            </a:extLst>
          </p:cNvPr>
          <p:cNvSpPr/>
          <p:nvPr/>
        </p:nvSpPr>
        <p:spPr>
          <a:xfrm>
            <a:off x="7333836" y="4102092"/>
            <a:ext cx="14954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/>
          </a:p>
        </p:txBody>
      </p:sp>
      <p:sp>
        <p:nvSpPr>
          <p:cNvPr id="193" name="Прямоугольник 192">
            <a:extLst>
              <a:ext uri="{FF2B5EF4-FFF2-40B4-BE49-F238E27FC236}">
                <a16:creationId xmlns:a16="http://schemas.microsoft.com/office/drawing/2014/main" id="{5E92E4FD-1210-4A95-A4BB-6135F031D258}"/>
              </a:ext>
            </a:extLst>
          </p:cNvPr>
          <p:cNvSpPr/>
          <p:nvPr/>
        </p:nvSpPr>
        <p:spPr>
          <a:xfrm>
            <a:off x="4708620" y="4102092"/>
            <a:ext cx="14954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83B25-4E18-4E94-B3DF-52A7A036A6A3}"/>
              </a:ext>
            </a:extLst>
          </p:cNvPr>
          <p:cNvSpPr txBox="1">
            <a:spLocks/>
          </p:cNvSpPr>
          <p:nvPr/>
        </p:nvSpPr>
        <p:spPr>
          <a:xfrm>
            <a:off x="554736" y="1276350"/>
            <a:ext cx="2055114" cy="2308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1500" b="1" dirty="0">
                <a:latin typeface="Montserrat" panose="00000500000000000000" pitchFamily="2" charset="-52"/>
                <a:cs typeface="+mn-cs"/>
              </a:rPr>
              <a:t>Производитель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C3F59F-E5A6-4ACB-A89D-F9F940195A30}"/>
              </a:ext>
            </a:extLst>
          </p:cNvPr>
          <p:cNvSpPr txBox="1">
            <a:spLocks/>
          </p:cNvSpPr>
          <p:nvPr/>
        </p:nvSpPr>
        <p:spPr>
          <a:xfrm>
            <a:off x="6309230" y="1276350"/>
            <a:ext cx="5328034" cy="2308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1500" b="1" dirty="0">
                <a:latin typeface="Montserrat" panose="00000500000000000000" pitchFamily="2" charset="-52"/>
                <a:cs typeface="+mn-cs"/>
              </a:rPr>
              <a:t>Покупатель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302DCB-D73B-4C0E-A4DA-37BA629A2497}"/>
              </a:ext>
            </a:extLst>
          </p:cNvPr>
          <p:cNvSpPr txBox="1">
            <a:spLocks/>
          </p:cNvSpPr>
          <p:nvPr/>
        </p:nvSpPr>
        <p:spPr>
          <a:xfrm>
            <a:off x="3684014" y="5788609"/>
            <a:ext cx="2198752" cy="545516"/>
          </a:xfrm>
          <a:prstGeom prst="roundRect">
            <a:avLst/>
          </a:prstGeom>
          <a:solidFill>
            <a:srgbClr val="D0D4E6"/>
          </a:solidFill>
        </p:spPr>
        <p:txBody>
          <a:bodyPr vert="horz" wrap="square" lIns="72000" tIns="72000" rIns="72000" bIns="72000" rtlCol="0" anchor="ctr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1200" b="1" dirty="0">
                <a:latin typeface="Montserrat" panose="00000500000000000000" pitchFamily="2" charset="-52"/>
                <a:cs typeface="+mn-cs"/>
              </a:rPr>
              <a:t>Заключение договора</a:t>
            </a:r>
            <a:endParaRPr lang="ru-RU" sz="1200" dirty="0">
              <a:latin typeface="Montserrat" panose="00000500000000000000" pitchFamily="2" charset="-52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B8B430-22D8-4458-8D24-98B49B54E773}"/>
              </a:ext>
            </a:extLst>
          </p:cNvPr>
          <p:cNvSpPr txBox="1">
            <a:spLocks/>
          </p:cNvSpPr>
          <p:nvPr/>
        </p:nvSpPr>
        <p:spPr>
          <a:xfrm>
            <a:off x="554735" y="5788609"/>
            <a:ext cx="2702815" cy="545516"/>
          </a:xfrm>
          <a:prstGeom prst="roundRect">
            <a:avLst/>
          </a:prstGeom>
          <a:solidFill>
            <a:srgbClr val="D0D4E6"/>
          </a:solidFill>
        </p:spPr>
        <p:txBody>
          <a:bodyPr vert="horz" wrap="square" lIns="72000" tIns="72000" rIns="72000" bIns="72000" rtlCol="0" anchor="ctr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1200" b="1" dirty="0">
                <a:latin typeface="Montserrat" panose="00000500000000000000" pitchFamily="2" charset="-52"/>
                <a:cs typeface="+mn-cs"/>
              </a:rPr>
              <a:t>Обсуждение сотрудничества</a:t>
            </a:r>
            <a:endParaRPr lang="ru-RU" sz="1200" dirty="0">
              <a:latin typeface="Montserrat" panose="00000500000000000000" pitchFamily="2" charset="-52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A02780-4090-41AC-B154-1191551BBB91}"/>
              </a:ext>
            </a:extLst>
          </p:cNvPr>
          <p:cNvSpPr txBox="1">
            <a:spLocks/>
          </p:cNvSpPr>
          <p:nvPr/>
        </p:nvSpPr>
        <p:spPr>
          <a:xfrm>
            <a:off x="3684014" y="5014045"/>
            <a:ext cx="2198752" cy="545516"/>
          </a:xfrm>
          <a:prstGeom prst="roundRect">
            <a:avLst/>
          </a:prstGeom>
          <a:solidFill>
            <a:srgbClr val="D0D4E6"/>
          </a:solidFill>
        </p:spPr>
        <p:txBody>
          <a:bodyPr vert="horz" wrap="square" lIns="72000" tIns="72000" rIns="72000" bIns="72000" rtlCol="0" anchor="ctr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1200" b="1" dirty="0">
                <a:latin typeface="Montserrat" panose="00000500000000000000" pitchFamily="2" charset="-52"/>
                <a:cs typeface="+mn-cs"/>
              </a:rPr>
              <a:t>Оплата и выставление</a:t>
            </a:r>
            <a:br>
              <a:rPr lang="ru-RU" sz="1200" b="1" dirty="0">
                <a:latin typeface="Montserrat" panose="00000500000000000000" pitchFamily="2" charset="-52"/>
                <a:cs typeface="+mn-cs"/>
              </a:rPr>
            </a:br>
            <a:r>
              <a:rPr lang="ru-RU" sz="1200" b="1" dirty="0">
                <a:latin typeface="Montserrat" panose="00000500000000000000" pitchFamily="2" charset="-52"/>
                <a:cs typeface="+mn-cs"/>
              </a:rPr>
              <a:t>на платформу</a:t>
            </a:r>
            <a:endParaRPr lang="ru-RU" sz="1200" dirty="0">
              <a:latin typeface="Montserrat" panose="00000500000000000000" pitchFamily="2" charset="-52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1EC8B5-7F3C-48F0-89BA-BB86D714EB64}"/>
              </a:ext>
            </a:extLst>
          </p:cNvPr>
          <p:cNvSpPr txBox="1">
            <a:spLocks/>
          </p:cNvSpPr>
          <p:nvPr/>
        </p:nvSpPr>
        <p:spPr>
          <a:xfrm>
            <a:off x="554735" y="5014045"/>
            <a:ext cx="2702815" cy="545516"/>
          </a:xfrm>
          <a:prstGeom prst="roundRect">
            <a:avLst/>
          </a:prstGeom>
          <a:solidFill>
            <a:srgbClr val="D0D4E6"/>
          </a:solidFill>
        </p:spPr>
        <p:txBody>
          <a:bodyPr vert="horz" wrap="square" lIns="72000" tIns="72000" rIns="72000" bIns="72000" rtlCol="0" anchor="ctr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1200" b="1" dirty="0">
                <a:latin typeface="Montserrat" panose="00000500000000000000" pitchFamily="2" charset="-52"/>
                <a:cs typeface="+mn-cs"/>
              </a:rPr>
              <a:t>Общение с консультантом</a:t>
            </a:r>
            <a:endParaRPr lang="ru-RU" sz="1200" dirty="0">
              <a:latin typeface="Montserrat" panose="00000500000000000000" pitchFamily="2" charset="-52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3912AE-8CC9-4AD6-873F-711C97BE4F54}"/>
              </a:ext>
            </a:extLst>
          </p:cNvPr>
          <p:cNvSpPr txBox="1">
            <a:spLocks/>
          </p:cNvSpPr>
          <p:nvPr/>
        </p:nvSpPr>
        <p:spPr>
          <a:xfrm>
            <a:off x="8934449" y="5014045"/>
            <a:ext cx="2702815" cy="545516"/>
          </a:xfrm>
          <a:prstGeom prst="roundRect">
            <a:avLst/>
          </a:prstGeom>
          <a:solidFill>
            <a:srgbClr val="D0D4E6"/>
          </a:solidFill>
        </p:spPr>
        <p:txBody>
          <a:bodyPr vert="horz" wrap="square" lIns="72000" tIns="72000" rIns="72000" bIns="72000" rtlCol="0" anchor="ctr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1200" b="1" dirty="0">
                <a:latin typeface="Montserrat" panose="00000500000000000000" pitchFamily="2" charset="-52"/>
                <a:cs typeface="+mn-cs"/>
              </a:rPr>
              <a:t>Выбор подарка</a:t>
            </a:r>
            <a:br>
              <a:rPr lang="ru-RU" sz="1200" b="1" dirty="0">
                <a:latin typeface="Montserrat" panose="00000500000000000000" pitchFamily="2" charset="-52"/>
                <a:cs typeface="+mn-cs"/>
              </a:rPr>
            </a:br>
            <a:r>
              <a:rPr lang="ru-RU" sz="1200" b="1" dirty="0">
                <a:latin typeface="Montserrat" panose="00000500000000000000" pitchFamily="2" charset="-52"/>
                <a:cs typeface="+mn-cs"/>
              </a:rPr>
              <a:t>с консультантом</a:t>
            </a:r>
            <a:endParaRPr lang="ru-RU" sz="1200" dirty="0">
              <a:latin typeface="Montserrat" panose="00000500000000000000" pitchFamily="2" charset="-52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F5404B-D5B3-43BB-96EB-1B7F9C9EC1A3}"/>
              </a:ext>
            </a:extLst>
          </p:cNvPr>
          <p:cNvSpPr txBox="1">
            <a:spLocks/>
          </p:cNvSpPr>
          <p:nvPr/>
        </p:nvSpPr>
        <p:spPr>
          <a:xfrm>
            <a:off x="3684014" y="4239477"/>
            <a:ext cx="2198752" cy="545516"/>
          </a:xfrm>
          <a:prstGeom prst="roundRect">
            <a:avLst/>
          </a:prstGeom>
          <a:solidFill>
            <a:srgbClr val="D0D4E6"/>
          </a:solidFill>
        </p:spPr>
        <p:txBody>
          <a:bodyPr vert="horz" wrap="square" lIns="72000" tIns="72000" rIns="72000" bIns="72000" rtlCol="0" anchor="ctr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1200" b="1" dirty="0">
                <a:latin typeface="Montserrat" panose="00000500000000000000" pitchFamily="2" charset="-52"/>
                <a:cs typeface="+mn-cs"/>
              </a:rPr>
              <a:t>Получение заказа</a:t>
            </a:r>
            <a:endParaRPr lang="ru-RU" sz="1200" dirty="0">
              <a:latin typeface="Montserrat" panose="00000500000000000000" pitchFamily="2" charset="-52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3F2957-1E19-40C6-AB27-754EADAA4D35}"/>
              </a:ext>
            </a:extLst>
          </p:cNvPr>
          <p:cNvSpPr txBox="1">
            <a:spLocks/>
          </p:cNvSpPr>
          <p:nvPr/>
        </p:nvSpPr>
        <p:spPr>
          <a:xfrm>
            <a:off x="554735" y="4239477"/>
            <a:ext cx="2702815" cy="545516"/>
          </a:xfrm>
          <a:prstGeom prst="roundRect">
            <a:avLst/>
          </a:prstGeom>
          <a:solidFill>
            <a:srgbClr val="D0D4E6"/>
          </a:solidFill>
        </p:spPr>
        <p:txBody>
          <a:bodyPr vert="horz" wrap="square" lIns="72000" tIns="72000" rIns="72000" bIns="72000" rtlCol="0" anchor="ctr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1200" b="1" dirty="0">
                <a:latin typeface="Montserrat" panose="00000500000000000000" pitchFamily="2" charset="-52"/>
                <a:cs typeface="+mn-cs"/>
              </a:rPr>
              <a:t>Попадает на наш сайт</a:t>
            </a:r>
            <a:endParaRPr lang="ru-RU" sz="1200" dirty="0">
              <a:latin typeface="Montserrat" panose="00000500000000000000" pitchFamily="2" charset="-52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32E04C-7C31-4C7A-895D-B839E2B216E4}"/>
              </a:ext>
            </a:extLst>
          </p:cNvPr>
          <p:cNvSpPr txBox="1">
            <a:spLocks/>
          </p:cNvSpPr>
          <p:nvPr/>
        </p:nvSpPr>
        <p:spPr>
          <a:xfrm>
            <a:off x="8934449" y="4239477"/>
            <a:ext cx="2702815" cy="545516"/>
          </a:xfrm>
          <a:prstGeom prst="roundRect">
            <a:avLst/>
          </a:prstGeom>
          <a:solidFill>
            <a:srgbClr val="D0D4E6"/>
          </a:solidFill>
        </p:spPr>
        <p:txBody>
          <a:bodyPr vert="horz" wrap="square" lIns="72000" tIns="72000" rIns="72000" bIns="72000" rtlCol="0" anchor="ctr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1200" b="1" dirty="0">
                <a:latin typeface="Montserrat" panose="00000500000000000000" pitchFamily="2" charset="-52"/>
                <a:cs typeface="+mn-cs"/>
              </a:rPr>
              <a:t>Общение с консультантом</a:t>
            </a:r>
            <a:endParaRPr lang="ru-RU" sz="1200" dirty="0">
              <a:latin typeface="Montserrat" panose="00000500000000000000" pitchFamily="2" charset="-52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AF3E25-4712-446E-B764-92E606A9D08B}"/>
              </a:ext>
            </a:extLst>
          </p:cNvPr>
          <p:cNvSpPr txBox="1">
            <a:spLocks/>
          </p:cNvSpPr>
          <p:nvPr/>
        </p:nvSpPr>
        <p:spPr>
          <a:xfrm>
            <a:off x="554735" y="3464909"/>
            <a:ext cx="2702815" cy="545516"/>
          </a:xfrm>
          <a:prstGeom prst="roundRect">
            <a:avLst/>
          </a:prstGeom>
          <a:solidFill>
            <a:srgbClr val="D0D4E6"/>
          </a:solidFill>
        </p:spPr>
        <p:txBody>
          <a:bodyPr vert="horz" wrap="square" lIns="72000" tIns="72000" rIns="72000" bIns="72000" rtlCol="0" anchor="ctr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1200" b="1" dirty="0">
                <a:latin typeface="Montserrat" panose="00000500000000000000" pitchFamily="2" charset="-52"/>
                <a:cs typeface="+mn-cs"/>
              </a:rPr>
              <a:t>Поиск информации</a:t>
            </a:r>
            <a:endParaRPr lang="ru-RU" sz="1200" dirty="0">
              <a:latin typeface="Montserrat" panose="00000500000000000000" pitchFamily="2" charset="-52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3A7B56-09BD-4ED6-8283-DFC09462B504}"/>
              </a:ext>
            </a:extLst>
          </p:cNvPr>
          <p:cNvSpPr txBox="1">
            <a:spLocks/>
          </p:cNvSpPr>
          <p:nvPr/>
        </p:nvSpPr>
        <p:spPr>
          <a:xfrm>
            <a:off x="554735" y="1707544"/>
            <a:ext cx="2702815" cy="1557002"/>
          </a:xfrm>
          <a:prstGeom prst="roundRect">
            <a:avLst>
              <a:gd name="adj" fmla="val 5961"/>
            </a:avLst>
          </a:prstGeom>
          <a:solidFill>
            <a:srgbClr val="D0D4E6"/>
          </a:solidFill>
        </p:spPr>
        <p:txBody>
          <a:bodyPr vert="horz" wrap="square" lIns="72000" tIns="72000" rIns="72000" bIns="7200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Clr>
                <a:schemeClr val="tx2"/>
              </a:buClr>
            </a:pPr>
            <a:r>
              <a:rPr lang="ru-RU" sz="1200" b="1" dirty="0">
                <a:latin typeface="Montserrat" panose="00000500000000000000" pitchFamily="2" charset="-52"/>
                <a:cs typeface="+mn-cs"/>
              </a:rPr>
              <a:t>О чем думает клиент</a:t>
            </a:r>
          </a:p>
          <a:p>
            <a:pPr lvl="1"/>
            <a:r>
              <a:rPr lang="ru-RU" sz="1200" dirty="0">
                <a:latin typeface="Montserrat" panose="00000500000000000000" pitchFamily="2" charset="-52"/>
                <a:cs typeface="+mn-cs"/>
              </a:rPr>
              <a:t>Увеличение продаж</a:t>
            </a:r>
          </a:p>
          <a:p>
            <a:pPr lvl="1"/>
            <a:r>
              <a:rPr lang="ru-RU" sz="1200" dirty="0">
                <a:latin typeface="Montserrat" panose="00000500000000000000" pitchFamily="2" charset="-52"/>
                <a:cs typeface="+mn-cs"/>
              </a:rPr>
              <a:t>Повышение узнаваемости</a:t>
            </a:r>
          </a:p>
          <a:p>
            <a:pPr lvl="1"/>
            <a:r>
              <a:rPr lang="ru-RU" sz="1200" dirty="0">
                <a:latin typeface="Montserrat" panose="00000500000000000000" pitchFamily="2" charset="-52"/>
                <a:cs typeface="+mn-cs"/>
              </a:rPr>
              <a:t>Продвижение в РФ</a:t>
            </a:r>
          </a:p>
          <a:p>
            <a:pPr lvl="1"/>
            <a:r>
              <a:rPr lang="ru-RU" sz="1200" dirty="0">
                <a:latin typeface="Montserrat" panose="00000500000000000000" pitchFamily="2" charset="-52"/>
                <a:cs typeface="+mn-cs"/>
              </a:rPr>
              <a:t>Выход на международный рынок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98F10C-3AB9-401B-BD35-0093D119CCAC}"/>
              </a:ext>
            </a:extLst>
          </p:cNvPr>
          <p:cNvSpPr txBox="1">
            <a:spLocks/>
          </p:cNvSpPr>
          <p:nvPr/>
        </p:nvSpPr>
        <p:spPr>
          <a:xfrm>
            <a:off x="8934449" y="3464909"/>
            <a:ext cx="2702815" cy="545516"/>
          </a:xfrm>
          <a:prstGeom prst="roundRect">
            <a:avLst/>
          </a:prstGeom>
          <a:solidFill>
            <a:srgbClr val="D0D4E6"/>
          </a:solidFill>
        </p:spPr>
        <p:txBody>
          <a:bodyPr vert="horz" wrap="square" lIns="72000" tIns="72000" rIns="72000" bIns="72000" rtlCol="0" anchor="ctr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1200" b="1" dirty="0">
                <a:latin typeface="Montserrat" panose="00000500000000000000" pitchFamily="2" charset="-52"/>
                <a:cs typeface="+mn-cs"/>
              </a:rPr>
              <a:t>Попадает на наш сайт</a:t>
            </a:r>
            <a:endParaRPr lang="ru-RU" sz="1200" dirty="0">
              <a:latin typeface="Montserrat" panose="00000500000000000000" pitchFamily="2" charset="-52"/>
              <a:cs typeface="+mn-cs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BC9B5D7D-23F5-4615-863A-D388A4EEFDFA}"/>
              </a:ext>
            </a:extLst>
          </p:cNvPr>
          <p:cNvSpPr txBox="1">
            <a:spLocks/>
          </p:cNvSpPr>
          <p:nvPr/>
        </p:nvSpPr>
        <p:spPr>
          <a:xfrm>
            <a:off x="6309230" y="2510802"/>
            <a:ext cx="2198752" cy="545516"/>
          </a:xfrm>
          <a:prstGeom prst="roundRect">
            <a:avLst/>
          </a:prstGeom>
          <a:solidFill>
            <a:srgbClr val="D0D4E6"/>
          </a:solidFill>
        </p:spPr>
        <p:txBody>
          <a:bodyPr vert="horz" wrap="square" lIns="72000" tIns="72000" rIns="72000" bIns="72000" rtlCol="0" anchor="ctr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1200" b="1" dirty="0">
                <a:latin typeface="Montserrat" panose="00000500000000000000" pitchFamily="2" charset="-52"/>
                <a:cs typeface="+mn-cs"/>
              </a:rPr>
              <a:t>Ожидание доставки</a:t>
            </a:r>
            <a:endParaRPr lang="ru-RU" sz="1200" dirty="0">
              <a:latin typeface="Montserrat" panose="00000500000000000000" pitchFamily="2" charset="-52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9DE084-B071-453C-BAF3-881F511BDB32}"/>
              </a:ext>
            </a:extLst>
          </p:cNvPr>
          <p:cNvSpPr txBox="1">
            <a:spLocks/>
          </p:cNvSpPr>
          <p:nvPr/>
        </p:nvSpPr>
        <p:spPr>
          <a:xfrm>
            <a:off x="8934449" y="2510802"/>
            <a:ext cx="2702815" cy="545516"/>
          </a:xfrm>
          <a:prstGeom prst="roundRect">
            <a:avLst/>
          </a:prstGeom>
          <a:solidFill>
            <a:srgbClr val="D0D4E6"/>
          </a:solidFill>
        </p:spPr>
        <p:txBody>
          <a:bodyPr vert="horz" wrap="square" lIns="72000" tIns="72000" rIns="72000" bIns="72000" rtlCol="0" anchor="ctr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1200" b="1" dirty="0">
                <a:latin typeface="Montserrat" panose="00000500000000000000" pitchFamily="2" charset="-52"/>
                <a:cs typeface="+mn-cs"/>
              </a:rPr>
              <a:t>Ищет информацию</a:t>
            </a:r>
            <a:endParaRPr lang="ru-RU" sz="1200" dirty="0">
              <a:latin typeface="Montserrat" panose="00000500000000000000" pitchFamily="2" charset="-52"/>
              <a:cs typeface="+mn-cs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7732F73-D492-44F2-87B4-59C0C0F80D50}"/>
              </a:ext>
            </a:extLst>
          </p:cNvPr>
          <p:cNvSpPr txBox="1">
            <a:spLocks/>
          </p:cNvSpPr>
          <p:nvPr/>
        </p:nvSpPr>
        <p:spPr>
          <a:xfrm>
            <a:off x="6309230" y="1736234"/>
            <a:ext cx="2198752" cy="545516"/>
          </a:xfrm>
          <a:prstGeom prst="roundRect">
            <a:avLst/>
          </a:prstGeom>
          <a:solidFill>
            <a:srgbClr val="D0D4E6"/>
          </a:solidFill>
        </p:spPr>
        <p:txBody>
          <a:bodyPr vert="horz" wrap="square" lIns="72000" tIns="72000" rIns="72000" bIns="72000" rtlCol="0" anchor="ctr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1200" b="1" dirty="0">
                <a:latin typeface="Montserrat" panose="00000500000000000000" pitchFamily="2" charset="-52"/>
                <a:cs typeface="+mn-cs"/>
              </a:rPr>
              <a:t>Получение заказа</a:t>
            </a:r>
            <a:endParaRPr lang="ru-RU" sz="1200" dirty="0">
              <a:latin typeface="Montserrat" panose="00000500000000000000" pitchFamily="2" charset="-52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F889D3-FDEC-4472-AACD-9655E8794E46}"/>
              </a:ext>
            </a:extLst>
          </p:cNvPr>
          <p:cNvSpPr txBox="1">
            <a:spLocks/>
          </p:cNvSpPr>
          <p:nvPr/>
        </p:nvSpPr>
        <p:spPr>
          <a:xfrm>
            <a:off x="8934449" y="1736234"/>
            <a:ext cx="2702815" cy="545516"/>
          </a:xfrm>
          <a:prstGeom prst="roundRect">
            <a:avLst/>
          </a:prstGeom>
          <a:solidFill>
            <a:srgbClr val="D0D4E6"/>
          </a:solidFill>
        </p:spPr>
        <p:txBody>
          <a:bodyPr vert="horz" wrap="square" lIns="72000" tIns="72000" rIns="72000" bIns="72000" rtlCol="0" anchor="ctr" anchorCtr="0">
            <a:noAutofit/>
          </a:bodyPr>
          <a:lstStyle>
            <a:defPPr>
              <a:defRPr lang="ru-RU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Segoe UI" panose="020B0502040204020203" pitchFamily="34" charset="0"/>
              <a:buChar char="​"/>
              <a:defRPr sz="14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"/>
              <a:defRPr sz="1400">
                <a:solidFill>
                  <a:schemeClr val="bg1"/>
                </a:solidFill>
                <a:latin typeface="Montserrat" panose="00000500000000000000" pitchFamily="2" charset="-52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40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4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</a:rPr>
              <a:t>Хочет купить премиальный подарок</a:t>
            </a:r>
          </a:p>
        </p:txBody>
      </p:sp>
      <p:cxnSp>
        <p:nvCxnSpPr>
          <p:cNvPr id="167" name="Прямая со стрелкой 166">
            <a:extLst>
              <a:ext uri="{FF2B5EF4-FFF2-40B4-BE49-F238E27FC236}">
                <a16:creationId xmlns:a16="http://schemas.microsoft.com/office/drawing/2014/main" id="{6EAC34CE-5852-4C73-8BE4-28498771FCB6}"/>
              </a:ext>
            </a:extLst>
          </p:cNvPr>
          <p:cNvCxnSpPr>
            <a:cxnSpLocks/>
          </p:cNvCxnSpPr>
          <p:nvPr/>
        </p:nvCxnSpPr>
        <p:spPr>
          <a:xfrm>
            <a:off x="1906143" y="3264546"/>
            <a:ext cx="0" cy="2003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 стрелкой 171">
            <a:extLst>
              <a:ext uri="{FF2B5EF4-FFF2-40B4-BE49-F238E27FC236}">
                <a16:creationId xmlns:a16="http://schemas.microsoft.com/office/drawing/2014/main" id="{8B68E653-7C71-4F88-8763-B539917054E0}"/>
              </a:ext>
            </a:extLst>
          </p:cNvPr>
          <p:cNvCxnSpPr>
            <a:cxnSpLocks/>
          </p:cNvCxnSpPr>
          <p:nvPr/>
        </p:nvCxnSpPr>
        <p:spPr>
          <a:xfrm>
            <a:off x="1906143" y="4010425"/>
            <a:ext cx="0" cy="2290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 стрелкой 174">
            <a:extLst>
              <a:ext uri="{FF2B5EF4-FFF2-40B4-BE49-F238E27FC236}">
                <a16:creationId xmlns:a16="http://schemas.microsoft.com/office/drawing/2014/main" id="{2C164F8C-7148-45F0-88E6-5BF6D764D884}"/>
              </a:ext>
            </a:extLst>
          </p:cNvPr>
          <p:cNvCxnSpPr>
            <a:cxnSpLocks/>
          </p:cNvCxnSpPr>
          <p:nvPr/>
        </p:nvCxnSpPr>
        <p:spPr>
          <a:xfrm>
            <a:off x="1906143" y="4784993"/>
            <a:ext cx="0" cy="2290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 стрелкой 177">
            <a:extLst>
              <a:ext uri="{FF2B5EF4-FFF2-40B4-BE49-F238E27FC236}">
                <a16:creationId xmlns:a16="http://schemas.microsoft.com/office/drawing/2014/main" id="{B5B287D5-465F-4884-89E1-5F799603B972}"/>
              </a:ext>
            </a:extLst>
          </p:cNvPr>
          <p:cNvCxnSpPr>
            <a:cxnSpLocks/>
          </p:cNvCxnSpPr>
          <p:nvPr/>
        </p:nvCxnSpPr>
        <p:spPr>
          <a:xfrm>
            <a:off x="1906143" y="5559561"/>
            <a:ext cx="0" cy="2290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Прямая со стрелкой 180">
            <a:extLst>
              <a:ext uri="{FF2B5EF4-FFF2-40B4-BE49-F238E27FC236}">
                <a16:creationId xmlns:a16="http://schemas.microsoft.com/office/drawing/2014/main" id="{14049C4C-4329-44DD-8DAF-DCC487D11767}"/>
              </a:ext>
            </a:extLst>
          </p:cNvPr>
          <p:cNvCxnSpPr>
            <a:cxnSpLocks/>
          </p:cNvCxnSpPr>
          <p:nvPr/>
        </p:nvCxnSpPr>
        <p:spPr>
          <a:xfrm>
            <a:off x="3257550" y="6061367"/>
            <a:ext cx="42646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 стрелкой 183">
            <a:extLst>
              <a:ext uri="{FF2B5EF4-FFF2-40B4-BE49-F238E27FC236}">
                <a16:creationId xmlns:a16="http://schemas.microsoft.com/office/drawing/2014/main" id="{3A274973-DA20-40CF-AD5B-FF3A5ECAEBBC}"/>
              </a:ext>
            </a:extLst>
          </p:cNvPr>
          <p:cNvCxnSpPr>
            <a:cxnSpLocks/>
          </p:cNvCxnSpPr>
          <p:nvPr/>
        </p:nvCxnSpPr>
        <p:spPr>
          <a:xfrm flipV="1">
            <a:off x="4783390" y="5559561"/>
            <a:ext cx="0" cy="2290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я со стрелкой 186">
            <a:extLst>
              <a:ext uri="{FF2B5EF4-FFF2-40B4-BE49-F238E27FC236}">
                <a16:creationId xmlns:a16="http://schemas.microsoft.com/office/drawing/2014/main" id="{4A65E8C8-6E41-452D-A95C-DA995F5CA09F}"/>
              </a:ext>
            </a:extLst>
          </p:cNvPr>
          <p:cNvCxnSpPr>
            <a:cxnSpLocks/>
          </p:cNvCxnSpPr>
          <p:nvPr/>
        </p:nvCxnSpPr>
        <p:spPr>
          <a:xfrm flipV="1">
            <a:off x="4783390" y="4784993"/>
            <a:ext cx="0" cy="2290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Прямая со стрелкой 189">
            <a:extLst>
              <a:ext uri="{FF2B5EF4-FFF2-40B4-BE49-F238E27FC236}">
                <a16:creationId xmlns:a16="http://schemas.microsoft.com/office/drawing/2014/main" id="{53B8FD3F-2326-4202-8895-AAEC9625F1F8}"/>
              </a:ext>
            </a:extLst>
          </p:cNvPr>
          <p:cNvCxnSpPr>
            <a:cxnSpLocks/>
          </p:cNvCxnSpPr>
          <p:nvPr/>
        </p:nvCxnSpPr>
        <p:spPr>
          <a:xfrm flipV="1">
            <a:off x="4783390" y="4010425"/>
            <a:ext cx="0" cy="2290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Прямая со стрелкой 193">
            <a:extLst>
              <a:ext uri="{FF2B5EF4-FFF2-40B4-BE49-F238E27FC236}">
                <a16:creationId xmlns:a16="http://schemas.microsoft.com/office/drawing/2014/main" id="{CB743CC7-AF4B-4CC9-972F-31EDFFAE4D8A}"/>
              </a:ext>
            </a:extLst>
          </p:cNvPr>
          <p:cNvCxnSpPr>
            <a:cxnSpLocks/>
          </p:cNvCxnSpPr>
          <p:nvPr/>
        </p:nvCxnSpPr>
        <p:spPr>
          <a:xfrm>
            <a:off x="10285857" y="2281750"/>
            <a:ext cx="0" cy="2290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Прямая со стрелкой 196">
            <a:extLst>
              <a:ext uri="{FF2B5EF4-FFF2-40B4-BE49-F238E27FC236}">
                <a16:creationId xmlns:a16="http://schemas.microsoft.com/office/drawing/2014/main" id="{CD9B2D81-3D0A-4C3E-8864-8C4C1B002ABA}"/>
              </a:ext>
            </a:extLst>
          </p:cNvPr>
          <p:cNvCxnSpPr>
            <a:cxnSpLocks/>
          </p:cNvCxnSpPr>
          <p:nvPr/>
        </p:nvCxnSpPr>
        <p:spPr>
          <a:xfrm>
            <a:off x="10285857" y="3056318"/>
            <a:ext cx="0" cy="4085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Прямая со стрелкой 199">
            <a:extLst>
              <a:ext uri="{FF2B5EF4-FFF2-40B4-BE49-F238E27FC236}">
                <a16:creationId xmlns:a16="http://schemas.microsoft.com/office/drawing/2014/main" id="{1AB236C0-D069-4358-9951-F618A8985620}"/>
              </a:ext>
            </a:extLst>
          </p:cNvPr>
          <p:cNvCxnSpPr>
            <a:cxnSpLocks/>
          </p:cNvCxnSpPr>
          <p:nvPr/>
        </p:nvCxnSpPr>
        <p:spPr>
          <a:xfrm>
            <a:off x="10285857" y="4010425"/>
            <a:ext cx="0" cy="2290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Прямая со стрелкой 202">
            <a:extLst>
              <a:ext uri="{FF2B5EF4-FFF2-40B4-BE49-F238E27FC236}">
                <a16:creationId xmlns:a16="http://schemas.microsoft.com/office/drawing/2014/main" id="{5B214086-A7E8-4D05-B48C-60A5C364745A}"/>
              </a:ext>
            </a:extLst>
          </p:cNvPr>
          <p:cNvCxnSpPr>
            <a:cxnSpLocks/>
          </p:cNvCxnSpPr>
          <p:nvPr/>
        </p:nvCxnSpPr>
        <p:spPr>
          <a:xfrm>
            <a:off x="10285857" y="4784993"/>
            <a:ext cx="0" cy="2290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Прямая со стрелкой 205">
            <a:extLst>
              <a:ext uri="{FF2B5EF4-FFF2-40B4-BE49-F238E27FC236}">
                <a16:creationId xmlns:a16="http://schemas.microsoft.com/office/drawing/2014/main" id="{85F88E20-5F78-4577-B1D1-2C0F9180CBBD}"/>
              </a:ext>
            </a:extLst>
          </p:cNvPr>
          <p:cNvCxnSpPr>
            <a:cxnSpLocks/>
          </p:cNvCxnSpPr>
          <p:nvPr/>
        </p:nvCxnSpPr>
        <p:spPr>
          <a:xfrm rot="10800000">
            <a:off x="7408607" y="4010425"/>
            <a:ext cx="1525843" cy="127637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78">
            <a:extLst>
              <a:ext uri="{FF2B5EF4-FFF2-40B4-BE49-F238E27FC236}">
                <a16:creationId xmlns:a16="http://schemas.microsoft.com/office/drawing/2014/main" id="{0AB16BF1-38F8-4856-84A4-0A9B8FB9A8D4}"/>
              </a:ext>
            </a:extLst>
          </p:cNvPr>
          <p:cNvCxnSpPr>
            <a:cxnSpLocks/>
          </p:cNvCxnSpPr>
          <p:nvPr/>
        </p:nvCxnSpPr>
        <p:spPr>
          <a:xfrm>
            <a:off x="554736" y="1621708"/>
            <a:ext cx="11082528" cy="0"/>
          </a:xfrm>
          <a:prstGeom prst="line">
            <a:avLst/>
          </a:prstGeom>
          <a:ln w="12700">
            <a:solidFill>
              <a:srgbClr val="4E5D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Прямая со стрелкой 248">
            <a:extLst>
              <a:ext uri="{FF2B5EF4-FFF2-40B4-BE49-F238E27FC236}">
                <a16:creationId xmlns:a16="http://schemas.microsoft.com/office/drawing/2014/main" id="{3F84E565-6951-4D03-84B2-E2EA913F8AAB}"/>
              </a:ext>
            </a:extLst>
          </p:cNvPr>
          <p:cNvCxnSpPr>
            <a:cxnSpLocks/>
          </p:cNvCxnSpPr>
          <p:nvPr/>
        </p:nvCxnSpPr>
        <p:spPr>
          <a:xfrm flipV="1">
            <a:off x="7408606" y="3056318"/>
            <a:ext cx="0" cy="4085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Прямая со стрелкой 252">
            <a:extLst>
              <a:ext uri="{FF2B5EF4-FFF2-40B4-BE49-F238E27FC236}">
                <a16:creationId xmlns:a16="http://schemas.microsoft.com/office/drawing/2014/main" id="{C60BFFC9-0F82-4653-BB8A-9B1085F6F6BC}"/>
              </a:ext>
            </a:extLst>
          </p:cNvPr>
          <p:cNvCxnSpPr>
            <a:cxnSpLocks/>
          </p:cNvCxnSpPr>
          <p:nvPr/>
        </p:nvCxnSpPr>
        <p:spPr>
          <a:xfrm flipV="1">
            <a:off x="7408606" y="2281750"/>
            <a:ext cx="0" cy="2290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TextBox 258">
            <a:extLst>
              <a:ext uri="{FF2B5EF4-FFF2-40B4-BE49-F238E27FC236}">
                <a16:creationId xmlns:a16="http://schemas.microsoft.com/office/drawing/2014/main" id="{F5B90028-897F-4260-A2FC-786CF9CEBCE1}"/>
              </a:ext>
            </a:extLst>
          </p:cNvPr>
          <p:cNvSpPr txBox="1">
            <a:spLocks/>
          </p:cNvSpPr>
          <p:nvPr/>
        </p:nvSpPr>
        <p:spPr>
          <a:xfrm>
            <a:off x="554735" y="475921"/>
            <a:ext cx="7949292" cy="369332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defPPr>
              <a:defRPr lang="ru-RU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2200" b="1">
                <a:latin typeface="Montserrat Light" panose="00000400000000000000" pitchFamily="2" charset="-52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40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40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4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2400" dirty="0"/>
              <a:t>Карта пути клиентов: производитель и покупатель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3745D23D-EEEF-47A1-98A9-ADA3B9DAD043}"/>
              </a:ext>
            </a:extLst>
          </p:cNvPr>
          <p:cNvSpPr txBox="1">
            <a:spLocks/>
          </p:cNvSpPr>
          <p:nvPr/>
        </p:nvSpPr>
        <p:spPr>
          <a:xfrm>
            <a:off x="8312636" y="954462"/>
            <a:ext cx="3324628" cy="15388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1000" dirty="0">
                <a:latin typeface="Montserrat" panose="00000500000000000000" pitchFamily="2" charset="-52"/>
                <a:cs typeface="+mn-cs"/>
              </a:rPr>
              <a:t>Момент "встречи" производителя с покупателем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60B20C35-EB74-4DE6-AC1F-AE21F3E845D4}"/>
              </a:ext>
            </a:extLst>
          </p:cNvPr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309230" y="3464909"/>
            <a:ext cx="2198752" cy="545516"/>
          </a:xfrm>
          <a:prstGeom prst="roundRect">
            <a:avLst/>
          </a:prstGeom>
        </p:spPr>
      </p:pic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B081936E-0202-4543-AF80-4A7746CDD1E0}"/>
              </a:ext>
            </a:extLst>
          </p:cNvPr>
          <p:cNvSpPr>
            <a:spLocks/>
          </p:cNvSpPr>
          <p:nvPr/>
        </p:nvSpPr>
        <p:spPr>
          <a:xfrm flipH="1">
            <a:off x="6309230" y="3464909"/>
            <a:ext cx="2198752" cy="545516"/>
          </a:xfrm>
          <a:prstGeom prst="roundRect">
            <a:avLst/>
          </a:prstGeom>
          <a:solidFill>
            <a:schemeClr val="accent1">
              <a:lumMod val="75000"/>
              <a:alpha val="12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Покупка</a:t>
            </a: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2B5B4BA-98B2-4542-BD31-2CBC73B76AE1}"/>
              </a:ext>
            </a:extLst>
          </p:cNvPr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10324" y="959406"/>
            <a:ext cx="144000" cy="144000"/>
          </a:xfrm>
          <a:prstGeom prst="rect">
            <a:avLst/>
          </a:prstGeom>
        </p:spPr>
      </p:pic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A8C3D610-6E6A-41AD-81EF-1D7E6B1DFE4B}"/>
              </a:ext>
            </a:extLst>
          </p:cNvPr>
          <p:cNvSpPr>
            <a:spLocks/>
          </p:cNvSpPr>
          <p:nvPr/>
        </p:nvSpPr>
        <p:spPr>
          <a:xfrm flipH="1">
            <a:off x="8110324" y="959406"/>
            <a:ext cx="144000" cy="144000"/>
          </a:xfrm>
          <a:prstGeom prst="rect">
            <a:avLst/>
          </a:prstGeom>
          <a:solidFill>
            <a:schemeClr val="accent1">
              <a:lumMod val="75000"/>
              <a:alpha val="12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ru-RU" sz="16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390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ct 45" hidden="1">
            <a:extLst>
              <a:ext uri="{FF2B5EF4-FFF2-40B4-BE49-F238E27FC236}">
                <a16:creationId xmlns:a16="http://schemas.microsoft.com/office/drawing/2014/main" id="{74151FBC-CB20-466E-ADE9-D1E76F41C74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7" y="2034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44" imgH="344" progId="TCLayout.ActiveDocument.1">
                  <p:embed/>
                </p:oleObj>
              </mc:Choice>
              <mc:Fallback>
                <p:oleObj name="Слайд think-cell" r:id="rId3" imgW="344" imgH="344" progId="TCLayout.ActiveDocument.1">
                  <p:embed/>
                  <p:pic>
                    <p:nvPicPr>
                      <p:cNvPr id="46" name="Object 45" hidden="1">
                        <a:extLst>
                          <a:ext uri="{FF2B5EF4-FFF2-40B4-BE49-F238E27FC236}">
                            <a16:creationId xmlns:a16="http://schemas.microsoft.com/office/drawing/2014/main" id="{74151FBC-CB20-466E-ADE9-D1E76F41C7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2034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55DBD634-BD90-43BC-8C9E-9F4F69DD2E4E}"/>
              </a:ext>
            </a:extLst>
          </p:cNvPr>
          <p:cNvPicPr>
            <a:picLocks/>
          </p:cNvPicPr>
          <p:nvPr/>
        </p:nvPicPr>
        <p:blipFill>
          <a:blip r:embed="rId5">
            <a:alphaModFix amt="94000"/>
          </a:blip>
          <a:srcRect/>
          <a:stretch>
            <a:fillRect/>
          </a:stretch>
        </p:blipFill>
        <p:spPr>
          <a:xfrm>
            <a:off x="0" y="-1"/>
            <a:ext cx="12192001" cy="6858001"/>
          </a:xfrm>
          <a:prstGeom prst="rect">
            <a:avLst/>
          </a:prstGeom>
        </p:spPr>
      </p:pic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A0F869D5-E44C-45C7-9C02-EF562DE6C1BE}"/>
              </a:ext>
            </a:extLst>
          </p:cNvPr>
          <p:cNvSpPr>
            <a:spLocks/>
          </p:cNvSpPr>
          <p:nvPr/>
        </p:nvSpPr>
        <p:spPr>
          <a:xfrm flipH="1">
            <a:off x="0" y="0"/>
            <a:ext cx="12192001" cy="6858001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ru-RU" sz="1600" dirty="0" err="1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BCD0CA9-9265-4B40-8687-C23D628B7E49}"/>
              </a:ext>
            </a:extLst>
          </p:cNvPr>
          <p:cNvSpPr txBox="1">
            <a:spLocks/>
          </p:cNvSpPr>
          <p:nvPr/>
        </p:nvSpPr>
        <p:spPr>
          <a:xfrm>
            <a:off x="554736" y="475921"/>
            <a:ext cx="4565352" cy="369332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defPPr>
              <a:defRPr lang="ru-RU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2200" b="1">
                <a:latin typeface="Montserrat Light" panose="00000400000000000000" pitchFamily="2" charset="-52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40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40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4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Road map </a:t>
            </a:r>
            <a:r>
              <a:rPr lang="ru-RU" sz="2400" dirty="0">
                <a:solidFill>
                  <a:schemeClr val="bg1"/>
                </a:solidFill>
              </a:rPr>
              <a:t>масштабирования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D7EFCA7-36F2-4B9A-BE98-34C7454CBBCF}"/>
              </a:ext>
            </a:extLst>
          </p:cNvPr>
          <p:cNvSpPr txBox="1">
            <a:spLocks/>
          </p:cNvSpPr>
          <p:nvPr/>
        </p:nvSpPr>
        <p:spPr>
          <a:xfrm>
            <a:off x="554736" y="1931162"/>
            <a:ext cx="859210" cy="37394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ru-RU" sz="1350" b="1" dirty="0">
                <a:solidFill>
                  <a:schemeClr val="bg1"/>
                </a:solidFill>
                <a:latin typeface="Montserrat" panose="00000500000000000000" pitchFamily="2" charset="-52"/>
              </a:rPr>
              <a:t>Конец</a:t>
            </a:r>
            <a:br>
              <a:rPr lang="ru-RU" sz="1350" b="1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1350" b="1" dirty="0">
                <a:solidFill>
                  <a:schemeClr val="bg1"/>
                </a:solidFill>
                <a:latin typeface="Montserrat" panose="00000500000000000000" pitchFamily="2" charset="-52"/>
              </a:rPr>
              <a:t>квартала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706BE966-1618-405B-817D-5FC0ADD0EDE6}"/>
              </a:ext>
            </a:extLst>
          </p:cNvPr>
          <p:cNvSpPr txBox="1">
            <a:spLocks/>
          </p:cNvSpPr>
          <p:nvPr/>
        </p:nvSpPr>
        <p:spPr>
          <a:xfrm>
            <a:off x="554736" y="5561901"/>
            <a:ext cx="859210" cy="37394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ru-RU" sz="1350" b="1" dirty="0">
                <a:solidFill>
                  <a:schemeClr val="bg1"/>
                </a:solidFill>
                <a:latin typeface="Montserrat" panose="00000500000000000000" pitchFamily="2" charset="-52"/>
              </a:rPr>
              <a:t>Начало</a:t>
            </a:r>
            <a:br>
              <a:rPr lang="ru-RU" sz="1350" b="1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1350" b="1" dirty="0">
                <a:solidFill>
                  <a:schemeClr val="bg1"/>
                </a:solidFill>
                <a:latin typeface="Montserrat" panose="00000500000000000000" pitchFamily="2" charset="-52"/>
              </a:rPr>
              <a:t>квартала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1D218E0-61C8-4542-A17D-9882421D007C}"/>
              </a:ext>
            </a:extLst>
          </p:cNvPr>
          <p:cNvSpPr txBox="1">
            <a:spLocks/>
          </p:cNvSpPr>
          <p:nvPr/>
        </p:nvSpPr>
        <p:spPr>
          <a:xfrm>
            <a:off x="1915123" y="3933506"/>
            <a:ext cx="2099724" cy="863631"/>
          </a:xfrm>
          <a:prstGeom prst="roundRect">
            <a:avLst>
              <a:gd name="adj" fmla="val 11520"/>
            </a:avLst>
          </a:prstGeom>
          <a:solidFill>
            <a:schemeClr val="bg1"/>
          </a:solidFill>
        </p:spPr>
        <p:txBody>
          <a:bodyPr vert="horz" wrap="square" lIns="72000" tIns="36000" rIns="72000" bIns="36000" rtlCol="0" anchor="ctr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sz="1150" dirty="0">
                <a:solidFill>
                  <a:srgbClr val="2A3250"/>
                </a:solidFill>
                <a:latin typeface="Montserrat" panose="00000500000000000000" pitchFamily="2" charset="-52"/>
                <a:cs typeface="+mn-cs"/>
              </a:rPr>
              <a:t>Установление контактов</a:t>
            </a:r>
            <a:br>
              <a:rPr lang="ru-RU" sz="1150" dirty="0">
                <a:solidFill>
                  <a:srgbClr val="2A3250"/>
                </a:solidFill>
                <a:latin typeface="Montserrat" panose="00000500000000000000" pitchFamily="2" charset="-52"/>
                <a:cs typeface="+mn-cs"/>
              </a:rPr>
            </a:br>
            <a:r>
              <a:rPr lang="ru-RU" sz="1150" dirty="0">
                <a:solidFill>
                  <a:srgbClr val="2A3250"/>
                </a:solidFill>
                <a:latin typeface="Montserrat" panose="00000500000000000000" pitchFamily="2" charset="-52"/>
                <a:cs typeface="+mn-cs"/>
              </a:rPr>
              <a:t>с другими брендами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BDF7F93F-5219-48AB-8426-1005BD9FCC02}"/>
              </a:ext>
            </a:extLst>
          </p:cNvPr>
          <p:cNvSpPr txBox="1">
            <a:spLocks/>
          </p:cNvSpPr>
          <p:nvPr/>
        </p:nvSpPr>
        <p:spPr>
          <a:xfrm>
            <a:off x="6927463" y="3933506"/>
            <a:ext cx="2099724" cy="863631"/>
          </a:xfrm>
          <a:prstGeom prst="roundRect">
            <a:avLst>
              <a:gd name="adj" fmla="val 11520"/>
            </a:avLst>
          </a:prstGeom>
          <a:solidFill>
            <a:schemeClr val="bg1"/>
          </a:solidFill>
        </p:spPr>
        <p:txBody>
          <a:bodyPr vert="horz" wrap="square" lIns="72000" tIns="36000" rIns="72000" bIns="36000" rtlCol="0" anchor="ctr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sz="1150" dirty="0">
                <a:solidFill>
                  <a:srgbClr val="2A3250"/>
                </a:solidFill>
                <a:latin typeface="Montserrat" panose="00000500000000000000" pitchFamily="2" charset="-52"/>
                <a:cs typeface="+mn-cs"/>
              </a:rPr>
              <a:t>Анализ рентабельности</a:t>
            </a:r>
            <a:br>
              <a:rPr lang="ru-RU" sz="1150" dirty="0">
                <a:solidFill>
                  <a:srgbClr val="2A3250"/>
                </a:solidFill>
                <a:latin typeface="Montserrat" panose="00000500000000000000" pitchFamily="2" charset="-52"/>
                <a:cs typeface="+mn-cs"/>
              </a:rPr>
            </a:br>
            <a:r>
              <a:rPr lang="ru-RU" sz="1150" dirty="0">
                <a:solidFill>
                  <a:srgbClr val="2A3250"/>
                </a:solidFill>
                <a:latin typeface="Montserrat" panose="00000500000000000000" pitchFamily="2" charset="-52"/>
                <a:cs typeface="+mn-cs"/>
              </a:rPr>
              <a:t>и работоспособности платформы 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CB36AC6D-77EC-43E0-9B2D-917419616B49}"/>
              </a:ext>
            </a:extLst>
          </p:cNvPr>
          <p:cNvSpPr txBox="1">
            <a:spLocks/>
          </p:cNvSpPr>
          <p:nvPr/>
        </p:nvSpPr>
        <p:spPr>
          <a:xfrm>
            <a:off x="9433633" y="3933506"/>
            <a:ext cx="2099724" cy="863631"/>
          </a:xfrm>
          <a:prstGeom prst="roundRect">
            <a:avLst>
              <a:gd name="adj" fmla="val 11520"/>
            </a:avLst>
          </a:prstGeom>
          <a:solidFill>
            <a:schemeClr val="bg1"/>
          </a:solidFill>
        </p:spPr>
        <p:txBody>
          <a:bodyPr vert="horz" wrap="square" lIns="72000" tIns="36000" rIns="72000" bIns="36000" rtlCol="0" anchor="ctr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sz="1150" dirty="0">
                <a:solidFill>
                  <a:srgbClr val="2A3250"/>
                </a:solidFill>
                <a:latin typeface="Montserrat" panose="00000500000000000000" pitchFamily="2" charset="-52"/>
                <a:cs typeface="+mn-cs"/>
              </a:rPr>
              <a:t>Исправление</a:t>
            </a:r>
            <a:br>
              <a:rPr lang="ru-RU" sz="1150" dirty="0">
                <a:solidFill>
                  <a:srgbClr val="2A3250"/>
                </a:solidFill>
                <a:latin typeface="Montserrat" panose="00000500000000000000" pitchFamily="2" charset="-52"/>
                <a:cs typeface="+mn-cs"/>
              </a:rPr>
            </a:br>
            <a:r>
              <a:rPr lang="ru-RU" sz="1150" dirty="0">
                <a:solidFill>
                  <a:srgbClr val="2A3250"/>
                </a:solidFill>
                <a:latin typeface="Montserrat" panose="00000500000000000000" pitchFamily="2" charset="-52"/>
                <a:cs typeface="+mn-cs"/>
              </a:rPr>
              <a:t>и доработка платформы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6B89C01C-69AB-47A8-AD74-C40AF9D3E593}"/>
              </a:ext>
            </a:extLst>
          </p:cNvPr>
          <p:cNvSpPr txBox="1">
            <a:spLocks/>
          </p:cNvSpPr>
          <p:nvPr/>
        </p:nvSpPr>
        <p:spPr>
          <a:xfrm>
            <a:off x="6927463" y="2932334"/>
            <a:ext cx="2099724" cy="863631"/>
          </a:xfrm>
          <a:prstGeom prst="roundRect">
            <a:avLst>
              <a:gd name="adj" fmla="val 11520"/>
            </a:avLst>
          </a:prstGeom>
          <a:solidFill>
            <a:schemeClr val="bg1"/>
          </a:solidFill>
        </p:spPr>
        <p:txBody>
          <a:bodyPr vert="horz" wrap="square" lIns="72000" tIns="36000" rIns="72000" bIns="36000" rtlCol="0" anchor="ctr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sz="1150" dirty="0">
                <a:solidFill>
                  <a:srgbClr val="2A3250"/>
                </a:solidFill>
                <a:latin typeface="Montserrat" panose="00000500000000000000" pitchFamily="2" charset="-52"/>
                <a:cs typeface="+mn-cs"/>
              </a:rPr>
              <a:t>Запуск платформы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F2668A5-01B4-43FE-ACF2-BAB1BEA76B14}"/>
              </a:ext>
            </a:extLst>
          </p:cNvPr>
          <p:cNvSpPr txBox="1">
            <a:spLocks/>
          </p:cNvSpPr>
          <p:nvPr/>
        </p:nvSpPr>
        <p:spPr>
          <a:xfrm>
            <a:off x="1915123" y="2932334"/>
            <a:ext cx="2099724" cy="863631"/>
          </a:xfrm>
          <a:prstGeom prst="roundRect">
            <a:avLst>
              <a:gd name="adj" fmla="val 10785"/>
            </a:avLst>
          </a:prstGeom>
          <a:solidFill>
            <a:schemeClr val="bg1"/>
          </a:solidFill>
        </p:spPr>
        <p:txBody>
          <a:bodyPr vert="horz" wrap="square" lIns="72000" tIns="36000" rIns="72000" bIns="36000" rtlCol="0" anchor="ctr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sz="1150" dirty="0">
                <a:solidFill>
                  <a:srgbClr val="2A3250"/>
                </a:solidFill>
                <a:latin typeface="Montserrat" panose="00000500000000000000" pitchFamily="2" charset="-52"/>
                <a:cs typeface="+mn-cs"/>
              </a:rPr>
              <a:t>Составление списка потенциальных клиентов и их категоризация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B16E87AC-E554-499F-B9E7-CD60E78DE7F3}"/>
              </a:ext>
            </a:extLst>
          </p:cNvPr>
          <p:cNvSpPr txBox="1">
            <a:spLocks/>
          </p:cNvSpPr>
          <p:nvPr/>
        </p:nvSpPr>
        <p:spPr>
          <a:xfrm>
            <a:off x="9433633" y="2932334"/>
            <a:ext cx="2099724" cy="863631"/>
          </a:xfrm>
          <a:prstGeom prst="roundRect">
            <a:avLst>
              <a:gd name="adj" fmla="val 10785"/>
            </a:avLst>
          </a:prstGeom>
          <a:solidFill>
            <a:schemeClr val="bg1"/>
          </a:solidFill>
        </p:spPr>
        <p:txBody>
          <a:bodyPr vert="horz" wrap="square" lIns="72000" tIns="36000" rIns="72000" bIns="36000" rtlCol="0" anchor="ctr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sz="1150" dirty="0">
                <a:solidFill>
                  <a:srgbClr val="2A3250"/>
                </a:solidFill>
                <a:latin typeface="Montserrat" panose="00000500000000000000" pitchFamily="2" charset="-52"/>
                <a:cs typeface="+mn-cs"/>
              </a:rPr>
              <a:t>Повторный тест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0A4F0321-CD44-45E3-A353-23097DD2C381}"/>
              </a:ext>
            </a:extLst>
          </p:cNvPr>
          <p:cNvSpPr txBox="1">
            <a:spLocks/>
          </p:cNvSpPr>
          <p:nvPr/>
        </p:nvSpPr>
        <p:spPr>
          <a:xfrm>
            <a:off x="1915123" y="4934678"/>
            <a:ext cx="2099724" cy="863631"/>
          </a:xfrm>
          <a:prstGeom prst="roundRect">
            <a:avLst>
              <a:gd name="adj" fmla="val 10785"/>
            </a:avLst>
          </a:prstGeom>
          <a:solidFill>
            <a:schemeClr val="bg1"/>
          </a:solidFill>
        </p:spPr>
        <p:txBody>
          <a:bodyPr vert="horz" wrap="square" lIns="72000" tIns="36000" rIns="72000" bIns="36000" rtlCol="0" anchor="ctr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sz="1150" dirty="0">
                <a:solidFill>
                  <a:srgbClr val="2A3250"/>
                </a:solidFill>
                <a:latin typeface="Montserrat" panose="00000500000000000000" pitchFamily="2" charset="-52"/>
                <a:cs typeface="+mn-cs"/>
              </a:rPr>
              <a:t>Подготовка договоров</a:t>
            </a:r>
            <a:br>
              <a:rPr lang="ru-RU" sz="1150" dirty="0">
                <a:solidFill>
                  <a:srgbClr val="2A3250"/>
                </a:solidFill>
                <a:latin typeface="Montserrat" panose="00000500000000000000" pitchFamily="2" charset="-52"/>
                <a:cs typeface="+mn-cs"/>
              </a:rPr>
            </a:br>
            <a:r>
              <a:rPr lang="ru-RU" sz="1150" dirty="0">
                <a:solidFill>
                  <a:srgbClr val="2A3250"/>
                </a:solidFill>
                <a:latin typeface="Montserrat" panose="00000500000000000000" pitchFamily="2" charset="-52"/>
                <a:cs typeface="+mn-cs"/>
              </a:rPr>
              <a:t>о сотрудничестве</a:t>
            </a:r>
            <a:br>
              <a:rPr lang="ru-RU" sz="1150" dirty="0">
                <a:solidFill>
                  <a:srgbClr val="2A3250"/>
                </a:solidFill>
                <a:latin typeface="Montserrat" panose="00000500000000000000" pitchFamily="2" charset="-52"/>
                <a:cs typeface="+mn-cs"/>
              </a:rPr>
            </a:br>
            <a:r>
              <a:rPr lang="ru-RU" sz="1150" dirty="0">
                <a:solidFill>
                  <a:srgbClr val="2A3250"/>
                </a:solidFill>
                <a:latin typeface="Montserrat" panose="00000500000000000000" pitchFamily="2" charset="-52"/>
                <a:cs typeface="+mn-cs"/>
              </a:rPr>
              <a:t>с другими брендами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5D6E25E4-71EF-4765-9369-7EA7F364206D}"/>
              </a:ext>
            </a:extLst>
          </p:cNvPr>
          <p:cNvSpPr txBox="1">
            <a:spLocks/>
          </p:cNvSpPr>
          <p:nvPr/>
        </p:nvSpPr>
        <p:spPr>
          <a:xfrm>
            <a:off x="4376714" y="1931162"/>
            <a:ext cx="2200150" cy="863631"/>
          </a:xfrm>
          <a:prstGeom prst="roundRect">
            <a:avLst>
              <a:gd name="adj" fmla="val 10785"/>
            </a:avLst>
          </a:prstGeom>
          <a:solidFill>
            <a:schemeClr val="bg1"/>
          </a:solidFill>
        </p:spPr>
        <p:txBody>
          <a:bodyPr vert="horz" wrap="square" lIns="72000" tIns="36000" rIns="72000" bIns="36000" rtlCol="0" anchor="ctr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sz="1150" dirty="0">
                <a:solidFill>
                  <a:srgbClr val="2A3250"/>
                </a:solidFill>
                <a:latin typeface="Montserrat" panose="00000500000000000000" pitchFamily="2" charset="-52"/>
                <a:cs typeface="+mn-cs"/>
              </a:rPr>
              <a:t>Интеграция партнерских продуктов и брендов</a:t>
            </a:r>
            <a:br>
              <a:rPr lang="ru-RU" sz="1150" dirty="0">
                <a:solidFill>
                  <a:srgbClr val="2A3250"/>
                </a:solidFill>
                <a:latin typeface="Montserrat" panose="00000500000000000000" pitchFamily="2" charset="-52"/>
                <a:cs typeface="+mn-cs"/>
              </a:rPr>
            </a:br>
            <a:r>
              <a:rPr lang="ru-RU" sz="1150" dirty="0">
                <a:solidFill>
                  <a:srgbClr val="2A3250"/>
                </a:solidFill>
                <a:latin typeface="Montserrat" panose="00000500000000000000" pitchFamily="2" charset="-52"/>
                <a:cs typeface="+mn-cs"/>
              </a:rPr>
              <a:t>в каталог для платформы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484B0177-154E-4EB9-A66F-1784789F96D8}"/>
              </a:ext>
            </a:extLst>
          </p:cNvPr>
          <p:cNvSpPr txBox="1">
            <a:spLocks/>
          </p:cNvSpPr>
          <p:nvPr/>
        </p:nvSpPr>
        <p:spPr>
          <a:xfrm>
            <a:off x="6927463" y="1931162"/>
            <a:ext cx="2099724" cy="863631"/>
          </a:xfrm>
          <a:prstGeom prst="roundRect">
            <a:avLst>
              <a:gd name="adj" fmla="val 10785"/>
            </a:avLst>
          </a:prstGeom>
          <a:solidFill>
            <a:schemeClr val="bg1"/>
          </a:solidFill>
        </p:spPr>
        <p:txBody>
          <a:bodyPr vert="horz" wrap="square" lIns="72000" tIns="36000" rIns="72000" bIns="36000" rtlCol="0" anchor="ctr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sz="1150" dirty="0">
                <a:solidFill>
                  <a:srgbClr val="2A3250"/>
                </a:solidFill>
                <a:latin typeface="Montserrat" panose="00000500000000000000" pitchFamily="2" charset="-52"/>
                <a:cs typeface="+mn-cs"/>
              </a:rPr>
              <a:t>Создание платформы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13A475B2-143D-49CB-B051-71CF394AD74C}"/>
              </a:ext>
            </a:extLst>
          </p:cNvPr>
          <p:cNvSpPr txBox="1">
            <a:spLocks/>
          </p:cNvSpPr>
          <p:nvPr/>
        </p:nvSpPr>
        <p:spPr>
          <a:xfrm>
            <a:off x="9433633" y="1931162"/>
            <a:ext cx="2099724" cy="863631"/>
          </a:xfrm>
          <a:prstGeom prst="roundRect">
            <a:avLst>
              <a:gd name="adj" fmla="val 10785"/>
            </a:avLst>
          </a:prstGeom>
          <a:solidFill>
            <a:schemeClr val="bg1"/>
          </a:solidFill>
        </p:spPr>
        <p:txBody>
          <a:bodyPr vert="horz" wrap="square" lIns="72000" tIns="36000" rIns="72000" bIns="36000" rtlCol="0" anchor="ctr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sz="1150" dirty="0">
                <a:solidFill>
                  <a:srgbClr val="2A3250"/>
                </a:solidFill>
                <a:latin typeface="Montserrat" panose="00000500000000000000" pitchFamily="2" charset="-52"/>
                <a:cs typeface="+mn-cs"/>
              </a:rPr>
              <a:t>Привлечение партнеров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B579A5B1-FAD6-48F5-85C5-5BD097BE982D}"/>
              </a:ext>
            </a:extLst>
          </p:cNvPr>
          <p:cNvSpPr txBox="1">
            <a:spLocks/>
          </p:cNvSpPr>
          <p:nvPr/>
        </p:nvSpPr>
        <p:spPr>
          <a:xfrm>
            <a:off x="1915123" y="1931162"/>
            <a:ext cx="2099724" cy="863631"/>
          </a:xfrm>
          <a:prstGeom prst="roundRect">
            <a:avLst>
              <a:gd name="adj" fmla="val 10785"/>
            </a:avLst>
          </a:prstGeom>
          <a:solidFill>
            <a:schemeClr val="bg1"/>
          </a:solidFill>
        </p:spPr>
        <p:txBody>
          <a:bodyPr vert="horz" wrap="square" lIns="72000" tIns="36000" rIns="72000" bIns="36000" rtlCol="0" anchor="ctr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lang="en-US" sz="14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4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4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4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sz="1150" dirty="0">
                <a:solidFill>
                  <a:srgbClr val="2A3250"/>
                </a:solidFill>
                <a:latin typeface="Montserrat" panose="00000500000000000000" pitchFamily="2" charset="-52"/>
                <a:cs typeface="+mn-cs"/>
              </a:rPr>
              <a:t>Исследование рынка</a:t>
            </a:r>
            <a:br>
              <a:rPr lang="ru-RU" sz="1150" dirty="0">
                <a:solidFill>
                  <a:srgbClr val="2A3250"/>
                </a:solidFill>
                <a:latin typeface="Montserrat" panose="00000500000000000000" pitchFamily="2" charset="-52"/>
                <a:cs typeface="+mn-cs"/>
              </a:rPr>
            </a:br>
            <a:r>
              <a:rPr lang="ru-RU" sz="1150" dirty="0">
                <a:solidFill>
                  <a:srgbClr val="2A3250"/>
                </a:solidFill>
                <a:latin typeface="Montserrat" panose="00000500000000000000" pitchFamily="2" charset="-52"/>
                <a:cs typeface="+mn-cs"/>
              </a:rPr>
              <a:t>подарков</a:t>
            </a:r>
          </a:p>
        </p:txBody>
      </p:sp>
      <p:cxnSp>
        <p:nvCxnSpPr>
          <p:cNvPr id="176" name="Прямая со стрелкой 175">
            <a:extLst>
              <a:ext uri="{FF2B5EF4-FFF2-40B4-BE49-F238E27FC236}">
                <a16:creationId xmlns:a16="http://schemas.microsoft.com/office/drawing/2014/main" id="{9A9DCC3C-6900-4EA4-A8DD-DE12A4D68640}"/>
              </a:ext>
            </a:extLst>
          </p:cNvPr>
          <p:cNvCxnSpPr>
            <a:cxnSpLocks/>
          </p:cNvCxnSpPr>
          <p:nvPr/>
        </p:nvCxnSpPr>
        <p:spPr>
          <a:xfrm>
            <a:off x="1612582" y="5935850"/>
            <a:ext cx="10024682" cy="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6F86C5FB-E2D1-495A-99B2-096AF1F69556}"/>
              </a:ext>
            </a:extLst>
          </p:cNvPr>
          <p:cNvSpPr txBox="1">
            <a:spLocks/>
          </p:cNvSpPr>
          <p:nvPr/>
        </p:nvSpPr>
        <p:spPr>
          <a:xfrm>
            <a:off x="2435994" y="1335293"/>
            <a:ext cx="1057982" cy="214674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buNone/>
            </a:pPr>
            <a:r>
              <a:rPr lang="en-US" sz="1550" b="1" dirty="0">
                <a:solidFill>
                  <a:schemeClr val="bg1"/>
                </a:solidFill>
                <a:latin typeface="Montserrat" panose="00000500000000000000" pitchFamily="2" charset="-52"/>
              </a:rPr>
              <a:t>PRE-SEED</a:t>
            </a:r>
            <a:endParaRPr lang="ru-RU" sz="155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C4CD6467-EA42-4AA4-9AF6-1B534ACF48F8}"/>
              </a:ext>
            </a:extLst>
          </p:cNvPr>
          <p:cNvGrpSpPr/>
          <p:nvPr/>
        </p:nvGrpSpPr>
        <p:grpSpPr>
          <a:xfrm>
            <a:off x="1811218" y="1632046"/>
            <a:ext cx="2307534" cy="161575"/>
            <a:chOff x="1833339" y="1632046"/>
            <a:chExt cx="2307534" cy="161575"/>
          </a:xfrm>
        </p:grpSpPr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976B0CF3-91FD-4893-8972-120407927604}"/>
                </a:ext>
              </a:extLst>
            </p:cNvPr>
            <p:cNvGrpSpPr>
              <a:grpSpLocks/>
            </p:cNvGrpSpPr>
            <p:nvPr/>
          </p:nvGrpSpPr>
          <p:grpSpPr>
            <a:xfrm>
              <a:off x="1833339" y="1632046"/>
              <a:ext cx="2307534" cy="161575"/>
              <a:chOff x="1833339" y="1362993"/>
              <a:chExt cx="2307534" cy="4904300"/>
            </a:xfrm>
          </p:grpSpPr>
          <p:cxnSp>
            <p:nvCxnSpPr>
              <p:cNvPr id="47" name="Прямая соединительная линия 46">
                <a:extLst>
                  <a:ext uri="{FF2B5EF4-FFF2-40B4-BE49-F238E27FC236}">
                    <a16:creationId xmlns:a16="http://schemas.microsoft.com/office/drawing/2014/main" id="{7D085AAB-C630-4486-B21C-41C3C1811905}"/>
                  </a:ext>
                </a:extLst>
              </p:cNvPr>
              <p:cNvCxnSpPr/>
              <p:nvPr/>
            </p:nvCxnSpPr>
            <p:spPr>
              <a:xfrm flipV="1">
                <a:off x="1833339" y="1362993"/>
                <a:ext cx="0" cy="490430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Прямая соединительная линия 176">
                <a:extLst>
                  <a:ext uri="{FF2B5EF4-FFF2-40B4-BE49-F238E27FC236}">
                    <a16:creationId xmlns:a16="http://schemas.microsoft.com/office/drawing/2014/main" id="{DA1A8701-FD4D-48ED-99FB-CB74EE1CFB3D}"/>
                  </a:ext>
                </a:extLst>
              </p:cNvPr>
              <p:cNvCxnSpPr/>
              <p:nvPr/>
            </p:nvCxnSpPr>
            <p:spPr>
              <a:xfrm flipV="1">
                <a:off x="4140873" y="1362993"/>
                <a:ext cx="0" cy="490430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id="{9E6ADBA4-6FAA-44F2-8ADC-78653D49A09E}"/>
                </a:ext>
              </a:extLst>
            </p:cNvPr>
            <p:cNvCxnSpPr>
              <a:cxnSpLocks/>
            </p:cNvCxnSpPr>
            <p:nvPr/>
          </p:nvCxnSpPr>
          <p:spPr>
            <a:xfrm>
              <a:off x="1833339" y="1632046"/>
              <a:ext cx="230753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15D1E62F-3BD7-4EDA-8566-7D0DC8EB7A0B}"/>
              </a:ext>
            </a:extLst>
          </p:cNvPr>
          <p:cNvGrpSpPr/>
          <p:nvPr/>
        </p:nvGrpSpPr>
        <p:grpSpPr>
          <a:xfrm>
            <a:off x="4323022" y="1335293"/>
            <a:ext cx="2307534" cy="458328"/>
            <a:chOff x="4332135" y="1335293"/>
            <a:chExt cx="2307534" cy="458328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EBA93CCC-D910-418F-A994-3917AF75B424}"/>
                </a:ext>
              </a:extLst>
            </p:cNvPr>
            <p:cNvSpPr txBox="1">
              <a:spLocks/>
            </p:cNvSpPr>
            <p:nvPr/>
          </p:nvSpPr>
          <p:spPr>
            <a:xfrm>
              <a:off x="5207781" y="1335293"/>
              <a:ext cx="556243" cy="214674"/>
            </a:xfrm>
            <a:prstGeom prst="rect">
              <a:avLst/>
            </a:prstGeom>
          </p:spPr>
          <p:txBody>
            <a:bodyPr vert="horz" wrap="none" lIns="0" tIns="0" rIns="0" bIns="0" rtlCol="0" anchor="ctr" anchorCtr="0">
              <a:spAutoFit/>
            </a:bodyPr>
            <a:lstStyle>
              <a:lvl1pPr marL="228600" lvl="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lvl="1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lvl="2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lvl="3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lvl="4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 algn="ctr">
                <a:buNone/>
              </a:pPr>
              <a:r>
                <a:rPr lang="en-US" sz="1550" b="1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SEED</a:t>
              </a:r>
              <a:endParaRPr lang="ru-RU" sz="1550" b="1" dirty="0">
                <a:solidFill>
                  <a:schemeClr val="bg1"/>
                </a:solidFill>
                <a:latin typeface="Montserrat" panose="00000500000000000000" pitchFamily="2" charset="-52"/>
              </a:endParaRPr>
            </a:p>
          </p:txBody>
        </p:sp>
        <p:grpSp>
          <p:nvGrpSpPr>
            <p:cNvPr id="49" name="Группа 48">
              <a:extLst>
                <a:ext uri="{FF2B5EF4-FFF2-40B4-BE49-F238E27FC236}">
                  <a16:creationId xmlns:a16="http://schemas.microsoft.com/office/drawing/2014/main" id="{47F84660-0B4C-4BBF-9D43-7478C50C73B8}"/>
                </a:ext>
              </a:extLst>
            </p:cNvPr>
            <p:cNvGrpSpPr>
              <a:grpSpLocks/>
            </p:cNvGrpSpPr>
            <p:nvPr/>
          </p:nvGrpSpPr>
          <p:grpSpPr>
            <a:xfrm>
              <a:off x="4332135" y="1632046"/>
              <a:ext cx="2307534" cy="161575"/>
              <a:chOff x="4332135" y="1362993"/>
              <a:chExt cx="2307534" cy="4904300"/>
            </a:xfrm>
          </p:grpSpPr>
          <p:cxnSp>
            <p:nvCxnSpPr>
              <p:cNvPr id="178" name="Прямая соединительная линия 177">
                <a:extLst>
                  <a:ext uri="{FF2B5EF4-FFF2-40B4-BE49-F238E27FC236}">
                    <a16:creationId xmlns:a16="http://schemas.microsoft.com/office/drawing/2014/main" id="{631388C3-36A1-40F1-AF4E-F7EABFBD967B}"/>
                  </a:ext>
                </a:extLst>
              </p:cNvPr>
              <p:cNvCxnSpPr/>
              <p:nvPr/>
            </p:nvCxnSpPr>
            <p:spPr>
              <a:xfrm flipV="1">
                <a:off x="4332135" y="1362993"/>
                <a:ext cx="0" cy="490430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Прямая соединительная линия 178">
                <a:extLst>
                  <a:ext uri="{FF2B5EF4-FFF2-40B4-BE49-F238E27FC236}">
                    <a16:creationId xmlns:a16="http://schemas.microsoft.com/office/drawing/2014/main" id="{C05F131C-2B94-46C3-AC7D-8A5AB481A10C}"/>
                  </a:ext>
                </a:extLst>
              </p:cNvPr>
              <p:cNvCxnSpPr/>
              <p:nvPr/>
            </p:nvCxnSpPr>
            <p:spPr>
              <a:xfrm flipV="1">
                <a:off x="6639669" y="1362993"/>
                <a:ext cx="0" cy="490430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7" name="Прямая соединительная линия 196">
              <a:extLst>
                <a:ext uri="{FF2B5EF4-FFF2-40B4-BE49-F238E27FC236}">
                  <a16:creationId xmlns:a16="http://schemas.microsoft.com/office/drawing/2014/main" id="{C09032A9-7916-4031-AACD-786BD3FD1705}"/>
                </a:ext>
              </a:extLst>
            </p:cNvPr>
            <p:cNvCxnSpPr>
              <a:cxnSpLocks/>
            </p:cNvCxnSpPr>
            <p:nvPr/>
          </p:nvCxnSpPr>
          <p:spPr>
            <a:xfrm>
              <a:off x="4332135" y="1632046"/>
              <a:ext cx="230753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AF346E74-504C-4D88-94ED-DEC4327E8A5D}"/>
              </a:ext>
            </a:extLst>
          </p:cNvPr>
          <p:cNvGrpSpPr/>
          <p:nvPr/>
        </p:nvGrpSpPr>
        <p:grpSpPr>
          <a:xfrm>
            <a:off x="6823558" y="1335293"/>
            <a:ext cx="2307534" cy="458328"/>
            <a:chOff x="6830931" y="1335293"/>
            <a:chExt cx="2307534" cy="458328"/>
          </a:xfrm>
        </p:grpSpPr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70649129-70A7-41E9-87DD-56A2E1059956}"/>
                </a:ext>
              </a:extLst>
            </p:cNvPr>
            <p:cNvSpPr txBox="1">
              <a:spLocks/>
            </p:cNvSpPr>
            <p:nvPr/>
          </p:nvSpPr>
          <p:spPr>
            <a:xfrm>
              <a:off x="7122283" y="1335293"/>
              <a:ext cx="1724831" cy="214674"/>
            </a:xfrm>
            <a:prstGeom prst="rect">
              <a:avLst/>
            </a:prstGeom>
          </p:spPr>
          <p:txBody>
            <a:bodyPr vert="horz" wrap="none" lIns="0" tIns="0" rIns="0" bIns="0" rtlCol="0" anchor="ctr" anchorCtr="0">
              <a:spAutoFit/>
            </a:bodyPr>
            <a:lstStyle>
              <a:lvl1pPr marL="228600" lvl="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lvl="1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lvl="2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lvl="3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lvl="4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 algn="ctr">
                <a:buNone/>
              </a:pPr>
              <a:r>
                <a:rPr lang="en-US" sz="1550" b="1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EARLY GROWTH</a:t>
              </a:r>
              <a:endParaRPr lang="ru-RU" sz="1550" b="1" dirty="0">
                <a:solidFill>
                  <a:schemeClr val="bg1"/>
                </a:solidFill>
                <a:latin typeface="Montserrat" panose="00000500000000000000" pitchFamily="2" charset="-52"/>
              </a:endParaRPr>
            </a:p>
          </p:txBody>
        </p:sp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90A8FA49-E08C-4D39-AD3A-4CF55CDCC797}"/>
                </a:ext>
              </a:extLst>
            </p:cNvPr>
            <p:cNvGrpSpPr>
              <a:grpSpLocks/>
            </p:cNvGrpSpPr>
            <p:nvPr/>
          </p:nvGrpSpPr>
          <p:grpSpPr>
            <a:xfrm>
              <a:off x="6830931" y="1632046"/>
              <a:ext cx="2307534" cy="161575"/>
              <a:chOff x="6830931" y="1362993"/>
              <a:chExt cx="2307534" cy="4904300"/>
            </a:xfrm>
          </p:grpSpPr>
          <p:cxnSp>
            <p:nvCxnSpPr>
              <p:cNvPr id="180" name="Прямая соединительная линия 179">
                <a:extLst>
                  <a:ext uri="{FF2B5EF4-FFF2-40B4-BE49-F238E27FC236}">
                    <a16:creationId xmlns:a16="http://schemas.microsoft.com/office/drawing/2014/main" id="{F6FAFFF8-9D0D-44CD-BDB4-3B3183A70B8F}"/>
                  </a:ext>
                </a:extLst>
              </p:cNvPr>
              <p:cNvCxnSpPr/>
              <p:nvPr/>
            </p:nvCxnSpPr>
            <p:spPr>
              <a:xfrm flipV="1">
                <a:off x="6830931" y="1362993"/>
                <a:ext cx="0" cy="490430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Прямая соединительная линия 180">
                <a:extLst>
                  <a:ext uri="{FF2B5EF4-FFF2-40B4-BE49-F238E27FC236}">
                    <a16:creationId xmlns:a16="http://schemas.microsoft.com/office/drawing/2014/main" id="{4BBBBA89-853A-4C24-A4A1-711E8066CACC}"/>
                  </a:ext>
                </a:extLst>
              </p:cNvPr>
              <p:cNvCxnSpPr/>
              <p:nvPr/>
            </p:nvCxnSpPr>
            <p:spPr>
              <a:xfrm flipV="1">
                <a:off x="9138465" y="1362993"/>
                <a:ext cx="0" cy="490430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3" name="Прямая соединительная линия 202">
              <a:extLst>
                <a:ext uri="{FF2B5EF4-FFF2-40B4-BE49-F238E27FC236}">
                  <a16:creationId xmlns:a16="http://schemas.microsoft.com/office/drawing/2014/main" id="{66FB61D6-E3D4-4625-8CB5-F0AE047B21B2}"/>
                </a:ext>
              </a:extLst>
            </p:cNvPr>
            <p:cNvCxnSpPr>
              <a:cxnSpLocks/>
            </p:cNvCxnSpPr>
            <p:nvPr/>
          </p:nvCxnSpPr>
          <p:spPr>
            <a:xfrm>
              <a:off x="6830931" y="1632046"/>
              <a:ext cx="230753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4FBAF4EE-2BFF-423E-9537-7A5061218B01}"/>
              </a:ext>
            </a:extLst>
          </p:cNvPr>
          <p:cNvCxnSpPr>
            <a:cxnSpLocks/>
          </p:cNvCxnSpPr>
          <p:nvPr/>
        </p:nvCxnSpPr>
        <p:spPr>
          <a:xfrm flipV="1">
            <a:off x="1612582" y="1931162"/>
            <a:ext cx="0" cy="4004688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30A1AEED-1455-4FB6-B87E-0619339F8CAD}"/>
              </a:ext>
            </a:extLst>
          </p:cNvPr>
          <p:cNvGrpSpPr/>
          <p:nvPr/>
        </p:nvGrpSpPr>
        <p:grpSpPr>
          <a:xfrm>
            <a:off x="9329727" y="1335293"/>
            <a:ext cx="2307537" cy="458328"/>
            <a:chOff x="9329727" y="1335293"/>
            <a:chExt cx="2307537" cy="458328"/>
          </a:xfrm>
        </p:grpSpPr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42EFEBC6-F7E5-4C53-BF27-A0A42172DC48}"/>
                </a:ext>
              </a:extLst>
            </p:cNvPr>
            <p:cNvSpPr txBox="1">
              <a:spLocks/>
            </p:cNvSpPr>
            <p:nvPr/>
          </p:nvSpPr>
          <p:spPr>
            <a:xfrm>
              <a:off x="9992175" y="1335293"/>
              <a:ext cx="982640" cy="214674"/>
            </a:xfrm>
            <a:prstGeom prst="rect">
              <a:avLst/>
            </a:prstGeom>
          </p:spPr>
          <p:txBody>
            <a:bodyPr vert="horz" wrap="none" lIns="0" tIns="0" rIns="0" bIns="0" rtlCol="0" anchor="ctr" anchorCtr="0">
              <a:spAutoFit/>
            </a:bodyPr>
            <a:lstStyle>
              <a:lvl1pPr marL="228600" lvl="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lvl="1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lvl="2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lvl="3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lvl="4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 algn="ctr">
                <a:buNone/>
              </a:pPr>
              <a:r>
                <a:rPr lang="en-US" sz="1550" b="1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GROWTH</a:t>
              </a:r>
              <a:endParaRPr lang="ru-RU" sz="1550" b="1" dirty="0">
                <a:solidFill>
                  <a:schemeClr val="bg1"/>
                </a:solidFill>
                <a:latin typeface="Montserrat" panose="00000500000000000000" pitchFamily="2" charset="-52"/>
              </a:endParaRPr>
            </a:p>
          </p:txBody>
        </p:sp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0708850B-C352-468C-9567-927D1ADDDD9A}"/>
                </a:ext>
              </a:extLst>
            </p:cNvPr>
            <p:cNvGrpSpPr>
              <a:grpSpLocks/>
            </p:cNvGrpSpPr>
            <p:nvPr/>
          </p:nvGrpSpPr>
          <p:grpSpPr>
            <a:xfrm>
              <a:off x="9329727" y="1632046"/>
              <a:ext cx="2307537" cy="161575"/>
              <a:chOff x="9329727" y="1362993"/>
              <a:chExt cx="2307537" cy="4904300"/>
            </a:xfrm>
          </p:grpSpPr>
          <p:cxnSp>
            <p:nvCxnSpPr>
              <p:cNvPr id="182" name="Прямая соединительная линия 181">
                <a:extLst>
                  <a:ext uri="{FF2B5EF4-FFF2-40B4-BE49-F238E27FC236}">
                    <a16:creationId xmlns:a16="http://schemas.microsoft.com/office/drawing/2014/main" id="{E2AD2F4A-8610-4598-ADAC-39CC3AC83905}"/>
                  </a:ext>
                </a:extLst>
              </p:cNvPr>
              <p:cNvCxnSpPr/>
              <p:nvPr/>
            </p:nvCxnSpPr>
            <p:spPr>
              <a:xfrm flipV="1">
                <a:off x="9329727" y="1362993"/>
                <a:ext cx="0" cy="490430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Прямая соединительная линия 182">
                <a:extLst>
                  <a:ext uri="{FF2B5EF4-FFF2-40B4-BE49-F238E27FC236}">
                    <a16:creationId xmlns:a16="http://schemas.microsoft.com/office/drawing/2014/main" id="{1C359E16-6642-4857-A25D-D3D36F2A1B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7264" y="1362993"/>
                <a:ext cx="0" cy="490430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8" name="Прямая соединительная линия 207">
              <a:extLst>
                <a:ext uri="{FF2B5EF4-FFF2-40B4-BE49-F238E27FC236}">
                  <a16:creationId xmlns:a16="http://schemas.microsoft.com/office/drawing/2014/main" id="{B6EA1E65-B324-4D5C-868D-DEA2AE866651}"/>
                </a:ext>
              </a:extLst>
            </p:cNvPr>
            <p:cNvCxnSpPr>
              <a:cxnSpLocks/>
            </p:cNvCxnSpPr>
            <p:nvPr/>
          </p:nvCxnSpPr>
          <p:spPr>
            <a:xfrm>
              <a:off x="9329728" y="1632046"/>
              <a:ext cx="230753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0" name="TextBox 209">
            <a:extLst>
              <a:ext uri="{FF2B5EF4-FFF2-40B4-BE49-F238E27FC236}">
                <a16:creationId xmlns:a16="http://schemas.microsoft.com/office/drawing/2014/main" id="{0DD2B305-2041-4A9A-8AB4-581996C7F042}"/>
              </a:ext>
            </a:extLst>
          </p:cNvPr>
          <p:cNvSpPr txBox="1">
            <a:spLocks/>
          </p:cNvSpPr>
          <p:nvPr/>
        </p:nvSpPr>
        <p:spPr>
          <a:xfrm>
            <a:off x="1642077" y="6080319"/>
            <a:ext cx="1178208" cy="186974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ru-RU" sz="1350" b="1" dirty="0">
                <a:solidFill>
                  <a:schemeClr val="bg1"/>
                </a:solidFill>
                <a:latin typeface="Montserrat" panose="00000500000000000000" pitchFamily="2" charset="-52"/>
              </a:rPr>
              <a:t>Начало пути</a:t>
            </a:r>
          </a:p>
        </p:txBody>
      </p:sp>
    </p:spTree>
    <p:extLst>
      <p:ext uri="{BB962C8B-B14F-4D97-AF65-F5344CB8AC3E}">
        <p14:creationId xmlns:p14="http://schemas.microsoft.com/office/powerpoint/2010/main" val="2546275050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SCLIENT" val="True"/>
  <p:tag name="ICONENCLOSURE" val="False"/>
  <p:tag name="ICONLINEFILL" val="Color [A=255, R=5, G=99, B=193]"/>
  <p:tag name="ICONLINEFILLTHEME" val="Hyperlink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695</Words>
  <Application>Microsoft Office PowerPoint</Application>
  <PresentationFormat>Широкоэкранный</PresentationFormat>
  <Paragraphs>220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Montserrat</vt:lpstr>
      <vt:lpstr>Montserrat Light</vt:lpstr>
      <vt:lpstr>Montserrat Medium</vt:lpstr>
      <vt:lpstr>Segoe UI</vt:lpstr>
      <vt:lpstr>Wingdings</vt:lpstr>
      <vt:lpstr>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Kovalenko</dc:creator>
  <cp:lastModifiedBy>Михаил Барышников</cp:lastModifiedBy>
  <cp:revision>122</cp:revision>
  <dcterms:created xsi:type="dcterms:W3CDTF">2023-05-19T09:45:08Z</dcterms:created>
  <dcterms:modified xsi:type="dcterms:W3CDTF">2023-10-19T15:31:17Z</dcterms:modified>
</cp:coreProperties>
</file>