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315" r:id="rId2"/>
    <p:sldId id="310" r:id="rId3"/>
    <p:sldId id="307" r:id="rId4"/>
    <p:sldId id="316" r:id="rId5"/>
    <p:sldId id="334" r:id="rId6"/>
    <p:sldId id="317" r:id="rId7"/>
    <p:sldId id="319" r:id="rId8"/>
    <p:sldId id="320" r:id="rId9"/>
    <p:sldId id="328" r:id="rId10"/>
    <p:sldId id="337" r:id="rId11"/>
    <p:sldId id="331" r:id="rId12"/>
    <p:sldId id="335" r:id="rId13"/>
    <p:sldId id="326" r:id="rId14"/>
    <p:sldId id="324" r:id="rId15"/>
    <p:sldId id="330" r:id="rId16"/>
    <p:sldId id="322" r:id="rId17"/>
    <p:sldId id="323" r:id="rId18"/>
    <p:sldId id="332" r:id="rId19"/>
    <p:sldId id="325" r:id="rId20"/>
    <p:sldId id="336" r:id="rId21"/>
    <p:sldId id="329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0B2D50"/>
    <a:srgbClr val="40476D"/>
    <a:srgbClr val="1541C1"/>
    <a:srgbClr val="D796EA"/>
    <a:srgbClr val="EBB541"/>
    <a:srgbClr val="E9D0B4"/>
    <a:srgbClr val="184F9F"/>
    <a:srgbClr val="EA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9" autoAdjust="0"/>
    <p:restoredTop sz="95221"/>
  </p:normalViewPr>
  <p:slideViewPr>
    <p:cSldViewPr snapToGrid="0">
      <p:cViewPr varScale="1">
        <p:scale>
          <a:sx n="78" d="100"/>
          <a:sy n="78" d="100"/>
        </p:scale>
        <p:origin x="132" y="2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\Desktop\&#1061;&#1077;&#1088;&#1085;&#1103;%20&#1082;%20&#1076;&#1080;&#1087;&#1083;&#1086;&#1084;&#1091;\&#1044;&#1080;&#1072;&#1075;&#1088;&#1072;&#1084;&#1084;&#1072;&#1043;&#1072;&#1085;&#1090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[ДиаграммаГанта.xlsx]Лист1!$C$1</c:f>
              <c:strCache>
                <c:ptCount val="1"/>
                <c:pt idx="0">
                  <c:v>Начало выполнения задачи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[ДиаграммаГанта.xlsx]Лист1!$B$2:$B$12</c:f>
              <c:strCache>
                <c:ptCount val="11"/>
                <c:pt idx="0">
                  <c:v>Идея и исследование рынка</c:v>
                </c:pt>
                <c:pt idx="1">
                  <c:v>Разработка бизнес-плана</c:v>
                </c:pt>
                <c:pt idx="2">
                  <c:v>Юридическое оформление</c:v>
                </c:pt>
                <c:pt idx="3">
                  <c:v>Финансирование</c:v>
                </c:pt>
                <c:pt idx="4">
                  <c:v>Подбор оборудования и поставщиков</c:v>
                </c:pt>
                <c:pt idx="5">
                  <c:v>Создание сайта и цифрового присутствия</c:v>
                </c:pt>
                <c:pt idx="6">
                  <c:v>Набор и обучение команды</c:v>
                </c:pt>
                <c:pt idx="7">
                  <c:v>Тестовый запуск (пилот)</c:v>
                </c:pt>
                <c:pt idx="8">
                  <c:v>Маркетинг и продвижение</c:v>
                </c:pt>
                <c:pt idx="9">
                  <c:v>Масштабирование и развитие</c:v>
                </c:pt>
                <c:pt idx="10">
                  <c:v>Аналитика и улучшение</c:v>
                </c:pt>
              </c:strCache>
            </c:strRef>
          </c:cat>
          <c:val>
            <c:numRef>
              <c:f>[ДиаграммаГанта.xlsx]Лист1!$C$2:$C$12</c:f>
              <c:numCache>
                <c:formatCode>m/d/yyyy</c:formatCode>
                <c:ptCount val="11"/>
                <c:pt idx="0">
                  <c:v>45809</c:v>
                </c:pt>
                <c:pt idx="1">
                  <c:v>45823</c:v>
                </c:pt>
                <c:pt idx="2">
                  <c:v>45858</c:v>
                </c:pt>
                <c:pt idx="3">
                  <c:v>45863</c:v>
                </c:pt>
                <c:pt idx="4">
                  <c:v>45872</c:v>
                </c:pt>
                <c:pt idx="5">
                  <c:v>45863</c:v>
                </c:pt>
                <c:pt idx="6">
                  <c:v>45872</c:v>
                </c:pt>
                <c:pt idx="7">
                  <c:v>45910</c:v>
                </c:pt>
                <c:pt idx="8">
                  <c:v>45872</c:v>
                </c:pt>
                <c:pt idx="9">
                  <c:v>46030</c:v>
                </c:pt>
                <c:pt idx="10">
                  <c:v>45910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14-456B-A5D0-67F1F52651F4}"/>
            </c:ext>
          </c:extLst>
        </c:ser>
        <c:ser>
          <c:idx val="1"/>
          <c:order val="1"/>
          <c:tx>
            <c:v>Продолжительность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[ДиаграммаГанта.xlsx]Лист1!$E$2:$E$12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14</c:v>
                </c:pt>
                <c:pt idx="3">
                  <c:v>160</c:v>
                </c:pt>
                <c:pt idx="4">
                  <c:v>278</c:v>
                </c:pt>
                <c:pt idx="5">
                  <c:v>120</c:v>
                </c:pt>
                <c:pt idx="6">
                  <c:v>40</c:v>
                </c:pt>
                <c:pt idx="7">
                  <c:v>120</c:v>
                </c:pt>
                <c:pt idx="8">
                  <c:v>278</c:v>
                </c:pt>
                <c:pt idx="9">
                  <c:v>120</c:v>
                </c:pt>
                <c:pt idx="10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14-456B-A5D0-67F1F5265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7562656"/>
        <c:axId val="418600848"/>
      </c:barChart>
      <c:catAx>
        <c:axId val="41756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600848"/>
        <c:crosses val="autoZero"/>
        <c:auto val="1"/>
        <c:lblAlgn val="ctr"/>
        <c:lblOffset val="100"/>
        <c:noMultiLvlLbl val="0"/>
      </c:catAx>
      <c:valAx>
        <c:axId val="418600848"/>
        <c:scaling>
          <c:orientation val="minMax"/>
          <c:min val="45809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5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E66B-C179-F74C-B014-156B4C6381B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F8FD-C01A-744F-BFDB-2D49C297D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E10-F0FD-CF4C-9EC1-F6A8E2B35D27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2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2529-8347-8E48-8DFF-CE6E852D5EFC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7E2D-2213-7448-B1F3-A92604BAC601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09A-FDAD-9D40-9402-0EACF1EA4FB3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1CB6-EE3B-2B45-8F9A-365981D0AC47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846-63DA-5143-896E-DC00C08A8EAE}" type="datetime1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4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9C8-E7A0-8647-A853-401716C8B557}" type="datetime1">
              <a:rPr lang="ru-RU" smtClean="0"/>
              <a:t>23.06.2025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1CE9-2A74-054D-8C3D-864D98B85237}" type="datetime1">
              <a:rPr lang="ru-RU" smtClean="0"/>
              <a:t>23.06.2025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6F60-A371-9140-99A7-EE5DEBED38FC}" type="datetime1">
              <a:rPr lang="ru-RU" smtClean="0"/>
              <a:t>23.06.2025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3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AAA2-CDCD-BD4D-9B68-AE2678B04154}" type="datetime1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9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3569-C01D-BE4A-85DE-F9BB014AAF19}" type="datetime1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C4A0-4C67-074D-B9CA-F8143F07E553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5D837-31BC-2648-96A1-31692DF5F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40757D-04A6-6D3B-5A1D-9CFF4C69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95038028-2CE6-5C49-DBA5-150B1F763F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159483" y="5645269"/>
            <a:ext cx="9899904" cy="739771"/>
          </a:xfrm>
          <a:prstGeom prst="roundRect">
            <a:avLst>
              <a:gd name="adj" fmla="val 7682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79DBBE-AC90-B2EC-9EEA-CE5FE1E63BD6}"/>
              </a:ext>
            </a:extLst>
          </p:cNvPr>
          <p:cNvSpPr txBox="1"/>
          <p:nvPr/>
        </p:nvSpPr>
        <p:spPr>
          <a:xfrm>
            <a:off x="2759192" y="5615044"/>
            <a:ext cx="667362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40476D"/>
                </a:solidFill>
                <a:latin typeface="Circe" panose="020B0502020203020203" pitchFamily="34" charset="0"/>
              </a:rPr>
              <a:t>Рогачев Максим Александрович, студент гр. 4МО </a:t>
            </a:r>
            <a:endParaRPr lang="ru-RU" sz="1400" dirty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pPr algn="ctr"/>
            <a:r>
              <a:rPr lang="ru-RU" sz="1400" dirty="0" err="1">
                <a:solidFill>
                  <a:srgbClr val="40476D"/>
                </a:solidFill>
                <a:latin typeface="Circe" panose="020B0502020203020203" pitchFamily="34" charset="0"/>
              </a:rPr>
              <a:t>Луховская</a:t>
            </a:r>
            <a:r>
              <a:rPr lang="ru-RU" sz="1400" dirty="0">
                <a:solidFill>
                  <a:srgbClr val="40476D"/>
                </a:solidFill>
                <a:latin typeface="Circe" panose="020B0502020203020203" pitchFamily="34" charset="0"/>
              </a:rPr>
              <a:t> Ольга </a:t>
            </a:r>
            <a:r>
              <a:rPr lang="ru-RU" sz="1400" dirty="0" smtClean="0">
                <a:solidFill>
                  <a:srgbClr val="40476D"/>
                </a:solidFill>
                <a:latin typeface="Circe" panose="020B0502020203020203" pitchFamily="34" charset="0"/>
              </a:rPr>
              <a:t>Константиновна, д.э.н</a:t>
            </a:r>
            <a:r>
              <a:rPr lang="ru-RU" sz="1400" dirty="0">
                <a:solidFill>
                  <a:srgbClr val="40476D"/>
                </a:solidFill>
                <a:latin typeface="Circe" panose="020B0502020203020203" pitchFamily="34" charset="0"/>
              </a:rPr>
              <a:t>., профессор кафедры </a:t>
            </a:r>
            <a:r>
              <a:rPr lang="ru-RU" sz="1400" dirty="0" err="1">
                <a:solidFill>
                  <a:srgbClr val="40476D"/>
                </a:solidFill>
                <a:latin typeface="Circe" panose="020B0502020203020203" pitchFamily="34" charset="0"/>
              </a:rPr>
              <a:t>МТБиГД</a:t>
            </a:r>
            <a:r>
              <a:rPr lang="ru-RU" sz="1400" dirty="0">
                <a:solidFill>
                  <a:srgbClr val="40476D"/>
                </a:solidFill>
                <a:latin typeface="Circe" panose="020B0502020203020203" pitchFamily="34" charset="0"/>
              </a:rPr>
              <a:t> </a:t>
            </a:r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380C30-3EC5-8148-B933-30A97D392615}"/>
              </a:ext>
            </a:extLst>
          </p:cNvPr>
          <p:cNvSpPr txBox="1"/>
          <p:nvPr/>
        </p:nvSpPr>
        <p:spPr>
          <a:xfrm>
            <a:off x="5838551" y="6368280"/>
            <a:ext cx="514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  <a:p>
            <a:pPr algn="ctr"/>
            <a:r>
              <a:rPr lang="ru-RU" sz="1200" dirty="0">
                <a:solidFill>
                  <a:srgbClr val="40476D"/>
                </a:solidFill>
                <a:latin typeface="Circe" panose="020B0502020203020203" pitchFamily="34" charset="0"/>
              </a:rPr>
              <a:t>2025</a:t>
            </a:r>
          </a:p>
          <a:p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19" name="Номер слайда 16">
            <a:extLst>
              <a:ext uri="{FF2B5EF4-FFF2-40B4-BE49-F238E27FC236}">
                <a16:creationId xmlns="" xmlns:a16="http://schemas.microsoft.com/office/drawing/2014/main" id="{609176D5-EACE-4749-70BF-F858E9B445B6}"/>
              </a:ext>
            </a:extLst>
          </p:cNvPr>
          <p:cNvSpPr txBox="1">
            <a:spLocks/>
          </p:cNvSpPr>
          <p:nvPr/>
        </p:nvSpPr>
        <p:spPr>
          <a:xfrm>
            <a:off x="10037613" y="12754113"/>
            <a:ext cx="1543050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EAE7EB"/>
                </a:solidFill>
              </a:rPr>
              <a:t>2</a:t>
            </a:r>
          </a:p>
        </p:txBody>
      </p:sp>
      <p:pic>
        <p:nvPicPr>
          <p:cNvPr id="6" name="Рисунок 5" descr="Изображение выглядит как Коммерческое здание, небо, окно, фасад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F4BFCC4-41BE-9BE9-4553-6AAE17869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saturation sat="147000"/>
                    </a14:imgEffect>
                  </a14:imgLayer>
                </a14:imgProps>
              </a:ext>
            </a:extLst>
          </a:blip>
          <a:srcRect t="10516" b="33312"/>
          <a:stretch/>
        </p:blipFill>
        <p:spPr>
          <a:xfrm>
            <a:off x="-6" y="0"/>
            <a:ext cx="12192000" cy="3695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01152A-3E61-EAE2-C155-CCE0503BA4A7}"/>
              </a:ext>
            </a:extLst>
          </p:cNvPr>
          <p:cNvSpPr txBox="1"/>
          <p:nvPr/>
        </p:nvSpPr>
        <p:spPr>
          <a:xfrm>
            <a:off x="1968786" y="4290902"/>
            <a:ext cx="84930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38" b="1" dirty="0">
                <a:solidFill>
                  <a:srgbClr val="40476D"/>
                </a:solidFill>
                <a:latin typeface="Circe Bold" panose="020B0502020203020203" pitchFamily="34" charset="0"/>
              </a:rPr>
              <a:t> </a:t>
            </a:r>
            <a:r>
              <a:rPr lang="ru-RU" sz="2600" b="1" dirty="0" smtClean="0">
                <a:solidFill>
                  <a:srgbClr val="40476D"/>
                </a:solidFill>
                <a:latin typeface="Circe Bold" panose="020B0502020203020203" pitchFamily="34" charset="0"/>
              </a:rPr>
              <a:t>Разработка </a:t>
            </a:r>
            <a:r>
              <a:rPr lang="ru-RU" sz="2600" b="1" dirty="0" err="1" smtClean="0">
                <a:solidFill>
                  <a:srgbClr val="40476D"/>
                </a:solidFill>
                <a:latin typeface="Circe Bold" panose="020B0502020203020203" pitchFamily="34" charset="0"/>
              </a:rPr>
              <a:t>стартап</a:t>
            </a:r>
            <a:r>
              <a:rPr lang="ru-RU" sz="2600" b="1" smtClean="0">
                <a:solidFill>
                  <a:srgbClr val="40476D"/>
                </a:solidFill>
                <a:latin typeface="Circe Bold" panose="020B0502020203020203" pitchFamily="34" charset="0"/>
              </a:rPr>
              <a:t> проекта </a:t>
            </a:r>
            <a:r>
              <a:rPr lang="ru-RU" sz="2600" b="1" dirty="0">
                <a:solidFill>
                  <a:srgbClr val="40476D"/>
                </a:solidFill>
                <a:latin typeface="Circe Bold" panose="020B0502020203020203" pitchFamily="34" charset="0"/>
              </a:rPr>
              <a:t>по оборудованию жилых помещений системой «Умный дом»</a:t>
            </a:r>
          </a:p>
        </p:txBody>
      </p:sp>
    </p:spTree>
    <p:extLst>
      <p:ext uri="{BB962C8B-B14F-4D97-AF65-F5344CB8AC3E}">
        <p14:creationId xmlns:p14="http://schemas.microsoft.com/office/powerpoint/2010/main" val="4979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475014" y="389422"/>
            <a:ext cx="795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Портрет целевой аудитории для </a:t>
            </a:r>
            <a:r>
              <a:rPr lang="ru-RU" sz="2800" b="1" dirty="0" err="1">
                <a:solidFill>
                  <a:srgbClr val="40476D"/>
                </a:solidFill>
                <a:latin typeface="Circe Extra Bold" panose="020B0502020203020203" pitchFamily="34" charset="0"/>
              </a:rPr>
              <a:t>стартап</a:t>
            </a:r>
            <a:r>
              <a:rPr lang="ru-RU" sz="28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-проекта</a:t>
            </a:r>
            <a:endParaRPr lang="ru-RU" sz="28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03165"/>
              </p:ext>
            </p:extLst>
          </p:nvPr>
        </p:nvGraphicFramePr>
        <p:xfrm>
          <a:off x="1329490" y="997978"/>
          <a:ext cx="9326243" cy="5605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2623"/>
                <a:gridCol w="4663620"/>
              </a:tblGrid>
              <a:tr h="129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Категория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Характеристика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122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Демографические данные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Возраст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25–50 лет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имеет принципиального значения, предположительно — мужчины и женщины в паре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Доход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и выше среднего уровень дохода (от 40 000 руб. и выше)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 проживания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Городская среда: Иваново и Ивановская область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Высшее, ориентированность на технологии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Социальный статус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Семейные люди с детьми, владельцы недвижимости, молодые специалисты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122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Психографические</a:t>
                      </a:r>
                      <a:r>
                        <a:rPr lang="ru-RU" sz="1100" dirty="0">
                          <a:effectLst/>
                        </a:rPr>
                        <a:t> особенности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Ценности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Комфорт, безопасность, </a:t>
                      </a:r>
                      <a:r>
                        <a:rPr lang="ru-RU" sz="1100" dirty="0" err="1">
                          <a:effectLst/>
                        </a:rPr>
                        <a:t>энергоэффективность</a:t>
                      </a:r>
                      <a:r>
                        <a:rPr lang="ru-RU" sz="1100" dirty="0">
                          <a:effectLst/>
                        </a:rPr>
                        <a:t>, современные технологии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Стиль жизни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Активное использование цифровых технологий, интерес к умному городу и умной среде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Отношение к инновациям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1100" dirty="0">
                          <a:effectLst/>
                        </a:rPr>
                        <a:t>Легко воспринимают новые технологии, готовы к обучению работе с системой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122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Поведенческие черты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Частота покупок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Единичная установка или комплексное оснащение квартиры/дома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Предпочтения в выборе услуг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Индивидуальный подход, под ключ, гарантия и послепродажное обслуживание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49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Каналы взаимодействия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	Онлайн-заказ, через сайт, </a:t>
                      </a:r>
                      <a:r>
                        <a:rPr lang="ru-RU" sz="1100" dirty="0" err="1">
                          <a:effectLst/>
                        </a:rPr>
                        <a:t>соцсети</a:t>
                      </a:r>
                      <a:r>
                        <a:rPr lang="ru-RU" sz="1100" dirty="0">
                          <a:effectLst/>
                        </a:rPr>
                        <a:t>, рекомендации, выставки, партнерские проекты с застройщиками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 лояльности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Растёт при качественной установке, оперативной поддержке и подписке на обновления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122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Ключевые ожидания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Персонализация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Гибкость комплектаций систем «Умный дом»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4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Поддержка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После установки через мобильное приложение, техподдержку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559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Unique Selling Proposition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24953" y="1454495"/>
            <a:ext cx="11702004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367149-C8E1-07E0-0CF6-05BA8D83ACE7}"/>
              </a:ext>
            </a:extLst>
          </p:cNvPr>
          <p:cNvSpPr txBox="1"/>
          <p:nvPr/>
        </p:nvSpPr>
        <p:spPr>
          <a:xfrm>
            <a:off x="724395" y="1816926"/>
            <a:ext cx="107972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0476D"/>
                </a:solidFill>
                <a:latin typeface="Circe" panose="020B0502020203020203" pitchFamily="34" charset="0"/>
              </a:rPr>
              <a:t>	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Уникальное значение, 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которое будет отличать 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предлагаемые в проекте услуги 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от аналогов конкурентов, 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состоит из 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следующих факторов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:</a:t>
            </a:r>
          </a:p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•	индивидуальный подход к каждому клиенту </a:t>
            </a:r>
            <a:endParaRPr lang="ru-RU" sz="2400" dirty="0" smtClean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•	высокий уровень сервиса </a:t>
            </a:r>
            <a:endParaRPr lang="ru-RU" sz="2400" dirty="0" smtClean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•	широкий спектр услуг</a:t>
            </a:r>
          </a:p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•	прозрачность ценовой 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политики</a:t>
            </a:r>
          </a:p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•	локализация продукта </a:t>
            </a:r>
            <a:endParaRPr lang="ru-RU" sz="2400" dirty="0" smtClean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endParaRPr lang="ru-RU" sz="1400" dirty="0">
              <a:solidFill>
                <a:srgbClr val="40476D"/>
              </a:solidFill>
              <a:latin typeface="Circe" panose="020B05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12</a:t>
            </a:fld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4151869" y="111211"/>
            <a:ext cx="4458731" cy="649965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" y="370838"/>
            <a:ext cx="3643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Предлагаемые комплекты оборудования</a:t>
            </a:r>
            <a:endParaRPr lang="ru-RU" sz="4000" dirty="0"/>
          </a:p>
        </p:txBody>
      </p:sp>
      <p:pic>
        <p:nvPicPr>
          <p:cNvPr id="7" name="Рисунок 6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0" y="237488"/>
            <a:ext cx="3552292" cy="6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551400" y="444093"/>
            <a:ext cx="799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Структура управления на первом этапе </a:t>
            </a:r>
            <a:r>
              <a:rPr lang="ru-RU" sz="2400" b="1" dirty="0" err="1">
                <a:solidFill>
                  <a:srgbClr val="40476D"/>
                </a:solidFill>
                <a:latin typeface="Circe Extra Bold" panose="020B0502020203020203" pitchFamily="34" charset="0"/>
              </a:rPr>
              <a:t>стартап</a:t>
            </a:r>
            <a:r>
              <a:rPr lang="ru-RU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 – проекта</a:t>
            </a:r>
            <a:endParaRPr lang="ru-RU" sz="24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909" y="2286000"/>
            <a:ext cx="97256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661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Прогноз развития штата при масштабировании</a:t>
            </a:r>
            <a:endParaRPr lang="ru-RU" sz="24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38027"/>
              </p:ext>
            </p:extLst>
          </p:nvPr>
        </p:nvGraphicFramePr>
        <p:xfrm>
          <a:off x="1074531" y="1360685"/>
          <a:ext cx="10268943" cy="4770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961"/>
                <a:gridCol w="2566961"/>
                <a:gridCol w="2566961"/>
                <a:gridCol w="2568060"/>
              </a:tblGrid>
              <a:tr h="622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 развития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Число клиентов в месяц, чел.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Необходимый штат, чел.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Дополнительные должности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Стартовый этап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3–6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5-7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6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Через 6–12 месяцев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10–15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10–12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Специалист по </a:t>
                      </a:r>
                      <a:r>
                        <a:rPr lang="ru-RU" sz="2000" dirty="0" err="1">
                          <a:effectLst/>
                        </a:rPr>
                        <a:t>кибербезопасности</a:t>
                      </a:r>
                      <a:r>
                        <a:rPr lang="ru-RU" sz="2000" dirty="0">
                          <a:effectLst/>
                        </a:rPr>
                        <a:t>, второй менеджер по продажам, логист, IT-администратор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6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Через 1–2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20–30+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15–20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Руководители отделов, аналитики, дополнительные технические бригады, служба качества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457695" y="235216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Диаграмма </a:t>
            </a:r>
            <a:r>
              <a:rPr lang="ru-RU" sz="3200" b="1" dirty="0" err="1" smtClean="0">
                <a:solidFill>
                  <a:srgbClr val="40476D"/>
                </a:solidFill>
                <a:latin typeface="Circe Extra Bold" panose="020B0502020203020203" pitchFamily="34" charset="0"/>
              </a:rPr>
              <a:t>Ганта</a:t>
            </a:r>
            <a:r>
              <a:rPr lang="ru-RU" sz="32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</a:t>
            </a:r>
            <a:r>
              <a:rPr lang="ru-RU" sz="3200" b="1" dirty="0" err="1" smtClean="0">
                <a:solidFill>
                  <a:srgbClr val="40476D"/>
                </a:solidFill>
                <a:latin typeface="Circe Extra Bold" panose="020B0502020203020203" pitchFamily="34" charset="0"/>
              </a:rPr>
              <a:t>стартап</a:t>
            </a:r>
            <a:r>
              <a:rPr lang="ru-RU" sz="32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-проекта</a:t>
            </a:r>
            <a:endParaRPr lang="ru-RU" sz="32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28E4710-7E8D-471A-95DF-CB77C9435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483984"/>
              </p:ext>
            </p:extLst>
          </p:nvPr>
        </p:nvGraphicFramePr>
        <p:xfrm>
          <a:off x="996057" y="1418078"/>
          <a:ext cx="10220207" cy="42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35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492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Стартовые инвестиции 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71811"/>
              </p:ext>
            </p:extLst>
          </p:nvPr>
        </p:nvGraphicFramePr>
        <p:xfrm>
          <a:off x="1140031" y="1246912"/>
          <a:ext cx="9987148" cy="4719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040"/>
                <a:gridCol w="4994108"/>
              </a:tblGrid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Статья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 (руб.)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Закупка оборудования (сенсоры, контроллеры, умные устройства)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500</a:t>
                      </a:r>
                      <a:r>
                        <a:rPr lang="ru-RU" sz="2000" dirty="0">
                          <a:effectLst/>
                        </a:rPr>
                        <a:t>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IT-оборудование (вычислительная техника, роутеры, принтеры)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200 000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Аренда офиса и склада (на 3 месяца)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375 000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Регистрация ИП/ООО и юридическое сопровождение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25</a:t>
                      </a:r>
                      <a:r>
                        <a:rPr lang="ru-RU" sz="2000" dirty="0">
                          <a:effectLst/>
                        </a:rPr>
                        <a:t>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Маркетинг и реклама (SMM, контекстная реклама, SEO)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175</a:t>
                      </a:r>
                      <a:r>
                        <a:rPr lang="ru-RU" sz="2000" dirty="0">
                          <a:effectLst/>
                        </a:rPr>
                        <a:t>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рабочих мест (мебель, оргтехника)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200</a:t>
                      </a:r>
                      <a:r>
                        <a:rPr lang="ru-RU" sz="2000" dirty="0">
                          <a:effectLst/>
                        </a:rPr>
                        <a:t>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Доставка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Прочие расходы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75 </a:t>
                      </a:r>
                      <a:r>
                        <a:rPr lang="ru-RU" sz="2000" dirty="0">
                          <a:effectLst/>
                        </a:rPr>
                        <a:t>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 </a:t>
                      </a:r>
                      <a:r>
                        <a:rPr lang="ru-RU" sz="2000" dirty="0" smtClean="0">
                          <a:effectLst/>
                        </a:rPr>
                        <a:t>620</a:t>
                      </a:r>
                      <a:r>
                        <a:rPr lang="ru-RU" sz="2000" dirty="0">
                          <a:effectLst/>
                        </a:rPr>
                        <a:t> 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180538" y="237488"/>
            <a:ext cx="877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Статьи операционных (ежемесячных) затрат на работу проекта</a:t>
            </a:r>
            <a:endParaRPr lang="ru-RU" sz="24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0113"/>
              </p:ext>
            </p:extLst>
          </p:nvPr>
        </p:nvGraphicFramePr>
        <p:xfrm>
          <a:off x="1758240" y="833339"/>
          <a:ext cx="8370633" cy="5707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285"/>
                <a:gridCol w="4000348"/>
              </a:tblGrid>
              <a:tr h="21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</a:t>
                      </a:r>
                      <a:r>
                        <a:rPr lang="ru-RU" sz="1400" dirty="0" smtClean="0">
                          <a:effectLst/>
                        </a:rPr>
                        <a:t>затрат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в месяц, тыс. 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906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Постоянные 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Аренда офиса и склада (в стоимость входят коммунальные услуги)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Маркетинг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286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Заработная плата административного и рабочего персонала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руководитель проекта	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технический специалист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программист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техподдержка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335,0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75, 0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Налоговые социальные выплаты (30,2%)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Программное обеспечение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Амортизация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Закупка и ремонт монтажных инструментов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постоянных затрат: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906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Переменные 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Оборудование для установки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333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Расходные материалы (канцелярия, крепежные материалы, материалы для инструментов)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500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Транспортные и логистические расходы в т. ч. оплата использования личных транспортных средств рабочих,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переменных затрат: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143,0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21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ежемесячных затрат: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693,0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680517" y="449390"/>
            <a:ext cx="448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Прогноз денежного потока (</a:t>
            </a:r>
            <a:r>
              <a:rPr lang="en-US" sz="24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PV)</a:t>
            </a:r>
            <a:endParaRPr lang="ru-RU" sz="24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81060"/>
              </p:ext>
            </p:extLst>
          </p:nvPr>
        </p:nvGraphicFramePr>
        <p:xfrm>
          <a:off x="935036" y="1572301"/>
          <a:ext cx="10380662" cy="447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234"/>
                <a:gridCol w="1374751"/>
                <a:gridCol w="1373673"/>
                <a:gridCol w="1374751"/>
                <a:gridCol w="1374751"/>
                <a:gridCol w="1374751"/>
                <a:gridCol w="1374751"/>
              </a:tblGrid>
              <a:tr h="2885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Выручка, тыс.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-1 620,00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9 375,00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12 500,00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15 600,00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17 550,00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16 875,00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Операционные затраты, тыс.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8 316,00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11 590,32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13 723,20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13 951,32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13 704,84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 налога, тыс. 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624,00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702,00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675,00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Чистый денежный поток, тыс. 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684,00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409,68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1 252,80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2 896,68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2 495,16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Дисконтированный денежный поток, тыс. 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- 1 620,00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570,00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284,50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1 396,93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1 002,75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5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665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Расчет показателей эффективности </a:t>
            </a:r>
            <a:endParaRPr lang="ru-RU" sz="32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79658"/>
              </p:ext>
            </p:extLst>
          </p:nvPr>
        </p:nvGraphicFramePr>
        <p:xfrm>
          <a:off x="1211262" y="2186019"/>
          <a:ext cx="10015538" cy="3452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3800"/>
                <a:gridCol w="4551738"/>
              </a:tblGrid>
              <a:tr h="49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Показатель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Значение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Объем инвестиций, тыс. руб.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1 620,00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Срок окупаемости, мес.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NPV (при ставке дисконтирования 20%), тыс. руб.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2 359,18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IRR,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PI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2,45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2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278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Цель работы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24953" y="1454495"/>
            <a:ext cx="11702004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367149-C8E1-07E0-0CF6-05BA8D83ACE7}"/>
              </a:ext>
            </a:extLst>
          </p:cNvPr>
          <p:cNvSpPr txBox="1"/>
          <p:nvPr/>
        </p:nvSpPr>
        <p:spPr>
          <a:xfrm>
            <a:off x="724395" y="1816926"/>
            <a:ext cx="10424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76D"/>
                </a:solidFill>
                <a:latin typeface="Circe" panose="020B0502020203020203" pitchFamily="34" charset="0"/>
              </a:rPr>
              <a:t>	Целью работы </a:t>
            </a:r>
            <a:r>
              <a:rPr lang="ru-RU" sz="2800" dirty="0">
                <a:solidFill>
                  <a:srgbClr val="40476D"/>
                </a:solidFill>
                <a:latin typeface="Circe" panose="020B0502020203020203" pitchFamily="34" charset="0"/>
              </a:rPr>
              <a:t>является разработка конкурентоспособной бизнес-модели </a:t>
            </a:r>
            <a:r>
              <a:rPr lang="ru-RU" sz="2800" dirty="0" err="1">
                <a:solidFill>
                  <a:srgbClr val="40476D"/>
                </a:solidFill>
                <a:latin typeface="Circe" panose="020B0502020203020203" pitchFamily="34" charset="0"/>
              </a:rPr>
              <a:t>стартапа</a:t>
            </a:r>
            <a:r>
              <a:rPr lang="ru-RU" sz="2800" dirty="0">
                <a:solidFill>
                  <a:srgbClr val="40476D"/>
                </a:solidFill>
                <a:latin typeface="Circe" panose="020B0502020203020203" pitchFamily="34" charset="0"/>
              </a:rPr>
              <a:t> в сфере «умного дома», адаптированной под современные российские реалии.</a:t>
            </a:r>
          </a:p>
          <a:p>
            <a:pPr lvl="0"/>
            <a:endParaRPr lang="ru-RU" sz="1400" dirty="0">
              <a:solidFill>
                <a:srgbClr val="0B2D50"/>
              </a:solidFill>
              <a:latin typeface="Circe Light" panose="020B04020202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40476D"/>
              </a:solidFill>
              <a:latin typeface="Circe" panose="020B05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7609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Классификация и оценка рисков проекта</a:t>
            </a:r>
            <a:endParaRPr lang="ru-RU" sz="32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99589"/>
              </p:ext>
            </p:extLst>
          </p:nvPr>
        </p:nvGraphicFramePr>
        <p:xfrm>
          <a:off x="967937" y="1185131"/>
          <a:ext cx="9990789" cy="500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263"/>
                <a:gridCol w="3330263"/>
                <a:gridCol w="3330263"/>
              </a:tblGrid>
              <a:tr h="113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Категория рисков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Описание риска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Меры минимизации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68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Технические риски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Возможные сбои в работе оборудования, программные ошибки, проблемы совместимости устройств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предварительного анализа оборудования, тестирование перед установкой, обучение специалистов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567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Коммерческие риски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Высокая конкуренция, сложности с привлечением клиентов, изменение спроса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уникального предложения, гибкая ценовая политика, активное продвижение через онлайн-каналы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68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Юридические и регуляторные риски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Нарушение требований по защите персональных данных, отсутствие сертификации оборудования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Соблюдение законодательства РФ (в т. ч. ФЗ-152), работа с проверенными поставщиками, оформление договоров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453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Операционные риски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Ошибки при монтаже, недостаточная квалификация персонала, логистические сбои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Внедрение стандартов установки, обучение сотрудников, контроль качества выполнения работ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453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Репутационные риски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Плохие отзывы клиентов, обвинения в ненадежности, утечки данных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Гарантия на оборудование и услуги, система управления качеством, сбор обратной связи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68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Экономические риски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покупательской способности населения, колебания валютных курсов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Установление гибкой системы оплаты (рассрочка), анализ рыночной конъюнктуры, диверсификация каналов дохода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68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Риски изменения законодательства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Введение новых требований к безопасности, защите данных, строительным нормам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Регулярное обновление внутренних стандартов компании, юридическое сопровождение, участие в профессиональных ассоциациях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  <a:tr h="453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Риски поставок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Задержки или дефицит оборудования, особенно импортного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с несколькими поставщиками, закупка с запасом, переход на локальные аналоги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Заключение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24953" y="1454495"/>
            <a:ext cx="11702004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367149-C8E1-07E0-0CF6-05BA8D83ACE7}"/>
              </a:ext>
            </a:extLst>
          </p:cNvPr>
          <p:cNvSpPr txBox="1"/>
          <p:nvPr/>
        </p:nvSpPr>
        <p:spPr>
          <a:xfrm>
            <a:off x="724395" y="1816926"/>
            <a:ext cx="107972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0476D"/>
                </a:solidFill>
                <a:latin typeface="Circe" panose="020B0502020203020203" pitchFamily="34" charset="0"/>
              </a:rPr>
              <a:t>	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Таким образом, </a:t>
            </a:r>
            <a:r>
              <a:rPr lang="ru-RU" sz="2400" dirty="0" err="1" smtClean="0">
                <a:solidFill>
                  <a:srgbClr val="40476D"/>
                </a:solidFill>
                <a:latin typeface="Circe" panose="020B0502020203020203" pitchFamily="34" charset="0"/>
              </a:rPr>
              <a:t>стартап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 следует принять к реализации, что подтверждается проведенным маркетинговым, финансовым, производственно-техническим и анализом рисков.</a:t>
            </a:r>
          </a:p>
          <a:p>
            <a:endParaRPr lang="ru-RU" sz="2400" dirty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	В 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целом, данный </a:t>
            </a:r>
            <a:r>
              <a:rPr lang="ru-RU" sz="2400" dirty="0" err="1">
                <a:solidFill>
                  <a:srgbClr val="40476D"/>
                </a:solidFill>
                <a:latin typeface="Circe" panose="020B0502020203020203" pitchFamily="34" charset="0"/>
              </a:rPr>
              <a:t>стартап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-проект является технологически актуальным, экономически обоснованным и социально значимым. Его реализация способствует не только развитию цифровой экономики, но и улучшению качества жизни граждан.</a:t>
            </a: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0D608A57-F931-7C3E-0600-35A8640B1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483041" y="524241"/>
            <a:ext cx="1199985" cy="59585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7C658809-0C9B-A3FA-72B4-292989AE2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8" y="1442803"/>
            <a:ext cx="11635523" cy="3972394"/>
          </a:xfrm>
          <a:prstGeom prst="roundRect">
            <a:avLst>
              <a:gd name="adj" fmla="val 3387"/>
            </a:avLst>
          </a:prstGeom>
        </p:spPr>
      </p:pic>
      <p:pic>
        <p:nvPicPr>
          <p:cNvPr id="2" name="Рисунок 1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63CFFC4-97AC-33DA-8770-D362B17A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06" y="738654"/>
            <a:ext cx="1253411" cy="16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9F5B29-73FB-3FC4-9633-8630004E00CB}"/>
              </a:ext>
            </a:extLst>
          </p:cNvPr>
          <p:cNvSpPr txBox="1"/>
          <p:nvPr/>
        </p:nvSpPr>
        <p:spPr>
          <a:xfrm>
            <a:off x="3941979" y="2637405"/>
            <a:ext cx="4308040" cy="158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40476D"/>
                </a:solidFill>
                <a:latin typeface="Circe" panose="020B0502020203020203" pitchFamily="34" charset="0"/>
              </a:rPr>
              <a:t>Спасибо</a:t>
            </a:r>
            <a:r>
              <a:rPr lang="en-US" sz="4000" dirty="0" smtClean="0">
                <a:solidFill>
                  <a:srgbClr val="40476D"/>
                </a:solidFill>
                <a:latin typeface="Circe" panose="020B0502020203020203" pitchFamily="34" charset="0"/>
              </a:rPr>
              <a:t> </a:t>
            </a:r>
            <a:r>
              <a:rPr lang="ru-RU" sz="4000" dirty="0" smtClean="0">
                <a:solidFill>
                  <a:srgbClr val="40476D"/>
                </a:solidFill>
                <a:latin typeface="Circe" panose="020B0502020203020203" pitchFamily="34" charset="0"/>
              </a:rPr>
              <a:t>за</a:t>
            </a:r>
            <a:r>
              <a:rPr lang="en-US" sz="4000" dirty="0" smtClean="0">
                <a:solidFill>
                  <a:srgbClr val="40476D"/>
                </a:solidFill>
                <a:latin typeface="Circe" panose="020B0502020203020203" pitchFamily="34" charset="0"/>
              </a:rPr>
              <a:t> </a:t>
            </a:r>
            <a:r>
              <a:rPr lang="ru-RU" sz="4000" dirty="0" smtClean="0">
                <a:solidFill>
                  <a:srgbClr val="40476D"/>
                </a:solidFill>
                <a:latin typeface="Circe" panose="020B0502020203020203" pitchFamily="34" charset="0"/>
              </a:rPr>
              <a:t>внимание</a:t>
            </a:r>
            <a:r>
              <a:rPr lang="ru-RU" sz="4000" dirty="0">
                <a:solidFill>
                  <a:srgbClr val="40476D"/>
                </a:solidFill>
                <a:latin typeface="Circe" panose="020B0502020203020203" pitchFamily="34" charset="0"/>
              </a:rPr>
              <a:t>!</a:t>
            </a:r>
          </a:p>
          <a:p>
            <a:pPr algn="r"/>
            <a:endParaRPr lang="ru-RU" sz="1688" b="1" dirty="0">
              <a:solidFill>
                <a:srgbClr val="40476D"/>
              </a:solidFill>
              <a:latin typeface="Circe Bold" panose="020B0502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224953" y="373717"/>
            <a:ext cx="7126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Проблема и актуальность  </a:t>
            </a:r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работы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A622B922-F024-BE3B-9D2F-9D1E42FAE017}"/>
              </a:ext>
            </a:extLst>
          </p:cNvPr>
          <p:cNvSpPr/>
          <p:nvPr/>
        </p:nvSpPr>
        <p:spPr>
          <a:xfrm rot="10800000">
            <a:off x="177451" y="1423341"/>
            <a:ext cx="5724585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AE730D6-2459-C787-3C91-C705825B8100}"/>
              </a:ext>
            </a:extLst>
          </p:cNvPr>
          <p:cNvSpPr txBox="1"/>
          <p:nvPr/>
        </p:nvSpPr>
        <p:spPr>
          <a:xfrm>
            <a:off x="320635" y="1579418"/>
            <a:ext cx="55814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	На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рынке наблюдается рост интереса к умным технологиям, но доступность и качество установки таких систем остаются проблемными вопросами. Многие потребители сталкиваются с высокой стоимостью оборудования, сложностью выбора подходящих решений, отсутствием квалифицированных специалистов для монтажа и настройки, а также недостаточной информированностью о возможностях систем «Умный дом». Это создаёт разрыв между спросом и предложением, ограничивая массовое внедрение технологий в повседневную жизнь.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345738A-BA19-471F-190F-D5BE8E5304F0}"/>
              </a:ext>
            </a:extLst>
          </p:cNvPr>
          <p:cNvSpPr/>
          <p:nvPr/>
        </p:nvSpPr>
        <p:spPr>
          <a:xfrm rot="5400000">
            <a:off x="6893313" y="913657"/>
            <a:ext cx="4364635" cy="5230909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5012" y="1579418"/>
            <a:ext cx="5056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	Актуальность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стартап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-проекта по внедрению систем «Умный дом» обусловлена растущим спросом на цифровые решения в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быту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,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необходимостью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повышения </a:t>
            </a:r>
            <a:r>
              <a:rPr lang="ru-RU" dirty="0" err="1" smtClean="0">
                <a:solidFill>
                  <a:srgbClr val="40476D"/>
                </a:solidFill>
                <a:latin typeface="Circe" panose="020B0502020203020203" pitchFamily="34" charset="0"/>
              </a:rPr>
              <a:t>энергоэффективности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, развитие интернета вещей (</a:t>
            </a:r>
            <a:r>
              <a:rPr lang="en-US" dirty="0" err="1">
                <a:solidFill>
                  <a:srgbClr val="40476D"/>
                </a:solidFill>
                <a:latin typeface="Circe" panose="020B0502020203020203" pitchFamily="34" charset="0"/>
              </a:rPr>
              <a:t>IoT</a:t>
            </a:r>
            <a:r>
              <a:rPr lang="en-US" dirty="0" smtClean="0">
                <a:solidFill>
                  <a:srgbClr val="40476D"/>
                </a:solidFill>
                <a:latin typeface="Circe" panose="020B0502020203020203" pitchFamily="34" charset="0"/>
              </a:rPr>
              <a:t>)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, недостаток локальных качественных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услуг в городе Иваново.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224953" y="373717"/>
            <a:ext cx="4859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Цели и задачи проекта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A622B922-F024-BE3B-9D2F-9D1E42FAE017}"/>
              </a:ext>
            </a:extLst>
          </p:cNvPr>
          <p:cNvSpPr/>
          <p:nvPr/>
        </p:nvSpPr>
        <p:spPr>
          <a:xfrm rot="10800000">
            <a:off x="177451" y="1423341"/>
            <a:ext cx="5724585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AE730D6-2459-C787-3C91-C705825B8100}"/>
              </a:ext>
            </a:extLst>
          </p:cNvPr>
          <p:cNvSpPr txBox="1"/>
          <p:nvPr/>
        </p:nvSpPr>
        <p:spPr>
          <a:xfrm>
            <a:off x="320635" y="1579418"/>
            <a:ext cx="5581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76D"/>
                </a:solidFill>
                <a:latin typeface="Circe" panose="020B0502020203020203" pitchFamily="34" charset="0"/>
              </a:rPr>
              <a:t>Основная цель проекта</a:t>
            </a:r>
            <a:r>
              <a:rPr lang="ru-RU" sz="2000" dirty="0" smtClean="0">
                <a:solidFill>
                  <a:srgbClr val="40476D"/>
                </a:solidFill>
                <a:latin typeface="Circe" panose="020B0502020203020203" pitchFamily="34" charset="0"/>
              </a:rPr>
              <a:t>:</a:t>
            </a:r>
          </a:p>
          <a:p>
            <a:endParaRPr lang="ru-RU" sz="2000" dirty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sz="2000" dirty="0" smtClean="0">
                <a:solidFill>
                  <a:srgbClr val="40476D"/>
                </a:solidFill>
                <a:latin typeface="Circe" panose="020B0502020203020203" pitchFamily="34" charset="0"/>
              </a:rPr>
              <a:t>	Создание </a:t>
            </a:r>
            <a:r>
              <a:rPr lang="ru-RU" sz="2000" dirty="0">
                <a:solidFill>
                  <a:srgbClr val="40476D"/>
                </a:solidFill>
                <a:latin typeface="Circe" panose="020B0502020203020203" pitchFamily="34" charset="0"/>
              </a:rPr>
              <a:t>устойчивого и прибыльного бизнеса, ориентированного на проектирование, установку и обслуживание систем «Умный дом» в жилых и коммерческих помещениях с акцентом на повышение уровня жизни, безопасности и </a:t>
            </a:r>
            <a:r>
              <a:rPr lang="ru-RU" sz="2000" dirty="0" err="1">
                <a:solidFill>
                  <a:srgbClr val="40476D"/>
                </a:solidFill>
                <a:latin typeface="Circe" panose="020B0502020203020203" pitchFamily="34" charset="0"/>
              </a:rPr>
              <a:t>энергоэффективности</a:t>
            </a:r>
            <a:r>
              <a:rPr lang="ru-RU" sz="2000" dirty="0">
                <a:solidFill>
                  <a:srgbClr val="40476D"/>
                </a:solidFill>
                <a:latin typeface="Circe" panose="020B0502020203020203" pitchFamily="34" charset="0"/>
              </a:rPr>
              <a:t>.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345738A-BA19-471F-190F-D5BE8E5304F0}"/>
              </a:ext>
            </a:extLst>
          </p:cNvPr>
          <p:cNvSpPr/>
          <p:nvPr/>
        </p:nvSpPr>
        <p:spPr>
          <a:xfrm rot="5400000">
            <a:off x="6893313" y="913657"/>
            <a:ext cx="4364635" cy="5230909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5012" y="1579418"/>
            <a:ext cx="5056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	Задачи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проекта:</a:t>
            </a:r>
          </a:p>
          <a:p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	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Обеспечить доступность и надежность систем «Умный дом»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Повысить уровень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энергоэффективности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 и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экологичности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 жилых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объектов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Формирование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положительного имиджа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компании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Построение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эффективной системы управления и развития </a:t>
            </a: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бизнеса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Масштабирование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4470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44998" y="1578081"/>
            <a:ext cx="11702004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2714"/>
            <a:ext cx="10515600" cy="3487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8101" y="373683"/>
            <a:ext cx="59557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«Smart Things</a:t>
            </a:r>
            <a:r>
              <a:rPr lang="en-US" sz="6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»</a:t>
            </a:r>
            <a:endParaRPr lang="ru-RU" sz="6600" dirty="0"/>
          </a:p>
        </p:txBody>
      </p:sp>
      <p:pic>
        <p:nvPicPr>
          <p:cNvPr id="9" name="Рисунок 8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274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Бизнес-идея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24953" y="1454495"/>
            <a:ext cx="11702004" cy="4859808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367149-C8E1-07E0-0CF6-05BA8D83ACE7}"/>
              </a:ext>
            </a:extLst>
          </p:cNvPr>
          <p:cNvSpPr txBox="1"/>
          <p:nvPr/>
        </p:nvSpPr>
        <p:spPr>
          <a:xfrm>
            <a:off x="533895" y="1454495"/>
            <a:ext cx="113090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	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Компания позиционирует себя как современный технический сервис, объединяющий элементы строительной автоматизации, цифровой безопасности и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IoT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-технологий. Мы предлагаем клиентам комплексное решение - разработку рядя пакетных услуг или разноплановые варианты наборов услуг в системе «Умный дом», включающих проектирование, подбор оборудования, монтаж, программирование и последующее обслуживание в системе. </a:t>
            </a:r>
            <a:endParaRPr lang="ru-RU" dirty="0" smtClean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endParaRPr lang="ru-RU" dirty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	Основная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концепция проекта строится в новых подходах создания гибкой и адаптируемой системы, которая позволит клиентам поэтапно оснащать свое жилье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smart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-устройствами в зависимости от индивидуальных потребностей и финансовых возможностей. </a:t>
            </a:r>
          </a:p>
          <a:p>
            <a:endParaRPr lang="ru-RU" sz="2400" dirty="0" smtClean="0">
              <a:solidFill>
                <a:srgbClr val="40476D"/>
              </a:solidFill>
              <a:latin typeface="Circe" panose="020B0502020203020203" pitchFamily="34" charset="0"/>
            </a:endParaRPr>
          </a:p>
          <a:p>
            <a:r>
              <a:rPr lang="ru-RU" dirty="0" smtClean="0">
                <a:solidFill>
                  <a:srgbClr val="40476D"/>
                </a:solidFill>
                <a:latin typeface="Circe" panose="020B0502020203020203" pitchFamily="34" charset="0"/>
              </a:rPr>
              <a:t>	Выбранное 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название — «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Smart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Things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» — не только точно передаёт суть проекта, но и соответствует его ключевым принципам: технологичность, доступность, удобство и высокое качество предоставляемых услуг . Оно создаёт основу для развития узнаваемого бренда и выстраивания долгосрочных отношений с клиентами, что особенно важно на начальном этапе реализации </a:t>
            </a:r>
            <a:r>
              <a:rPr lang="ru-RU" dirty="0" err="1">
                <a:solidFill>
                  <a:srgbClr val="40476D"/>
                </a:solidFill>
                <a:latin typeface="Circe" panose="020B0502020203020203" pitchFamily="34" charset="0"/>
              </a:rPr>
              <a:t>стартапа</a:t>
            </a:r>
            <a:r>
              <a:rPr lang="ru-RU" dirty="0">
                <a:solidFill>
                  <a:srgbClr val="40476D"/>
                </a:solidFill>
                <a:latin typeface="Circe" panose="020B0502020203020203" pitchFamily="34" charset="0"/>
              </a:rPr>
              <a:t>.</a:t>
            </a: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475014" y="389422"/>
            <a:ext cx="327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SWOT</a:t>
            </a:r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</a:t>
            </a:r>
            <a:r>
              <a:rPr lang="en-US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-</a:t>
            </a:r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анализ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23676"/>
              </p:ext>
            </p:extLst>
          </p:nvPr>
        </p:nvGraphicFramePr>
        <p:xfrm>
          <a:off x="1656034" y="1156504"/>
          <a:ext cx="8933525" cy="5478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6284"/>
                <a:gridCol w="4467241"/>
              </a:tblGrid>
              <a:tr h="15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Сильные стороны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Слабые стороны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2035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 качество услуг - профессиональная установка, настройка и интеграция систем «Умный дом»	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подход - возможность подбора решений под конкретные запросы клиента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Современное оборудование - использование надежных и проверенных устройств с гарантией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Экологичность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решения - снижение потребления энергии и воды за счет автоматизации</a:t>
                      </a:r>
                    </a:p>
                  </a:txBody>
                  <a:tcPr marL="52579" marR="52579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Ограниченные финансовые ресурсы - на начальном этапе — ограничения в масштабировании и маркетинге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Зависимость от поставщиков - </a:t>
                      </a:r>
                      <a:r>
                        <a:rPr lang="ru-RU" sz="1400" dirty="0" err="1">
                          <a:effectLst/>
                        </a:rPr>
                        <a:t>Рриск</a:t>
                      </a:r>
                      <a:r>
                        <a:rPr lang="ru-RU" sz="1400" dirty="0">
                          <a:effectLst/>
                        </a:rPr>
                        <a:t> сбоев в цепочке поставок оборудования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Малая узнаваемость бренда - необходимость продвижения и формирования лояльной клиентской базы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Ограниченная география охвата - на старте — работа только в одном регионе или городе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15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Угрозы</a:t>
                      </a:r>
                    </a:p>
                  </a:txBody>
                  <a:tcPr marL="52579" marR="52579" marT="0" marB="0">
                    <a:solidFill>
                      <a:srgbClr val="4472C4"/>
                    </a:solidFill>
                  </a:tcPr>
                </a:tc>
              </a:tr>
              <a:tr h="244390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Растущий интерес к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-технологиям - увеличение числа потребителей, готовых внедрять умные решения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программы поддержки - возможность получения грантов, субсидий, льготного финансирования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жизни населения - рост платежеспособности и спроса на комфортные условия проживания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партнерских сетей - взаимодействие с застройщиками, дизайнерами интерьеров, IT-компаниями</a:t>
                      </a:r>
                    </a:p>
                  </a:txBody>
                  <a:tcPr marL="52579" marR="52579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Технические риски - возможные сбои в работе оборудования, программные ошибки, проблемы с совместимостью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effectLst/>
                        </a:rPr>
                        <a:t>Киберугрозы</a:t>
                      </a:r>
                      <a:r>
                        <a:rPr lang="ru-RU" sz="1400" dirty="0">
                          <a:effectLst/>
                        </a:rPr>
                        <a:t> - риск взлома систем и утечки данных пользователей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Изменение законодательства - введение новых требований к безопасности и защите персональных данных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Экономическая нестабильность - снижение покупательской способности населения в условиях кризиса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724395" y="510173"/>
            <a:ext cx="4683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Маркетинговый план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2A80C059-710C-A14C-62B9-C4340FA5231A}"/>
              </a:ext>
            </a:extLst>
          </p:cNvPr>
          <p:cNvSpPr/>
          <p:nvPr/>
        </p:nvSpPr>
        <p:spPr>
          <a:xfrm>
            <a:off x="224953" y="1454495"/>
            <a:ext cx="11702004" cy="4364634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367149-C8E1-07E0-0CF6-05BA8D83ACE7}"/>
              </a:ext>
            </a:extLst>
          </p:cNvPr>
          <p:cNvSpPr txBox="1"/>
          <p:nvPr/>
        </p:nvSpPr>
        <p:spPr>
          <a:xfrm>
            <a:off x="724395" y="1816926"/>
            <a:ext cx="107972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0476D"/>
                </a:solidFill>
                <a:latin typeface="Circe" panose="020B0502020203020203" pitchFamily="34" charset="0"/>
              </a:rPr>
              <a:t>	</a:t>
            </a:r>
            <a:r>
              <a:rPr lang="ru-RU" sz="2400" dirty="0">
                <a:solidFill>
                  <a:srgbClr val="40476D"/>
                </a:solidFill>
                <a:latin typeface="Circe" panose="020B0502020203020203" pitchFamily="34" charset="0"/>
              </a:rPr>
              <a:t>Рынок систем «Умный дом» в регионе находится на начальной стадии развития, что открывает возможности для новых игроков, способных предложить качественные, доступные и локализованные </a:t>
            </a:r>
            <a:r>
              <a:rPr lang="ru-RU" sz="2400" dirty="0" smtClean="0">
                <a:solidFill>
                  <a:srgbClr val="40476D"/>
                </a:solidFill>
                <a:latin typeface="Circe" panose="020B0502020203020203" pitchFamily="34" charset="0"/>
              </a:rPr>
              <a:t>решения. Анализ основных участников рынка будет представлен на следующем слайде.</a:t>
            </a:r>
            <a:endParaRPr lang="ru-RU" sz="1400" dirty="0">
              <a:solidFill>
                <a:srgbClr val="40476D"/>
              </a:solidFill>
              <a:latin typeface="Circe" panose="020B05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81236-E2DD-3055-DF2B-123192F638CB}"/>
              </a:ext>
            </a:extLst>
          </p:cNvPr>
          <p:cNvSpPr txBox="1"/>
          <p:nvPr/>
        </p:nvSpPr>
        <p:spPr>
          <a:xfrm>
            <a:off x="662611" y="161544"/>
            <a:ext cx="5800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0476D"/>
                </a:solidFill>
                <a:latin typeface="Circe Extra Bold" panose="020B0502020203020203" pitchFamily="34" charset="0"/>
              </a:rPr>
              <a:t>Основные участники рынка</a:t>
            </a:r>
            <a:endParaRPr lang="ru-RU" sz="36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="" xmlns:a16="http://schemas.microsoft.com/office/drawing/2014/main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57628"/>
              </p:ext>
            </p:extLst>
          </p:nvPr>
        </p:nvGraphicFramePr>
        <p:xfrm>
          <a:off x="1055056" y="910702"/>
          <a:ext cx="10337874" cy="552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072"/>
                <a:gridCol w="2506453"/>
                <a:gridCol w="2666911"/>
                <a:gridCol w="2973438"/>
              </a:tblGrid>
              <a:tr h="493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Компания или тип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Преимущества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Недостатки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</a:tr>
              <a:tr h="1479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Телеком-операторы (МТС, Ростелеком)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Продают готовые комплекты "умного дома" через интернет-магазины и офисы продаж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Известность бренда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Интеграция с телеком-услугами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Возможность рассрочки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Стандартизированные решения без гибкости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Высокие цены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Отсутствие монтажа или высокая стоимость установки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</a:tr>
              <a:tr h="115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Магазины электроники (DNS, М.Видео, Эльдорадо)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Продают отдельные устройства (датчики, камеры, умные колонки)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Широкий выбор устройств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Доступность товара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Низкий уровень консультаций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Нет услуг по установке и настройке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Нет комплексных решений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</a:tr>
              <a:tr h="115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Локальные IT-компании и частные мастера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Предлагают установку и настройку систем под заказ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Быстрая реакция на запросы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Более низкие цены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Персонализация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Непрозрачные условия сотрудничества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Отсутствие гарантий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Низкий уровень сервиса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</a:tr>
              <a:tr h="986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Дистрибьюторы оборудования (оптовые поставщики)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работают напрямую с клиентами, но поставляют оборудование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>
                          <a:effectLst/>
                        </a:rPr>
                        <a:t>Широкий ассортимент</a:t>
                      </a:r>
                      <a:endParaRPr lang="ru-RU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>
                          <a:effectLst/>
                        </a:rPr>
                        <a:t>Хорошие цены при оптовой закупке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Не ориентированы на конечного потребителя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Нет услуг по установке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8346</TotalTime>
  <Words>1168</Words>
  <Application>Microsoft Office PowerPoint</Application>
  <PresentationFormat>Широкоэкранный</PresentationFormat>
  <Paragraphs>322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Circe</vt:lpstr>
      <vt:lpstr>Circe Bold</vt:lpstr>
      <vt:lpstr>Circe Extra Bold</vt:lpstr>
      <vt:lpstr>Circe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Сенотрусов</dc:creator>
  <cp:lastModifiedBy>Максим Рогачев</cp:lastModifiedBy>
  <cp:revision>89</cp:revision>
  <dcterms:created xsi:type="dcterms:W3CDTF">2024-04-16T17:35:35Z</dcterms:created>
  <dcterms:modified xsi:type="dcterms:W3CDTF">2025-06-23T18:42:11Z</dcterms:modified>
</cp:coreProperties>
</file>