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"/>
  <Override PartName="/ppt/embeddings/oleObject6" ContentType="image/vnd.ms-photo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embeddings/oleObject5" ContentType="image/vnd.ms-photo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embeddings/oleObject4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embeddings/oleObject3" ContentType="image/vnd.ms-photo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6" r:id="rId1"/>
    <p:sldMasterId id="2147483687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val="1"/>
      </p:ext>
    </p:extLst>
  </p:showPr>
  <p:extLs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218"/>
    <p:restoredTop sz="95604"/>
  </p:normalViewPr>
  <p:slideViewPr>
    <p:cSldViewPr snapToGrid="0">
      <p:cViewPr varScale="1">
        <p:scale>
          <a:sx n="42" d="100"/>
          <a:sy n="42" d="100"/>
        </p:scale>
        <p:origin x="-1062" y="-102"/>
      </p:cViewPr>
      <p:guideLst>
        <p:guide orient="horz" pos="3563"/>
        <p:guide pos="633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3"/>
  <c:chart>
    <c:title>
      <c:tx>
        <c:rich>
          <a:bodyPr/>
          <a:lstStyle/>
          <a:p>
            <a:pPr>
              <a:defRPr sz="2800" b="0" i="0" u="none">
                <a:latin typeface="Times New Roman"/>
                <a:ea typeface="Times New Roman"/>
              </a:defRPr>
            </a:pPr>
            <a:r>
              <a:rPr lang="ko-KR" altLang="en-US" dirty="0" smtClean="0"/>
              <a:t>Среднегодовая численность занятых в сфере торговли, тыс. чел.</a:t>
            </a:r>
            <a:endParaRPr lang="ko-KR"/>
          </a:p>
        </c:rich>
      </c:tx>
      <c:layout>
        <c:manualLayout>
          <c:xMode val="edge"/>
          <c:yMode val="edge"/>
          <c:x val="8.0297082662582425E-2"/>
          <c:y val="0"/>
        </c:manualLayout>
      </c:layout>
    </c:title>
    <c:plotArea>
      <c:layout>
        <c:manualLayout>
          <c:layoutTarget val="inner"/>
          <c:xMode val="edge"/>
          <c:yMode val="edge"/>
          <c:x val="1.0864084586501123E-2"/>
          <c:y val="0.57745724916458141"/>
          <c:w val="0.98111575841903687"/>
          <c:h val="0.18003815412521368"/>
        </c:manualLayout>
      </c:layout>
      <c:bar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2.8439762536436328E-3"/>
                  <c:y val="2.526133880019189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2.8439762536436328E-3"/>
                  <c:y val="2.526133880019189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2.8439762536436328E-3"/>
                  <c:y val="2.526133880019189E-2"/>
                </c:manualLayout>
              </c:layout>
              <c:dLblPos val="outEnd"/>
              <c:showVal val="1"/>
            </c:dLbl>
            <c:dLblPos val="outEnd"/>
            <c:showVal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70.900000000000006</c:v>
                </c:pt>
                <c:pt idx="1">
                  <c:v>72.8</c:v>
                </c:pt>
                <c:pt idx="2">
                  <c:v>74.8</c:v>
                </c:pt>
              </c:numCache>
            </c:numRef>
          </c:val>
        </c:ser>
        <c:axId val="205969280"/>
        <c:axId val="205970816"/>
      </c:barChart>
      <c:catAx>
        <c:axId val="205969280"/>
        <c:scaling>
          <c:orientation val="minMax"/>
        </c:scaling>
        <c:axPos val="b"/>
        <c:numFmt formatCode="General" sourceLinked="1"/>
        <c:tickLblPos val="nextTo"/>
        <c:crossAx val="205970816"/>
        <c:crosses val="autoZero"/>
        <c:auto val="1"/>
        <c:lblAlgn val="ctr"/>
        <c:lblOffset val="100"/>
        <c:tickMarkSkip val="1"/>
      </c:catAx>
      <c:valAx>
        <c:axId val="205970816"/>
        <c:scaling>
          <c:orientation val="minMax"/>
        </c:scaling>
        <c:delete val="1"/>
        <c:axPos val="l"/>
        <c:numFmt formatCode="General" sourceLinked="1"/>
        <c:tickLblPos val="nextTo"/>
        <c:crossAx val="205969280"/>
        <c:crosses val="autoZero"/>
        <c:crossBetween val="between"/>
      </c:valAx>
      <c:spPr>
        <a:noFill/>
        <a:ln w="9525" cap="flat" cmpd="sng" algn="ctr">
          <a:noFill/>
          <a:prstDash val="solid"/>
          <a:round/>
        </a:ln>
      </c:spPr>
    </c:plotArea>
    <c:dispBlanksAs val="gap"/>
  </c:chart>
  <c:txPr>
    <a:bodyPr/>
    <a:lstStyle/>
    <a:p>
      <a:pPr>
        <a:defRPr sz="2400">
          <a:latin typeface="Times New Roman"/>
        </a:defRPr>
      </a:pPr>
      <a:endParaRPr lang="ru-RU"/>
    </a:p>
  </c:txPr>
  <c:externalData r:id="rId1"/>
  <c:extLst>
    <c:ext uri="CC8EB2C9-7E31-499d-B8F2-F6CE61031016">
      <ho:hncChartStyle xmlns:ho="http://schemas.haansoft.com/office/8.0" layoutIndex="-1" colorIndex="-1" styleIndex="-1"/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title>
      <c:tx>
        <c:rich>
          <a:bodyPr/>
          <a:lstStyle/>
          <a:p>
            <a:pPr>
              <a:defRPr sz="2600" b="0" i="0" u="none">
                <a:latin typeface="Times New Roman"/>
                <a:ea typeface="Times New Roman"/>
              </a:defRPr>
            </a:pPr>
            <a:r>
              <a:rPr lang="ko-KR" altLang="en-US" dirty="0" smtClean="0"/>
              <a:t>Средние зарплаты в торговле, руб.</a:t>
            </a:r>
            <a:endParaRPr lang="ko-KR"/>
          </a:p>
        </c:rich>
      </c:tx>
      <c:layout>
        <c:manualLayout>
          <c:xMode val="edge"/>
          <c:yMode val="edge"/>
          <c:x val="0.11970038712024689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-1.4614709652960303E-3"/>
                  <c:y val="3.0665528029203418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1.4614709652960303E-3"/>
                  <c:y val="3.0665528029203418E-2"/>
                </c:manualLayout>
              </c:layout>
              <c:dLblPos val="outEnd"/>
              <c:showVal val="1"/>
            </c:dLbl>
            <c:dLblPos val="outEnd"/>
            <c:showVal val="1"/>
          </c:dLbls>
          <c:cat>
            <c:numRef>
              <c:f>Sheet1!$A$2:$A$3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30170</c:v>
                </c:pt>
                <c:pt idx="1">
                  <c:v>32800</c:v>
                </c:pt>
              </c:numCache>
            </c:numRef>
          </c:val>
        </c:ser>
        <c:overlap val="2"/>
        <c:axId val="195009920"/>
        <c:axId val="195015808"/>
      </c:barChart>
      <c:catAx>
        <c:axId val="195009920"/>
        <c:scaling>
          <c:orientation val="minMax"/>
        </c:scaling>
        <c:axPos val="b"/>
        <c:numFmt formatCode="General" sourceLinked="1"/>
        <c:tickLblPos val="nextTo"/>
        <c:crossAx val="195015808"/>
        <c:crosses val="autoZero"/>
        <c:auto val="1"/>
        <c:lblAlgn val="ctr"/>
        <c:lblOffset val="100"/>
        <c:tickMarkSkip val="1"/>
      </c:catAx>
      <c:valAx>
        <c:axId val="195015808"/>
        <c:scaling>
          <c:orientation val="minMax"/>
        </c:scaling>
        <c:delete val="1"/>
        <c:axPos val="l"/>
        <c:numFmt formatCode="General" sourceLinked="1"/>
        <c:tickLblPos val="nextTo"/>
        <c:crossAx val="195009920"/>
        <c:crosses val="autoZero"/>
        <c:crossBetween val="between"/>
      </c:valAx>
      <c:spPr>
        <a:noFill/>
        <a:ln w="9525" cap="flat" cmpd="sng" algn="ctr">
          <a:noFill/>
          <a:prstDash val="solid"/>
          <a:round/>
        </a:ln>
      </c:spPr>
    </c:plotArea>
    <c:dispBlanksAs val="gap"/>
  </c:chart>
  <c:txPr>
    <a:bodyPr/>
    <a:lstStyle/>
    <a:p>
      <a:pPr>
        <a:defRPr sz="2400">
          <a:latin typeface="Times New Roman"/>
        </a:defRPr>
      </a:pPr>
      <a:endParaRPr lang="ru-RU"/>
    </a:p>
  </c:txPr>
  <c:externalData r:id="rId1"/>
  <c:extLst>
    <c:ext uri="CC8EB2C9-7E31-499d-B8F2-F6CE61031016">
      <ho:hncChartStyle xmlns:ho="http://schemas.haansoft.com/office/8.0" layoutIndex="-1" colorIndex="-1" styleIndex="-1"/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3"/>
  <c:chart>
    <c:title>
      <c:tx>
        <c:rich>
          <a:bodyPr/>
          <a:lstStyle/>
          <a:p>
            <a:pPr>
              <a:defRPr sz="2800" b="0" i="0" u="none">
                <a:latin typeface="Times New Roman"/>
                <a:ea typeface="Times New Roman"/>
              </a:defRPr>
            </a:pPr>
            <a:r>
              <a:rPr lang="ko-KR" altLang="en-US" dirty="0" smtClean="0"/>
              <a:t>Оборот розничной торговли, млрд. руб.</a:t>
            </a:r>
            <a:endParaRPr lang="ko-KR"/>
          </a:p>
        </c:rich>
      </c:tx>
      <c:layout>
        <c:manualLayout>
          <c:xMode val="edge"/>
          <c:yMode val="edge"/>
          <c:x val="0.13611383736133578"/>
          <c:y val="0"/>
        </c:manualLayout>
      </c:layout>
    </c:title>
    <c:plotArea>
      <c:layout>
        <c:manualLayout>
          <c:layoutTarget val="inner"/>
          <c:xMode val="edge"/>
          <c:yMode val="edge"/>
          <c:x val="8.6575280874967575E-3"/>
          <c:y val="0.29536792635917675"/>
          <c:w val="0.98268496990203846"/>
          <c:h val="0.54365026950836182"/>
        </c:manualLayout>
      </c:layout>
      <c:bar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-1.303628203459084E-3"/>
                  <c:y val="8.6376834660768544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1.303628203459084E-3"/>
                  <c:y val="8.6376834660768544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1.303628203459084E-3"/>
                  <c:y val="8.6376834660768544E-3"/>
                </c:manualLayout>
              </c:layout>
              <c:dLblPos val="outEnd"/>
              <c:showVal val="1"/>
            </c:dLbl>
            <c:dLblPos val="outEnd"/>
            <c:showVal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172754.1</c:v>
                </c:pt>
                <c:pt idx="1">
                  <c:v>193370.9</c:v>
                </c:pt>
                <c:pt idx="2">
                  <c:v>212239.1</c:v>
                </c:pt>
              </c:numCache>
            </c:numRef>
          </c:val>
        </c:ser>
        <c:axId val="205657600"/>
        <c:axId val="205659136"/>
      </c:barChart>
      <c:catAx>
        <c:axId val="205657600"/>
        <c:scaling>
          <c:orientation val="minMax"/>
        </c:scaling>
        <c:axPos val="b"/>
        <c:numFmt formatCode="General" sourceLinked="1"/>
        <c:tickLblPos val="nextTo"/>
        <c:crossAx val="205659136"/>
        <c:crosses val="autoZero"/>
        <c:auto val="1"/>
        <c:lblAlgn val="ctr"/>
        <c:lblOffset val="100"/>
        <c:tickMarkSkip val="1"/>
      </c:catAx>
      <c:valAx>
        <c:axId val="205659136"/>
        <c:scaling>
          <c:orientation val="minMax"/>
        </c:scaling>
        <c:delete val="1"/>
        <c:axPos val="l"/>
        <c:numFmt formatCode="General" sourceLinked="1"/>
        <c:tickLblPos val="nextTo"/>
        <c:crossAx val="205657600"/>
        <c:crosses val="autoZero"/>
        <c:crossBetween val="between"/>
      </c:valAx>
      <c:spPr>
        <a:noFill/>
        <a:ln w="25400">
          <a:noFill/>
        </a:ln>
      </c:spPr>
    </c:plotArea>
    <c:dispBlanksAs val="gap"/>
  </c:chart>
  <c:txPr>
    <a:bodyPr/>
    <a:lstStyle/>
    <a:p>
      <a:pPr>
        <a:defRPr sz="2400">
          <a:latin typeface="Times New Roman"/>
        </a:defRPr>
      </a:pPr>
      <a:endParaRPr lang="ru-RU"/>
    </a:p>
  </c:txPr>
  <c:externalData r:id="rId1"/>
  <c:extLst>
    <c:ext uri="CC8EB2C9-7E31-499d-B8F2-F6CE61031016">
      <ho:hncChartStyle xmlns:ho="http://schemas.haansoft.com/office/8.0" layoutIndex="-1" colorIndex="-1" styleIndex="-1"/>
    </c:ext>
  </c:extLst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F7348977-59D3-5A45-B2D7-E0BA5D0A09D6}" type="datetime1">
              <a:rPr lang="ru-RU"/>
              <a:pPr lvl="0">
                <a:defRPr/>
              </a:pPr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BB7566FF-C339-3A45-9823-04AE7381AEDB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5" name="Google Shape;5;n"/>
          <p:cNvSpPr>
            <a:spLocks noGrp="1" noRot="1" noChangeAspect="1" noTextEdi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embeddings/oleObject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embeddings/oleObject3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embeddings/oleObject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embeddings/oleObject4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embeddings/oleObject5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embeddings/oleObject6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embeddings/oleObject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embeddings/oleObject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embeddings/oleObject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embeddings/oleObject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embeddings/oleObject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embeddings/oleObject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embeddings/oleObject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embeddings/oleObject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away.php?utf=1&amp;to=https://pt.2035.university/project/dron-dla-torgovyh-tocek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4828" y="3064121"/>
            <a:ext cx="8704813" cy="3504583"/>
          </a:xfrm>
        </p:spPr>
        <p:txBody>
          <a:bodyPr/>
          <a:lstStyle/>
          <a:p>
            <a:pPr lvl="0">
              <a:defRPr/>
            </a:pPr>
            <a:r>
              <a:rPr lang="ru-RU" altLang="en-US" sz="7200">
                <a:latin typeface="Times New Roman"/>
                <a:cs typeface="Times New Roman"/>
              </a:rPr>
              <a:t>Дрон для торговых точек </a:t>
            </a:r>
            <a:r>
              <a:rPr lang="en-US" altLang="ru-RU" sz="7200">
                <a:latin typeface="Times New Roman"/>
                <a:cs typeface="Times New Roman"/>
              </a:rPr>
              <a:t>(</a:t>
            </a:r>
            <a:r>
              <a:rPr lang="ru-RU" altLang="en-US" sz="7200">
                <a:latin typeface="Times New Roman"/>
                <a:cs typeface="Times New Roman"/>
              </a:rPr>
              <a:t>дрон</a:t>
            </a:r>
            <a:r>
              <a:rPr lang="en-US" altLang="ru-RU" sz="7200">
                <a:latin typeface="Times New Roman"/>
                <a:cs typeface="Times New Roman"/>
              </a:rPr>
              <a:t>-</a:t>
            </a:r>
            <a:r>
              <a:rPr lang="ru-RU" altLang="en-US" sz="7200">
                <a:latin typeface="Times New Roman"/>
                <a:cs typeface="Times New Roman"/>
              </a:rPr>
              <a:t>логист</a:t>
            </a:r>
            <a:r>
              <a:rPr lang="en-US" altLang="ru-RU" sz="720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466" y="6748060"/>
            <a:ext cx="6254367" cy="29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30172" y="7657443"/>
            <a:ext cx="5783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en-US" sz="4000" dirty="0">
                <a:solidFill>
                  <a:schemeClr val="bg1"/>
                </a:solidFill>
                <a:latin typeface="Times New Roman"/>
                <a:cs typeface="Times New Roman"/>
              </a:rPr>
              <a:t>Авторы</a:t>
            </a:r>
            <a:r>
              <a:rPr lang="en-US" altLang="ru-RU" sz="4000" dirty="0">
                <a:solidFill>
                  <a:schemeClr val="bg1"/>
                </a:solidFill>
                <a:latin typeface="Times New Roman"/>
                <a:cs typeface="Times New Roman"/>
              </a:rPr>
              <a:t>:</a:t>
            </a:r>
          </a:p>
          <a:p>
            <a:pPr>
              <a:defRPr/>
            </a:pPr>
            <a:r>
              <a:rPr lang="ru-RU" altLang="en-US" sz="4000" dirty="0">
                <a:solidFill>
                  <a:schemeClr val="bg1"/>
                </a:solidFill>
                <a:latin typeface="Times New Roman"/>
                <a:cs typeface="Times New Roman"/>
              </a:rPr>
              <a:t>Зайцева </a:t>
            </a:r>
            <a:r>
              <a:rPr lang="ru-RU" alt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Д</a:t>
            </a:r>
            <a:r>
              <a:rPr lang="ru-RU" altLang="ru-RU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арья</a:t>
            </a:r>
            <a:endParaRPr lang="en-US" altLang="ru-RU" sz="40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altLang="en-US" sz="4000" dirty="0" err="1">
                <a:solidFill>
                  <a:schemeClr val="bg1"/>
                </a:solidFill>
                <a:latin typeface="Times New Roman"/>
                <a:cs typeface="Times New Roman"/>
              </a:rPr>
              <a:t>Рогулёва</a:t>
            </a:r>
            <a:r>
              <a:rPr lang="ru-RU" altLang="en-US" sz="40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ru-RU" altLang="en-US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А</a:t>
            </a:r>
            <a:r>
              <a:rPr lang="ru-RU" altLang="ru-RU" sz="4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льбина</a:t>
            </a:r>
            <a:endParaRPr lang="en-US" altLang="ru-RU" sz="40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  <a:defRPr/>
            </a:pPr>
            <a:r>
              <a:rPr lang="ru-RU" sz="1800"/>
              <a:t>Сайт </a:t>
            </a:r>
          </a:p>
          <a:p>
            <a:pPr>
              <a:lnSpc>
                <a:spcPts val="4360"/>
              </a:lnSpc>
              <a:buNone/>
              <a:defRPr/>
            </a:pPr>
            <a:r>
              <a:rPr lang="ru-RU" sz="1800"/>
              <a:t>Телефон</a:t>
            </a:r>
          </a:p>
          <a:p>
            <a:pPr>
              <a:lnSpc>
                <a:spcPts val="4360"/>
              </a:lnSpc>
              <a:buNone/>
              <a:defRPr/>
            </a:pPr>
            <a:r>
              <a:rPr lang="en-US" sz="1800"/>
              <a:t>email</a:t>
            </a:r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/>
            </a:pPr>
            <a:r>
              <a:rPr lang="ru-RU" b="1"/>
              <a:t>Контакты</a:t>
            </a:r>
            <a:endParaRPr lang="ru-RU"/>
          </a:p>
        </p:txBody>
      </p:sp>
      <p:sp>
        <p:nvSpPr>
          <p:cNvPr id="4" name="Текст 2"/>
          <p:cNvSpPr txBox="1"/>
          <p:nvPr/>
        </p:nvSpPr>
        <p:spPr>
          <a:xfrm>
            <a:off x="2668762" y="7631892"/>
            <a:ext cx="17112834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  <a:defRPr/>
            </a:pPr>
            <a:r>
              <a:rPr lang="en-US" sz="2600">
                <a:hlinkClick r:id="rId2"/>
              </a:rPr>
              <a:t>https://vk.com/away.php?utf=1&amp;to=https%3A%2F%2Fpt.2035.university%2Fproject%2Fdron-dla-torgovyh-tocek</a:t>
            </a:r>
            <a:r>
              <a:rPr lang="ru-RU" altLang="en-US" sz="2600"/>
              <a:t> </a:t>
            </a:r>
            <a:endParaRPr lang="ru-RU" altLang="en-US" sz="2800"/>
          </a:p>
          <a:p>
            <a:pPr>
              <a:lnSpc>
                <a:spcPts val="4360"/>
              </a:lnSpc>
              <a:buClrTx/>
              <a:defRPr/>
            </a:pPr>
            <a:r>
              <a:rPr lang="en-US" sz="2800"/>
              <a:t>+7 (</a:t>
            </a:r>
            <a:r>
              <a:rPr lang="en-US" altLang="ru-RU" sz="2800"/>
              <a:t>910</a:t>
            </a:r>
            <a:r>
              <a:rPr lang="ru-RU" sz="2800"/>
              <a:t>) </a:t>
            </a:r>
            <a:r>
              <a:rPr lang="en-US" altLang="ru-RU" sz="2800"/>
              <a:t>763</a:t>
            </a:r>
            <a:r>
              <a:rPr lang="ru-RU" sz="2800"/>
              <a:t>-</a:t>
            </a:r>
            <a:r>
              <a:rPr lang="en-US" altLang="ru-RU" sz="2800"/>
              <a:t>01</a:t>
            </a:r>
            <a:r>
              <a:rPr lang="ru-RU" sz="2800"/>
              <a:t>-</a:t>
            </a:r>
            <a:r>
              <a:rPr lang="en-US" altLang="ru-RU" sz="2800"/>
              <a:t>38</a:t>
            </a:r>
          </a:p>
          <a:p>
            <a:pPr>
              <a:lnSpc>
                <a:spcPts val="4360"/>
              </a:lnSpc>
              <a:buClrTx/>
              <a:defRPr/>
            </a:pPr>
            <a:r>
              <a:rPr lang="en-US" sz="2800"/>
              <a:t>albinaroguleva@gmail.com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683802" y="1236553"/>
            <a:ext cx="9741217" cy="911089"/>
          </a:xfrm>
        </p:spPr>
        <p:txBody>
          <a:bodyPr/>
          <a:lstStyle/>
          <a:p>
            <a:pPr lvl="0">
              <a:defRPr/>
            </a:pPr>
            <a:r>
              <a:rPr lang="ru-RU" sz="6000" b="1">
                <a:latin typeface="Times New Roman"/>
                <a:cs typeface="Times New Roman"/>
              </a:rPr>
              <a:t>Актуальность проекта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44354" y="2537459"/>
          <a:ext cx="10204736" cy="3566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604328" y="6440805"/>
          <a:ext cx="9184250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0655575" y="3783376"/>
          <a:ext cx="8801589" cy="537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Овал 21"/>
          <p:cNvSpPr/>
          <p:nvPr/>
        </p:nvSpPr>
        <p:spPr>
          <a:xfrm>
            <a:off x="1011037" y="7268378"/>
            <a:ext cx="835445" cy="86287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30" name="Овал 21"/>
          <p:cNvSpPr/>
          <p:nvPr/>
        </p:nvSpPr>
        <p:spPr>
          <a:xfrm>
            <a:off x="1011037" y="5546993"/>
            <a:ext cx="835445" cy="86287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29" name="Овал 21"/>
          <p:cNvSpPr/>
          <p:nvPr/>
        </p:nvSpPr>
        <p:spPr>
          <a:xfrm>
            <a:off x="1019299" y="4591279"/>
            <a:ext cx="835445" cy="86287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rot="16200000" flipH="1">
            <a:off x="-799371" y="6846626"/>
            <a:ext cx="5535848" cy="6859016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1016086" y="3601138"/>
            <a:ext cx="835445" cy="86287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345132" y="-4035694"/>
            <a:ext cx="6456585" cy="6465743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683801" y="1127696"/>
            <a:ext cx="9741217" cy="911089"/>
          </a:xfrm>
        </p:spPr>
        <p:txBody>
          <a:bodyPr/>
          <a:lstStyle/>
          <a:p>
            <a:pPr lvl="0">
              <a:defRPr/>
            </a:pPr>
            <a:r>
              <a:rPr lang="ru-RU" sz="6000" b="1">
                <a:latin typeface="Times New Roman"/>
                <a:cs typeface="Times New Roman"/>
              </a:rPr>
              <a:t>Проблема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/>
          </p:nvPr>
        </p:nvSpPr>
        <p:spPr>
          <a:xfrm>
            <a:off x="1258888" y="3666843"/>
            <a:ext cx="8793162" cy="5081460"/>
          </a:xfrm>
        </p:spPr>
        <p:txBody>
          <a:bodyPr/>
          <a:lstStyle/>
          <a:p>
            <a:pPr marL="530225" indent="-514350" algn="just">
              <a:spcAft>
                <a:spcPts val="1200"/>
              </a:spcAft>
              <a:buAutoNum type="arabicPeriod"/>
              <a:defRPr/>
            </a:pPr>
            <a:r>
              <a:rPr lang="ru-RU" sz="4600" b="1">
                <a:latin typeface="Times New Roman"/>
                <a:cs typeface="Times New Roman"/>
              </a:rPr>
              <a:t>Неактуальные цены</a:t>
            </a:r>
          </a:p>
          <a:p>
            <a:pPr marL="530225" indent="-514350" algn="just">
              <a:spcAft>
                <a:spcPts val="1200"/>
              </a:spcAft>
              <a:buAutoNum type="arabicPeriod"/>
              <a:defRPr/>
            </a:pPr>
            <a:r>
              <a:rPr lang="ru-RU" sz="4600" b="1">
                <a:latin typeface="Times New Roman"/>
                <a:cs typeface="Times New Roman"/>
              </a:rPr>
              <a:t>Трудоемкость</a:t>
            </a:r>
          </a:p>
          <a:p>
            <a:pPr marL="530225" indent="-514350" algn="just">
              <a:spcAft>
                <a:spcPts val="1200"/>
              </a:spcAft>
              <a:buAutoNum type="arabicPeriod"/>
              <a:defRPr/>
            </a:pPr>
            <a:r>
              <a:rPr lang="ru-RU" sz="4600" b="1">
                <a:latin typeface="Times New Roman"/>
                <a:cs typeface="Times New Roman"/>
              </a:rPr>
              <a:t>Потери прибыли за счет </a:t>
            </a:r>
            <a:r>
              <a:rPr lang="ru-RU" altLang="en-US" sz="4600" b="1">
                <a:latin typeface="Times New Roman"/>
                <a:cs typeface="Times New Roman"/>
              </a:rPr>
              <a:t>“</a:t>
            </a:r>
            <a:r>
              <a:rPr lang="ru-RU" sz="4600" b="1">
                <a:latin typeface="Times New Roman"/>
                <a:cs typeface="Times New Roman"/>
              </a:rPr>
              <a:t>человеческого фактора</a:t>
            </a:r>
            <a:r>
              <a:rPr lang="ru-RU" altLang="en-US" sz="4600" b="1">
                <a:latin typeface="Times New Roman"/>
                <a:cs typeface="Times New Roman"/>
              </a:rPr>
              <a:t>”</a:t>
            </a:r>
          </a:p>
          <a:p>
            <a:pPr marL="530225" indent="-514350" algn="just">
              <a:spcAft>
                <a:spcPts val="1200"/>
              </a:spcAft>
              <a:buAutoNum type="arabicPeriod"/>
              <a:defRPr/>
            </a:pPr>
            <a:r>
              <a:rPr lang="ru-RU" sz="4600" b="1">
                <a:latin typeface="Times New Roman"/>
                <a:cs typeface="Times New Roman"/>
              </a:rPr>
              <a:t>Высокие издержки обращения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0360659" y="3014113"/>
            <a:ext cx="8338821" cy="5559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6445" y="814732"/>
            <a:ext cx="9741217" cy="911089"/>
          </a:xfrm>
        </p:spPr>
        <p:txBody>
          <a:bodyPr/>
          <a:lstStyle/>
          <a:p>
            <a:pPr lvl="0">
              <a:defRPr/>
            </a:pPr>
            <a:r>
              <a:rPr lang="ru-RU" sz="6600" b="1">
                <a:latin typeface="Times New Roman"/>
                <a:cs typeface="Times New Roman"/>
              </a:rPr>
              <a:t>Рынок</a:t>
            </a:r>
          </a:p>
        </p:txBody>
      </p:sp>
      <p:sp>
        <p:nvSpPr>
          <p:cNvPr id="32" name="Прямоугольный треугольник 6"/>
          <p:cNvSpPr/>
          <p:nvPr/>
        </p:nvSpPr>
        <p:spPr>
          <a:xfrm rot="16200000">
            <a:off x="1199631" y="3114001"/>
            <a:ext cx="305992" cy="324004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Прямоугольник: скругленные верхние углы 4"/>
          <p:cNvSpPr/>
          <p:nvPr/>
        </p:nvSpPr>
        <p:spPr>
          <a:xfrm rot="5400000">
            <a:off x="95607" y="4708507"/>
            <a:ext cx="6553202" cy="3592875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/>
              <a:cs typeface="Times New Roman"/>
            </a:endParaRPr>
          </a:p>
        </p:txBody>
      </p:sp>
      <p:sp>
        <p:nvSpPr>
          <p:cNvPr id="34" name="Прямоугольник: скругленные верхние углы 5"/>
          <p:cNvSpPr/>
          <p:nvPr/>
        </p:nvSpPr>
        <p:spPr>
          <a:xfrm rot="5400000">
            <a:off x="2465623" y="2144386"/>
            <a:ext cx="1148783" cy="371801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ый треугольник 7"/>
          <p:cNvSpPr/>
          <p:nvPr/>
        </p:nvSpPr>
        <p:spPr>
          <a:xfrm rot="10800000">
            <a:off x="1240266" y="4572564"/>
            <a:ext cx="324408" cy="30561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766019" y="4618923"/>
            <a:ext cx="2963615" cy="4475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kern="1200">
                <a:solidFill>
                  <a:prstClr val="black"/>
                </a:solidFill>
                <a:ea typeface="+mn-ea"/>
                <a:cs typeface="+mn-cs"/>
              </a:rPr>
              <a:t>АТОЛ SMART.LITE</a:t>
            </a:r>
          </a:p>
          <a:p>
            <a:pPr lvl="0">
              <a:defRPr/>
            </a:pPr>
            <a:endParaRPr lang="en-US" sz="3600" b="1" kern="1200">
              <a:solidFill>
                <a:prstClr val="black"/>
              </a:solidFill>
              <a:ea typeface="+mn-ea"/>
              <a:cs typeface="+mn-cs"/>
            </a:endParaRPr>
          </a:p>
          <a:p>
            <a:pPr lvl="0">
              <a:defRPr/>
            </a:pPr>
            <a:endParaRPr lang="en-US" sz="3600" b="1" kern="1200">
              <a:solidFill>
                <a:prstClr val="black"/>
              </a:solidFill>
              <a:ea typeface="+mn-ea"/>
              <a:cs typeface="+mn-cs"/>
            </a:endParaRPr>
          </a:p>
          <a:p>
            <a:pPr lvl="0">
              <a:defRPr/>
            </a:pPr>
            <a:r>
              <a:rPr lang="en-US" sz="3600" b="1" kern="1200">
                <a:solidFill>
                  <a:prstClr val="black"/>
                </a:solidFill>
                <a:ea typeface="+mn-ea"/>
                <a:cs typeface="+mn-cs"/>
              </a:rPr>
              <a:t>TOSHIBA</a:t>
            </a:r>
          </a:p>
          <a:p>
            <a:pPr lvl="0">
              <a:defRPr/>
            </a:pPr>
            <a:endParaRPr lang="en-US" sz="3600" b="1" kern="1200">
              <a:solidFill>
                <a:prstClr val="black"/>
              </a:solidFill>
              <a:ea typeface="+mn-ea"/>
              <a:cs typeface="+mn-cs"/>
            </a:endParaRPr>
          </a:p>
          <a:p>
            <a:pPr lvl="0">
              <a:defRPr/>
            </a:pPr>
            <a:endParaRPr lang="en-US" sz="3600" b="1" kern="1200">
              <a:solidFill>
                <a:prstClr val="black"/>
              </a:solidFill>
              <a:ea typeface="+mn-ea"/>
              <a:cs typeface="+mn-cs"/>
            </a:endParaRPr>
          </a:p>
          <a:p>
            <a:pPr lvl="0">
              <a:defRPr/>
            </a:pPr>
            <a:r>
              <a:rPr lang="en-US" sz="3600" b="1" kern="1200">
                <a:solidFill>
                  <a:prstClr val="black"/>
                </a:solidFill>
                <a:ea typeface="+mn-ea"/>
                <a:cs typeface="+mn-cs"/>
              </a:rPr>
              <a:t>PROTON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33088" y="3737335"/>
            <a:ext cx="3085266" cy="642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tx1"/>
                </a:solidFill>
              </a:rPr>
              <a:t>Лидеры</a:t>
            </a:r>
          </a:p>
        </p:txBody>
      </p:sp>
      <p:sp>
        <p:nvSpPr>
          <p:cNvPr id="39" name="Прямоугольный треугольник 39"/>
          <p:cNvSpPr/>
          <p:nvPr/>
        </p:nvSpPr>
        <p:spPr>
          <a:xfrm rot="16200000">
            <a:off x="10428756" y="3570490"/>
            <a:ext cx="305992" cy="324004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: скругленные верхние углы 40"/>
          <p:cNvSpPr/>
          <p:nvPr/>
        </p:nvSpPr>
        <p:spPr>
          <a:xfrm rot="5400000">
            <a:off x="5663773" y="4198831"/>
            <a:ext cx="8791577" cy="4264876"/>
          </a:xfrm>
          <a:prstGeom prst="round2SameRect">
            <a:avLst>
              <a:gd name="adj1" fmla="val 11028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ямоугольник: скругленные верхние углы 41"/>
          <p:cNvSpPr/>
          <p:nvPr/>
        </p:nvSpPr>
        <p:spPr>
          <a:xfrm rot="5400000">
            <a:off x="8950830" y="830185"/>
            <a:ext cx="942410" cy="368953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Прямоугольный треугольник 42"/>
          <p:cNvSpPr/>
          <p:nvPr/>
        </p:nvSpPr>
        <p:spPr>
          <a:xfrm rot="10800000">
            <a:off x="7549891" y="3123390"/>
            <a:ext cx="324408" cy="30561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7920990" y="6858000"/>
            <a:ext cx="4271010" cy="1461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Термотрансферные принтеры этикеток Toshiba</a:t>
            </a:r>
            <a:endParaRPr lang="ru-RU" sz="3000" b="1">
              <a:latin typeface="Times New Roman"/>
              <a:cs typeface="Times New Roman"/>
            </a:endParaRPr>
          </a:p>
        </p:txBody>
      </p:sp>
      <p:sp>
        <p:nvSpPr>
          <p:cNvPr id="48" name="Прямоугольник: скругленные верхние углы 56"/>
          <p:cNvSpPr/>
          <p:nvPr/>
        </p:nvSpPr>
        <p:spPr>
          <a:xfrm rot="5400000">
            <a:off x="8728441" y="7136698"/>
            <a:ext cx="799533" cy="3062134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Прямоугольный треугольник 57"/>
          <p:cNvSpPr/>
          <p:nvPr/>
        </p:nvSpPr>
        <p:spPr>
          <a:xfrm rot="10800000">
            <a:off x="7573653" y="8986814"/>
            <a:ext cx="324408" cy="30561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7954900" y="3053583"/>
            <a:ext cx="3919600" cy="337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3075" lvl="0" indent="-457200" algn="ctr">
              <a:lnSpc>
                <a:spcPct val="90000"/>
              </a:lnSpc>
              <a:spcBef>
                <a:spcPts val="1000"/>
              </a:spcBef>
              <a:buClrTx/>
              <a:buFont typeface="+mj-lt"/>
              <a:buNone/>
              <a:defRPr/>
            </a:pPr>
            <a:r>
              <a:rPr lang="ru-RU" sz="3000" b="1">
                <a:latin typeface="Times New Roman"/>
                <a:cs typeface="Times New Roman"/>
              </a:rPr>
              <a:t>АТОЛ Impulse 12 </a:t>
            </a:r>
            <a:r>
              <a:rPr lang="en-US" altLang="ru-RU" sz="3000" b="1">
                <a:latin typeface="Times New Roman"/>
                <a:cs typeface="Times New Roman"/>
              </a:rPr>
              <a:t>-</a:t>
            </a:r>
            <a:r>
              <a:rPr lang="ru-RU" sz="3000" b="1">
                <a:latin typeface="Times New Roman"/>
                <a:cs typeface="Times New Roman"/>
              </a:rPr>
              <a:t> ручной сканер для всех видов маркировки.</a:t>
            </a:r>
            <a:r>
              <a:rPr lang="ru-RU" altLang="en-US" sz="3000" b="1">
                <a:latin typeface="Times New Roman"/>
                <a:cs typeface="Times New Roman"/>
              </a:rPr>
              <a:t> </a:t>
            </a:r>
            <a:r>
              <a:rPr lang="ru-RU" sz="3000" b="1">
                <a:latin typeface="Times New Roman"/>
                <a:cs typeface="Times New Roman"/>
              </a:rPr>
              <a:t>Терминал сбора данных АТОЛ Smart.Slim.</a:t>
            </a:r>
            <a:r>
              <a:rPr lang="ru-RU" sz="3000">
                <a:latin typeface="Times New Roman"/>
                <a:cs typeface="Times New Roman"/>
              </a:rPr>
              <a:t> </a:t>
            </a:r>
          </a:p>
          <a:p>
            <a:pPr marL="15875" lvl="0" algn="just">
              <a:lnSpc>
                <a:spcPct val="90000"/>
              </a:lnSpc>
              <a:spcBef>
                <a:spcPts val="1000"/>
              </a:spcBef>
              <a:buClrTx/>
              <a:defRPr/>
            </a:pPr>
            <a:endParaRPr lang="ru-RU" sz="2000" b="1"/>
          </a:p>
        </p:txBody>
      </p:sp>
      <p:sp>
        <p:nvSpPr>
          <p:cNvPr id="52" name="TextBox 51"/>
          <p:cNvSpPr txBox="1"/>
          <p:nvPr/>
        </p:nvSpPr>
        <p:spPr>
          <a:xfrm>
            <a:off x="8629638" y="2371307"/>
            <a:ext cx="2160916" cy="643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>
                <a:solidFill>
                  <a:srgbClr val="FF0000"/>
                </a:solidFill>
              </a:rPr>
              <a:t>АТОЛ</a:t>
            </a:r>
          </a:p>
        </p:txBody>
      </p:sp>
      <p:sp>
        <p:nvSpPr>
          <p:cNvPr id="70" name="Прямоугольный треугольник 42"/>
          <p:cNvSpPr/>
          <p:nvPr/>
        </p:nvSpPr>
        <p:spPr>
          <a:xfrm rot="10800000" flipV="1">
            <a:off x="7557768" y="1938044"/>
            <a:ext cx="321973" cy="30561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Прямоугольный треугольник 57"/>
          <p:cNvSpPr/>
          <p:nvPr/>
        </p:nvSpPr>
        <p:spPr>
          <a:xfrm rot="10800000" flipV="1">
            <a:off x="7549525" y="7983512"/>
            <a:ext cx="324408" cy="30561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рямоугольник: скругленные верхние углы 41"/>
          <p:cNvSpPr/>
          <p:nvPr/>
        </p:nvSpPr>
        <p:spPr>
          <a:xfrm rot="5400000">
            <a:off x="8785417" y="4737292"/>
            <a:ext cx="894784" cy="3346632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Прямоугольный треугольник 42"/>
          <p:cNvSpPr/>
          <p:nvPr/>
        </p:nvSpPr>
        <p:spPr>
          <a:xfrm rot="10800000">
            <a:off x="7619740" y="6858000"/>
            <a:ext cx="324408" cy="30561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TextBox 77"/>
          <p:cNvSpPr txBox="1"/>
          <p:nvPr/>
        </p:nvSpPr>
        <p:spPr>
          <a:xfrm>
            <a:off x="8108919" y="8360460"/>
            <a:ext cx="2580038" cy="638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chemeClr val="accent1">
                    <a:lumMod val="50000"/>
                  </a:schemeClr>
                </a:solidFill>
              </a:rPr>
              <a:t>PROTON</a:t>
            </a:r>
            <a:endParaRPr lang="ru-RU" sz="36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9" name="Прямоугольный треугольник 42"/>
          <p:cNvSpPr/>
          <p:nvPr/>
        </p:nvSpPr>
        <p:spPr>
          <a:xfrm rot="10800000" flipV="1">
            <a:off x="7579996" y="5681370"/>
            <a:ext cx="321973" cy="30561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" name="TextBox 80"/>
          <p:cNvSpPr txBox="1"/>
          <p:nvPr/>
        </p:nvSpPr>
        <p:spPr>
          <a:xfrm>
            <a:off x="7839075" y="9032875"/>
            <a:ext cx="4352925" cy="179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+mj-lt"/>
              <a:buNone/>
              <a:defRPr/>
            </a:pPr>
            <a:r>
              <a:rPr lang="ru-RU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Прайс-чекеры </a:t>
            </a:r>
            <a:r>
              <a:rPr lang="en-US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Proton</a:t>
            </a:r>
            <a:r>
              <a:rPr lang="en-US" altLang="ru-RU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;</a:t>
            </a:r>
            <a:r>
              <a:rPr lang="ru-RU" altLang="en-US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Proton LMS-2190</a:t>
            </a:r>
            <a:r>
              <a:rPr lang="en-US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altLang="ru-RU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-</a:t>
            </a:r>
            <a:r>
              <a:rPr lang="ru-RU" altLang="en-US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3000" b="1" kern="120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беспроводной  сканер</a:t>
            </a:r>
          </a:p>
          <a:p>
            <a:pPr lvl="0">
              <a:defRPr/>
            </a:pPr>
            <a:endParaRPr lang="en-US" sz="2200" b="1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8" name="Стрелка вправо 97"/>
          <p:cNvSpPr/>
          <p:nvPr/>
        </p:nvSpPr>
        <p:spPr>
          <a:xfrm>
            <a:off x="5250016" y="4721226"/>
            <a:ext cx="2032000" cy="46037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00" name="Стрелка вправо 99"/>
          <p:cNvSpPr/>
          <p:nvPr/>
        </p:nvSpPr>
        <p:spPr>
          <a:xfrm>
            <a:off x="5323042" y="6858000"/>
            <a:ext cx="2032000" cy="46037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01" name="Стрелка вправо 100"/>
          <p:cNvSpPr/>
          <p:nvPr/>
        </p:nvSpPr>
        <p:spPr>
          <a:xfrm>
            <a:off x="5300816" y="8526463"/>
            <a:ext cx="2032000" cy="460375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8187656" y="6048082"/>
            <a:ext cx="2580038" cy="642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FF0000"/>
                </a:solidFill>
              </a:rPr>
              <a:t>TOSHIBA</a:t>
            </a:r>
            <a:endParaRPr lang="ru-RU" sz="3600" b="1">
              <a:solidFill>
                <a:srgbClr val="FF0000"/>
              </a:solidFill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13441518" y="1943101"/>
            <a:ext cx="6175378" cy="8858249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03" name="TextBox 102"/>
          <p:cNvSpPr txBox="1"/>
          <p:nvPr/>
        </p:nvSpPr>
        <p:spPr>
          <a:xfrm>
            <a:off x="12941299" y="2133600"/>
            <a:ext cx="6683365" cy="9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440" indent="-685440" algn="ctr">
              <a:buFont typeface="Wingdings"/>
              <a:buNone/>
              <a:defRPr/>
            </a:pPr>
            <a:r>
              <a:rPr lang="ru-RU" altLang="en-US" sz="4800" b="1">
                <a:latin typeface="Times New Roman"/>
                <a:cs typeface="Times New Roman"/>
              </a:rPr>
              <a:t>Дрон для торговых точек </a:t>
            </a:r>
            <a:r>
              <a:rPr lang="en-US" altLang="ru-RU" sz="4800" b="1">
                <a:latin typeface="Times New Roman"/>
                <a:cs typeface="Times New Roman"/>
              </a:rPr>
              <a:t>(</a:t>
            </a:r>
            <a:r>
              <a:rPr lang="ru-RU" altLang="en-US" sz="4800" b="1">
                <a:latin typeface="Times New Roman"/>
                <a:cs typeface="Times New Roman"/>
              </a:rPr>
              <a:t>дрон</a:t>
            </a:r>
            <a:r>
              <a:rPr lang="en-US" altLang="ru-RU" sz="4800" b="1">
                <a:latin typeface="Times New Roman"/>
                <a:cs typeface="Times New Roman"/>
              </a:rPr>
              <a:t>-</a:t>
            </a:r>
            <a:r>
              <a:rPr lang="ru-RU" altLang="en-US" sz="4800" b="1">
                <a:latin typeface="Times New Roman"/>
                <a:cs typeface="Times New Roman"/>
              </a:rPr>
              <a:t>логист</a:t>
            </a:r>
            <a:r>
              <a:rPr lang="en-US" altLang="ru-RU" sz="4800" b="1">
                <a:latin typeface="Times New Roman"/>
                <a:cs typeface="Times New Roman"/>
              </a:rPr>
              <a:t>):</a:t>
            </a:r>
          </a:p>
          <a:p>
            <a:pPr marL="1370880" indent="-685440" algn="ctr">
              <a:buClr>
                <a:schemeClr val="accent6"/>
              </a:buClr>
              <a:buFont typeface="Wingdings"/>
              <a:buChar char="ü"/>
              <a:defRPr/>
            </a:pPr>
            <a:r>
              <a:rPr lang="ru-RU" altLang="en-US" sz="4600">
                <a:latin typeface="Times New Roman"/>
                <a:cs typeface="Times New Roman"/>
              </a:rPr>
              <a:t>Автономность</a:t>
            </a:r>
            <a:r>
              <a:rPr lang="en-US" altLang="ru-RU" sz="4600">
                <a:latin typeface="Times New Roman"/>
                <a:cs typeface="Times New Roman"/>
              </a:rPr>
              <a:t>;</a:t>
            </a:r>
            <a:endParaRPr lang="en-US" altLang="ru-RU" sz="4800" b="1">
              <a:latin typeface="Times New Roman"/>
              <a:cs typeface="Times New Roman"/>
            </a:endParaRPr>
          </a:p>
          <a:p>
            <a:pPr marL="1370880" indent="-685440" algn="ctr">
              <a:buClr>
                <a:schemeClr val="accent6"/>
              </a:buClr>
              <a:buFont typeface="Wingdings"/>
              <a:buChar char="ü"/>
              <a:defRPr/>
            </a:pPr>
            <a:r>
              <a:rPr lang="en-US" altLang="ru-RU" sz="4600">
                <a:latin typeface="Times New Roman"/>
                <a:cs typeface="Times New Roman"/>
              </a:rPr>
              <a:t>Сканер для всех видов маркировок;</a:t>
            </a:r>
          </a:p>
          <a:p>
            <a:pPr marL="1370880" indent="-685440" algn="ctr">
              <a:buClr>
                <a:schemeClr val="accent6"/>
              </a:buClr>
              <a:buFont typeface="Wingdings"/>
              <a:buChar char="ü"/>
              <a:defRPr/>
            </a:pPr>
            <a:r>
              <a:rPr lang="en-US" altLang="ru-RU" sz="4600">
                <a:latin typeface="Times New Roman"/>
                <a:cs typeface="Times New Roman"/>
              </a:rPr>
              <a:t>Технология сбора данных;</a:t>
            </a:r>
          </a:p>
          <a:p>
            <a:pPr marL="1370880" indent="-685440" algn="ctr">
              <a:buClr>
                <a:schemeClr val="accent6"/>
              </a:buClr>
              <a:buFont typeface="Wingdings"/>
              <a:buChar char="ü"/>
              <a:defRPr/>
            </a:pPr>
            <a:r>
              <a:rPr lang="en-US" altLang="ru-RU" sz="4600">
                <a:latin typeface="Times New Roman"/>
                <a:cs typeface="Times New Roman"/>
              </a:rPr>
              <a:t>Мобильный принтер этикеток;</a:t>
            </a:r>
          </a:p>
          <a:p>
            <a:pPr marL="1370880" indent="-685440" algn="ctr">
              <a:buClr>
                <a:schemeClr val="accent6"/>
              </a:buClr>
              <a:buFont typeface="Wingdings"/>
              <a:buChar char="ü"/>
              <a:defRPr/>
            </a:pPr>
            <a:r>
              <a:rPr lang="en-US" altLang="ru-RU" sz="4600">
                <a:latin typeface="Times New Roman"/>
                <a:cs typeface="Times New Roman"/>
              </a:rPr>
              <a:t>Процесс расклеивания этикеток.</a:t>
            </a:r>
          </a:p>
          <a:p>
            <a:pPr marL="685440" indent="-685440" algn="ctr">
              <a:buFont typeface="Arial"/>
              <a:buChar char="•"/>
              <a:defRPr/>
            </a:pPr>
            <a:endParaRPr lang="en-US" altLang="ru-RU" sz="4800" b="1">
              <a:latin typeface="Times New Roman"/>
              <a:cs typeface="Times New Roman"/>
            </a:endParaRPr>
          </a:p>
          <a:p>
            <a:pPr>
              <a:defRPr/>
            </a:pPr>
            <a:endParaRPr lang="en-US" alt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3114675" y="1857375"/>
            <a:ext cx="14859000" cy="840105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2016" y="1114089"/>
            <a:ext cx="9741217" cy="91108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sz="6600" b="1">
                <a:latin typeface="Times New Roman"/>
                <a:cs typeface="Times New Roman"/>
              </a:rPr>
              <a:t>Решение</a:t>
            </a:r>
          </a:p>
        </p:txBody>
      </p:sp>
      <p:pic>
        <p:nvPicPr>
          <p:cNvPr id="5" name="Picture 2" descr="https://sun9-23.userapi.com/impg/hfO3EVjlGtSUU4YFgAAQ42tWnAAZW4fOIKZn8Q/hxeTB_U6mu4.jpg?size=720x1080&amp;quality=96&amp;sign=e36358930f637b3f89fa588e0191fd98&amp;type=album"/>
          <p:cNvPicPr>
            <a:picLocks noChangeAspect="1" noChangeArrowheads="1"/>
          </p:cNvPicPr>
          <p:nvPr/>
        </p:nvPicPr>
        <p:blipFill rotWithShape="1">
          <a:blip r:embed="rId2"/>
          <a:srcRect l="7580" t="18850" b="29175"/>
          <a:stretch>
            <a:fillRect/>
          </a:stretch>
        </p:blipFill>
        <p:spPr>
          <a:xfrm>
            <a:off x="8029575" y="3571875"/>
            <a:ext cx="5352232" cy="45148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74358" y="1004035"/>
            <a:ext cx="1293283" cy="1357453"/>
          </a:xfrm>
          <a:prstGeom prst="rect">
            <a:avLst/>
          </a:prstGeom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629650" y="1171575"/>
            <a:ext cx="4143375" cy="1800225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Комплексно решает проблемы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695575" y="3095625"/>
            <a:ext cx="4143375" cy="1800225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Высокая эффективность и скорость замены ценников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990725" y="6991350"/>
            <a:ext cx="4143375" cy="1800225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Точность и надежность в использовании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4449425" y="2905125"/>
            <a:ext cx="4143375" cy="1800225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 издержек в обращении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4735175" y="7048500"/>
            <a:ext cx="4143375" cy="1800225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Мобильность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8559800" y="9163050"/>
            <a:ext cx="4143375" cy="1800225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Экологическая безопасность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0731" y="542589"/>
            <a:ext cx="9741217" cy="91108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sz="6000" b="1">
                <a:latin typeface="Times New Roman"/>
                <a:cs typeface="Times New Roman"/>
              </a:rPr>
              <a:t>Бизнес-модель</a:t>
            </a:r>
            <a:endParaRPr lang="ru-RU" sz="6000">
              <a:latin typeface="Times New Roman"/>
              <a:cs typeface="Times New Roman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1555078" y="1747594"/>
          <a:ext cx="17008793" cy="8792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5109"/>
                <a:gridCol w="8443684"/>
              </a:tblGrid>
              <a:tr h="272631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Ключевые процессы</a:t>
                      </a:r>
                    </a:p>
                    <a:p>
                      <a:pPr marL="0" marR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Производство и реализация</a:t>
                      </a:r>
                      <a:r>
                        <a:rPr lang="ru-RU" sz="2800" b="0" baseline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отечественного </a:t>
                      </a:r>
                      <a:r>
                        <a:rPr lang="ru-RU" sz="2800" b="0" baseline="0" dirty="0" err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дрона</a:t>
                      </a:r>
                      <a:r>
                        <a:rPr lang="ru-RU" sz="2800" b="0" baseline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для автоматической коррекции цен (расклейки </a:t>
                      </a:r>
                      <a:r>
                        <a:rPr lang="ru-RU" sz="2800" b="0" baseline="0" dirty="0" err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штрих-кодов</a:t>
                      </a:r>
                      <a:r>
                        <a:rPr lang="ru-RU" sz="2800" b="0" baseline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) на предприятии торговли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Каналы</a:t>
                      </a:r>
                      <a:r>
                        <a:rPr lang="ru-RU" sz="3600" b="1" baseline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сбыта</a:t>
                      </a:r>
                    </a:p>
                    <a:p>
                      <a:pPr marL="399840" marR="0" indent="-399840" algn="just" defTabSz="914400"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Собственный сайт</a:t>
                      </a:r>
                    </a:p>
                    <a:p>
                      <a:pPr marL="399840" marR="0" indent="-399840" algn="just" defTabSz="914400"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Интернет-магазин</a:t>
                      </a:r>
                    </a:p>
                    <a:p>
                      <a:pPr marL="399840" marR="0" indent="-399840" algn="just" defTabSz="914400"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Выставки</a:t>
                      </a:r>
                    </a:p>
                    <a:p>
                      <a:pPr marL="399840" marR="0" indent="-399840" algn="just" defTabSz="914400"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Государственные закупки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575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Ключевые ресурсы</a:t>
                      </a:r>
                    </a:p>
                    <a:p>
                      <a:pPr marL="799680" marR="0" indent="-39984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Разработчики ПО,</a:t>
                      </a:r>
                      <a:r>
                        <a:rPr lang="ru-RU" sz="2800" b="0" baseline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инженеры</a:t>
                      </a:r>
                    </a:p>
                    <a:p>
                      <a:pPr marL="799680" marR="0" indent="-39984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Специалисты по разработке прототипа</a:t>
                      </a:r>
                    </a:p>
                    <a:p>
                      <a:pPr marL="799680" marR="0" indent="-39984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800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Финансовые</a:t>
                      </a:r>
                      <a:r>
                        <a:rPr lang="ru-RU" sz="2800" b="0" baseline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ресурсы, привлекаемы</a:t>
                      </a:r>
                      <a:r>
                        <a:rPr lang="ru-RU" altLang="en-US" sz="2800" b="0" baseline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lang="ru-RU" sz="2800" b="0" baseline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инвесторами и грантами</a:t>
                      </a:r>
                    </a:p>
                    <a:p>
                      <a:pPr marL="799680" marR="0" indent="-39984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800" b="0" baseline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Ресурсы для сбора дронов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Потребительский</a:t>
                      </a:r>
                      <a:r>
                        <a:rPr lang="ru-RU" sz="3600" b="1" baseline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сегмент</a:t>
                      </a:r>
                    </a:p>
                    <a:p>
                      <a:pPr marL="371280" marR="0" indent="-371280" algn="just" defTabSz="914400"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600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Розничные</a:t>
                      </a:r>
                      <a:r>
                        <a:rPr lang="ru-RU" sz="2600" b="0" baseline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торговые сети и другие предприятия торговли</a:t>
                      </a:r>
                    </a:p>
                    <a:p>
                      <a:pPr marL="371280" marR="0" indent="-371280" algn="just" defTabSz="914400">
                        <a:buClrTx/>
                        <a:buFont typeface="Arial"/>
                        <a:buChar char="•"/>
                        <a:defRPr/>
                      </a:pPr>
                      <a:r>
                        <a:rPr lang="ru-RU" sz="2600" b="0" baseline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Складские компании</a:t>
                      </a:r>
                      <a:endParaRPr lang="ru-RU" sz="26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99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Достоинства </a:t>
                      </a:r>
                    </a:p>
                    <a:p>
                      <a:pPr marL="399840" indent="-399840" algn="just">
                        <a:buFont typeface="Arial"/>
                        <a:buChar char="•"/>
                        <a:defRPr/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Экономия времени, заключающаяся в быстром перемещении дрона по магазину, выполняя свои задачи в короткие сроки</a:t>
                      </a:r>
                    </a:p>
                    <a:p>
                      <a:pPr marL="399840" indent="-399840" algn="just">
                        <a:buFont typeface="Arial"/>
                        <a:buChar char="•"/>
                        <a:defRPr/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Автоматизация работы</a:t>
                      </a:r>
                    </a:p>
                    <a:p>
                      <a:pPr marL="399840" indent="-399840" algn="just">
                        <a:buFont typeface="Arial"/>
                        <a:buChar char="•"/>
                        <a:defRPr/>
                      </a:pPr>
                      <a:r>
                        <a:rPr lang="ru-RU" sz="280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Система ИК-навигации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Источники доходов</a:t>
                      </a:r>
                    </a:p>
                    <a:p>
                      <a:pPr marL="399840" indent="-399840" algn="just">
                        <a:buFont typeface="Arial"/>
                        <a:buChar char="•"/>
                        <a:defRPr/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Продажа </a:t>
                      </a:r>
                      <a:r>
                        <a:rPr lang="ru-RU" sz="2800" b="0" dirty="0" err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дронов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399840" indent="-399840" algn="just">
                        <a:buFont typeface="Arial"/>
                        <a:buChar char="•"/>
                        <a:defRPr/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Подписка на обслуживание</a:t>
                      </a:r>
                    </a:p>
                    <a:p>
                      <a:pPr marL="399840" indent="-399840" algn="just">
                        <a:buFont typeface="Arial"/>
                        <a:buChar char="•"/>
                        <a:defRPr/>
                      </a:pPr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Расширение </a:t>
                      </a:r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функционала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" name="Picture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rot="19768914" flipH="1">
            <a:off x="17442092" y="8064044"/>
            <a:ext cx="6515849" cy="4516668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rot="19768914" flipH="1">
            <a:off x="-3392562" y="-953440"/>
            <a:ext cx="5348667" cy="3707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"/>
          <p:cNvPicPr>
            <a:picLocks noChangeAspect="1"/>
          </p:cNvPicPr>
          <p:nvPr/>
        </p:nvPicPr>
        <p:blipFill rotWithShape="1">
          <a:blip r:embed="rId2">
            <a:lum contrast="-43000"/>
          </a:blip>
          <a:srcRect/>
          <a:stretch>
            <a:fillRect/>
          </a:stretch>
        </p:blipFill>
        <p:spPr>
          <a:xfrm rot="2628020">
            <a:off x="-3727908" y="8902385"/>
            <a:ext cx="6172696" cy="61221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018" y="787517"/>
            <a:ext cx="9741217" cy="911089"/>
          </a:xfrm>
        </p:spPr>
        <p:txBody>
          <a:bodyPr/>
          <a:lstStyle/>
          <a:p>
            <a:pPr lvl="0">
              <a:defRPr/>
            </a:pPr>
            <a:r>
              <a:rPr lang="ru-RU" sz="6600" b="1">
                <a:latin typeface="Times New Roman"/>
                <a:cs typeface="Times New Roman"/>
              </a:rPr>
              <a:t>Текущие результаты</a:t>
            </a:r>
            <a:endParaRPr lang="ru-RU" sz="6600">
              <a:latin typeface="Times New Roman"/>
              <a:cs typeface="Times New Roman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>
          <a:xfrm>
            <a:off x="6990443" y="4217988"/>
            <a:ext cx="12098056" cy="7554912"/>
          </a:xfrm>
        </p:spPr>
        <p:txBody>
          <a:bodyPr/>
          <a:lstStyle/>
          <a:p>
            <a:pPr lvl="0" algn="just">
              <a:spcAft>
                <a:spcPts val="1200"/>
              </a:spcAft>
              <a:buClr>
                <a:srgbClr val="92D050"/>
              </a:buClr>
              <a:buSzPct val="130000"/>
              <a:buFont typeface="Wingdings"/>
              <a:buChar char="ü"/>
              <a:defRPr/>
            </a:pPr>
            <a:r>
              <a:rPr lang="ru-RU" altLang="en-US" sz="4000"/>
              <a:t>	</a:t>
            </a:r>
            <a:r>
              <a:rPr lang="ru-RU" altLang="en-US" sz="4000">
                <a:latin typeface="Times New Roman"/>
                <a:cs typeface="Times New Roman"/>
              </a:rPr>
              <a:t>Обоснована полезность новой технологии.</a:t>
            </a:r>
          </a:p>
          <a:p>
            <a:pPr lvl="0" algn="just">
              <a:spcAft>
                <a:spcPts val="1200"/>
              </a:spcAft>
              <a:buClr>
                <a:srgbClr val="92D050"/>
              </a:buClr>
              <a:buSzPct val="130000"/>
              <a:buFont typeface="Wingdings"/>
              <a:buChar char="ü"/>
              <a:defRPr/>
            </a:pPr>
            <a:r>
              <a:rPr lang="ru-RU" altLang="en-US" sz="4000">
                <a:latin typeface="Times New Roman"/>
                <a:cs typeface="Times New Roman"/>
              </a:rPr>
              <a:t> 	Установлены возможные области применения разработки.</a:t>
            </a:r>
          </a:p>
          <a:p>
            <a:pPr lvl="0" algn="just">
              <a:spcAft>
                <a:spcPts val="1200"/>
              </a:spcAft>
              <a:buClr>
                <a:srgbClr val="92D050"/>
              </a:buClr>
              <a:buSzPct val="130000"/>
              <a:buFont typeface="Wingdings"/>
              <a:buChar char="ü"/>
              <a:defRPr/>
            </a:pPr>
            <a:r>
              <a:rPr lang="ru-RU" sz="4000">
                <a:latin typeface="Times New Roman"/>
                <a:cs typeface="Times New Roman"/>
              </a:rPr>
              <a:t>	Продуман макет дрона-логиста для предприятий торговли.</a:t>
            </a:r>
          </a:p>
          <a:p>
            <a:pPr lvl="0" algn="just">
              <a:spcAft>
                <a:spcPts val="1200"/>
              </a:spcAft>
              <a:buClr>
                <a:srgbClr val="92D050"/>
              </a:buClr>
              <a:buSzPct val="130000"/>
              <a:buFont typeface="Wingdings"/>
              <a:buChar char="ü"/>
              <a:defRPr/>
            </a:pPr>
            <a:r>
              <a:rPr lang="ru-RU" altLang="en-US" sz="4000">
                <a:latin typeface="Times New Roman"/>
                <a:cs typeface="Times New Roman"/>
              </a:rPr>
              <a:t>	Определены возможные ключевые партнеры</a:t>
            </a:r>
            <a:r>
              <a:rPr lang="en-US" altLang="ru-RU" sz="400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056" name="Picture 10"/>
          <p:cNvPicPr>
            <a:picLocks noChangeAspect="1"/>
          </p:cNvPicPr>
          <p:nvPr/>
        </p:nvPicPr>
        <p:blipFill rotWithShape="1">
          <a:blip r:embed="rId2">
            <a:lum bright="2000" contrast="-48000"/>
          </a:blip>
          <a:srcRect/>
          <a:stretch>
            <a:fillRect/>
          </a:stretch>
        </p:blipFill>
        <p:spPr>
          <a:xfrm rot="2628020">
            <a:off x="18284664" y="222153"/>
            <a:ext cx="6466614" cy="6413696"/>
          </a:xfrm>
          <a:prstGeom prst="rect">
            <a:avLst/>
          </a:prstGeom>
        </p:spPr>
      </p:pic>
      <p:pic>
        <p:nvPicPr>
          <p:cNvPr id="2057" name="Рисунок 2056"/>
          <p:cNvPicPr>
            <a:picLocks noChangeAspect="1"/>
          </p:cNvPicPr>
          <p:nvPr/>
        </p:nvPicPr>
        <p:blipFill rotWithShape="1">
          <a:blip r:embed="rId3"/>
          <a:srcRect t="11710" b="10910"/>
          <a:stretch>
            <a:fillRect/>
          </a:stretch>
        </p:blipFill>
        <p:spPr>
          <a:xfrm>
            <a:off x="172138" y="2895447"/>
            <a:ext cx="6574592" cy="7085529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38"/>
          <p:cNvSpPr/>
          <p:nvPr/>
        </p:nvSpPr>
        <p:spPr>
          <a:xfrm>
            <a:off x="10569574" y="8000998"/>
            <a:ext cx="5588000" cy="2508251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591050" y="8054975"/>
            <a:ext cx="5588000" cy="2508251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2451962" y="-1390038"/>
            <a:ext cx="8289382" cy="82893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552" y="583410"/>
            <a:ext cx="9741217" cy="91108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sz="6600" b="1">
                <a:latin typeface="Times New Roman"/>
                <a:cs typeface="Times New Roman"/>
              </a:rPr>
              <a:t>Команда</a:t>
            </a:r>
            <a:endParaRPr lang="ru-RU" sz="6600">
              <a:latin typeface="Times New Roman"/>
              <a:cs typeface="Times New Roman"/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3"/>
          </p:nvPr>
        </p:nvSpPr>
        <p:spPr>
          <a:xfrm>
            <a:off x="4770356" y="8046498"/>
            <a:ext cx="5313443" cy="2103120"/>
          </a:xfrm>
        </p:spPr>
        <p:txBody>
          <a:bodyPr/>
          <a:lstStyle/>
          <a:p>
            <a:pPr lvl="0" algn="ctr">
              <a:defRPr/>
            </a:pPr>
            <a:r>
              <a:rPr lang="ru-RU" altLang="en-US" sz="3200">
                <a:latin typeface="Times New Roman"/>
                <a:cs typeface="Times New Roman"/>
              </a:rPr>
              <a:t>Л</a:t>
            </a:r>
            <a:r>
              <a:rPr lang="ru-RU" altLang="en-US" sz="3600">
                <a:latin typeface="Times New Roman"/>
                <a:cs typeface="Times New Roman"/>
              </a:rPr>
              <a:t>идер стартап</a:t>
            </a:r>
            <a:r>
              <a:rPr lang="en-US" altLang="ru-RU" sz="3600">
                <a:latin typeface="Times New Roman"/>
                <a:cs typeface="Times New Roman"/>
              </a:rPr>
              <a:t>-</a:t>
            </a:r>
            <a:r>
              <a:rPr lang="ru-RU" altLang="en-US" sz="3600">
                <a:latin typeface="Times New Roman"/>
                <a:cs typeface="Times New Roman"/>
              </a:rPr>
              <a:t>проекта</a:t>
            </a:r>
            <a:endParaRPr lang="en-US" altLang="ru-RU" sz="3600">
              <a:latin typeface="Times New Roman"/>
              <a:cs typeface="Times New Roman"/>
            </a:endParaRPr>
          </a:p>
          <a:p>
            <a:pPr marL="472835" lvl="0" indent="-456960" algn="ctr">
              <a:buFont typeface="Arial"/>
              <a:buNone/>
              <a:defRPr/>
            </a:pPr>
            <a:r>
              <a:rPr lang="ru-RU" altLang="en-US" sz="3200">
                <a:latin typeface="Times New Roman"/>
                <a:cs typeface="Times New Roman"/>
              </a:rPr>
              <a:t>генератор идей</a:t>
            </a:r>
            <a:r>
              <a:rPr lang="en-US" altLang="ru-RU" sz="3200">
                <a:latin typeface="Times New Roman"/>
                <a:cs typeface="Times New Roman"/>
              </a:rPr>
              <a:t>,</a:t>
            </a:r>
          </a:p>
          <a:p>
            <a:pPr marL="472835" lvl="0" indent="-456960" algn="ctr">
              <a:buFont typeface="Arial"/>
              <a:buNone/>
              <a:defRPr/>
            </a:pPr>
            <a:r>
              <a:rPr lang="ru-RU" altLang="en-US" sz="3200">
                <a:latin typeface="Times New Roman"/>
                <a:cs typeface="Times New Roman"/>
              </a:rPr>
              <a:t>описание проекта</a:t>
            </a:r>
            <a:r>
              <a:rPr lang="en-US" altLang="ru-RU" sz="3200">
                <a:latin typeface="Times New Roman"/>
                <a:cs typeface="Times New Roman"/>
              </a:rPr>
              <a:t>,</a:t>
            </a:r>
          </a:p>
          <a:p>
            <a:pPr marL="472835" lvl="0" indent="-456960" algn="ctr">
              <a:buFont typeface="Arial"/>
              <a:buNone/>
              <a:defRPr/>
            </a:pPr>
            <a:r>
              <a:rPr lang="ru-RU" altLang="en-US" sz="3200">
                <a:latin typeface="Times New Roman"/>
                <a:cs typeface="Times New Roman"/>
              </a:rPr>
              <a:t>сбор данных</a:t>
            </a:r>
          </a:p>
          <a:p>
            <a:pPr lvl="0" algn="ctr">
              <a:defRPr/>
            </a:pPr>
            <a:endParaRPr lang="ru-RU" altLang="en-US" sz="3200">
              <a:latin typeface="Times New Roman"/>
              <a:cs typeface="Times New Roman"/>
            </a:endParaRPr>
          </a:p>
        </p:txBody>
      </p:sp>
      <p:pic>
        <p:nvPicPr>
          <p:cNvPr id="34" name="Рисунок 3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10580" b="10580"/>
          <a:stretch>
            <a:fillRect/>
          </a:stretch>
        </p:blipFill>
        <p:spPr>
          <a:xfrm>
            <a:off x="5542189" y="2803181"/>
            <a:ext cx="3518806" cy="3521417"/>
          </a:xfrm>
          <a:prstGeom prst="rect">
            <a:avLst/>
          </a:prstGeom>
        </p:spPr>
      </p:pic>
      <p:sp>
        <p:nvSpPr>
          <p:cNvPr id="24" name="Текст 23"/>
          <p:cNvSpPr>
            <a:spLocks noGrp="1"/>
          </p:cNvSpPr>
          <p:nvPr>
            <p:ph type="body" sz="quarter" idx="18"/>
          </p:nvPr>
        </p:nvSpPr>
        <p:spPr>
          <a:xfrm>
            <a:off x="4888283" y="6680248"/>
            <a:ext cx="4741944" cy="438912"/>
          </a:xfrm>
        </p:spPr>
        <p:txBody>
          <a:bodyPr/>
          <a:lstStyle/>
          <a:p>
            <a:pPr lvl="0" algn="ctr">
              <a:defRPr/>
            </a:pPr>
            <a:r>
              <a:rPr lang="ru-RU" altLang="en-US" sz="4000">
                <a:latin typeface="Times New Roman"/>
                <a:cs typeface="Times New Roman"/>
              </a:rPr>
              <a:t>Рогулёва Альбина Сергеевна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19"/>
          </p:nvPr>
        </p:nvSpPr>
        <p:spPr>
          <a:xfrm>
            <a:off x="10868478" y="8114535"/>
            <a:ext cx="4955578" cy="2103120"/>
          </a:xfrm>
        </p:spPr>
        <p:txBody>
          <a:bodyPr/>
          <a:lstStyle/>
          <a:p>
            <a:pPr lvl="0" algn="ctr">
              <a:defRPr/>
            </a:pPr>
            <a:r>
              <a:rPr lang="ru-RU" altLang="en-US" sz="3600">
                <a:latin typeface="Times New Roman"/>
                <a:cs typeface="Times New Roman"/>
              </a:rPr>
              <a:t>Администратор проекта</a:t>
            </a:r>
          </a:p>
          <a:p>
            <a:pPr marL="529955" lvl="0" indent="-514080" algn="ctr">
              <a:buFont typeface="Arial"/>
              <a:buNone/>
              <a:defRPr/>
            </a:pPr>
            <a:r>
              <a:rPr lang="ru-RU" altLang="en-US" sz="3200">
                <a:latin typeface="Times New Roman"/>
                <a:cs typeface="Times New Roman"/>
              </a:rPr>
              <a:t>сбор информациии</a:t>
            </a:r>
            <a:r>
              <a:rPr lang="en-US" altLang="ru-RU" sz="3200">
                <a:latin typeface="Times New Roman"/>
                <a:cs typeface="Times New Roman"/>
              </a:rPr>
              <a:t>,</a:t>
            </a:r>
          </a:p>
          <a:p>
            <a:pPr marL="529955" lvl="0" indent="-514080" algn="ctr">
              <a:buFont typeface="Arial"/>
              <a:buNone/>
              <a:defRPr/>
            </a:pPr>
            <a:r>
              <a:rPr lang="ru-RU" altLang="en-US" sz="3200">
                <a:latin typeface="Times New Roman"/>
                <a:cs typeface="Times New Roman"/>
              </a:rPr>
              <a:t>подготовка презентации</a:t>
            </a:r>
          </a:p>
        </p:txBody>
      </p:sp>
      <p:pic>
        <p:nvPicPr>
          <p:cNvPr id="35" name="Рисунок 34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/>
          <a:srcRect l="40" r="40"/>
          <a:stretch>
            <a:fillRect/>
          </a:stretch>
        </p:blipFill>
        <p:spPr>
          <a:xfrm>
            <a:off x="11385548" y="2762775"/>
            <a:ext cx="3606878" cy="3609554"/>
          </a:xfrm>
          <a:prstGeom prst="rect">
            <a:avLst/>
          </a:prstGeom>
        </p:spPr>
      </p:pic>
      <p:sp>
        <p:nvSpPr>
          <p:cNvPr id="27" name="Текст 26"/>
          <p:cNvSpPr>
            <a:spLocks noGrp="1"/>
          </p:cNvSpPr>
          <p:nvPr>
            <p:ph type="body" sz="quarter" idx="21"/>
          </p:nvPr>
        </p:nvSpPr>
        <p:spPr>
          <a:xfrm>
            <a:off x="11208657" y="6693855"/>
            <a:ext cx="4134612" cy="438912"/>
          </a:xfrm>
        </p:spPr>
        <p:txBody>
          <a:bodyPr/>
          <a:lstStyle/>
          <a:p>
            <a:pPr lvl="0" algn="ctr">
              <a:defRPr/>
            </a:pPr>
            <a:r>
              <a:rPr lang="ru-RU" altLang="en-US" sz="4000">
                <a:latin typeface="Times New Roman"/>
                <a:cs typeface="Times New Roman"/>
              </a:rPr>
              <a:t>Зайцева Дарья Владимировна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c="http://schemas.openxmlformats.org/drawingml/2006/chart" xmlns:dgm="http://schemas.openxmlformats.org/drawingml/2006/diagram" xmlns:dsp="http://schemas.microsoft.com/office/drawing/2008/diagram"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 4"/>
          <p:cNvSpPr/>
          <p:nvPr/>
        </p:nvSpPr>
        <p:spPr>
          <a:xfrm>
            <a:off x="3365558" y="5797777"/>
            <a:ext cx="14261862" cy="300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7945" y="569803"/>
            <a:ext cx="9741217" cy="911089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sz="6600" b="1">
                <a:latin typeface="Times New Roman"/>
                <a:cs typeface="Times New Roman"/>
              </a:rPr>
              <a:t>Планы развития</a:t>
            </a:r>
            <a:endParaRPr lang="ru-RU" sz="6600">
              <a:latin typeface="Times New Roman"/>
              <a:cs typeface="Times New Roman"/>
            </a:endParaRPr>
          </a:p>
        </p:txBody>
      </p:sp>
      <p:sp>
        <p:nvSpPr>
          <p:cNvPr id="87" name="Прямоугольник 4"/>
          <p:cNvSpPr/>
          <p:nvPr/>
        </p:nvSpPr>
        <p:spPr>
          <a:xfrm>
            <a:off x="2436104" y="2978453"/>
            <a:ext cx="15337416" cy="300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2051444" y="2707014"/>
            <a:ext cx="1313011" cy="102191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/>
              <a:t>1</a:t>
            </a:r>
          </a:p>
        </p:txBody>
      </p:sp>
      <p:sp>
        <p:nvSpPr>
          <p:cNvPr id="91" name="Прямоугольник 4"/>
          <p:cNvSpPr/>
          <p:nvPr/>
        </p:nvSpPr>
        <p:spPr>
          <a:xfrm>
            <a:off x="2232269" y="6986573"/>
            <a:ext cx="15598531" cy="300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2053349" y="6652269"/>
            <a:ext cx="1313011" cy="102191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/>
              <a:t>4</a:t>
            </a:r>
          </a:p>
        </p:txBody>
      </p:sp>
      <p:sp>
        <p:nvSpPr>
          <p:cNvPr id="95" name="Прямоугольник 4"/>
          <p:cNvSpPr/>
          <p:nvPr/>
        </p:nvSpPr>
        <p:spPr>
          <a:xfrm>
            <a:off x="2295133" y="4277663"/>
            <a:ext cx="15436609" cy="300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2047634" y="4029084"/>
            <a:ext cx="1313011" cy="102191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/>
              <a:t>2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3482696" y="2629317"/>
            <a:ext cx="14434356" cy="597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en-US" sz="3400" b="1">
                <a:latin typeface="Times New Roman"/>
                <a:cs typeface="Times New Roman"/>
              </a:rPr>
              <a:t>Поиск специалистов для разработки прототипа</a:t>
            </a:r>
            <a:endParaRPr lang="ru-RU" sz="3400" b="1">
              <a:latin typeface="Times New Roman"/>
              <a:cs typeface="Times New Roman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3480792" y="3924717"/>
            <a:ext cx="15897192" cy="597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en-US" sz="3400" b="1">
                <a:latin typeface="Times New Roman"/>
                <a:cs typeface="Times New Roman"/>
              </a:rPr>
              <a:t>Поиск финансовых ресурсов путем привлечения инвесторов и грантов</a:t>
            </a:r>
            <a:endParaRPr lang="ru-RU" sz="3400" b="1">
              <a:latin typeface="Times New Roman"/>
              <a:cs typeface="Times New Roman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457931" y="6555396"/>
            <a:ext cx="14434357" cy="60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en-US" sz="3400" b="1">
                <a:latin typeface="Times New Roman"/>
                <a:cs typeface="Times New Roman"/>
              </a:rPr>
              <a:t>Расширение рынка сбыта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3381503" y="5321769"/>
            <a:ext cx="14434357" cy="601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en-US" sz="3400" b="1">
                <a:latin typeface="Times New Roman"/>
                <a:cs typeface="Times New Roman"/>
              </a:rPr>
              <a:t>Определение основных направлений совершенствования продукта</a:t>
            </a:r>
          </a:p>
        </p:txBody>
      </p:sp>
      <p:grpSp>
        <p:nvGrpSpPr>
          <p:cNvPr id="116" name="Group 2"/>
          <p:cNvGrpSpPr/>
          <p:nvPr/>
        </p:nvGrpSpPr>
        <p:grpSpPr>
          <a:xfrm rot="10800000">
            <a:off x="-2093958" y="-358254"/>
            <a:ext cx="4462578" cy="4462578"/>
            <a:chOff x="0" y="0"/>
            <a:chExt cx="5950103" cy="5950103"/>
          </a:xfrm>
        </p:grpSpPr>
        <p:pic>
          <p:nvPicPr>
            <p:cNvPr id="117" name="Picture 3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0" y="0"/>
              <a:ext cx="5950103" cy="5950103"/>
            </a:xfrm>
            <a:prstGeom prst="rect">
              <a:avLst/>
            </a:prstGeom>
          </p:spPr>
        </p:pic>
        <p:pic>
          <p:nvPicPr>
            <p:cNvPr id="118" name="Picture 4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0800000">
              <a:off x="0" y="463703"/>
              <a:ext cx="4152839" cy="4549923"/>
            </a:xfrm>
            <a:prstGeom prst="rect">
              <a:avLst/>
            </a:prstGeom>
          </p:spPr>
        </p:pic>
      </p:grpSp>
      <p:grpSp>
        <p:nvGrpSpPr>
          <p:cNvPr id="119" name="Group 5"/>
          <p:cNvGrpSpPr/>
          <p:nvPr/>
        </p:nvGrpSpPr>
        <p:grpSpPr>
          <a:xfrm>
            <a:off x="15866213" y="7499317"/>
            <a:ext cx="4462578" cy="4462578"/>
            <a:chOff x="0" y="0"/>
            <a:chExt cx="5950103" cy="5950103"/>
          </a:xfrm>
        </p:grpSpPr>
        <p:pic>
          <p:nvPicPr>
            <p:cNvPr id="120" name="Picture 6"/>
            <p:cNvPicPr>
              <a:picLocks noChangeAspect="1"/>
            </p:cNvPicPr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0" y="0"/>
              <a:ext cx="5950103" cy="5950103"/>
            </a:xfrm>
            <a:prstGeom prst="rect">
              <a:avLst/>
            </a:prstGeom>
          </p:spPr>
        </p:pic>
        <p:pic>
          <p:nvPicPr>
            <p:cNvPr id="121" name="Picture 7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 rot="10800000">
              <a:off x="0" y="463703"/>
              <a:ext cx="4152839" cy="4549923"/>
            </a:xfrm>
            <a:prstGeom prst="rect">
              <a:avLst/>
            </a:prstGeom>
          </p:spPr>
        </p:pic>
      </p:grpSp>
      <p:pic>
        <p:nvPicPr>
          <p:cNvPr id="123" name="Picture 6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881943" y="8049085"/>
            <a:ext cx="3782488" cy="3514275"/>
          </a:xfrm>
          <a:prstGeom prst="rect">
            <a:avLst/>
          </a:prstGeom>
        </p:spPr>
      </p:pic>
      <p:sp>
        <p:nvSpPr>
          <p:cNvPr id="124" name="Овал 91"/>
          <p:cNvSpPr/>
          <p:nvPr/>
        </p:nvSpPr>
        <p:spPr>
          <a:xfrm>
            <a:off x="2080470" y="5406138"/>
            <a:ext cx="1313011" cy="102191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ru-RU" sz="3200" b="1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dsp="http://schemas.microsoft.com/office/drawing/2008/diagram" xmlns:dgm="http://schemas.openxmlformats.org/drawingml/2006/diagram" xmlns:c="http://schemas.openxmlformats.org/drawingml/2006/chart" xmlns="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MS PGothic"/>
        <a:font script="Hang" typeface="굴림"/>
        <a:font script="Hans" typeface="黑体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굴림"/>
        <a:font script="Hans" typeface="黑体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MS PGothic"/>
        <a:font script="Hang" typeface="굴림"/>
        <a:font script="Hans" typeface="黑体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굴림"/>
        <a:font script="Hans" typeface="黑体"/>
        <a:font script="Hant" typeface="Microsoft JhengHei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Yu Gothic Light"/>
        <a:font script="Hang" typeface="Malgun Gothic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Yu Gothic"/>
        <a:font script="Hang" typeface="Malgun Gothic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318</Words>
  <Application>Show</Application>
  <PresentationFormat>Произвольный</PresentationFormat>
  <Paragraphs>104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Дрон для торговых точек (дрон-логист)</vt:lpstr>
      <vt:lpstr>Актуальность проекта</vt:lpstr>
      <vt:lpstr>Проблема</vt:lpstr>
      <vt:lpstr>Рынок</vt:lpstr>
      <vt:lpstr>Решение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Rogyleva@yandex.ru</cp:lastModifiedBy>
  <cp:revision>326</cp:revision>
  <dcterms:created xsi:type="dcterms:W3CDTF">2021-03-01T12:07:13Z</dcterms:created>
  <dcterms:modified xsi:type="dcterms:W3CDTF">2023-10-23T16:30:37Z</dcterms:modified>
  <cp:version>0906.0100.01</cp:version>
</cp:coreProperties>
</file>