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300" r:id="rId6"/>
    <p:sldId id="293" r:id="rId7"/>
    <p:sldId id="308" r:id="rId8"/>
    <p:sldId id="309" r:id="rId9"/>
    <p:sldId id="310" r:id="rId10"/>
    <p:sldId id="305" r:id="rId11"/>
    <p:sldId id="285" r:id="rId12"/>
    <p:sldId id="315" r:id="rId13"/>
    <p:sldId id="268" r:id="rId14"/>
    <p:sldId id="312" r:id="rId15"/>
    <p:sldId id="316" r:id="rId16"/>
    <p:sldId id="317" r:id="rId17"/>
    <p:sldId id="313" r:id="rId18"/>
    <p:sldId id="288" r:id="rId19"/>
    <p:sldId id="260" r:id="rId20"/>
    <p:sldId id="314" r:id="rId21"/>
    <p:sldId id="275" r:id="rId22"/>
    <p:sldId id="276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45" autoAdjust="0"/>
    <p:restoredTop sz="93741" autoAdjust="0"/>
  </p:normalViewPr>
  <p:slideViewPr>
    <p:cSldViewPr snapToGrid="0">
      <p:cViewPr varScale="1">
        <p:scale>
          <a:sx n="106" d="100"/>
          <a:sy n="106" d="100"/>
        </p:scale>
        <p:origin x="216" y="232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295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247B0A-9E38-4A91-ACAE-79E02E8FA644}" type="datetime1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F75FB2-D12E-4669-8522-D3E2C7E6D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9D880-255E-4FE8-A1AD-AD68E5B70ECA}" type="datetime1">
              <a:rPr lang="ru-RU" smtClean="0"/>
              <a:pPr/>
              <a:t>19.10.2023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18E0B9-48E4-499D-93B2-B07D00395BA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D18E0B9-48E4-499D-93B2-B07D00395BA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962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32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89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63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328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285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42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9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624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24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26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15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73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443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10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</p:spPr>
        <p:txBody>
          <a:bodyPr rtlCol="0"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rtlCol="0" anchor="b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рисунок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725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endParaRPr lang="ru-RU" noProof="0"/>
          </a:p>
        </p:txBody>
      </p:sp>
      <p:sp>
        <p:nvSpPr>
          <p:cNvPr id="28" name="Рисунок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endParaRPr lang="ru-RU" noProof="0"/>
          </a:p>
        </p:txBody>
      </p:sp>
      <p:sp>
        <p:nvSpPr>
          <p:cNvPr id="31" name="Рисунок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endParaRPr lang="ru-RU" noProof="0"/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24" name="Текст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29" name="Текст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7" name="Дата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15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вадра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27" name="Дата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тегия развит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 bIns="91440" rtlCol="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1586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6438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6438" y="2641555"/>
            <a:ext cx="5029200" cy="34747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67475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67475" y="2641555"/>
            <a:ext cx="5029200" cy="34747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4" name="Текст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rtlCol="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Название элемента</a:t>
            </a:r>
          </a:p>
        </p:txBody>
      </p:sp>
      <p:sp>
        <p:nvSpPr>
          <p:cNvPr id="38" name="Текст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39" name="Текст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0" name="Текст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4" name="Текст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5" name="Текст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8" name="Текст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9" name="Текст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7" name="Текст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1" name="Текст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3" name="Текст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3" name="Текст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5" name="Текст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7" name="Текст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60" name="Текст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61" name="Текст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9" name="Текст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62" name="Текст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63" name="Текст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Дата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4286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85925"/>
            <a:ext cx="10515600" cy="4097059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команд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11" name="Рисунок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14" name="Рисунок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17" name="Рисунок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команд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11" name="Рисунок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14" name="Рисунок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17" name="Рисунок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44" name="Рисунок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47" name="Рисунок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50" name="Рисунок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53" name="Рисунок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0740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нсир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ru-RU" noProof="0"/>
              <a:t>Добавьте содержимое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28" name="Объект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ru-RU" noProof="0"/>
              <a:t>Добавьте содержимое</a:t>
            </a:r>
          </a:p>
        </p:txBody>
      </p:sp>
      <p:sp>
        <p:nvSpPr>
          <p:cNvPr id="30" name="Текст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31" name="Текст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29" name="Объект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ru-RU" noProof="0"/>
              <a:t>Добавьте содержимое</a:t>
            </a:r>
          </a:p>
        </p:txBody>
      </p:sp>
      <p:sp>
        <p:nvSpPr>
          <p:cNvPr id="34" name="Текст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35" name="Текст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36" name="Текст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42" name="Объект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ru-RU" noProof="0"/>
              <a:t>Добавьте содержимое</a:t>
            </a:r>
          </a:p>
        </p:txBody>
      </p:sp>
      <p:sp>
        <p:nvSpPr>
          <p:cNvPr id="38" name="Текст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39" name="Текст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40" name="Текст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228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н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4448" y="4407408"/>
            <a:ext cx="7287768" cy="137160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390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0822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6324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7992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0708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8692" y="1912336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73892" y="1874838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8692" y="2388253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3892" y="2337741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18687" y="3608720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3887" y="3571222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18687" y="4084637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83887" y="4034125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5" name="Рисунок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427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0" y="169164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2093976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0" y="2962656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8000" y="331012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354" y="393192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0354" y="427024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70354" y="4855464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Текст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354" y="5193792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135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 проду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9922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57506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22" y="236897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57506" y="2355956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19917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67501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917" y="4319794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67501" y="430678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23" name="Номер слайда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96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роблема и 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6580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rtlCol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9995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знес-мод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8" name="Рисунок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9" name="Рисунок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Маркер 4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5" name="Дата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06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курен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2073" y="1853548"/>
            <a:ext cx="4572000" cy="64008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2073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94485" y="1853548"/>
            <a:ext cx="4572000" cy="640080"/>
          </a:xfrm>
          <a:noFill/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94485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500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</p:spPr>
        <p:txBody>
          <a:bodyPr rtlCol="0"/>
          <a:lstStyle/>
          <a:p>
            <a:pPr rtl="0"/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МеняйРецепт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Инновационное приложение, связанное с едой и человеческими потребностями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975AA1-1B3A-B4F5-17D8-2213389DB3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5044" b="5044"/>
          <a:stretch>
            <a:fillRect/>
          </a:stretch>
        </p:blipFill>
        <p:spPr>
          <a:xfrm>
            <a:off x="458724" y="457198"/>
            <a:ext cx="11274552" cy="5943600"/>
          </a:xfr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700374BB-3F64-D6AC-D536-59BD760299BE}"/>
              </a:ext>
            </a:extLst>
          </p:cNvPr>
          <p:cNvSpPr/>
          <p:nvPr/>
        </p:nvSpPr>
        <p:spPr>
          <a:xfrm>
            <a:off x="3962397" y="1351401"/>
            <a:ext cx="4809067" cy="4155193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ru-RU" dirty="0">
              <a:ln w="6600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n w="66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cs typeface="Times New Roman" panose="02020603050405020304" pitchFamily="18" charset="0"/>
              </a:rPr>
              <a:t>Инновационное приложение, связанное с едой и человеческими потребностями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E16570-B7D9-6DC3-5669-20520377FAC5}"/>
              </a:ext>
            </a:extLst>
          </p:cNvPr>
          <p:cNvSpPr/>
          <p:nvPr/>
        </p:nvSpPr>
        <p:spPr>
          <a:xfrm>
            <a:off x="3995738" y="2482460"/>
            <a:ext cx="4742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МеняйРецепт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A211F958-A865-F784-9CF4-069A44BDF81A}"/>
              </a:ext>
            </a:extLst>
          </p:cNvPr>
          <p:cNvSpPr/>
          <p:nvPr/>
        </p:nvSpPr>
        <p:spPr>
          <a:xfrm>
            <a:off x="6972337" y="-175956"/>
            <a:ext cx="6083123" cy="60953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091" y="-151700"/>
            <a:ext cx="10193315" cy="1325563"/>
          </a:xfrm>
        </p:spPr>
        <p:txBody>
          <a:bodyPr rtlCol="0"/>
          <a:lstStyle/>
          <a:p>
            <a:pPr rtl="0"/>
            <a:r>
              <a:rPr lang="ru-RU" dirty="0"/>
              <a:t>Наши конкуренты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657664-A458-4DDD-ACC2-1D87FCD6F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248" y="832058"/>
            <a:ext cx="4572000" cy="640080"/>
          </a:xfrm>
        </p:spPr>
        <p:txBody>
          <a:bodyPr rtlCol="0"/>
          <a:lstStyle/>
          <a:p>
            <a:pPr rtl="0"/>
            <a:r>
              <a:rPr lang="ru-RU" dirty="0"/>
              <a:t>Мой здоровый рацион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51377" y="1222375"/>
            <a:ext cx="4614477" cy="487299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rtl="0"/>
            <a:r>
              <a:rPr lang="ru-RU" sz="2400" noProof="1"/>
              <a:t>Стоимость нашего продукта ниже, чем у других компаний на рынке</a:t>
            </a:r>
          </a:p>
          <a:p>
            <a:pPr rtl="0"/>
            <a:r>
              <a:rPr lang="ru-RU" sz="2400" noProof="1"/>
              <a:t>Дизайн прост и удобен в использовании по сравнению со сложными дизайнами конкурентов</a:t>
            </a:r>
          </a:p>
          <a:p>
            <a:pPr rtl="0"/>
            <a:r>
              <a:rPr lang="ru-RU" sz="2400" noProof="1"/>
              <a:t>Индивидуальный подход— это основное преимущество нашего продукта для клиентов</a:t>
            </a:r>
          </a:p>
          <a:p>
            <a:pPr rtl="0"/>
            <a:r>
              <a:rPr lang="ru-RU" sz="2400" noProof="1"/>
              <a:t>Обширная база данных рецептов по протоколам питания </a:t>
            </a:r>
          </a:p>
          <a:p>
            <a:pPr rtl="0"/>
            <a:r>
              <a:rPr lang="ru-RU" sz="2400" noProof="1"/>
              <a:t>Применение инновационных алгоритмов искуственного интелекта</a:t>
            </a:r>
          </a:p>
          <a:p>
            <a:pPr rtl="0"/>
            <a:endParaRPr lang="ru-RU" sz="2400" noProof="1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78017FE-712E-4E95-B483-B700F1AA4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68749" y="871995"/>
            <a:ext cx="4572000" cy="640080"/>
          </a:xfrm>
        </p:spPr>
        <p:txBody>
          <a:bodyPr rtlCol="0"/>
          <a:lstStyle/>
          <a:p>
            <a:pPr rtl="0"/>
            <a:r>
              <a:rPr lang="en-US" dirty="0"/>
              <a:t>YAZIO</a:t>
            </a:r>
            <a:endParaRPr lang="ru-RU" dirty="0"/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6EDB25FB-2007-49B3-B10C-DDDE76E45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68733" y="1310388"/>
            <a:ext cx="3185894" cy="2422525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Продукт компании стоит дороже</a:t>
            </a:r>
          </a:p>
          <a:p>
            <a:pPr rtl="0"/>
            <a:r>
              <a:rPr lang="ru-RU" dirty="0"/>
              <a:t>Продукт компании дорогой, удобный в использовании</a:t>
            </a:r>
          </a:p>
        </p:txBody>
      </p:sp>
      <p:sp>
        <p:nvSpPr>
          <p:cNvPr id="49" name="Нижний колонтитул 48">
            <a:extLst>
              <a:ext uri="{FF2B5EF4-FFF2-40B4-BE49-F238E27FC236}">
                <a16:creationId xmlns:a16="http://schemas.microsoft.com/office/drawing/2014/main" id="{48B9B9CA-51FF-4104-AB78-E8AD0FBB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0" name="Номер слайда 49">
            <a:extLst>
              <a:ext uri="{FF2B5EF4-FFF2-40B4-BE49-F238E27FC236}">
                <a16:creationId xmlns:a16="http://schemas.microsoft.com/office/drawing/2014/main" id="{E7A3E10B-48DC-43B8-A29D-5258A6BC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10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16A693-F660-2901-BC81-5FC08FFF31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4374" b="44374"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BF519F-201C-722E-B9CF-0065B15BFD60}"/>
              </a:ext>
            </a:extLst>
          </p:cNvPr>
          <p:cNvSpPr txBox="1"/>
          <p:nvPr/>
        </p:nvSpPr>
        <p:spPr>
          <a:xfrm>
            <a:off x="314478" y="2709983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</a:rPr>
              <a:t>FOOD.RU</a:t>
            </a:r>
            <a:endParaRPr lang="ru-RU" sz="2000" dirty="0">
              <a:solidFill>
                <a:schemeClr val="accent4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B74B28-E736-17FC-4B9F-12331DABD1EE}"/>
              </a:ext>
            </a:extLst>
          </p:cNvPr>
          <p:cNvSpPr txBox="1"/>
          <p:nvPr/>
        </p:nvSpPr>
        <p:spPr>
          <a:xfrm>
            <a:off x="3731409" y="317034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" sz="2000" dirty="0" err="1">
                <a:solidFill>
                  <a:schemeClr val="accent4"/>
                </a:solidFill>
                <a:latin typeface="Times New Roman" panose="02020603050405020304" pitchFamily="18" charset="0"/>
              </a:rPr>
              <a:t>Lifesum</a:t>
            </a:r>
            <a:endParaRPr lang="ru-RU" sz="2000" dirty="0">
              <a:solidFill>
                <a:schemeClr val="accent4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E06D65-9BB1-0451-F51A-BFFBFC26078C}"/>
              </a:ext>
            </a:extLst>
          </p:cNvPr>
          <p:cNvSpPr txBox="1"/>
          <p:nvPr/>
        </p:nvSpPr>
        <p:spPr>
          <a:xfrm>
            <a:off x="136012" y="1469390"/>
            <a:ext cx="3432688" cy="735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Продукт компании доступен, но неудобен в использовании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5833F8-C9EC-0F5F-FC2E-96E8BD5772A1}"/>
              </a:ext>
            </a:extLst>
          </p:cNvPr>
          <p:cNvSpPr txBox="1"/>
          <p:nvPr/>
        </p:nvSpPr>
        <p:spPr>
          <a:xfrm>
            <a:off x="97061" y="3156757"/>
            <a:ext cx="3244828" cy="139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Продукт компании доступен, но не адаптирован под индивидуальные особенности клиентов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774631-6081-A399-84AB-ABDEDC0B4C4D}"/>
              </a:ext>
            </a:extLst>
          </p:cNvPr>
          <p:cNvSpPr txBox="1"/>
          <p:nvPr/>
        </p:nvSpPr>
        <p:spPr>
          <a:xfrm>
            <a:off x="3863975" y="3629260"/>
            <a:ext cx="3313285" cy="735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Продукт компании дорогой, удобный в использовании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FE19BB-D2D7-4873-FA1F-F5C526B29238}"/>
              </a:ext>
            </a:extLst>
          </p:cNvPr>
          <p:cNvSpPr txBox="1"/>
          <p:nvPr/>
        </p:nvSpPr>
        <p:spPr>
          <a:xfrm>
            <a:off x="7959254" y="356782"/>
            <a:ext cx="3766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C0770-A36E-4500-AA2E-F3DE8416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/>
              <a:t>Конкурентная структура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97FAAF-FD5C-4EDE-A2D8-1482664534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2992" y="2232908"/>
            <a:ext cx="2194560" cy="274320"/>
          </a:xfrm>
        </p:spPr>
        <p:txBody>
          <a:bodyPr rtlCol="0">
            <a:normAutofit/>
          </a:bodyPr>
          <a:lstStyle/>
          <a:p>
            <a:pPr rtl="0"/>
            <a:r>
              <a:rPr lang="ru-RU"/>
              <a:t>УДОБНО</a:t>
            </a:r>
          </a:p>
        </p:txBody>
      </p:sp>
      <p:sp>
        <p:nvSpPr>
          <p:cNvPr id="14" name="Надпись 13">
            <a:extLst>
              <a:ext uri="{FF2B5EF4-FFF2-40B4-BE49-F238E27FC236}">
                <a16:creationId xmlns:a16="http://schemas.microsoft.com/office/drawing/2014/main" id="{6F4D88FB-4966-440B-B91C-A4A994D5A589}"/>
              </a:ext>
            </a:extLst>
          </p:cNvPr>
          <p:cNvSpPr txBox="1"/>
          <p:nvPr/>
        </p:nvSpPr>
        <p:spPr>
          <a:xfrm>
            <a:off x="1179196" y="2452440"/>
            <a:ext cx="210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5"/>
                </a:solidFill>
              </a:rPr>
              <a:t>YAZIO</a:t>
            </a:r>
            <a:endParaRPr lang="ru-RU" sz="1400" b="1" dirty="0">
              <a:solidFill>
                <a:schemeClr val="accent5"/>
              </a:solidFill>
            </a:endParaRPr>
          </a:p>
        </p:txBody>
      </p:sp>
      <p:sp>
        <p:nvSpPr>
          <p:cNvPr id="38" name="Надпись 37">
            <a:extLst>
              <a:ext uri="{FF2B5EF4-FFF2-40B4-BE49-F238E27FC236}">
                <a16:creationId xmlns:a16="http://schemas.microsoft.com/office/drawing/2014/main" id="{67A04ABF-FDB1-4293-B2FF-45D35ADC8C2E}"/>
              </a:ext>
            </a:extLst>
          </p:cNvPr>
          <p:cNvSpPr txBox="1"/>
          <p:nvPr/>
        </p:nvSpPr>
        <p:spPr>
          <a:xfrm>
            <a:off x="8922732" y="2592892"/>
            <a:ext cx="1669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000" dirty="0" err="1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</a:rPr>
              <a:t>МеняйРецепт</a:t>
            </a:r>
            <a:endParaRPr lang="ru-RU" sz="2000" dirty="0">
              <a:solidFill>
                <a:schemeClr val="accent1">
                  <a:lumMod val="9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C8982B59-A1B2-40DA-A0C6-72C2741AB5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728" y="3494402"/>
            <a:ext cx="2194560" cy="274320"/>
          </a:xfrm>
        </p:spPr>
        <p:txBody>
          <a:bodyPr rtlCol="0"/>
          <a:lstStyle/>
          <a:p>
            <a:pPr rtl="0"/>
            <a:r>
              <a:rPr lang="ru-RU"/>
              <a:t>ДОРОГО</a:t>
            </a:r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id="{6B19234D-D2EF-4701-9E2E-B32018B006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0732" y="3494402"/>
            <a:ext cx="2194560" cy="274320"/>
          </a:xfrm>
        </p:spPr>
        <p:txBody>
          <a:bodyPr rtlCol="0"/>
          <a:lstStyle/>
          <a:p>
            <a:pPr rtl="0"/>
            <a:r>
              <a:rPr lang="ru-RU"/>
              <a:t>НЕДОРОГО</a:t>
            </a:r>
          </a:p>
        </p:txBody>
      </p:sp>
      <p:sp>
        <p:nvSpPr>
          <p:cNvPr id="20" name="Надпись 19">
            <a:extLst>
              <a:ext uri="{FF2B5EF4-FFF2-40B4-BE49-F238E27FC236}">
                <a16:creationId xmlns:a16="http://schemas.microsoft.com/office/drawing/2014/main" id="{C7B14B30-2419-4D40-8AD3-31CCBF88F7F8}"/>
              </a:ext>
            </a:extLst>
          </p:cNvPr>
          <p:cNvSpPr txBox="1"/>
          <p:nvPr/>
        </p:nvSpPr>
        <p:spPr>
          <a:xfrm>
            <a:off x="1777326" y="4197096"/>
            <a:ext cx="210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1" dirty="0" err="1">
                <a:solidFill>
                  <a:schemeClr val="accent5"/>
                </a:solidFill>
              </a:rPr>
              <a:t>Lifesum</a:t>
            </a:r>
            <a:endParaRPr lang="ru-RU" sz="1400" b="1" dirty="0">
              <a:solidFill>
                <a:schemeClr val="accent5"/>
              </a:solidFill>
            </a:endParaRPr>
          </a:p>
        </p:txBody>
      </p:sp>
      <p:sp>
        <p:nvSpPr>
          <p:cNvPr id="26" name="Надпись 25">
            <a:extLst>
              <a:ext uri="{FF2B5EF4-FFF2-40B4-BE49-F238E27FC236}">
                <a16:creationId xmlns:a16="http://schemas.microsoft.com/office/drawing/2014/main" id="{322AD189-7DB5-4ACB-AD7F-5DFD87E8A71F}"/>
              </a:ext>
            </a:extLst>
          </p:cNvPr>
          <p:cNvSpPr txBox="1"/>
          <p:nvPr/>
        </p:nvSpPr>
        <p:spPr>
          <a:xfrm>
            <a:off x="7530897" y="5081165"/>
            <a:ext cx="210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400" b="1" dirty="0">
                <a:solidFill>
                  <a:schemeClr val="accent5"/>
                </a:solidFill>
              </a:rPr>
              <a:t>Мой здоровый рацион</a:t>
            </a:r>
          </a:p>
        </p:txBody>
      </p:sp>
      <p:sp>
        <p:nvSpPr>
          <p:cNvPr id="24" name="Надпись 23">
            <a:extLst>
              <a:ext uri="{FF2B5EF4-FFF2-40B4-BE49-F238E27FC236}">
                <a16:creationId xmlns:a16="http://schemas.microsoft.com/office/drawing/2014/main" id="{8D07B799-6119-4CA9-B5CE-C125763CFAF9}"/>
              </a:ext>
            </a:extLst>
          </p:cNvPr>
          <p:cNvSpPr txBox="1"/>
          <p:nvPr/>
        </p:nvSpPr>
        <p:spPr>
          <a:xfrm>
            <a:off x="9022080" y="4148311"/>
            <a:ext cx="210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5"/>
                </a:solidFill>
              </a:rPr>
              <a:t>FOOD.RU</a:t>
            </a:r>
            <a:endParaRPr lang="ru-RU" sz="1400" b="1" dirty="0">
              <a:solidFill>
                <a:schemeClr val="accent5"/>
              </a:solidFill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84D2AA97-E618-49CB-8CE9-42717E0059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2992" y="5287722"/>
            <a:ext cx="2194560" cy="274320"/>
          </a:xfrm>
        </p:spPr>
        <p:txBody>
          <a:bodyPr rtlCol="0"/>
          <a:lstStyle/>
          <a:p>
            <a:pPr rtl="0"/>
            <a:r>
              <a:rPr lang="ru-RU"/>
              <a:t>НЕУДОБНЫЙ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C7E0A4-FE8E-4F7B-8370-1FA3484B61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E495FC-7E0A-4342-A40D-3B65DCA780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11</a:t>
            </a:fld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36727BE3-A800-4D66-A1F2-87FBCFA49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39316" y="2750697"/>
            <a:ext cx="182880" cy="1828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C08E96C2-DCF2-4C90-8F72-2329BB62F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2200" y="3972524"/>
            <a:ext cx="182880" cy="1828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5C63F025-C100-4C98-AEEB-EA1EDBFA3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44690" y="4873925"/>
            <a:ext cx="182880" cy="1828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593DB100-4291-4518-A93E-C369A0D49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7446" y="4025314"/>
            <a:ext cx="182880" cy="1828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4C663AD-4E82-4CCB-9202-5D88D5B90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30352" y="2421869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9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065F93C-5A88-0BE5-A26A-D00B914B7554}"/>
              </a:ext>
            </a:extLst>
          </p:cNvPr>
          <p:cNvSpPr/>
          <p:nvPr/>
        </p:nvSpPr>
        <p:spPr>
          <a:xfrm>
            <a:off x="4312" y="1041399"/>
            <a:ext cx="7950200" cy="58166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effectLst/>
              <a:latin typeface="Helvetica" pitchFamily="2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1BFC0BB1-8D3D-CC89-8205-C780386A3389}"/>
              </a:ext>
            </a:extLst>
          </p:cNvPr>
          <p:cNvSpPr/>
          <p:nvPr/>
        </p:nvSpPr>
        <p:spPr>
          <a:xfrm>
            <a:off x="0" y="0"/>
            <a:ext cx="7950200" cy="1041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1F00F58-0B3B-5CCD-518D-81E537A1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772A178-AE28-70FF-42E9-8BFEFBD5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12</a:t>
            </a:fld>
            <a:endParaRPr lang="ru-RU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B057E-D86F-20D5-6650-A9E6A5B7C077}"/>
              </a:ext>
            </a:extLst>
          </p:cNvPr>
          <p:cNvSpPr txBox="1"/>
          <p:nvPr/>
        </p:nvSpPr>
        <p:spPr>
          <a:xfrm>
            <a:off x="1386912" y="135979"/>
            <a:ext cx="54815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Стратегия маркетинга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D24089-A5E5-89AF-518B-A599397E0B41}"/>
              </a:ext>
            </a:extLst>
          </p:cNvPr>
          <p:cNvSpPr txBox="1"/>
          <p:nvPr/>
        </p:nvSpPr>
        <p:spPr>
          <a:xfrm>
            <a:off x="127000" y="129994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ru-RU"/>
            </a:defPPr>
            <a:lvl1pPr>
              <a:defRPr>
                <a:effectLst/>
                <a:latin typeface="Helvetica" pitchFamily="2" charset="0"/>
              </a:defRPr>
            </a:lvl1pPr>
          </a:lstStyle>
          <a:p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</a:rPr>
              <a:t>Соц. Сети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3DEA63-DE5D-EBCC-F38D-5FF0DDFC7FA4}"/>
              </a:ext>
            </a:extLst>
          </p:cNvPr>
          <p:cNvSpPr txBox="1"/>
          <p:nvPr/>
        </p:nvSpPr>
        <p:spPr>
          <a:xfrm>
            <a:off x="3830303" y="3194156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</a:rPr>
              <a:t>Рассылки</a:t>
            </a:r>
            <a:r>
              <a:rPr lang="ru-RU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F3DBD8-5060-EB35-C44F-346583719390}"/>
              </a:ext>
            </a:extLst>
          </p:cNvPr>
          <p:cNvSpPr txBox="1"/>
          <p:nvPr/>
        </p:nvSpPr>
        <p:spPr>
          <a:xfrm>
            <a:off x="-43528" y="3093131"/>
            <a:ext cx="3517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</a:rPr>
              <a:t>Сотрудничество с популярными блогерами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79CEE6-C967-D74A-534D-770AD0BD0E23}"/>
              </a:ext>
            </a:extLst>
          </p:cNvPr>
          <p:cNvSpPr txBox="1"/>
          <p:nvPr/>
        </p:nvSpPr>
        <p:spPr>
          <a:xfrm>
            <a:off x="3836182" y="1085615"/>
            <a:ext cx="3517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</a:rPr>
              <a:t>Участие в событиях и выставках по ЗОЖ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E0EE7C-9129-CF3B-9291-D0E7C7EDB730}"/>
              </a:ext>
            </a:extLst>
          </p:cNvPr>
          <p:cNvSpPr txBox="1"/>
          <p:nvPr/>
        </p:nvSpPr>
        <p:spPr>
          <a:xfrm>
            <a:off x="3975100" y="4838358"/>
            <a:ext cx="2925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</a:rPr>
              <a:t>Отзывы клиентов и рейтинги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FA2653-4940-3488-94D4-4F9AF485E11A}"/>
              </a:ext>
            </a:extLst>
          </p:cNvPr>
          <p:cNvSpPr txBox="1"/>
          <p:nvPr/>
        </p:nvSpPr>
        <p:spPr>
          <a:xfrm>
            <a:off x="98414" y="5052729"/>
            <a:ext cx="3604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</a:rPr>
              <a:t>Реклама в поисковых системах </a:t>
            </a:r>
          </a:p>
        </p:txBody>
      </p:sp>
      <p:pic>
        <p:nvPicPr>
          <p:cNvPr id="22" name="Рисунок 21" descr="Отзыв клиента">
            <a:extLst>
              <a:ext uri="{FF2B5EF4-FFF2-40B4-BE49-F238E27FC236}">
                <a16:creationId xmlns:a16="http://schemas.microsoft.com/office/drawing/2014/main" id="{A48732BA-F9EF-41FF-95C6-76E322299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3199" y="1788013"/>
            <a:ext cx="1013241" cy="1013241"/>
          </a:xfrm>
          <a:prstGeom prst="rect">
            <a:avLst/>
          </a:prstGeom>
        </p:spPr>
      </p:pic>
      <p:pic>
        <p:nvPicPr>
          <p:cNvPr id="24" name="Рисунок 23" descr="Рукопожатие">
            <a:extLst>
              <a:ext uri="{FF2B5EF4-FFF2-40B4-BE49-F238E27FC236}">
                <a16:creationId xmlns:a16="http://schemas.microsoft.com/office/drawing/2014/main" id="{8AB5D34E-02F8-7517-C5DB-BE050D469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9927" y="5447408"/>
            <a:ext cx="1104994" cy="1104994"/>
          </a:xfrm>
          <a:prstGeom prst="rect">
            <a:avLst/>
          </a:prstGeom>
        </p:spPr>
      </p:pic>
      <p:pic>
        <p:nvPicPr>
          <p:cNvPr id="26" name="Рисунок 25" descr="Расширение бизнеса">
            <a:extLst>
              <a:ext uri="{FF2B5EF4-FFF2-40B4-BE49-F238E27FC236}">
                <a16:creationId xmlns:a16="http://schemas.microsoft.com/office/drawing/2014/main" id="{33018E15-958B-362D-4EB0-2C5D2F568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924" y="3874835"/>
            <a:ext cx="914400" cy="914400"/>
          </a:xfrm>
          <a:prstGeom prst="rect">
            <a:avLst/>
          </a:prstGeom>
        </p:spPr>
      </p:pic>
      <p:pic>
        <p:nvPicPr>
          <p:cNvPr id="30" name="Рисунок 29" descr="Открытый конверт">
            <a:extLst>
              <a:ext uri="{FF2B5EF4-FFF2-40B4-BE49-F238E27FC236}">
                <a16:creationId xmlns:a16="http://schemas.microsoft.com/office/drawing/2014/main" id="{425BE52B-C915-C6EB-21C1-E62A49222E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49927" y="3542119"/>
            <a:ext cx="914400" cy="914400"/>
          </a:xfrm>
          <a:prstGeom prst="rect">
            <a:avLst/>
          </a:prstGeom>
        </p:spPr>
      </p:pic>
      <p:pic>
        <p:nvPicPr>
          <p:cNvPr id="32" name="Рисунок 31" descr="Земля">
            <a:extLst>
              <a:ext uri="{FF2B5EF4-FFF2-40B4-BE49-F238E27FC236}">
                <a16:creationId xmlns:a16="http://schemas.microsoft.com/office/drawing/2014/main" id="{2ABC4AA8-09FA-2333-8405-F0A19FE357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2924" y="1833306"/>
            <a:ext cx="914400" cy="914400"/>
          </a:xfrm>
          <a:prstGeom prst="rect">
            <a:avLst/>
          </a:prstGeom>
        </p:spPr>
      </p:pic>
      <p:pic>
        <p:nvPicPr>
          <p:cNvPr id="34" name="Рисунок 33" descr="Интернет">
            <a:extLst>
              <a:ext uri="{FF2B5EF4-FFF2-40B4-BE49-F238E27FC236}">
                <a16:creationId xmlns:a16="http://schemas.microsoft.com/office/drawing/2014/main" id="{0C4474E1-1E93-068E-68FC-8FEDD92411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2924" y="5624512"/>
            <a:ext cx="914400" cy="9144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308F484-864C-0DE5-E2B5-E58D2E5FE2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02352" y="2747706"/>
            <a:ext cx="5048250" cy="405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31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17B7761-B03E-4DAE-F72F-29EDA7EA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199E862-15CD-2B3A-9474-3D1185DE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13</a:t>
            </a:fld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C6F65B-E63E-ABF5-F388-8C752620CDD6}"/>
              </a:ext>
            </a:extLst>
          </p:cNvPr>
          <p:cNvSpPr/>
          <p:nvPr/>
        </p:nvSpPr>
        <p:spPr>
          <a:xfrm>
            <a:off x="0" y="1084878"/>
            <a:ext cx="6095999" cy="58166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effectLst/>
              <a:latin typeface="Helvetica" pitchFamily="2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642800AE-68DD-F852-67B0-3ACDE817095D}"/>
              </a:ext>
            </a:extLst>
          </p:cNvPr>
          <p:cNvSpPr/>
          <p:nvPr/>
        </p:nvSpPr>
        <p:spPr>
          <a:xfrm>
            <a:off x="0" y="25400"/>
            <a:ext cx="6096000" cy="1041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Социальный эффект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C8A0D-3797-E1D1-FFEB-FFC0B00C48A4}"/>
              </a:ext>
            </a:extLst>
          </p:cNvPr>
          <p:cNvSpPr txBox="1"/>
          <p:nvPr/>
        </p:nvSpPr>
        <p:spPr>
          <a:xfrm>
            <a:off x="915066" y="1377888"/>
            <a:ext cx="3522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4"/>
                </a:solidFill>
                <a:latin typeface="+mj-lt"/>
              </a:rPr>
              <a:t>Создание</a:t>
            </a:r>
            <a:r>
              <a:rPr lang="ru-RU" dirty="0"/>
              <a:t> </a:t>
            </a:r>
            <a:r>
              <a:rPr lang="ru-RU" sz="2000" dirty="0">
                <a:solidFill>
                  <a:schemeClr val="accent4"/>
                </a:solidFill>
                <a:latin typeface="+mj-lt"/>
              </a:rPr>
              <a:t>новой платформы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BECF66-5945-7C96-F8FF-FC9E3896F875}"/>
              </a:ext>
            </a:extLst>
          </p:cNvPr>
          <p:cNvSpPr txBox="1"/>
          <p:nvPr/>
        </p:nvSpPr>
        <p:spPr>
          <a:xfrm>
            <a:off x="816992" y="3043042"/>
            <a:ext cx="3482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4"/>
                </a:solidFill>
                <a:latin typeface="+mj-lt"/>
              </a:rPr>
              <a:t>Привлечение специалистов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95C9DE-9A4F-2E0B-B78E-420E7F84B3D4}"/>
              </a:ext>
            </a:extLst>
          </p:cNvPr>
          <p:cNvSpPr txBox="1"/>
          <p:nvPr/>
        </p:nvSpPr>
        <p:spPr>
          <a:xfrm>
            <a:off x="1686977" y="4962911"/>
            <a:ext cx="1890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4"/>
                </a:solidFill>
                <a:latin typeface="+mj-lt"/>
              </a:rPr>
              <a:t>Развитие </a:t>
            </a:r>
            <a:r>
              <a:rPr lang="en-US" sz="2000" dirty="0">
                <a:solidFill>
                  <a:schemeClr val="accent4"/>
                </a:solidFill>
                <a:latin typeface="+mj-lt"/>
              </a:rPr>
              <a:t>IT </a:t>
            </a:r>
            <a:endParaRPr lang="ru-RU" sz="2000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12" name="Рисунок 11" descr="Робот">
            <a:extLst>
              <a:ext uri="{FF2B5EF4-FFF2-40B4-BE49-F238E27FC236}">
                <a16:creationId xmlns:a16="http://schemas.microsoft.com/office/drawing/2014/main" id="{C0B672A3-F50C-4D6E-0DE4-EFA6C1A9D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3801" y="5538234"/>
            <a:ext cx="1148255" cy="1148255"/>
          </a:xfrm>
          <a:prstGeom prst="rect">
            <a:avLst/>
          </a:prstGeom>
        </p:spPr>
      </p:pic>
      <p:pic>
        <p:nvPicPr>
          <p:cNvPr id="14" name="Рисунок 13" descr="Профессор">
            <a:extLst>
              <a:ext uri="{FF2B5EF4-FFF2-40B4-BE49-F238E27FC236}">
                <a16:creationId xmlns:a16="http://schemas.microsoft.com/office/drawing/2014/main" id="{04CA53A9-9B00-509F-4FFF-06AB35716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9600" y="3572925"/>
            <a:ext cx="1168400" cy="1168400"/>
          </a:xfrm>
          <a:prstGeom prst="rect">
            <a:avLst/>
          </a:prstGeom>
        </p:spPr>
      </p:pic>
      <p:pic>
        <p:nvPicPr>
          <p:cNvPr id="16" name="Рисунок 15" descr="Окно браузера">
            <a:extLst>
              <a:ext uri="{FF2B5EF4-FFF2-40B4-BE49-F238E27FC236}">
                <a16:creationId xmlns:a16="http://schemas.microsoft.com/office/drawing/2014/main" id="{AB80FDC9-C1E6-C250-C08C-96754AB9C2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9600" y="1641817"/>
            <a:ext cx="1168399" cy="116839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47A3CFB-3CAC-0BF9-C22D-2827087600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8001" y="25400"/>
            <a:ext cx="66040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00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 rtlCol="0"/>
          <a:lstStyle/>
          <a:p>
            <a:pPr rtl="0"/>
            <a:r>
              <a:rPr lang="ru-RU"/>
              <a:t>Стратегия развития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9D3978D-6E02-4F15-83B3-400CCE09A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Планы расширения в будущем</a:t>
            </a:r>
          </a:p>
          <a:p>
            <a:pPr rtl="0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7280" y="2458260"/>
            <a:ext cx="3200400" cy="731520"/>
          </a:xfr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rtl="0"/>
            <a:r>
              <a:rPr lang="ru-RU" dirty="0"/>
              <a:t>Май 24ГГ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EDF55437-A2E9-41B0-8902-7FB8BCD863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0">
            <a:normAutofit/>
          </a:bodyPr>
          <a:lstStyle/>
          <a:p>
            <a:pPr rtl="0"/>
            <a:r>
              <a:rPr lang="ru-RU"/>
              <a:t>Выпуск продукта для участников верхнего уровня, чтобы помочь в формировании продукта</a:t>
            </a:r>
          </a:p>
          <a:p>
            <a:pPr rtl="0"/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9F96FB0A-2A02-4DFB-8C70-412D8DF11C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25274" y="2458260"/>
            <a:ext cx="3200400" cy="731520"/>
          </a:xfr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txBody>
          <a:bodyPr rtlCol="0"/>
          <a:lstStyle/>
          <a:p>
            <a:pPr rtl="0"/>
            <a:r>
              <a:rPr lang="ru-RU" dirty="0"/>
              <a:t>Октябрь 24ГГ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CB78CA3E-425A-49FC-8D99-4000609FED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rtlCol="0" anchor="t" anchorCtr="1">
            <a:normAutofit/>
          </a:bodyPr>
          <a:lstStyle/>
          <a:p>
            <a:pPr rtl="0"/>
            <a:r>
              <a:rPr lang="ru-RU"/>
              <a:t>Выпуск продукта для общедоступного использования с отслеживанием пресс-релизов и социальных сетей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5D2ED3F-4593-4DAA-83A4-953C35F622C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53269" y="2458260"/>
            <a:ext cx="3200400" cy="731520"/>
          </a:xfr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txBody>
          <a:bodyPr rtlCol="0"/>
          <a:lstStyle/>
          <a:p>
            <a:pPr rtl="0"/>
            <a:r>
              <a:rPr lang="ru-RU" dirty="0" err="1"/>
              <a:t>Дкабрь</a:t>
            </a:r>
            <a:r>
              <a:rPr lang="ru-RU" dirty="0"/>
              <a:t> 25ГГ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0A0B0A1D-F3E2-4CA5-BB2D-285AB09BB4B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rtlCol="0" anchor="t" anchorCtr="1"/>
          <a:lstStyle/>
          <a:p>
            <a:pPr rtl="0"/>
            <a:r>
              <a:rPr lang="ru-RU" dirty="0"/>
              <a:t>Сбор отзывов и изменение дизайна продукта при необходимости</a:t>
            </a:r>
          </a:p>
          <a:p>
            <a:pPr rtl="0"/>
            <a:endParaRPr lang="ru-RU" dirty="0"/>
          </a:p>
        </p:txBody>
      </p:sp>
      <p:sp>
        <p:nvSpPr>
          <p:cNvPr id="99" name="Нижний колонтитул 98">
            <a:extLst>
              <a:ext uri="{FF2B5EF4-FFF2-40B4-BE49-F238E27FC236}">
                <a16:creationId xmlns:a16="http://schemas.microsoft.com/office/drawing/2014/main" id="{40F2CC71-2F3A-4594-B8D9-6343A4E974D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00" name="Номер слайда 99">
            <a:extLst>
              <a:ext uri="{FF2B5EF4-FFF2-40B4-BE49-F238E27FC236}">
                <a16:creationId xmlns:a16="http://schemas.microsoft.com/office/drawing/2014/main" id="{D7EF088D-A6D8-4DA5-AD4D-5221E33569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071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ru-RU"/>
              <a:t>Двухлетний план действий</a:t>
            </a:r>
          </a:p>
        </p:txBody>
      </p:sp>
      <p:sp>
        <p:nvSpPr>
          <p:cNvPr id="11" name="Год">
            <a:extLst>
              <a:ext uri="{FF2B5EF4-FFF2-40B4-BE49-F238E27FC236}">
                <a16:creationId xmlns:a16="http://schemas.microsoft.com/office/drawing/2014/main" id="{44D29552-2F85-4F4F-9B7F-B79798681FB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4400" y="4292468"/>
            <a:ext cx="731520" cy="457200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2</a:t>
            </a:r>
            <a:r>
              <a:rPr lang="en-US" dirty="0"/>
              <a:t>5</a:t>
            </a:r>
            <a:r>
              <a:rPr lang="ru-RU" dirty="0"/>
              <a:t>ГГ</a:t>
            </a:r>
          </a:p>
        </p:txBody>
      </p:sp>
      <p:sp>
        <p:nvSpPr>
          <p:cNvPr id="32" name="Текст 31">
            <a:extLst>
              <a:ext uri="{FF2B5EF4-FFF2-40B4-BE49-F238E27FC236}">
                <a16:creationId xmlns:a16="http://schemas.microsoft.com/office/drawing/2014/main" id="{0830F660-D88D-4A5F-8F7C-44B1D5C8E66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2258568" y="2304288"/>
            <a:ext cx="1554480" cy="561975"/>
          </a:xfrm>
        </p:spPr>
        <p:txBody>
          <a:bodyPr tIns="0" rtlCol="0">
            <a:normAutofit/>
          </a:bodyPr>
          <a:lstStyle/>
          <a:p>
            <a:pPr rtl="0"/>
            <a:r>
              <a:rPr lang="ru-RU" dirty="0"/>
              <a:t>Черновые схемы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6861FF3-B902-4DEC-B46D-0F2E499C51C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4399" y="3354712"/>
            <a:ext cx="731520" cy="457200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24ГГ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5941AA2-C85B-41A7-9264-A0C66F3293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65960" y="3502152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/>
              <a:t>ЯНВ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C4BD3D3-C7A9-46F1-8ED8-AB8D1BB8926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53880" y="3502152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/>
              <a:t>ФЕВ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873EDDDB-6509-4407-BA35-232AAF9F198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41800" y="3502152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/>
              <a:t>МАР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A33A061F-AC2A-4E3F-B448-DC6FEC307A5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29720" y="3502152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/>
              <a:t>АПР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FAC81818-8260-4E49-9FCC-569FDE30B0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17640" y="3502152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/>
              <a:t>МАЙ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1FD068B-6917-4C40-B40D-5F7B670EA7B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905560" y="3502152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/>
              <a:t>ИЮН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EEAE71AD-30AF-4021-B577-B686EC6DA3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693480" y="3502152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/>
              <a:t>ИЮЛ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D8E5FFBE-125E-43C8-A66E-DE8D2FE7AF3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481400" y="3502152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/>
              <a:t>АВГ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209F81D-5EC6-4D97-B0C2-AC00081AB1A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269320" y="3502152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/>
              <a:t>СЕН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4A477EE3-A17C-4158-91E8-03A401BE96C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57240" y="3502152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/>
              <a:t>ОКТ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C477818B-3CAB-4A39-939D-99E98D2EE68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845160" y="3502152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/>
              <a:t>НОЯ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A7907FC8-DAAF-4896-A2B1-C173BF2FAE6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633085" y="3502152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/>
              <a:t>ДЕК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FEC65619-A68A-4D21-9D17-40F8692EF19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969915" y="4425696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/>
              <a:t>ЯНВ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9C4CCA5-A2BE-4897-994D-9B1669D69FD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757602" y="4425696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/>
              <a:t>ФЕВ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0C5FD452-DC3E-4D62-B19B-0A79E604A8A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545289" y="4425696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/>
              <a:t>МАР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96D290B2-F312-4D9A-96C7-D40523406AC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332976" y="4425696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/>
              <a:t>АПР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80E52477-0BA9-471B-B2C2-F1A03FCF188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120663" y="4425696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/>
              <a:t>МАЙ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70D1D022-03FA-47E6-8430-252C6D5B4C4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908350" y="4425696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/>
              <a:t>ИЮН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FA7483FC-7290-41B1-B371-ECA1174519D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696037" y="4425696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/>
              <a:t>ИЮЛ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D149E385-DCE9-4DC9-8F0A-F8BAF02D979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483724" y="4425696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/>
              <a:t>АВГ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B7A506EE-32D5-4685-97A6-8FDFEF238C4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271411" y="4425696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/>
              <a:t>СЕН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1787EDAC-5EAB-4A0D-9BD2-D6E9FD0B26A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059098" y="4425696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/>
              <a:t>ОКТ</a:t>
            </a:r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E80CB353-63CA-4305-9748-807B6905DBFF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9846785" y="4425696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/>
              <a:t>НОЯ</a:t>
            </a:r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id="{1B52C010-5159-4F61-821F-E73647E7C06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0634472" y="4425696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/>
              <a:t>ДЕК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35BD6B-402B-4987-9FCE-9A6924EE2F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59ECD5-0EAD-48D0-B30B-16305BC106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15</a:t>
            </a:fld>
            <a:endParaRPr lang="ru-RU"/>
          </a:p>
        </p:txBody>
      </p:sp>
      <p:sp>
        <p:nvSpPr>
          <p:cNvPr id="38" name="Текст 31">
            <a:extLst>
              <a:ext uri="{FF2B5EF4-FFF2-40B4-BE49-F238E27FC236}">
                <a16:creationId xmlns:a16="http://schemas.microsoft.com/office/drawing/2014/main" id="{607DCFEC-829E-4B9D-9E7F-72EDD3917269}"/>
              </a:ext>
            </a:extLst>
          </p:cNvPr>
          <p:cNvSpPr txBox="1">
            <a:spLocks/>
          </p:cNvSpPr>
          <p:nvPr/>
        </p:nvSpPr>
        <p:spPr>
          <a:xfrm>
            <a:off x="4540250" y="2304288"/>
            <a:ext cx="1793875" cy="561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1100">
                <a:latin typeface="Times New Roman" panose="02020603050405020304" pitchFamily="18" charset="0"/>
              </a:rPr>
              <a:t>Проверка в фокус-группах</a:t>
            </a:r>
          </a:p>
        </p:txBody>
      </p:sp>
      <p:sp>
        <p:nvSpPr>
          <p:cNvPr id="34" name="Текст 31">
            <a:extLst>
              <a:ext uri="{FF2B5EF4-FFF2-40B4-BE49-F238E27FC236}">
                <a16:creationId xmlns:a16="http://schemas.microsoft.com/office/drawing/2014/main" id="{7FB66D8F-42FB-4D6F-B5C7-E8A2704C4D5D}"/>
              </a:ext>
            </a:extLst>
          </p:cNvPr>
          <p:cNvSpPr txBox="1">
            <a:spLocks/>
          </p:cNvSpPr>
          <p:nvPr/>
        </p:nvSpPr>
        <p:spPr>
          <a:xfrm>
            <a:off x="9982200" y="5269199"/>
            <a:ext cx="1793875" cy="561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1100" dirty="0">
                <a:latin typeface="Times New Roman" panose="02020603050405020304" pitchFamily="18" charset="0"/>
              </a:rPr>
              <a:t>Сбор отзывов</a:t>
            </a:r>
          </a:p>
        </p:txBody>
      </p:sp>
      <p:sp>
        <p:nvSpPr>
          <p:cNvPr id="40" name="Текст 31">
            <a:extLst>
              <a:ext uri="{FF2B5EF4-FFF2-40B4-BE49-F238E27FC236}">
                <a16:creationId xmlns:a16="http://schemas.microsoft.com/office/drawing/2014/main" id="{0322F7C2-6007-4413-B0AC-012350267DE3}"/>
              </a:ext>
            </a:extLst>
          </p:cNvPr>
          <p:cNvSpPr txBox="1">
            <a:spLocks/>
          </p:cNvSpPr>
          <p:nvPr/>
        </p:nvSpPr>
        <p:spPr>
          <a:xfrm>
            <a:off x="2152214" y="5230368"/>
            <a:ext cx="1793875" cy="561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1100">
                <a:latin typeface="Times New Roman" panose="02020603050405020304" pitchFamily="18" charset="0"/>
                <a:cs typeface="Calibri Light"/>
              </a:rPr>
              <a:t>Тестирование дизайна</a:t>
            </a:r>
          </a:p>
        </p:txBody>
      </p:sp>
      <p:sp>
        <p:nvSpPr>
          <p:cNvPr id="42" name="Текст 31">
            <a:extLst>
              <a:ext uri="{FF2B5EF4-FFF2-40B4-BE49-F238E27FC236}">
                <a16:creationId xmlns:a16="http://schemas.microsoft.com/office/drawing/2014/main" id="{98DDA43F-34CF-4E57-97F0-535BCBD8A38F}"/>
              </a:ext>
            </a:extLst>
          </p:cNvPr>
          <p:cNvSpPr txBox="1">
            <a:spLocks/>
          </p:cNvSpPr>
          <p:nvPr/>
        </p:nvSpPr>
        <p:spPr>
          <a:xfrm>
            <a:off x="6119953" y="5226571"/>
            <a:ext cx="1793875" cy="561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1100">
                <a:solidFill>
                  <a:schemeClr val="tx1"/>
                </a:solidFill>
                <a:latin typeface="Times New Roman" panose="02020603050405020304" pitchFamily="18" charset="0"/>
              </a:rPr>
              <a:t>Запуск дизайна</a:t>
            </a:r>
          </a:p>
        </p:txBody>
      </p:sp>
      <p:sp>
        <p:nvSpPr>
          <p:cNvPr id="36" name="Текст 31">
            <a:extLst>
              <a:ext uri="{FF2B5EF4-FFF2-40B4-BE49-F238E27FC236}">
                <a16:creationId xmlns:a16="http://schemas.microsoft.com/office/drawing/2014/main" id="{FD461938-72FB-4E5D-80CD-DE5F3EE1D5AE}"/>
              </a:ext>
            </a:extLst>
          </p:cNvPr>
          <p:cNvSpPr txBox="1">
            <a:spLocks/>
          </p:cNvSpPr>
          <p:nvPr/>
        </p:nvSpPr>
        <p:spPr>
          <a:xfrm>
            <a:off x="8558480" y="2215864"/>
            <a:ext cx="1793875" cy="561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1100" dirty="0">
                <a:latin typeface="Times New Roman" panose="02020603050405020304" pitchFamily="18" charset="0"/>
              </a:rPr>
              <a:t>Доставка клиенту</a:t>
            </a: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6A60E3F7-029A-49BA-81A4-C0D9B4670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48000" y="2571750"/>
            <a:ext cx="0" cy="85725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0C63CB3E-25F3-4384-8C96-BB924FA53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10958462" y="4663440"/>
            <a:ext cx="0" cy="85725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F2E3DEF9-3B41-4091-B0CB-B5BCCCC48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36095" y="2570877"/>
            <a:ext cx="0" cy="85725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9F9EC6C0-1013-478D-9D38-F5E0A03C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3048000" y="4663440"/>
            <a:ext cx="0" cy="85725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5E1C21F-EF32-4CA2-BCB8-D7FA7A59B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78775" y="2570877"/>
            <a:ext cx="0" cy="85725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000161CD-EB22-4A39-B831-F62D3980F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7018907" y="4659106"/>
            <a:ext cx="0" cy="85725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B958DBC-6B5C-6450-7D4E-2FE321E6E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45919" y="2585275"/>
            <a:ext cx="0" cy="85725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Текст 31">
            <a:extLst>
              <a:ext uri="{FF2B5EF4-FFF2-40B4-BE49-F238E27FC236}">
                <a16:creationId xmlns:a16="http://schemas.microsoft.com/office/drawing/2014/main" id="{4C5826A0-4AAE-120C-E4A4-D590299A3277}"/>
              </a:ext>
            </a:extLst>
          </p:cNvPr>
          <p:cNvSpPr txBox="1">
            <a:spLocks/>
          </p:cNvSpPr>
          <p:nvPr/>
        </p:nvSpPr>
        <p:spPr>
          <a:xfrm>
            <a:off x="369151" y="2304288"/>
            <a:ext cx="1554480" cy="561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91440" tIns="0" rIns="91440" bIns="45720" rtlCol="0" anchor="ctr" anchorCtr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360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Разработка базы данных, приложения  и анализ рынка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42F3EF3B-FBA1-D319-1C3C-C6FB95F46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51620" y="2585275"/>
            <a:ext cx="0" cy="85725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Текст 31">
            <a:extLst>
              <a:ext uri="{FF2B5EF4-FFF2-40B4-BE49-F238E27FC236}">
                <a16:creationId xmlns:a16="http://schemas.microsoft.com/office/drawing/2014/main" id="{E0E521BF-987C-E69B-C7EE-D240683B944B}"/>
              </a:ext>
            </a:extLst>
          </p:cNvPr>
          <p:cNvSpPr txBox="1">
            <a:spLocks/>
          </p:cNvSpPr>
          <p:nvPr/>
        </p:nvSpPr>
        <p:spPr>
          <a:xfrm>
            <a:off x="6593853" y="2289889"/>
            <a:ext cx="1554480" cy="561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91440" tIns="0" rIns="91440" bIns="45720" rtlCol="0" anchor="ctr" anchorCtr="0">
            <a:normAutofit fontScale="925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360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Работа с поставщиками, монетизация </a:t>
            </a:r>
          </a:p>
        </p:txBody>
      </p:sp>
    </p:spTree>
    <p:extLst>
      <p:ext uri="{BB962C8B-B14F-4D97-AF65-F5344CB8AC3E}">
        <p14:creationId xmlns:p14="http://schemas.microsoft.com/office/powerpoint/2010/main" val="2952220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9">
            <a:extLst>
              <a:ext uri="{FF2B5EF4-FFF2-40B4-BE49-F238E27FC236}">
                <a16:creationId xmlns:a16="http://schemas.microsoft.com/office/drawing/2014/main" id="{F6E0C67A-8733-4F90-8BC5-65C93FF78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432715"/>
              </p:ext>
            </p:extLst>
          </p:nvPr>
        </p:nvGraphicFramePr>
        <p:xfrm>
          <a:off x="838200" y="1685925"/>
          <a:ext cx="10515600" cy="409229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738120">
                  <a:extLst>
                    <a:ext uri="{9D8B030D-6E8A-4147-A177-3AD203B41FA5}">
                      <a16:colId xmlns:a16="http://schemas.microsoft.com/office/drawing/2014/main" val="3446012419"/>
                    </a:ext>
                  </a:extLst>
                </a:gridCol>
                <a:gridCol w="1468120">
                  <a:extLst>
                    <a:ext uri="{9D8B030D-6E8A-4147-A177-3AD203B41FA5}">
                      <a16:colId xmlns:a16="http://schemas.microsoft.com/office/drawing/2014/main" val="405264639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93535279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1826348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35153012"/>
                    </a:ext>
                  </a:extLst>
                </a:gridCol>
              </a:tblGrid>
              <a:tr h="314792">
                <a:tc>
                  <a:txBody>
                    <a:bodyPr/>
                    <a:lstStyle/>
                    <a:p>
                      <a:pPr algn="l" rtl="0" fontAlgn="b"/>
                      <a:endParaRPr lang="ru-RU" sz="14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Год 1</a:t>
                      </a:r>
                      <a:endParaRPr lang="ru-RU" sz="14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Год 2</a:t>
                      </a:r>
                      <a:endParaRPr lang="ru-RU" sz="14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Год 3</a:t>
                      </a:r>
                      <a:endParaRPr lang="ru-RU" sz="14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773105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Доходы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142911372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Пользователи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10 000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50 000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100 000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543393929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ru-RU" sz="14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Продажи</a:t>
                      </a:r>
                      <a:endParaRPr lang="ru-RU" sz="1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750 000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4 000 000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9 000 000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5711469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ru-RU" sz="14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Средняя цена продажи</a:t>
                      </a:r>
                      <a:endParaRPr lang="ru-RU" sz="1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98944196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ru-RU" sz="14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Доход при 15 %</a:t>
                      </a:r>
                      <a:endParaRPr lang="ru-RU" sz="1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862 500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4 600 000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10 350 000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61606819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Валовая прибыль</a:t>
                      </a:r>
                      <a:endParaRPr lang="ru-RU" sz="14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862 500</a:t>
                      </a:r>
                      <a:endParaRPr lang="ru-RU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4 600 000</a:t>
                      </a:r>
                      <a:endParaRPr lang="ru-RU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10 350 000</a:t>
                      </a:r>
                      <a:endParaRPr lang="ru-RU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5120011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Расходы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41422160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pPr marL="457200" lvl="1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ru-RU" sz="14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Продажи и маркетинг</a:t>
                      </a:r>
                      <a:endParaRPr lang="ru-RU" sz="1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562 500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1 000 500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5 200 000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70 %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62407092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pPr marL="457200" lvl="1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ru-RU" sz="14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Обслуживание клиентов</a:t>
                      </a:r>
                      <a:endParaRPr lang="ru-RU" sz="1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687 500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987 500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1 100 000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10 %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06368409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pPr marL="457200" lvl="1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ru-RU" sz="14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Разработка продукта</a:t>
                      </a:r>
                      <a:endParaRPr lang="ru-RU" sz="1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562 500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752 500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900 000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5 %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79688327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pPr marL="457200" lvl="1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ru-RU" sz="14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Исследования</a:t>
                      </a:r>
                      <a:endParaRPr lang="ru-RU" sz="1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281 250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481 250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520 000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2 %</a:t>
                      </a:r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13433075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Общие расходы</a:t>
                      </a:r>
                      <a:endParaRPr lang="ru-RU" sz="14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7 593 750</a:t>
                      </a:r>
                      <a:endParaRPr lang="ru-RU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3 161 750</a:t>
                      </a:r>
                      <a:endParaRPr lang="ru-RU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7 720 000</a:t>
                      </a:r>
                      <a:endParaRPr lang="ru-RU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01145645"/>
                  </a:ext>
                </a:extLst>
              </a:tr>
            </a:tbl>
          </a:graphicData>
        </a:graphic>
      </p:graphicFrame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B1B29E87-9C2C-400B-834D-4E4BD6E9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ru-RU"/>
              <a:t>Финансы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4FB3B5-03CE-4FAD-B187-3DA70C0E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AA017A-FC75-4E6D-B15A-F3163642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997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FCD75-8F6A-F7FE-1B0E-492A423C1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Знакомство с командой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19D54E-5AB1-EFB8-00F0-104CD6CFAE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ru-RU" sz="3200" b="1" dirty="0"/>
              <a:t>Екатерина</a:t>
            </a:r>
            <a:r>
              <a:rPr lang="ru-RU" sz="3200" dirty="0"/>
              <a:t> </a:t>
            </a:r>
            <a:r>
              <a:rPr lang="ru-RU" sz="3200" b="1" dirty="0"/>
              <a:t>Максимова</a:t>
            </a:r>
          </a:p>
          <a:p>
            <a:pPr marL="342900" indent="-342900">
              <a:lnSpc>
                <a:spcPct val="170000"/>
              </a:lnSpc>
              <a:buFont typeface="Wingdings" pitchFamily="2" charset="2"/>
              <a:buChar char="v"/>
            </a:pPr>
            <a:r>
              <a:rPr lang="ru-RU" sz="3200" dirty="0"/>
              <a:t>Лидер </a:t>
            </a:r>
          </a:p>
          <a:p>
            <a:pPr marL="342900" indent="-342900">
              <a:lnSpc>
                <a:spcPct val="170000"/>
              </a:lnSpc>
              <a:buFont typeface="Wingdings" pitchFamily="2" charset="2"/>
              <a:buChar char="v"/>
            </a:pPr>
            <a:r>
              <a:rPr lang="ru-RU" sz="3200" dirty="0" err="1"/>
              <a:t>Инноватор</a:t>
            </a:r>
            <a:endParaRPr lang="ru-RU" sz="3200" dirty="0"/>
          </a:p>
          <a:p>
            <a:pPr marL="342900" indent="-342900">
              <a:lnSpc>
                <a:spcPct val="170000"/>
              </a:lnSpc>
              <a:buFont typeface="Wingdings" pitchFamily="2" charset="2"/>
              <a:buChar char="v"/>
            </a:pPr>
            <a:r>
              <a:rPr lang="ru-RU" sz="3200" dirty="0"/>
              <a:t>Создатель идеи 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400" dirty="0"/>
          </a:p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34E33-7749-40A4-AE8E-9E66FD281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DBA8E4-DFFC-64D4-A105-15F5E40E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17</a:t>
            </a:fld>
            <a:endParaRPr lang="ru-RU" noProof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D5CC5AF-4EBF-E380-0888-49FCBF1853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5655" b="5655"/>
          <a:stretch>
            <a:fillRect/>
          </a:stretch>
        </p:blipFill>
        <p:spPr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775702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/>
          <a:p>
            <a:pPr rtl="0"/>
            <a:r>
              <a:rPr lang="ru-RU"/>
              <a:t>Сводка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4BBEAF-B516-45F4-9EF6-A9F6511158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dirty="0"/>
              <a:t>Считаем, что свое дело надо выполнять на 110 %. Используя архитектуру данных нового поколения, мы помогаем людям виртуально управлять своим образом жизни, облегчая процессы подбора и приготовления пищи, соответствующей диетическим и </a:t>
            </a:r>
            <a:r>
              <a:rPr lang="ru-RU" dirty="0" err="1"/>
              <a:t>здоровотворным</a:t>
            </a:r>
            <a:r>
              <a:rPr lang="ru-RU" dirty="0"/>
              <a:t> </a:t>
            </a:r>
            <a:r>
              <a:rPr lang="ru-RU"/>
              <a:t>требованиям людей. 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ABA2FA-E564-482C-835A-F210D37E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1EA141-3C56-48C9-B1FB-183C363C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18</a:t>
            </a:fld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78ED01-328A-F862-30AB-A9AB792821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846" b="38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0173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/>
          <a:lstStyle/>
          <a:p>
            <a:pPr rtl="0"/>
            <a:r>
              <a:rPr lang="ru-RU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/>
          <a:lstStyle/>
          <a:p>
            <a:pPr rtl="0"/>
            <a:r>
              <a:rPr lang="ru-RU" dirty="0"/>
              <a:t>Максимова Екатерина</a:t>
            </a:r>
          </a:p>
          <a:p>
            <a:pPr rtl="0"/>
            <a:r>
              <a:rPr lang="ru-RU" dirty="0"/>
              <a:t>+7 (910) 744 65-59</a:t>
            </a:r>
          </a:p>
          <a:p>
            <a:pPr rtl="0"/>
            <a:r>
              <a:rPr lang="en-US" dirty="0"/>
              <a:t>ekaterina.maksimova04</a:t>
            </a:r>
            <a:r>
              <a:rPr lang="ru-RU" dirty="0"/>
              <a:t>@</a:t>
            </a:r>
            <a:r>
              <a:rPr lang="en-US" dirty="0" err="1"/>
              <a:t>mail.ru</a:t>
            </a:r>
            <a:endParaRPr lang="ru-RU" dirty="0"/>
          </a:p>
          <a:p>
            <a:pPr rtl="0"/>
            <a:endParaRPr lang="ru-RU" dirty="0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E458DEBB-751A-4BD3-9B01-ED88C97E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9003F562-A29C-45D7-86BC-706CBD6A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19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704EF0-5015-CEB0-0968-2F696C03DB4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3503" b="13503"/>
          <a:stretch>
            <a:fillRect/>
          </a:stretch>
        </p:blipFill>
        <p:spPr/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FADC8F5-2A19-09E7-F76B-7B549A8CEF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1469" r="114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/>
          <a:p>
            <a:pPr rtl="0"/>
            <a:r>
              <a:rPr lang="ru-RU" dirty="0"/>
              <a:t>О </a:t>
            </a:r>
            <a:r>
              <a:rPr lang="ru-RU" dirty="0">
                <a:latin typeface="+mj-lt"/>
              </a:rPr>
              <a:t>нас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7"/>
            <a:ext cx="7287768" cy="2085467"/>
          </a:xfrm>
        </p:spPr>
        <p:txBody>
          <a:bodyPr rtlCol="0">
            <a:normAutofit/>
          </a:bodyPr>
          <a:lstStyle/>
          <a:p>
            <a:pPr rtl="0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Мы предлагаем приложения, которое позволяет загружать обычные рецепты и автоматически адаптировать их под конкретный протокол питания и индивидуальные особенности каждого пользователя. Мы помогаем людям питаться вкусно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и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альтернативно.  </a:t>
            </a:r>
            <a:endParaRPr lang="ru-RU" sz="18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F5D7BD-572D-6C25-96A1-80A37AB286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2621" b="326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339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/>
          <a:p>
            <a:pPr rtl="0"/>
            <a:r>
              <a:rPr lang="ru-RU"/>
              <a:t>Проблема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1780" y="1592922"/>
            <a:ext cx="4114800" cy="457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Рыночный разрыв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B6091E26-6697-4FFA-91DC-FF5001DDE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5420" y="1588538"/>
            <a:ext cx="4114800" cy="457200"/>
          </a:xfrm>
        </p:spPr>
        <p:txBody>
          <a:bodyPr rtlCol="0" anchor="b"/>
          <a:lstStyle/>
          <a:p>
            <a:pPr rtl="0"/>
            <a:r>
              <a:rPr lang="ru-RU" dirty="0"/>
              <a:t>Финансы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160FC76B-FDDE-4574-85B7-495FBA6F90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1780" y="2004085"/>
            <a:ext cx="4114800" cy="914400"/>
          </a:xfrm>
        </p:spPr>
        <p:txBody>
          <a:bodyPr rtlCol="0"/>
          <a:lstStyle/>
          <a:p>
            <a:pPr rtl="0"/>
            <a:r>
              <a:rPr lang="ru-RU" dirty="0"/>
              <a:t>Лишь некоторые продукты на рынке могут конкурировать с нами в продвижении ЗОЖ и помощи людям. 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8BF88255-7F56-4B30-96C2-60927A377B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6104" y="2063646"/>
            <a:ext cx="4501650" cy="1227778"/>
          </a:xfrm>
        </p:spPr>
        <p:txBody>
          <a:bodyPr rtlCol="0"/>
          <a:lstStyle/>
          <a:p>
            <a:pPr rtl="0"/>
            <a:r>
              <a:rPr lang="ru-RU" dirty="0"/>
              <a:t>Россияне тратят на покупку продуктов питания в месяц в основном составляют от 6000 до 30 тысяч рублей.  Обычно покупка альтернативного питания значительно увеличивает расходы. 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D32255BC-C6D7-45F4-AA99-1EBC2D1ABC4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08692" y="3171491"/>
            <a:ext cx="4114800" cy="457200"/>
          </a:xfrm>
        </p:spPr>
        <p:txBody>
          <a:bodyPr rtlCol="0"/>
          <a:lstStyle/>
          <a:p>
            <a:pPr rtl="0"/>
            <a:r>
              <a:rPr lang="ru-RU" dirty="0"/>
              <a:t>Клиенты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95C519DA-06A3-4391-AAF4-8C7122770C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96104" y="3497799"/>
            <a:ext cx="4114800" cy="457200"/>
          </a:xfrm>
        </p:spPr>
        <p:txBody>
          <a:bodyPr rtlCol="0"/>
          <a:lstStyle/>
          <a:p>
            <a:pPr rtl="0"/>
            <a:r>
              <a:rPr lang="ru-RU" dirty="0"/>
              <a:t>Затраты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4A05B1DF-9A99-47CA-BA3D-7881266BCC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01780" y="3554696"/>
            <a:ext cx="4114800" cy="1370941"/>
          </a:xfrm>
        </p:spPr>
        <p:txBody>
          <a:bodyPr rtlCol="0"/>
          <a:lstStyle/>
          <a:p>
            <a:pPr rtl="0"/>
            <a:r>
              <a:rPr lang="ru-RU" dirty="0"/>
              <a:t>Более 60% россиян относятся к группам, которые поддерживают правильное питание и ЗОЖ. За последние два года свое питание пересмотрели 30 %  населения, столкнувшись с проблемами со здоровьем. Теперь они вынуждены придерживаться протоколов питания. 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B1A13A6-E2A0-4091-A4B3-A50F0962D1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96104" y="3970757"/>
            <a:ext cx="4114800" cy="1370940"/>
          </a:xfrm>
        </p:spPr>
        <p:txBody>
          <a:bodyPr rtlCol="0"/>
          <a:lstStyle/>
          <a:p>
            <a:pPr rtl="0"/>
            <a:r>
              <a:rPr lang="ru-RU" dirty="0"/>
              <a:t>В России более 75% населения имеют проблемы со здоровьем. Они затрачивают огромные средства на лекарства, хотя большинство проблем можно решить поменяв свой образ жизни. </a:t>
            </a:r>
          </a:p>
        </p:txBody>
      </p:sp>
      <p:sp>
        <p:nvSpPr>
          <p:cNvPr id="45" name="Нижний колонтитул 44">
            <a:extLst>
              <a:ext uri="{FF2B5EF4-FFF2-40B4-BE49-F238E27FC236}">
                <a16:creationId xmlns:a16="http://schemas.microsoft.com/office/drawing/2014/main" id="{6F1B995D-1532-48CE-A2C5-425EE177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46" name="Номер слайда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297DB7-0E21-F157-9779-190C3727A6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3342" b="433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441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 rtlCol="0"/>
          <a:lstStyle/>
          <a:p>
            <a:pPr rtl="0"/>
            <a:r>
              <a:rPr lang="ru-RU"/>
              <a:t>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691640"/>
            <a:ext cx="3931920" cy="338328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ru-RU"/>
              <a:t>Устранение разрыва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B1D29FD-175B-4836-A202-052373FB43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2093976"/>
            <a:ext cx="5131942" cy="530352"/>
          </a:xfrm>
        </p:spPr>
        <p:txBody>
          <a:bodyPr rtlCol="0"/>
          <a:lstStyle/>
          <a:p>
            <a:pPr rtl="0"/>
            <a:r>
              <a:rPr lang="ru-RU"/>
              <a:t>Наш продукт упрощает жизнь клиентов, и никакие другие продукты на рынке не предлагают схожие функции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8475560-1314-4F6F-B967-DD1987F8FD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2962656"/>
            <a:ext cx="3931920" cy="338328"/>
          </a:xfrm>
        </p:spPr>
        <p:txBody>
          <a:bodyPr rtlCol="0">
            <a:noAutofit/>
          </a:bodyPr>
          <a:lstStyle/>
          <a:p>
            <a:pPr rtl="0"/>
            <a:r>
              <a:rPr lang="ru-RU"/>
              <a:t>Целевая аудитория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EBD5053-EA58-46CE-BE67-4A2A342417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0" y="3310128"/>
            <a:ext cx="4572000" cy="530352"/>
          </a:xfrm>
        </p:spPr>
        <p:txBody>
          <a:bodyPr rtlCol="0"/>
          <a:lstStyle/>
          <a:p>
            <a:pPr rtl="0"/>
            <a:r>
              <a:rPr lang="ru-RU" dirty="0"/>
              <a:t>Поколение </a:t>
            </a:r>
            <a:r>
              <a:rPr lang="en-US" dirty="0"/>
              <a:t>X,,Y,</a:t>
            </a:r>
            <a:r>
              <a:rPr lang="ru-RU" dirty="0" err="1"/>
              <a:t>Z</a:t>
            </a:r>
            <a:r>
              <a:rPr lang="en-US" dirty="0"/>
              <a:t> </a:t>
            </a:r>
            <a:r>
              <a:rPr lang="ru-RU" dirty="0"/>
              <a:t> (от 1</a:t>
            </a:r>
            <a:r>
              <a:rPr lang="en-US" dirty="0"/>
              <a:t>5 </a:t>
            </a:r>
            <a:r>
              <a:rPr lang="ru-RU" dirty="0"/>
              <a:t>до </a:t>
            </a:r>
            <a:r>
              <a:rPr lang="en-US" dirty="0"/>
              <a:t>60</a:t>
            </a:r>
            <a:r>
              <a:rPr lang="ru-RU" dirty="0"/>
              <a:t> лет)</a:t>
            </a:r>
          </a:p>
        </p:txBody>
      </p:sp>
      <p:sp>
        <p:nvSpPr>
          <p:cNvPr id="91" name="Текст 90">
            <a:extLst>
              <a:ext uri="{FF2B5EF4-FFF2-40B4-BE49-F238E27FC236}">
                <a16:creationId xmlns:a16="http://schemas.microsoft.com/office/drawing/2014/main" id="{68BE0AD2-70B0-4FD7-919D-292F8D4BA7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354" y="3931920"/>
            <a:ext cx="3931920" cy="338328"/>
          </a:xfrm>
        </p:spPr>
        <p:txBody>
          <a:bodyPr rtlCol="0">
            <a:noAutofit/>
          </a:bodyPr>
          <a:lstStyle/>
          <a:p>
            <a:pPr rtl="0"/>
            <a:r>
              <a:rPr lang="ru-RU"/>
              <a:t>Снижение расходов</a:t>
            </a:r>
          </a:p>
        </p:txBody>
      </p:sp>
      <p:sp>
        <p:nvSpPr>
          <p:cNvPr id="106" name="Текст 105">
            <a:extLst>
              <a:ext uri="{FF2B5EF4-FFF2-40B4-BE49-F238E27FC236}">
                <a16:creationId xmlns:a16="http://schemas.microsoft.com/office/drawing/2014/main" id="{37264B0B-A362-43C1-9CC2-2F040CDC16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0354" y="4270248"/>
            <a:ext cx="4572000" cy="530352"/>
          </a:xfrm>
        </p:spPr>
        <p:txBody>
          <a:bodyPr rtlCol="0"/>
          <a:lstStyle/>
          <a:p>
            <a:pPr rtl="0"/>
            <a:r>
              <a:rPr lang="ru-RU" dirty="0"/>
              <a:t>Сокращение расходов на замену продуктов </a:t>
            </a:r>
          </a:p>
          <a:p>
            <a:pPr rtl="0"/>
            <a:endParaRPr lang="ru-RU" dirty="0"/>
          </a:p>
        </p:txBody>
      </p:sp>
      <p:sp>
        <p:nvSpPr>
          <p:cNvPr id="92" name="Текст 91">
            <a:extLst>
              <a:ext uri="{FF2B5EF4-FFF2-40B4-BE49-F238E27FC236}">
                <a16:creationId xmlns:a16="http://schemas.microsoft.com/office/drawing/2014/main" id="{522C2EA6-F6FB-495B-BFC3-7FF9B48BD7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0354" y="4855464"/>
            <a:ext cx="3931920" cy="338328"/>
          </a:xfrm>
        </p:spPr>
        <p:txBody>
          <a:bodyPr rtlCol="0">
            <a:noAutofit/>
          </a:bodyPr>
          <a:lstStyle/>
          <a:p>
            <a:pPr rtl="0"/>
            <a:r>
              <a:rPr lang="ru-RU"/>
              <a:t>Простота использования</a:t>
            </a:r>
          </a:p>
        </p:txBody>
      </p:sp>
      <p:sp>
        <p:nvSpPr>
          <p:cNvPr id="93" name="Текст 92">
            <a:extLst>
              <a:ext uri="{FF2B5EF4-FFF2-40B4-BE49-F238E27FC236}">
                <a16:creationId xmlns:a16="http://schemas.microsoft.com/office/drawing/2014/main" id="{2D351F77-E140-4DAA-A784-D408B3585E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70354" y="5193792"/>
            <a:ext cx="4572000" cy="530352"/>
          </a:xfrm>
        </p:spPr>
        <p:txBody>
          <a:bodyPr rtlCol="0"/>
          <a:lstStyle/>
          <a:p>
            <a:pPr rtl="0"/>
            <a:r>
              <a:rPr lang="ru-RU" dirty="0"/>
              <a:t>Простое и понятное приложение, которое предоставляет клиентам необходимую им целевую информацию</a:t>
            </a:r>
          </a:p>
          <a:p>
            <a:pPr rtl="0"/>
            <a:endParaRPr lang="ru-RU" dirty="0"/>
          </a:p>
        </p:txBody>
      </p:sp>
      <p:sp>
        <p:nvSpPr>
          <p:cNvPr id="35" name="Нижний колонтитул 34">
            <a:extLst>
              <a:ext uri="{FF2B5EF4-FFF2-40B4-BE49-F238E27FC236}">
                <a16:creationId xmlns:a16="http://schemas.microsoft.com/office/drawing/2014/main" id="{2E431F58-579E-4114-AE23-07948460C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36" name="Номер слайда 35">
            <a:extLst>
              <a:ext uri="{FF2B5EF4-FFF2-40B4-BE49-F238E27FC236}">
                <a16:creationId xmlns:a16="http://schemas.microsoft.com/office/drawing/2014/main" id="{AC12BBEE-57EB-45AB-B1F9-947F7072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F85A37-1AFB-8772-E032-861B7CCEFC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5088" r="250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478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1CFAB-A735-4A31-A51D-42FE1F5E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/>
          <a:p>
            <a:pPr rtl="0"/>
            <a:r>
              <a:rPr lang="ru-RU"/>
              <a:t>Обзор продукта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21587F-8DFD-4A31-9931-8A346A92D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2" y="1893053"/>
            <a:ext cx="2286000" cy="457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/>
              <a:t>Уникальный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8183BF95-E7F3-4EE1-B00F-DD0C3874B2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22" y="2368970"/>
            <a:ext cx="2286000" cy="1371600"/>
          </a:xfrm>
        </p:spPr>
        <p:txBody>
          <a:bodyPr rtlCol="0"/>
          <a:lstStyle/>
          <a:p>
            <a:pPr rtl="0"/>
            <a:r>
              <a:rPr lang="ru-RU" dirty="0"/>
              <a:t>Только продукт, специально предназначенный для людей, которые следят за своим здоровьем и питанием. 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CE35F392-E7EE-41F8-98DE-C44067B4577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9917" y="3843877"/>
            <a:ext cx="2286000" cy="457200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Впервые на рынке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413C481E-7E52-4079-A038-14B612438D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17" y="4319794"/>
            <a:ext cx="2286000" cy="1371600"/>
          </a:xfrm>
        </p:spPr>
        <p:txBody>
          <a:bodyPr rtlCol="0"/>
          <a:lstStyle/>
          <a:p>
            <a:pPr rtl="0"/>
            <a:r>
              <a:rPr lang="ru-RU" dirty="0"/>
              <a:t>Первый прекрасно оформленный продукт с отличным стилем и функционалом. </a:t>
            </a:r>
          </a:p>
          <a:p>
            <a:pPr rtl="0"/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8A9BF88-37A2-4295-9121-C40F6B716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7506" y="1893053"/>
            <a:ext cx="2286000" cy="457200"/>
          </a:xfrm>
        </p:spPr>
        <p:txBody>
          <a:bodyPr rtlCol="0">
            <a:normAutofit/>
          </a:bodyPr>
          <a:lstStyle/>
          <a:p>
            <a:pPr rtl="0"/>
            <a:r>
              <a:rPr lang="ru-RU"/>
              <a:t>Протестированный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374AEC8-628D-47F9-86A0-CB3CACB4A8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7506" y="2355956"/>
            <a:ext cx="2286000" cy="1371600"/>
          </a:xfrm>
        </p:spPr>
        <p:txBody>
          <a:bodyPr rtlCol="0"/>
          <a:lstStyle/>
          <a:p>
            <a:pPr rtl="0"/>
            <a:r>
              <a:rPr lang="ru-RU" dirty="0"/>
              <a:t>Проведено тестирование с помощью учащихся университетов из региона. 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F10B5059-BFFF-4CC7-8E57-9456D9CD00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01" y="3843877"/>
            <a:ext cx="2286000" cy="457200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ru-RU" dirty="0"/>
              <a:t>Аутентичный и инновационный 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83D922AF-D51F-457C-A9BE-B8F0999CF0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7501" y="4306780"/>
            <a:ext cx="2286000" cy="1371600"/>
          </a:xfrm>
        </p:spPr>
        <p:txBody>
          <a:bodyPr rtlCol="0"/>
          <a:lstStyle/>
          <a:p>
            <a:pPr rtl="0"/>
            <a:r>
              <a:rPr lang="ru-RU" dirty="0"/>
              <a:t>Разработано с помощью </a:t>
            </a:r>
            <a:r>
              <a:rPr lang="ru-RU" dirty="0" err="1"/>
              <a:t>нутрициологов</a:t>
            </a:r>
            <a:r>
              <a:rPr lang="ru-RU" dirty="0"/>
              <a:t> и диетологов, с применением технологий искусственного интеллекта.  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6FD26-9BAD-4332-95C3-999491DA2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6091DD-F2E6-43D6-BD3D-FDB5B294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8B7404B-D91A-401B-E2E4-D35789BBAD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7943" r="79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018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/>
          <a:p>
            <a:pPr rtl="0"/>
            <a:r>
              <a:rPr lang="ru-RU"/>
              <a:t>Преимущества продукта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dirty="0"/>
              <a:t>Отличный стильный инновационный  продукт</a:t>
            </a:r>
          </a:p>
          <a:p>
            <a:pPr rtl="0"/>
            <a:r>
              <a:rPr lang="ru-RU" noProof="1"/>
              <a:t>Области для взаимодействия в сообществе </a:t>
            </a:r>
          </a:p>
          <a:p>
            <a:pPr rtl="0"/>
            <a:r>
              <a:rPr lang="ru-RU" noProof="1"/>
              <a:t>Помощь пользователям </a:t>
            </a:r>
          </a:p>
          <a:p>
            <a:pPr rtl="0"/>
            <a:r>
              <a:rPr lang="ru-RU" dirty="0"/>
              <a:t>Индивидуальный подход к каждому пользователю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952661-D636-4FDB-9C08-C984DD224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A43E77-83FF-4D98-9F98-E567BE6C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7D871E-B4A2-6536-2452-5ACA95DEE7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5590" b="55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114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719C4229-5B22-4A67-9422-76E6BAAD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112" y="3513220"/>
            <a:ext cx="8682164" cy="1828799"/>
          </a:xfrm>
        </p:spPr>
        <p:txBody>
          <a:bodyPr rtlCol="0" anchor="ctr"/>
          <a:lstStyle/>
          <a:p>
            <a:pPr rtl="0"/>
            <a:r>
              <a:rPr lang="ru-RU"/>
              <a:t>Общие сведения о компании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0E3255-80C3-522D-1E54-5D0EBFA1D7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8178" b="28178"/>
          <a:stretch>
            <a:fillRect/>
          </a:stretch>
        </p:blipFill>
        <p:spPr/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E5D144-4179-23FD-9EF2-6D7D96FB5CFA}"/>
              </a:ext>
            </a:extLst>
          </p:cNvPr>
          <p:cNvSpPr/>
          <p:nvPr/>
        </p:nvSpPr>
        <p:spPr>
          <a:xfrm>
            <a:off x="6096000" y="4056362"/>
            <a:ext cx="5637276" cy="1915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[</a:t>
            </a:r>
            <a:r>
              <a:rPr lang="ru-RU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Основные сведения о компании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376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ru-RU"/>
              <a:t>Бизнес-модель</a:t>
            </a:r>
            <a:endParaRPr lang="ru-RU" dirty="0"/>
          </a:p>
        </p:txBody>
      </p:sp>
      <p:pic>
        <p:nvPicPr>
          <p:cNvPr id="15" name="Рисунок 14" descr="Контур открытой книги">
            <a:extLst>
              <a:ext uri="{FF2B5EF4-FFF2-40B4-BE49-F238E27FC236}">
                <a16:creationId xmlns:a16="http://schemas.microsoft.com/office/drawing/2014/main" id="{F2339599-DDDD-46FB-ADBA-C1F6F40CFE1B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10104" y="1965960"/>
            <a:ext cx="2286000" cy="2286000"/>
          </a:xfr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EAA5988A-CD1B-4E4A-9861-EE187D0B6E6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911096" y="4311688"/>
            <a:ext cx="2286000" cy="360000"/>
          </a:xfrm>
        </p:spPr>
        <p:txBody>
          <a:bodyPr rtlCol="0"/>
          <a:lstStyle/>
          <a:p>
            <a:pPr rtl="0"/>
            <a:r>
              <a:rPr lang="ru-RU"/>
              <a:t>Исследования</a:t>
            </a:r>
            <a:endParaRPr lang="ru-RU" dirty="0"/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A36F47C5-F678-46A9-B786-B6A885C6DFC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11096" y="4773703"/>
            <a:ext cx="2286000" cy="1483258"/>
          </a:xfrm>
        </p:spPr>
        <p:txBody>
          <a:bodyPr rtlCol="0">
            <a:normAutofit fontScale="92500"/>
          </a:bodyPr>
          <a:lstStyle/>
          <a:p>
            <a:pPr rtl="0"/>
            <a:r>
              <a:rPr lang="ru-RU" noProof="1"/>
              <a:t>В основе нашего исследования лежатнаучние исследования, рыночные тенденции и социальные сети</a:t>
            </a:r>
          </a:p>
        </p:txBody>
      </p:sp>
      <p:pic>
        <p:nvPicPr>
          <p:cNvPr id="17" name="Рисунок 16" descr="Контур группы">
            <a:extLst>
              <a:ext uri="{FF2B5EF4-FFF2-40B4-BE49-F238E27FC236}">
                <a16:creationId xmlns:a16="http://schemas.microsoft.com/office/drawing/2014/main" id="{76119B79-7A4D-4487-B5F5-8175243D9256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951917" y="1965960"/>
            <a:ext cx="2286000" cy="2286000"/>
          </a:xfrm>
        </p:spPr>
      </p:pic>
      <p:sp>
        <p:nvSpPr>
          <p:cNvPr id="31" name="Текст 30">
            <a:extLst>
              <a:ext uri="{FF2B5EF4-FFF2-40B4-BE49-F238E27FC236}">
                <a16:creationId xmlns:a16="http://schemas.microsoft.com/office/drawing/2014/main" id="{21C36C88-F184-4C07-A7C9-E06C46A4DFD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956048" y="4311688"/>
            <a:ext cx="2286000" cy="360000"/>
          </a:xfrm>
        </p:spPr>
        <p:txBody>
          <a:bodyPr rtlCol="0"/>
          <a:lstStyle/>
          <a:p>
            <a:pPr rtl="0"/>
            <a:r>
              <a:rPr lang="ru-RU"/>
              <a:t>Аннотация</a:t>
            </a:r>
            <a:endParaRPr lang="ru-RU" dirty="0"/>
          </a:p>
        </p:txBody>
      </p:sp>
      <p:sp>
        <p:nvSpPr>
          <p:cNvPr id="32" name="Текст 31">
            <a:extLst>
              <a:ext uri="{FF2B5EF4-FFF2-40B4-BE49-F238E27FC236}">
                <a16:creationId xmlns:a16="http://schemas.microsoft.com/office/drawing/2014/main" id="{D59803FB-DF8C-4F02-9B45-27AAE8E277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956048" y="4773702"/>
            <a:ext cx="2286000" cy="1483259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ru-RU" noProof="1"/>
              <a:t>Мы считаем, что людям нужны альтернативные рецепты, персонализированные под потребности каждого пользователя</a:t>
            </a:r>
          </a:p>
        </p:txBody>
      </p:sp>
      <p:pic>
        <p:nvPicPr>
          <p:cNvPr id="19" name="Рисунок 18" descr="Контур круговой стрелки">
            <a:extLst>
              <a:ext uri="{FF2B5EF4-FFF2-40B4-BE49-F238E27FC236}">
                <a16:creationId xmlns:a16="http://schemas.microsoft.com/office/drawing/2014/main" id="{3CB47E7C-B154-4810-84C9-C31305D4B934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993730" y="1965960"/>
            <a:ext cx="2286000" cy="2286000"/>
          </a:xfrm>
        </p:spPr>
      </p:pic>
      <p:sp>
        <p:nvSpPr>
          <p:cNvPr id="33" name="Текст 32">
            <a:extLst>
              <a:ext uri="{FF2B5EF4-FFF2-40B4-BE49-F238E27FC236}">
                <a16:creationId xmlns:a16="http://schemas.microsoft.com/office/drawing/2014/main" id="{550B1CB9-4A50-4420-AB99-79FC4314866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91856" y="4311688"/>
            <a:ext cx="2286000" cy="360000"/>
          </a:xfrm>
        </p:spPr>
        <p:txBody>
          <a:bodyPr rtlCol="0"/>
          <a:lstStyle/>
          <a:p>
            <a:pPr rtl="0"/>
            <a:r>
              <a:rPr lang="ru-RU"/>
              <a:t>Дизайн</a:t>
            </a:r>
            <a:endParaRPr lang="ru-RU" dirty="0"/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5B55CC8A-7C02-4FA0-B265-E6C47B9EB53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991856" y="4773703"/>
            <a:ext cx="2286000" cy="1005840"/>
          </a:xfrm>
        </p:spPr>
        <p:txBody>
          <a:bodyPr rtlCol="0"/>
          <a:lstStyle/>
          <a:p>
            <a:pPr rtl="0"/>
            <a:r>
              <a:rPr lang="ru-RU" noProof="1"/>
              <a:t>Минималистичный дизайн и простота в использовании </a:t>
            </a:r>
          </a:p>
        </p:txBody>
      </p:sp>
      <p:sp>
        <p:nvSpPr>
          <p:cNvPr id="85" name="Нижний колонтитул 84">
            <a:extLst>
              <a:ext uri="{FF2B5EF4-FFF2-40B4-BE49-F238E27FC236}">
                <a16:creationId xmlns:a16="http://schemas.microsoft.com/office/drawing/2014/main" id="{6DE2BCA7-4090-47C3-9FBB-639DF1D9AA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86" name="Номер слайда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45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2ADDA8C1-8840-09E8-3AB2-6DA415246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3429000"/>
            <a:ext cx="5918200" cy="34290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7B15694-4E04-2C06-36C3-86159F2D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50800"/>
            <a:ext cx="10515600" cy="1325563"/>
          </a:xfrm>
        </p:spPr>
        <p:txBody>
          <a:bodyPr/>
          <a:lstStyle/>
          <a:p>
            <a:r>
              <a:rPr lang="ru-RU" dirty="0"/>
              <a:t>Обзор рынка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825457-E731-1813-540C-8FC20B83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701BEA-8A92-E1AF-12E6-884E0826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9</a:t>
            </a:fld>
            <a:endParaRPr lang="ru-RU" noProof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2D6C62-1640-42E1-1328-E64273E10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54400"/>
            <a:ext cx="6362700" cy="3378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2E7524-500A-AFA8-0FCF-ED35A45CE53F}"/>
              </a:ext>
            </a:extLst>
          </p:cNvPr>
          <p:cNvSpPr txBox="1"/>
          <p:nvPr/>
        </p:nvSpPr>
        <p:spPr>
          <a:xfrm>
            <a:off x="1275270" y="1854200"/>
            <a:ext cx="10174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Заработок приложений по здоровому питанию и счетчику калорий : </a:t>
            </a:r>
            <a:r>
              <a:rPr lang="en-US" sz="4000" b="1" dirty="0"/>
              <a:t>$</a:t>
            </a:r>
            <a:r>
              <a:rPr lang="ru-RU" sz="4000" b="1" dirty="0"/>
              <a:t>4 млн в месяц</a:t>
            </a:r>
          </a:p>
        </p:txBody>
      </p:sp>
    </p:spTree>
    <p:extLst>
      <p:ext uri="{BB962C8B-B14F-4D97-AF65-F5344CB8AC3E}">
        <p14:creationId xmlns:p14="http://schemas.microsoft.com/office/powerpoint/2010/main" val="1555765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Pitch Deck_tm66722518_Win32_JB_SL_v3" id="{80AE9F29-5D29-4BCA-B553-8CC77CC38005}" vid="{16DE921E-0D58-409A-99AC-845A58D1EC7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EC358F-2AA9-4AA3-8329-DB8FA4EB011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B2D141F-1813-4077-AC99-339AB8E568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DA28BD-7584-4496-A36D-48E136BF1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843</Words>
  <Application>Microsoft Macintosh PowerPoint</Application>
  <PresentationFormat>Широкоэкранный</PresentationFormat>
  <Paragraphs>240</Paragraphs>
  <Slides>19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Bodoni MT</vt:lpstr>
      <vt:lpstr>Calibri</vt:lpstr>
      <vt:lpstr>Helvetica</vt:lpstr>
      <vt:lpstr>Source Sans Pro Light</vt:lpstr>
      <vt:lpstr>Times New Roman</vt:lpstr>
      <vt:lpstr>Wingdings</vt:lpstr>
      <vt:lpstr>Тема Office</vt:lpstr>
      <vt:lpstr>МеняйРецепт</vt:lpstr>
      <vt:lpstr>О нас</vt:lpstr>
      <vt:lpstr>Проблема</vt:lpstr>
      <vt:lpstr>Решение</vt:lpstr>
      <vt:lpstr>Обзор продукта</vt:lpstr>
      <vt:lpstr>Преимущества продукта</vt:lpstr>
      <vt:lpstr>Общие сведения о компании</vt:lpstr>
      <vt:lpstr>Бизнес-модель</vt:lpstr>
      <vt:lpstr>Обзор рынка</vt:lpstr>
      <vt:lpstr>Наши конкуренты</vt:lpstr>
      <vt:lpstr>Конкурентная структура</vt:lpstr>
      <vt:lpstr>Презентация PowerPoint</vt:lpstr>
      <vt:lpstr>Презентация PowerPoint</vt:lpstr>
      <vt:lpstr>Стратегия развития</vt:lpstr>
      <vt:lpstr>Двухлетний план действий</vt:lpstr>
      <vt:lpstr>Финансы</vt:lpstr>
      <vt:lpstr>Знакомство с командой</vt:lpstr>
      <vt:lpstr>Сводка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2021-06-15T14:35:27Z</dcterms:created>
  <dcterms:modified xsi:type="dcterms:W3CDTF">2023-10-19T00:07:28Z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