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postolovskaya" initials="tp" lastIdx="2" clrIdx="0">
    <p:extLst>
      <p:ext uri="{19B8F6BF-5375-455C-9EA6-DF929625EA0E}">
        <p15:presenceInfo xmlns:p15="http://schemas.microsoft.com/office/powerpoint/2012/main" userId="40b68028b17ea6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FF"/>
    <a:srgbClr val="50B8E7"/>
    <a:srgbClr val="2AA9E2"/>
    <a:srgbClr val="0068D0"/>
    <a:srgbClr val="84C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065" autoAdjust="0"/>
  </p:normalViewPr>
  <p:slideViewPr>
    <p:cSldViewPr snapToGrid="0">
      <p:cViewPr>
        <p:scale>
          <a:sx n="90" d="100"/>
          <a:sy n="90" d="100"/>
        </p:scale>
        <p:origin x="56" y="-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0321-1E12-45D4-A5DB-8B0757B0577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B4CD6-7195-4E9A-9ADF-162873A1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7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Статистика российского</a:t>
            </a:r>
            <a:r>
              <a:rPr lang="ru-RU" baseline="0" dirty="0" smtClean="0"/>
              <a:t> рынка доставки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B4CD6-7195-4E9A-9ADF-162873A143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B4CD6-7195-4E9A-9ADF-162873A143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8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Проблемы/решения,</a:t>
            </a:r>
            <a:r>
              <a:rPr lang="ru-RU" baseline="0" dirty="0" smtClean="0"/>
              <a:t> которые предоставляет проект (ПЕРЕДЕЛАТЬ)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B4CD6-7195-4E9A-9ADF-162873A1437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5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Конкуренты и преимущества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B4CD6-7195-4E9A-9ADF-162873A143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0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Стратегия</a:t>
            </a:r>
            <a:r>
              <a:rPr lang="ru-RU" baseline="0" dirty="0" smtClean="0"/>
              <a:t> маркетинга/каналы продвижения будущего продукта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B4CD6-7195-4E9A-9ADF-162873A143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5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План развития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B4CD6-7195-4E9A-9ADF-162873A1437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50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Затраты</a:t>
            </a:r>
            <a:r>
              <a:rPr lang="ru-RU" baseline="0" dirty="0" smtClean="0"/>
              <a:t> на реализацию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B4CD6-7195-4E9A-9ADF-162873A143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35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B4CD6-7195-4E9A-9ADF-162873A1437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0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759-DB48-4A21-86F3-44B1315CF5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7C5-DC6D-440B-B40F-CEA908DA2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4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759-DB48-4A21-86F3-44B1315CF5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7C5-DC6D-440B-B40F-CEA908DA2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0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759-DB48-4A21-86F3-44B1315CF5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7C5-DC6D-440B-B40F-CEA908DA2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4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759-DB48-4A21-86F3-44B1315CF5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7C5-DC6D-440B-B40F-CEA908DA2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7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759-DB48-4A21-86F3-44B1315CF5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7C5-DC6D-440B-B40F-CEA908DA2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6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759-DB48-4A21-86F3-44B1315CF5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7C5-DC6D-440B-B40F-CEA908DA2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759-DB48-4A21-86F3-44B1315CF5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7C5-DC6D-440B-B40F-CEA908DA2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1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759-DB48-4A21-86F3-44B1315CF5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7C5-DC6D-440B-B40F-CEA908DA2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6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759-DB48-4A21-86F3-44B1315CF5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7C5-DC6D-440B-B40F-CEA908DA2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4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759-DB48-4A21-86F3-44B1315CF5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7C5-DC6D-440B-B40F-CEA908DA2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08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759-DB48-4A21-86F3-44B1315CF5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7C5-DC6D-440B-B40F-CEA908DA2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6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3759-DB48-4A21-86F3-44B1315CF5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A7C5-DC6D-440B-B40F-CEA908DA2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5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5"/>
            <a:ext cx="12192000" cy="689583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76915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solidFill>
              <a:schemeClr val="accent1">
                <a:shade val="50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6719" y="-18916"/>
            <a:ext cx="6096000" cy="6876915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solidFill>
              <a:schemeClr val="accent1">
                <a:lumMod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68447" y="1905506"/>
            <a:ext cx="4412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ДОСТАВКА И ЛОГИСТИКА С ИСПОЛЬЗОВАНИЕМ БЕСПИЛОТНЫХ АВИАЦИОННЫХ СИСТЕМ</a:t>
            </a:r>
            <a:endParaRPr lang="ru-RU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224719" y="1746271"/>
            <a:ext cx="450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224719" y="5121271"/>
            <a:ext cx="450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50061" y="1709542"/>
            <a:ext cx="0" cy="34488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692139" y="1721999"/>
            <a:ext cx="0" cy="90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692139" y="4221271"/>
            <a:ext cx="0" cy="90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6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pinimg.com/564x/a7/c1/e2/a7c1e28755a8d3fd8eb84afc3405070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1" b="36071"/>
          <a:stretch/>
        </p:blipFill>
        <p:spPr bwMode="auto">
          <a:xfrm>
            <a:off x="-1" y="0"/>
            <a:ext cx="12185787" cy="688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-1" y="0"/>
            <a:ext cx="12192001" cy="6847886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solidFill>
              <a:schemeClr val="accent1">
                <a:shade val="50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-29029"/>
            <a:ext cx="12185786" cy="6876915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solidFill>
              <a:schemeClr val="accent1">
                <a:lumMod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cdn5.vedomosti.ru/image/2023/3x/198wso/original-1mn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9"/>
          <a:stretch/>
        </p:blipFill>
        <p:spPr bwMode="auto">
          <a:xfrm>
            <a:off x="217714" y="252788"/>
            <a:ext cx="6142734" cy="37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7714" y="4396737"/>
            <a:ext cx="6142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оценке РАЭК, всего в России</a:t>
            </a:r>
            <a:r>
              <a:rPr lang="ru-RU" baseline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рынке доставки работает более 1700 компаний: треть из них оказывает услуги в Москве, а половина работает в пяти регионах – столице и Подмосковье, Санкт-Петербурге, Новосибирской области и Екатеринбурге.</a:t>
            </a:r>
            <a:endParaRPr lang="en-US" baseline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baseline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aseline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ru-RU" baseline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Доставка </a:t>
            </a:r>
            <a:r>
              <a:rPr lang="ru-RU" baseline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«последней мили» </a:t>
            </a:r>
            <a:r>
              <a:rPr lang="ru-RU" baseline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доставка «до двери»</a:t>
            </a:r>
            <a:r>
              <a:rPr lang="ru-RU" baseline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33995" y="421666"/>
            <a:ext cx="4720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baseline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 году российский рынок курьерской доставки вырос на 24,5%. 47% онлайн-продаж пришлось на продажи маркетплейсов, однако основным драйвером роста рынка стала доставка продуктов из супермаркетов, которая выросла за год на 66%.</a:t>
            </a:r>
          </a:p>
        </p:txBody>
      </p:sp>
      <p:pic>
        <p:nvPicPr>
          <p:cNvPr id="24" name="Picture 2" descr="https://cdn5.vedomosti.ru/image/2023/3x/198wso/original-1mn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5"/>
          <a:stretch/>
        </p:blipFill>
        <p:spPr bwMode="auto">
          <a:xfrm>
            <a:off x="6698345" y="2888515"/>
            <a:ext cx="5392055" cy="38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" y="1410545"/>
            <a:ext cx="6119820" cy="4816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7641" y="356260"/>
            <a:ext cx="6072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ЦЕЛЕВАЯ АУДИТОРИЯ</a:t>
            </a:r>
            <a:endParaRPr lang="ru-RU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3680" y="123815"/>
            <a:ext cx="5367979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Бизнесы </a:t>
            </a:r>
            <a:r>
              <a:rPr lang="ru-RU" sz="1700" dirty="0">
                <a:latin typeface="Cambria" panose="02040503050406030204" pitchFamily="18" charset="0"/>
                <a:ea typeface="Cambria" panose="02040503050406030204" pitchFamily="18" charset="0"/>
              </a:rPr>
              <a:t>в сфере электронной коммерции (35%): Включает онлайн-магазины и платформы электронной торговли, которые нуждаются в быстрой и эффективной доставке товаров и посылок</a:t>
            </a:r>
            <a:r>
              <a:rPr lang="ru-RU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ru-RU" sz="1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Курьерские </a:t>
            </a:r>
            <a:r>
              <a:rPr lang="ru-RU" sz="1700" dirty="0">
                <a:latin typeface="Cambria" panose="02040503050406030204" pitchFamily="18" charset="0"/>
                <a:ea typeface="Cambria" panose="02040503050406030204" pitchFamily="18" charset="0"/>
              </a:rPr>
              <a:t>службы (25%): Эта группа включает в себя курьерские компании и службы доставки, которые могут воспользоваться вашими услугами для увеличения собственной эффективности и сокращения затрат. </a:t>
            </a:r>
            <a:endParaRPr lang="ru-RU" sz="1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Аптеки </a:t>
            </a:r>
            <a:r>
              <a:rPr lang="ru-RU" sz="1700" dirty="0">
                <a:latin typeface="Cambria" panose="02040503050406030204" pitchFamily="18" charset="0"/>
                <a:ea typeface="Cambria" panose="02040503050406030204" pitchFamily="18" charset="0"/>
              </a:rPr>
              <a:t>и медицинские учреждения (15%): Включает больницы, клиники, аптеки и другие медицинские организации, которые могут использовать ваши услуги для доставки медицинских препаратов и оборудования. </a:t>
            </a:r>
            <a:endParaRPr lang="ru-RU" sz="1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Розничный </a:t>
            </a:r>
            <a:r>
              <a:rPr lang="ru-RU" sz="1700" dirty="0">
                <a:latin typeface="Cambria" panose="02040503050406030204" pitchFamily="18" charset="0"/>
                <a:ea typeface="Cambria" panose="02040503050406030204" pitchFamily="18" charset="0"/>
              </a:rPr>
              <a:t>сектор (15%): Это традиционные магазины, супермаркеты и другие розничные точки продаж, которые могут использовать ваши услуги для доставки товаров на дом или для организации внутренней логистики. </a:t>
            </a:r>
            <a:endParaRPr lang="ru-RU" sz="1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Жители </a:t>
            </a:r>
            <a:r>
              <a:rPr lang="ru-RU" sz="1700" dirty="0">
                <a:latin typeface="Cambria" panose="02040503050406030204" pitchFamily="18" charset="0"/>
                <a:ea typeface="Cambria" panose="02040503050406030204" pitchFamily="18" charset="0"/>
              </a:rPr>
              <a:t>удаленных и труднодоступных регионов (10%): Жители отдаленных регионов и труднодоступных мест, для которых традиционные способы доставки могут быть затруднительными или невозможными.  </a:t>
            </a:r>
          </a:p>
        </p:txBody>
      </p:sp>
    </p:spTree>
    <p:extLst>
      <p:ext uri="{BB962C8B-B14F-4D97-AF65-F5344CB8AC3E}">
        <p14:creationId xmlns:p14="http://schemas.microsoft.com/office/powerpoint/2010/main" val="18870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46BC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18401"/>
            <a:ext cx="12192000" cy="6858000"/>
          </a:xfrm>
          <a:prstGeom prst="rect">
            <a:avLst/>
          </a:prstGeom>
          <a:solidFill>
            <a:schemeClr val="tx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02200" y="359594"/>
            <a:ext cx="7989711" cy="2123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2198" y="359594"/>
            <a:ext cx="73349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РЕШЕНИЯ, КОТОРЫЕ ПРЕДОСТАВЛЯЕТ НАШ ПРОЕКТ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-1092911" y="2972356"/>
            <a:ext cx="9551111" cy="33965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25400" y="3100965"/>
            <a:ext cx="7988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1. Увеличение скорости доставки</a:t>
            </a:r>
          </a:p>
          <a:p>
            <a:pPr algn="ctr"/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2. Сокращение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нагрузки на дорогах</a:t>
            </a:r>
          </a:p>
          <a:p>
            <a:pPr algn="ctr"/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3. Увеличение доступности</a:t>
            </a:r>
          </a:p>
          <a:p>
            <a:pPr algn="ctr"/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4. Снижение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стоимости доставки</a:t>
            </a:r>
          </a:p>
          <a:p>
            <a:pPr algn="ctr"/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5. Улучшение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безопасности 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доставки</a:t>
            </a: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6793" y="1943100"/>
            <a:ext cx="2000250" cy="685800"/>
          </a:xfrm>
          <a:prstGeom prst="roundRect">
            <a:avLst/>
          </a:prstGeom>
          <a:solidFill>
            <a:srgbClr val="007FFF">
              <a:alpha val="70000"/>
            </a:srgbClr>
          </a:solidFill>
          <a:ln>
            <a:solidFill>
              <a:srgbClr val="007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Cambria" panose="02040503050406030204" pitchFamily="18" charset="0"/>
                <a:ea typeface="Cambria" panose="02040503050406030204" pitchFamily="18" charset="0"/>
              </a:rPr>
              <a:t>CopterExpress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04882" y="1943100"/>
            <a:ext cx="2000250" cy="685800"/>
          </a:xfrm>
          <a:prstGeom prst="roundRect">
            <a:avLst/>
          </a:prstGeom>
          <a:solidFill>
            <a:srgbClr val="007FFF">
              <a:alpha val="70000"/>
            </a:srgbClr>
          </a:solidFill>
          <a:ln>
            <a:solidFill>
              <a:srgbClr val="007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Nnotrans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04882" y="2914650"/>
            <a:ext cx="2000250" cy="685800"/>
          </a:xfrm>
          <a:prstGeom prst="roundRect">
            <a:avLst/>
          </a:prstGeom>
          <a:solidFill>
            <a:srgbClr val="007FFF">
              <a:alpha val="70000"/>
            </a:srgbClr>
          </a:solidFill>
          <a:ln>
            <a:solidFill>
              <a:srgbClr val="007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Russian Post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04882" y="3886200"/>
            <a:ext cx="2000250" cy="685800"/>
          </a:xfrm>
          <a:prstGeom prst="roundRect">
            <a:avLst/>
          </a:prstGeom>
          <a:solidFill>
            <a:srgbClr val="007FFF">
              <a:alpha val="70000"/>
            </a:srgbClr>
          </a:solidFill>
          <a:ln>
            <a:solidFill>
              <a:srgbClr val="007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Яндекс.Такси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04882" y="4857750"/>
            <a:ext cx="2000250" cy="685800"/>
          </a:xfrm>
          <a:prstGeom prst="roundRect">
            <a:avLst/>
          </a:prstGeom>
          <a:solidFill>
            <a:srgbClr val="007FFF">
              <a:alpha val="70000"/>
            </a:srgbClr>
          </a:solidFill>
          <a:ln>
            <a:solidFill>
              <a:srgbClr val="007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Cambria" panose="02040503050406030204" pitchFamily="18" charset="0"/>
                <a:ea typeface="Cambria" panose="02040503050406030204" pitchFamily="18" charset="0"/>
              </a:rPr>
              <a:t>Delivery Club</a:t>
            </a:r>
            <a:endParaRPr lang="ru-RU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04882" y="5829300"/>
            <a:ext cx="2000250" cy="685800"/>
          </a:xfrm>
          <a:prstGeom prst="roundRect">
            <a:avLst/>
          </a:prstGeom>
          <a:solidFill>
            <a:srgbClr val="007FFF">
              <a:alpha val="70000"/>
            </a:srgbClr>
          </a:solidFill>
          <a:ln>
            <a:solidFill>
              <a:srgbClr val="007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Cambria" panose="02040503050406030204" pitchFamily="18" charset="0"/>
                <a:ea typeface="Cambria" panose="02040503050406030204" pitchFamily="18" charset="0"/>
              </a:rPr>
              <a:t>Dodo Pizza</a:t>
            </a:r>
            <a:endParaRPr lang="ru-RU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6793" y="2914650"/>
            <a:ext cx="2000250" cy="685800"/>
          </a:xfrm>
          <a:prstGeom prst="roundRect">
            <a:avLst/>
          </a:prstGeom>
          <a:solidFill>
            <a:srgbClr val="007FFF">
              <a:alpha val="70000"/>
            </a:srgbClr>
          </a:solidFill>
          <a:ln>
            <a:solidFill>
              <a:srgbClr val="007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Cambria" panose="02040503050406030204" pitchFamily="18" charset="0"/>
                <a:ea typeface="Cambria" panose="02040503050406030204" pitchFamily="18" charset="0"/>
              </a:rPr>
              <a:t>Flytrex</a:t>
            </a:r>
            <a:endParaRPr lang="ru-RU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6793" y="3886200"/>
            <a:ext cx="2000250" cy="685800"/>
          </a:xfrm>
          <a:prstGeom prst="roundRect">
            <a:avLst/>
          </a:prstGeom>
          <a:solidFill>
            <a:srgbClr val="007FFF">
              <a:alpha val="70000"/>
            </a:srgbClr>
          </a:solidFill>
          <a:ln>
            <a:solidFill>
              <a:srgbClr val="007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Cambria" panose="02040503050406030204" pitchFamily="18" charset="0"/>
                <a:ea typeface="Cambria" panose="02040503050406030204" pitchFamily="18" charset="0"/>
              </a:rPr>
              <a:t>Dronex</a:t>
            </a:r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6793" y="4857750"/>
            <a:ext cx="2000250" cy="685800"/>
          </a:xfrm>
          <a:prstGeom prst="roundRect">
            <a:avLst/>
          </a:prstGeom>
          <a:solidFill>
            <a:srgbClr val="007FFF">
              <a:alpha val="70000"/>
            </a:srgbClr>
          </a:solidFill>
          <a:ln>
            <a:solidFill>
              <a:srgbClr val="007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Cambria" panose="02040503050406030204" pitchFamily="18" charset="0"/>
                <a:ea typeface="Cambria" panose="02040503050406030204" pitchFamily="18" charset="0"/>
              </a:rPr>
              <a:t>Zipline</a:t>
            </a:r>
            <a:endParaRPr lang="ru-RU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6793" y="5829300"/>
            <a:ext cx="2000250" cy="685800"/>
          </a:xfrm>
          <a:prstGeom prst="roundRect">
            <a:avLst/>
          </a:prstGeom>
          <a:solidFill>
            <a:srgbClr val="007FFF">
              <a:alpha val="70000"/>
            </a:srgbClr>
          </a:solidFill>
          <a:ln>
            <a:solidFill>
              <a:srgbClr val="007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Cambria" panose="02040503050406030204" pitchFamily="18" charset="0"/>
                <a:ea typeface="Cambria" panose="02040503050406030204" pitchFamily="18" charset="0"/>
              </a:rPr>
              <a:t>AirRights</a:t>
            </a:r>
            <a:endParaRPr lang="ru-RU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3600" y="0"/>
            <a:ext cx="6098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0" y="364083"/>
            <a:ext cx="609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Garamond" panose="02020404030301010803" pitchFamily="18" charset="0"/>
                <a:ea typeface="Cambria" panose="02040503050406030204" pitchFamily="18" charset="0"/>
              </a:rPr>
              <a:t>Конкуренты</a:t>
            </a:r>
            <a:endParaRPr lang="ru-RU" sz="4400" dirty="0">
              <a:latin typeface="Garamond" panose="02020404030301010803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3600" y="71696"/>
            <a:ext cx="609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Преимущества</a:t>
            </a:r>
            <a:endParaRPr lang="ru-RU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2975" y="1141135"/>
            <a:ext cx="53396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Быстрая и безопасная доставка за счет передвижения по воздуху</a:t>
            </a:r>
          </a:p>
          <a:p>
            <a:pPr algn="ctr"/>
            <a:endParaRPr lang="ru-RU" sz="800" i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Адаптация к изменяющимся потребностям клиентов</a:t>
            </a:r>
          </a:p>
          <a:p>
            <a:pPr algn="ctr"/>
            <a:endParaRPr lang="ru-RU" sz="8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Сокращение затрат на топливо, обслуживание и персонал</a:t>
            </a:r>
          </a:p>
          <a:p>
            <a:pPr algn="ctr"/>
            <a:endParaRPr lang="ru-RU" sz="8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Высокая точность и надежность в доставке грузов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Доставка грузов в отдаленные и труднодоступные места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Снижение выбросов углеродных газов и негативного воздействия на окружающую среду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Передовые технологии и инновационные решения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Обеспечивает удобство и удовлетворение клиентов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619828" y="1306286"/>
            <a:ext cx="9572171" cy="5551714"/>
          </a:xfrm>
          <a:prstGeom prst="rect">
            <a:avLst/>
          </a:prstGeom>
          <a:solidFill>
            <a:srgbClr val="146BC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19830" y="1306286"/>
            <a:ext cx="9572170" cy="5551714"/>
          </a:xfrm>
          <a:prstGeom prst="rect">
            <a:avLst/>
          </a:prstGeom>
          <a:solidFill>
            <a:schemeClr val="tx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26" y="1955850"/>
            <a:ext cx="977850" cy="977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22" y="4458946"/>
            <a:ext cx="977851" cy="9778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00" y="1955850"/>
            <a:ext cx="977850" cy="9778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99" y="4458946"/>
            <a:ext cx="977851" cy="97785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41736" y="2933700"/>
            <a:ext cx="198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ramond" panose="02020404030301010803" pitchFamily="18" charset="0"/>
                <a:ea typeface="Cambria" panose="02040503050406030204" pitchFamily="18" charset="0"/>
              </a:rPr>
              <a:t>Реклама и медиа платформы</a:t>
            </a:r>
            <a:endParaRPr lang="ru-RU" sz="2000" dirty="0">
              <a:latin typeface="Garamond" panose="02020404030301010803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69362" y="2933700"/>
            <a:ext cx="2914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Взаимодействие с клиентами и реферальный маркетинг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9046" y="5436797"/>
            <a:ext cx="2870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Сотрудничество с ключевыми партнерами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37802" y="5436797"/>
            <a:ext cx="2377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Участие в выставках и конференциях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9" y="329978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Garamond" panose="02020404030301010803" pitchFamily="18" charset="0"/>
              </a:rPr>
              <a:t>СТРАТЕГИЯ МАРКЕТИНГА</a:t>
            </a:r>
            <a:endParaRPr lang="ru-RU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9128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71717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ПЛАН РАЗВИТИЯ</a:t>
            </a:r>
            <a:endParaRPr lang="ru-RU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1138726"/>
            <a:ext cx="11744958" cy="55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2" b="20846"/>
          <a:stretch/>
        </p:blipFill>
        <p:spPr>
          <a:xfrm>
            <a:off x="0" y="-20322"/>
            <a:ext cx="12191999" cy="690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20320"/>
            <a:ext cx="12191999" cy="687832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0" y="-20320"/>
            <a:ext cx="7867650" cy="1715770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flipH="1">
            <a:off x="0" y="158968"/>
            <a:ext cx="3933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dirty="0" smtClean="0">
                <a:solidFill>
                  <a:schemeClr val="bg1"/>
                </a:solidFill>
                <a:latin typeface="Garamond" panose="02020404030301010803" pitchFamily="18" charset="0"/>
                <a:ea typeface="Cambria" panose="02040503050406030204" pitchFamily="18" charset="0"/>
              </a:rPr>
              <a:t>ЗАТРАТЫ</a:t>
            </a:r>
            <a:endParaRPr lang="ru-RU" sz="4600" dirty="0">
              <a:solidFill>
                <a:schemeClr val="bg1"/>
              </a:solidFill>
              <a:latin typeface="Garamond" panose="02020404030301010803" pitchFamily="18" charset="0"/>
              <a:ea typeface="Cambria" panose="020405030504060302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86596" y="2762246"/>
            <a:ext cx="1684800" cy="168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0,75 – 1,5 млн рублей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6514814" y="2762246"/>
            <a:ext cx="1684800" cy="168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450 – 900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рублей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875606" y="2762246"/>
            <a:ext cx="1684800" cy="168570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2,4 – 4,6 млн рублей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9644481" y="2762246"/>
            <a:ext cx="1684800" cy="168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100 - 200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рублей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86911" y="4567332"/>
            <a:ext cx="22621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</a:rPr>
              <a:t>Разработка продукта</a:t>
            </a: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497902" y="4567332"/>
            <a:ext cx="22621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PR </a:t>
            </a:r>
            <a:r>
              <a:rPr lang="ru-RU" sz="3400" dirty="0" smtClean="0">
                <a:solidFill>
                  <a:schemeClr val="bg1"/>
                </a:solidFill>
              </a:rPr>
              <a:t>и маркетинг</a:t>
            </a: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932664" y="4659664"/>
            <a:ext cx="284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Технологические решения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904917" y="4567332"/>
            <a:ext cx="31639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Взаимоотношения с клиентами и реферальный маркетинг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94" y="1092193"/>
            <a:ext cx="1756529" cy="1756529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74" y="3817117"/>
            <a:ext cx="1752236" cy="1752236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70" y="1096485"/>
            <a:ext cx="1752237" cy="1752237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23" y="3817117"/>
            <a:ext cx="1752236" cy="1752236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309" y="1096485"/>
            <a:ext cx="1752237" cy="1752237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6407" y="-62252"/>
            <a:ext cx="12192000" cy="9128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71717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НАША КОМАНДА</a:t>
            </a:r>
            <a:endParaRPr lang="ru-RU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04308" y="2887519"/>
            <a:ext cx="1752238" cy="602845"/>
          </a:xfrm>
          <a:prstGeom prst="roundRect">
            <a:avLst/>
          </a:pr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Постоловская Татьяна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05523" y="5612931"/>
            <a:ext cx="1752236" cy="598065"/>
          </a:xfrm>
          <a:prstGeom prst="roundRect">
            <a:avLst/>
          </a:pr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Мельник Татьяна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96593" y="2888007"/>
            <a:ext cx="1756529" cy="598065"/>
          </a:xfrm>
          <a:prstGeom prst="roundRect">
            <a:avLst/>
          </a:pr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Garamond" panose="02020404030301010803" pitchFamily="18" charset="0"/>
              </a:rPr>
              <a:t>Войкин</a:t>
            </a:r>
            <a:r>
              <a:rPr lang="ru-RU" dirty="0" smtClean="0">
                <a:latin typeface="Garamond" panose="02020404030301010803" pitchFamily="18" charset="0"/>
              </a:rPr>
              <a:t> Арсений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46719" y="5612932"/>
            <a:ext cx="1752591" cy="598065"/>
          </a:xfrm>
          <a:prstGeom prst="roundRect">
            <a:avLst/>
          </a:pr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Нестеренко Екатерина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66341" y="2881936"/>
            <a:ext cx="1779066" cy="604136"/>
          </a:xfrm>
          <a:prstGeom prst="roundRect">
            <a:avLst/>
          </a:pr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Garamond" panose="02020404030301010803" pitchFamily="18" charset="0"/>
              </a:rPr>
              <a:t>Гарифуллин</a:t>
            </a:r>
            <a:r>
              <a:rPr lang="ru-RU" dirty="0" smtClean="0">
                <a:latin typeface="Garamond" panose="02020404030301010803" pitchFamily="18" charset="0"/>
              </a:rPr>
              <a:t> </a:t>
            </a:r>
            <a:r>
              <a:rPr lang="ru-RU" dirty="0" err="1" smtClean="0">
                <a:latin typeface="Garamond" panose="02020404030301010803" pitchFamily="18" charset="0"/>
              </a:rPr>
              <a:t>Искандар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6436" y="5612932"/>
            <a:ext cx="1748409" cy="598066"/>
          </a:xfrm>
          <a:prstGeom prst="roundRect">
            <a:avLst/>
          </a:pr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Garamond" panose="02020404030301010803" pitchFamily="18" charset="0"/>
              </a:rPr>
              <a:t>Жалнин</a:t>
            </a:r>
            <a:r>
              <a:rPr lang="ru-RU" dirty="0" smtClean="0">
                <a:latin typeface="Garamond" panose="02020404030301010803" pitchFamily="18" charset="0"/>
              </a:rPr>
              <a:t> Григорий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-195" t="6772" r="195" b="14028"/>
          <a:stretch/>
        </p:blipFill>
        <p:spPr>
          <a:xfrm>
            <a:off x="481645" y="3890330"/>
            <a:ext cx="1753200" cy="16790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70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432</Words>
  <Application>Microsoft Office PowerPoint</Application>
  <PresentationFormat>Широкоэкранный</PresentationFormat>
  <Paragraphs>82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Garamond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postolovskaya</dc:creator>
  <cp:lastModifiedBy>Григорий Жалнин</cp:lastModifiedBy>
  <cp:revision>41</cp:revision>
  <dcterms:created xsi:type="dcterms:W3CDTF">2023-10-18T07:20:55Z</dcterms:created>
  <dcterms:modified xsi:type="dcterms:W3CDTF">2023-10-19T20:56:58Z</dcterms:modified>
</cp:coreProperties>
</file>