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5"/>
  </p:notesMasterIdLst>
  <p:handoutMasterIdLst>
    <p:handoutMasterId r:id="rId16"/>
  </p:handoutMasterIdLst>
  <p:sldIdLst>
    <p:sldId id="293" r:id="rId2"/>
    <p:sldId id="259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>
        <p:scale>
          <a:sx n="80" d="100"/>
          <a:sy n="80" d="100"/>
        </p:scale>
        <p:origin x="342" y="-16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8:39:42.694" v="26" actId="790"/>
      <pc:docMkLst>
        <pc:docMk/>
      </pc:docMkLst>
      <pc:sldChg chg="modSp modNotes">
        <pc:chgData name="Fake Test User" userId="SID-0" providerId="Test" clId="FakeClientId" dt="2018-11-27T08:39:10.102" v="17" actId="790"/>
        <pc:sldMkLst>
          <pc:docMk/>
          <pc:sldMk cId="173668550" sldId="258"/>
        </pc:sldMkLst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8:39:13.946" v="18" actId="790"/>
        <pc:sldMkLst>
          <pc:docMk/>
          <pc:sldMk cId="1153074785" sldId="259"/>
        </pc:sldMkLst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17.492" v="19" actId="790"/>
        <pc:sldMkLst>
          <pc:docMk/>
          <pc:sldMk cId="840374242" sldId="260"/>
        </pc:sldMkLst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0.539" v="20" actId="790"/>
        <pc:sldMkLst>
          <pc:docMk/>
          <pc:sldMk cId="310570406" sldId="261"/>
        </pc:sldMkLst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3.805" v="21" actId="790"/>
        <pc:sldMkLst>
          <pc:docMk/>
          <pc:sldMk cId="1917223987" sldId="262"/>
        </pc:sldMkLst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7.476" v="22" actId="790"/>
        <pc:sldMkLst>
          <pc:docMk/>
          <pc:sldMk cId="3714522614" sldId="263"/>
        </pc:sldMkLst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1.023" v="23" actId="790"/>
        <pc:sldMkLst>
          <pc:docMk/>
          <pc:sldMk cId="4003618854" sldId="264"/>
        </pc:sldMkLst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4.929" v="24" actId="790"/>
        <pc:sldMkLst>
          <pc:docMk/>
          <pc:sldMk cId="236976409" sldId="265"/>
        </pc:sldMkLst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8.804" v="25" actId="790"/>
        <pc:sldMkLst>
          <pc:docMk/>
          <pc:sldMk cId="3596815891" sldId="266"/>
        </pc:sldMkLst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42.694" v="26" actId="790"/>
        <pc:sldMkLst>
          <pc:docMk/>
          <pc:sldMk cId="1484067023" sldId="267"/>
        </pc:sldMkLst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8:38:18.545" v="13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37:31.469" v="3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5.094" v="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9.281" v="5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4.593" v="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9.890" v="7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56.233" v="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0.686" v="9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4.905" v="1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9.279" v="11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3.576" v="12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8.545" v="13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03.07.2024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85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03.07.2024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5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3944" y="404290"/>
            <a:ext cx="6094413" cy="13846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579"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</a:t>
            </a:r>
            <a:r>
              <a:rPr lang="ru-RU" sz="1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науки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</a:t>
            </a:r>
            <a:r>
              <a:rPr lang="ru-RU" sz="1400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4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Федерации Тульский филиал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4503"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федерального</a:t>
            </a:r>
            <a:r>
              <a:rPr lang="ru-RU" sz="1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государственного</a:t>
            </a:r>
            <a:r>
              <a:rPr lang="ru-RU" sz="1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</a:t>
            </a:r>
            <a:r>
              <a:rPr lang="ru-RU" sz="1400" b="1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учреждения высшего образования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0872" algn="ctr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«Российский</a:t>
            </a:r>
            <a:r>
              <a:rPr lang="ru-RU" sz="14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экономический</a:t>
            </a:r>
            <a:r>
              <a:rPr lang="ru-RU" sz="1400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</a:t>
            </a:r>
            <a:r>
              <a:rPr lang="ru-RU" sz="1400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имени</a:t>
            </a:r>
            <a:r>
              <a:rPr lang="ru-RU" sz="14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Г.В.</a:t>
            </a:r>
            <a:r>
              <a:rPr lang="ru-RU" sz="1400" b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Плеханова» (Тульский филиал РЭУ им. Г.В. Плеханова)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2485" y="1995601"/>
            <a:ext cx="6094413" cy="1579920"/>
          </a:xfrm>
          <a:prstGeom prst="rect">
            <a:avLst/>
          </a:prstGeom>
        </p:spPr>
        <p:txBody>
          <a:bodyPr>
            <a:spAutoFit/>
          </a:bodyPr>
          <a:lstStyle/>
          <a:p>
            <a:pPr marR="68559" algn="ctr">
              <a:spcBef>
                <a:spcPts val="1070"/>
              </a:spcBef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ВЫПУСКНАЯ</a:t>
            </a:r>
            <a:r>
              <a:rPr lang="ru-RU" sz="1400" b="1" spc="-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КВАЛИФИКАЦИОННАЯ</a:t>
            </a:r>
            <a:r>
              <a:rPr lang="ru-RU" sz="1400" b="1" spc="-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В ФОРМАТЕ СТАРТАПА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59" algn="ctr">
              <a:spcBef>
                <a:spcPts val="1070"/>
              </a:spcBef>
            </a:pPr>
            <a:r>
              <a:rPr lang="ru-RU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направлению подготовки 38.04.06 Торговое дело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8559" algn="ctr">
              <a:spcBef>
                <a:spcPts val="1070"/>
              </a:spcBef>
            </a:pPr>
            <a:r>
              <a:rPr lang="ru-RU" sz="14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магистерская программа «Стратегии и инновации в маркетинге»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74" algn="ctr">
              <a:spcBef>
                <a:spcPts val="1045"/>
              </a:spcBef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тему: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«Стартап-проект: книжный клуб «Мастер и Маргариты»»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24222" y="4358811"/>
            <a:ext cx="3710756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 2 года очной формы обучения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Назарян Ваагн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Самвелович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36856" y="5305216"/>
            <a:ext cx="3398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экономики и цифровых технологий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Митяева О.А., к.э.н., доцент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5197" y="6355100"/>
            <a:ext cx="1168989" cy="307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Тула – 2024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916" y="60466"/>
            <a:ext cx="1840673" cy="103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0999F9C-CDF3-9D25-7B0C-5389C8773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230" y="908720"/>
            <a:ext cx="4973041" cy="512064"/>
          </a:xfrm>
        </p:spPr>
        <p:txBody>
          <a:bodyPr/>
          <a:lstStyle/>
          <a:p>
            <a:r>
              <a:rPr lang="ru-RU" dirty="0"/>
              <a:t>ПРОГНОЗ. ЗАТРАТ ПРОЕКТА ЗА 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FFC3E6-30C6-BCCF-9EAA-980849F80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7589" y="908720"/>
            <a:ext cx="5515455" cy="512064"/>
          </a:xfrm>
        </p:spPr>
        <p:txBody>
          <a:bodyPr/>
          <a:lstStyle/>
          <a:p>
            <a:r>
              <a:rPr lang="ru-RU" dirty="0"/>
              <a:t>ПРОГНОЗ. ПРИБЫЛИ ПРОЕКТА ЗА ГОД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EC36214-E0A0-5433-B11A-EC4F4E59B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389546"/>
              </p:ext>
            </p:extLst>
          </p:nvPr>
        </p:nvGraphicFramePr>
        <p:xfrm>
          <a:off x="549796" y="2204864"/>
          <a:ext cx="5510475" cy="368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78569" imgH="4464400" progId="Word.Document.12">
                  <p:embed/>
                </p:oleObj>
              </mc:Choice>
              <mc:Fallback>
                <p:oleObj name="Document" r:id="rId2" imgW="6678569" imgH="446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796" y="2204864"/>
                        <a:ext cx="5510475" cy="3683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0E84B1F-A242-D730-C89A-58416BDF0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895652"/>
              </p:ext>
            </p:extLst>
          </p:nvPr>
        </p:nvGraphicFramePr>
        <p:xfrm>
          <a:off x="6212647" y="2255680"/>
          <a:ext cx="5515456" cy="362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588430" imgH="4331748" progId="Word.Document.12">
                  <p:embed/>
                </p:oleObj>
              </mc:Choice>
              <mc:Fallback>
                <p:oleObj name="Document" r:id="rId4" imgW="6588430" imgH="43317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2647" y="2255680"/>
                        <a:ext cx="5515456" cy="362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2EA2589-5B8C-54BE-2CE2-E9B6CDE7C97C}"/>
              </a:ext>
            </a:extLst>
          </p:cNvPr>
          <p:cNvCxnSpPr/>
          <p:nvPr/>
        </p:nvCxnSpPr>
        <p:spPr>
          <a:xfrm>
            <a:off x="6094412" y="260648"/>
            <a:ext cx="0" cy="6597352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C5ED633-5681-F929-4AAF-39C41EED4FAC}"/>
              </a:ext>
            </a:extLst>
          </p:cNvPr>
          <p:cNvCxnSpPr/>
          <p:nvPr/>
        </p:nvCxnSpPr>
        <p:spPr>
          <a:xfrm>
            <a:off x="6267589" y="3645024"/>
            <a:ext cx="551545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48A105B-15BD-82B1-24F6-70B004BA3004}"/>
              </a:ext>
            </a:extLst>
          </p:cNvPr>
          <p:cNvCxnSpPr/>
          <p:nvPr/>
        </p:nvCxnSpPr>
        <p:spPr>
          <a:xfrm>
            <a:off x="2205980" y="2348880"/>
            <a:ext cx="0" cy="32403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B8CA8A0-476E-638C-4FE4-A9029CE39226}"/>
              </a:ext>
            </a:extLst>
          </p:cNvPr>
          <p:cNvCxnSpPr>
            <a:cxnSpLocks/>
          </p:cNvCxnSpPr>
          <p:nvPr/>
        </p:nvCxnSpPr>
        <p:spPr>
          <a:xfrm>
            <a:off x="2710036" y="2420888"/>
            <a:ext cx="0" cy="31683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39D6648-12D7-0464-7144-530416C12682}"/>
              </a:ext>
            </a:extLst>
          </p:cNvPr>
          <p:cNvCxnSpPr/>
          <p:nvPr/>
        </p:nvCxnSpPr>
        <p:spPr>
          <a:xfrm>
            <a:off x="3214092" y="2420888"/>
            <a:ext cx="0" cy="31683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35338C5-C927-43F2-E4B2-84BE48219A61}"/>
              </a:ext>
            </a:extLst>
          </p:cNvPr>
          <p:cNvCxnSpPr/>
          <p:nvPr/>
        </p:nvCxnSpPr>
        <p:spPr>
          <a:xfrm>
            <a:off x="3430116" y="2348880"/>
            <a:ext cx="0" cy="32403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58C236B-4B8C-005D-D605-C3E364AABE22}"/>
              </a:ext>
            </a:extLst>
          </p:cNvPr>
          <p:cNvCxnSpPr/>
          <p:nvPr/>
        </p:nvCxnSpPr>
        <p:spPr>
          <a:xfrm>
            <a:off x="3646140" y="2420888"/>
            <a:ext cx="0" cy="31683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50FDDAC-8E18-6874-6FD7-666BAAE4F8E1}"/>
              </a:ext>
            </a:extLst>
          </p:cNvPr>
          <p:cNvCxnSpPr/>
          <p:nvPr/>
        </p:nvCxnSpPr>
        <p:spPr>
          <a:xfrm>
            <a:off x="3934172" y="2348880"/>
            <a:ext cx="0" cy="32403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D465B7B-625A-CEF9-6D98-52C27B62B97B}"/>
              </a:ext>
            </a:extLst>
          </p:cNvPr>
          <p:cNvCxnSpPr>
            <a:cxnSpLocks/>
          </p:cNvCxnSpPr>
          <p:nvPr/>
        </p:nvCxnSpPr>
        <p:spPr>
          <a:xfrm>
            <a:off x="5014292" y="2420888"/>
            <a:ext cx="0" cy="31683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78E7951-A079-62FF-6A1B-993C360F4A3F}"/>
              </a:ext>
            </a:extLst>
          </p:cNvPr>
          <p:cNvCxnSpPr/>
          <p:nvPr/>
        </p:nvCxnSpPr>
        <p:spPr>
          <a:xfrm>
            <a:off x="5302324" y="2420888"/>
            <a:ext cx="0" cy="31683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826819AE-0978-26F1-1EBB-8CCB4E4D83D6}"/>
              </a:ext>
            </a:extLst>
          </p:cNvPr>
          <p:cNvCxnSpPr/>
          <p:nvPr/>
        </p:nvCxnSpPr>
        <p:spPr>
          <a:xfrm>
            <a:off x="460722" y="3212976"/>
            <a:ext cx="563369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D918449F-16DB-D655-B042-2C32B8B55FAC}"/>
              </a:ext>
            </a:extLst>
          </p:cNvPr>
          <p:cNvCxnSpPr/>
          <p:nvPr/>
        </p:nvCxnSpPr>
        <p:spPr>
          <a:xfrm>
            <a:off x="477788" y="4437112"/>
            <a:ext cx="561662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21FE58C-67E4-FCAD-8162-E9D2720DAA7D}"/>
              </a:ext>
            </a:extLst>
          </p:cNvPr>
          <p:cNvCxnSpPr>
            <a:cxnSpLocks/>
          </p:cNvCxnSpPr>
          <p:nvPr/>
        </p:nvCxnSpPr>
        <p:spPr>
          <a:xfrm>
            <a:off x="1413892" y="5157192"/>
            <a:ext cx="464637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AC9E0-91E7-3362-4158-7F633C21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701800"/>
            <a:ext cx="3550568" cy="2844800"/>
          </a:xfrm>
        </p:spPr>
        <p:txBody>
          <a:bodyPr/>
          <a:lstStyle/>
          <a:p>
            <a:r>
              <a:rPr lang="ru-RU" dirty="0"/>
              <a:t>НАПРАВЛЕННОСТЬ, ЭФФЕКТИВНОСТЬ И КОНКУРЕНТОСПОСОБНОСТЬ СТАРТАП-ПРОЕКТА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D14238-B077-E9ED-0ADE-294FEFE3B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262" b="3734"/>
          <a:stretch/>
        </p:blipFill>
        <p:spPr>
          <a:xfrm>
            <a:off x="4947336" y="548680"/>
            <a:ext cx="6805612" cy="324036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00BA779-C7EC-A879-968D-66DD52AB2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Минимальная сумма подписки составляет 2315 рублей. Также, в прайс листе присутствует тариф 6945 рублей, включающий в себя возможность побывать на встрече с другими участниками и лекция о творчестве одного из писателей выбранного жанра. Самый дорогой тариф – 13680 рублей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76C9BC-168C-FC2B-3338-6B0AD1987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4" b="4441"/>
          <a:stretch/>
        </p:blipFill>
        <p:spPr>
          <a:xfrm>
            <a:off x="4006180" y="3861048"/>
            <a:ext cx="6094412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B213A-7495-6C19-FDE2-7E39DDBB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 И ГАРАНТИИ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D9AF1D6-B1A1-CE10-08FF-FF85DE9714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014687"/>
              </p:ext>
            </p:extLst>
          </p:nvPr>
        </p:nvGraphicFramePr>
        <p:xfrm>
          <a:off x="4798268" y="1556792"/>
          <a:ext cx="6145808" cy="554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30971" imgH="5891855" progId="Word.Document.12">
                  <p:embed/>
                </p:oleObj>
              </mc:Choice>
              <mc:Fallback>
                <p:oleObj name="Document" r:id="rId2" imgW="6530971" imgH="58918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98268" y="1556792"/>
                        <a:ext cx="6145808" cy="554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1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FFE4D-7BD5-D635-DBC8-E9D0EE23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020" y="2730500"/>
            <a:ext cx="10157354" cy="139700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274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837828" y="3429000"/>
            <a:ext cx="10585176" cy="0"/>
          </a:xfrm>
          <a:prstGeom prst="line">
            <a:avLst/>
          </a:prstGeom>
          <a:ln w="127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797700" y="1840881"/>
            <a:ext cx="1512168" cy="151216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Цели и стратегия</a:t>
            </a:r>
          </a:p>
        </p:txBody>
      </p:sp>
      <p:sp>
        <p:nvSpPr>
          <p:cNvPr id="15" name="Овал 14"/>
          <p:cNvSpPr/>
          <p:nvPr/>
        </p:nvSpPr>
        <p:spPr>
          <a:xfrm>
            <a:off x="2224964" y="3501009"/>
            <a:ext cx="1512168" cy="151216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Финансирование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9910836" y="1880828"/>
            <a:ext cx="1512168" cy="151216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Предполагаемые</a:t>
            </a:r>
          </a:p>
          <a:p>
            <a:pPr algn="ctr"/>
            <a:r>
              <a:rPr lang="ru-RU" sz="1200" dirty="0"/>
              <a:t>результаты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6977660" y="1840881"/>
            <a:ext cx="1512168" cy="151216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Уникальность </a:t>
            </a:r>
          </a:p>
        </p:txBody>
      </p:sp>
      <p:sp>
        <p:nvSpPr>
          <p:cNvPr id="18" name="Овал 17"/>
          <p:cNvSpPr/>
          <p:nvPr/>
        </p:nvSpPr>
        <p:spPr>
          <a:xfrm>
            <a:off x="8542684" y="3501009"/>
            <a:ext cx="1512168" cy="151216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Потенциал и конкурентоспособность</a:t>
            </a:r>
          </a:p>
        </p:txBody>
      </p:sp>
      <p:sp>
        <p:nvSpPr>
          <p:cNvPr id="19" name="Овал 18"/>
          <p:cNvSpPr/>
          <p:nvPr/>
        </p:nvSpPr>
        <p:spPr>
          <a:xfrm>
            <a:off x="5329571" y="3510137"/>
            <a:ext cx="1512168" cy="151216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Риски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891834" y="1844824"/>
            <a:ext cx="1512168" cy="151216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Название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0788" y="453841"/>
            <a:ext cx="1204176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400" dirty="0"/>
              <a:t>Мастер </a:t>
            </a:r>
          </a:p>
          <a:p>
            <a:pPr algn="ctr">
              <a:lnSpc>
                <a:spcPct val="95000"/>
              </a:lnSpc>
            </a:pPr>
            <a:r>
              <a:rPr lang="ru-RU" sz="1400" dirty="0"/>
              <a:t>и </a:t>
            </a:r>
          </a:p>
          <a:p>
            <a:pPr algn="ctr">
              <a:lnSpc>
                <a:spcPct val="95000"/>
              </a:lnSpc>
            </a:pPr>
            <a:r>
              <a:rPr lang="ru-RU" sz="1400" dirty="0"/>
              <a:t>Маргариты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81048" y="404664"/>
            <a:ext cx="290239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Развитие и популяризация чтения для жителей РФ, получение прибыли, а также усовершенствование 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ea typeface="Times New Roman" panose="02020603050405020304" pitchFamily="18" charset="0"/>
              </a:rPr>
              <a:t>модернизация культуры чтения в РФ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2389" y="453841"/>
            <a:ext cx="1702710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dirty="0"/>
              <a:t>Коммуникация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Интерактивность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Мероприятия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66820" y="370808"/>
            <a:ext cx="1930337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dirty="0"/>
              <a:t>20 участников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5 авторов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15.000 подписчиков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3.5 млн рублей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99236" y="5706026"/>
            <a:ext cx="1763624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dirty="0"/>
              <a:t>Главный источник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Финансирования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«Дом книги»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8268" y="5697813"/>
            <a:ext cx="3256020" cy="1057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dirty="0"/>
              <a:t>Несоответствие потребностей ЦА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Снижение спроса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Высокая стоимость</a:t>
            </a:r>
          </a:p>
          <a:p>
            <a:pPr>
              <a:lnSpc>
                <a:spcPct val="95000"/>
              </a:lnSpc>
            </a:pP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585099" y="5661808"/>
            <a:ext cx="2702984" cy="706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400" dirty="0"/>
              <a:t>Обмен мнениями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Укрепление связей</a:t>
            </a:r>
          </a:p>
          <a:p>
            <a:pPr>
              <a:lnSpc>
                <a:spcPct val="95000"/>
              </a:lnSpc>
            </a:pPr>
            <a:r>
              <a:rPr lang="ru-RU" sz="1400" dirty="0"/>
              <a:t>Открытие авторов и жанров</a:t>
            </a:r>
          </a:p>
        </p:txBody>
      </p:sp>
      <p:cxnSp>
        <p:nvCxnSpPr>
          <p:cNvPr id="31" name="Прямая со стрелкой 30"/>
          <p:cNvCxnSpPr>
            <a:stCxn id="20" idx="0"/>
            <a:endCxn id="21" idx="2"/>
          </p:cNvCxnSpPr>
          <p:nvPr/>
        </p:nvCxnSpPr>
        <p:spPr>
          <a:xfrm flipH="1" flipV="1">
            <a:off x="1622876" y="1160188"/>
            <a:ext cx="25042" cy="684636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10654399" y="1219036"/>
            <a:ext cx="25042" cy="684636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7720971" y="1176212"/>
            <a:ext cx="25042" cy="684636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4528742" y="1219036"/>
            <a:ext cx="25042" cy="684636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4"/>
            <a:endCxn id="25" idx="0"/>
          </p:cNvCxnSpPr>
          <p:nvPr/>
        </p:nvCxnSpPr>
        <p:spPr>
          <a:xfrm>
            <a:off x="2981048" y="5013177"/>
            <a:ext cx="0" cy="692849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122731" y="5004964"/>
            <a:ext cx="0" cy="692849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9298768" y="4946354"/>
            <a:ext cx="0" cy="692849"/>
          </a:xfrm>
          <a:prstGeom prst="straightConnector1">
            <a:avLst/>
          </a:prstGeom>
          <a:ln w="127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продукта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5820" y="2120900"/>
            <a:ext cx="4977104" cy="3962400"/>
          </a:xfrm>
        </p:spPr>
        <p:txBody>
          <a:bodyPr/>
          <a:lstStyle/>
          <a:p>
            <a:r>
              <a:rPr lang="ru-RU" dirty="0"/>
              <a:t>Книжный клуб предназначен для развития интереса чтения у населения. Является хорошим способом для развития коммуникационных навыков и желания самосовершенствования путем создания классной атмосферы и общения.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Книжный клуб состоит из: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82444" y="2201333"/>
            <a:ext cx="4977104" cy="39624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Совета директоров</a:t>
            </a:r>
          </a:p>
          <a:p>
            <a:pPr marL="0" indent="0">
              <a:buNone/>
            </a:pPr>
            <a:r>
              <a:rPr lang="ru-RU" sz="1200" dirty="0"/>
              <a:t>орган книжного клуба, занимающиеся вопросами управления и развития книжного клуба. В совет директоров входят основатели и </a:t>
            </a:r>
            <a:r>
              <a:rPr lang="ru-RU" sz="1200" dirty="0" err="1"/>
              <a:t>сооснователи</a:t>
            </a:r>
            <a:r>
              <a:rPr lang="ru-RU" sz="1200" dirty="0"/>
              <a:t> книжного клуба, которые регулируют вопросы по организации встреч, продвижению проекта и имиджа, финансовыми проектами и бюджетом организации.</a:t>
            </a:r>
          </a:p>
          <a:p>
            <a:pPr lvl="0"/>
            <a:r>
              <a:rPr lang="ru-RU" dirty="0"/>
              <a:t>Закрытого чата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400" dirty="0"/>
              <a:t>сообщество людей, которые выбирают жанр и книгу недели, имеют право присутствовать на встречах на постоянной основе, имеют право голоса в некоторых вопросах управленческого характера. Вступить в закрытый чат возможно только путем получения одобрения от Совета директоров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Онлайн-чата</a:t>
            </a:r>
          </a:p>
          <a:p>
            <a:pPr marL="0" lvl="0" indent="0">
              <a:buNone/>
            </a:pPr>
            <a:r>
              <a:rPr lang="ru-RU" sz="1300" dirty="0"/>
              <a:t>интернет-платформа, где любой желающий может обсудить преимущественно книги, а также музыку, кино и все, что связано с искусством в широком смысле.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9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Маркетинговый анализ, стратегия и сбыт продукта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027071"/>
              </p:ext>
            </p:extLst>
          </p:nvPr>
        </p:nvGraphicFramePr>
        <p:xfrm>
          <a:off x="1117600" y="1701800"/>
          <a:ext cx="10156824" cy="49540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2804">
                  <a:extLst>
                    <a:ext uri="{9D8B030D-6E8A-4147-A177-3AD203B41FA5}">
                      <a16:colId xmlns:a16="http://schemas.microsoft.com/office/drawing/2014/main" val="220459404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2170784595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604658197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1439647920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1127274111"/>
                    </a:ext>
                  </a:extLst>
                </a:gridCol>
                <a:gridCol w="1692804">
                  <a:extLst>
                    <a:ext uri="{9D8B030D-6E8A-4147-A177-3AD203B41FA5}">
                      <a16:colId xmlns:a16="http://schemas.microsoft.com/office/drawing/2014/main" val="2880733950"/>
                    </a:ext>
                  </a:extLst>
                </a:gridCol>
              </a:tblGrid>
              <a:tr h="808754">
                <a:tc>
                  <a:txBody>
                    <a:bodyPr/>
                    <a:lstStyle/>
                    <a:p>
                      <a:r>
                        <a:rPr lang="ru-RU" sz="2000" dirty="0"/>
                        <a:t>Задача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Видение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Ценности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Целевая</a:t>
                      </a:r>
                    </a:p>
                    <a:p>
                      <a:r>
                        <a:rPr lang="ru-RU" sz="2000" dirty="0"/>
                        <a:t>аудитория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Имидж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06646"/>
                  </a:ext>
                </a:extLst>
              </a:tr>
              <a:tr h="39427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прибыли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популяризация чтения у подрастающего и молодого поколения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 значения культурных ценностей.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узнаваемого бренда, объединяющего сферы, сочетающие в себе чтение, музыку, искусство и дизайн.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объединение людей по предпочтениям путем предоставления площадки для обсуждения и развития эрудиции и знаний.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синтез цифрового мира с интеллектуальным контентом путем доставки до потребителя через легкую атмосферу,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дискуссию, культурное воспитание населения.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Потребители от 18 лет, желающие обсудить прочитанное и обмениваться опытом и знаниями с другими;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люди, которым не хватает мотивации и/или легкости в чтении или изучении книг, музыки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Книжному клубу следует позиционировать себя как площадку, предоставляющую духовную и интеллектуальную «пищу» путем </a:t>
                      </a:r>
                      <a:r>
                        <a:rPr lang="ru-RU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интерактива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легкой атмосферы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310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0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Производственный	план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Telegram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книга недели: на следующий день встречи выкладывается пост о выбранной книге к прочтению на следующие 2 недели</a:t>
            </a:r>
          </a:p>
          <a:p>
            <a:pPr>
              <a:lnSpc>
                <a:spcPct val="110000"/>
              </a:lnSpc>
            </a:pPr>
            <a:r>
              <a:rPr lang="ru-RU" dirty="0"/>
              <a:t>музыка / фильмы: пост с музыкой, фильмом или сериалом, относящийся к книге или отснятый по мотивам книги</a:t>
            </a:r>
          </a:p>
          <a:p>
            <a:pPr>
              <a:lnSpc>
                <a:spcPct val="110000"/>
              </a:lnSpc>
            </a:pPr>
            <a:r>
              <a:rPr lang="ru-RU" dirty="0" err="1"/>
              <a:t>мем</a:t>
            </a:r>
            <a:r>
              <a:rPr lang="ru-RU" dirty="0"/>
              <a:t>: смешная картинка по мотивам книги для добавления легкой атмосферы и юмора</a:t>
            </a:r>
          </a:p>
          <a:p>
            <a:pPr>
              <a:lnSpc>
                <a:spcPct val="110000"/>
              </a:lnSpc>
            </a:pPr>
            <a:r>
              <a:rPr lang="ru-RU" dirty="0"/>
              <a:t>дополнительный контент: пост в виде дебатов, где указываются преимущества и недостатки поступков героя</a:t>
            </a:r>
          </a:p>
          <a:p>
            <a:pPr>
              <a:lnSpc>
                <a:spcPct val="110000"/>
              </a:lnSpc>
            </a:pPr>
            <a:r>
              <a:rPr lang="ru-RU" dirty="0"/>
              <a:t>отзыв: собирательное мнение участников о книге, оценка книги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/>
              <a:t>Вконтакте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116" y="2209800"/>
            <a:ext cx="4977104" cy="3962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/>
              <a:t>- книга недели: на следующий день встречи выкладывается пост о выбранной книге к прочтению на следующие 2 недели</a:t>
            </a:r>
          </a:p>
          <a:p>
            <a:pPr>
              <a:lnSpc>
                <a:spcPct val="110000"/>
              </a:lnSpc>
            </a:pPr>
            <a:r>
              <a:rPr lang="ru-RU" dirty="0"/>
              <a:t>- музыка / фильмы: пост с музыкой, фильмом или сериалом, относящийся к книге или отснятый по мотивам книги</a:t>
            </a:r>
          </a:p>
          <a:p>
            <a:pPr>
              <a:lnSpc>
                <a:spcPct val="110000"/>
              </a:lnSpc>
            </a:pPr>
            <a:r>
              <a:rPr lang="ru-RU" dirty="0"/>
              <a:t>- </a:t>
            </a:r>
            <a:r>
              <a:rPr lang="ru-RU" dirty="0" err="1"/>
              <a:t>мем</a:t>
            </a:r>
            <a:r>
              <a:rPr lang="ru-RU" dirty="0"/>
              <a:t>: смешная картинка по мотивам книги для добавления легкой атмосферы и юмора</a:t>
            </a:r>
          </a:p>
          <a:p>
            <a:pPr>
              <a:lnSpc>
                <a:spcPct val="110000"/>
              </a:lnSpc>
            </a:pPr>
            <a:r>
              <a:rPr lang="ru-RU" dirty="0"/>
              <a:t>- цитаты из книги: важные и пафосные цитаты со смыслом из книги в виде картинок</a:t>
            </a:r>
          </a:p>
          <a:p>
            <a:pPr>
              <a:lnSpc>
                <a:spcPct val="110000"/>
              </a:lnSpc>
            </a:pPr>
            <a:r>
              <a:rPr lang="ru-RU" dirty="0"/>
              <a:t> - отзыв: краткое собирательное мнение участников о книге, оценка книги (также в виде картинок)</a:t>
            </a:r>
          </a:p>
          <a:p>
            <a:endParaRPr lang="ru-RU" dirty="0"/>
          </a:p>
        </p:txBody>
      </p:sp>
      <p:pic>
        <p:nvPicPr>
          <p:cNvPr id="2050" name="Picture 2" descr="Файл:Telegram 2019 Logo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75" y="3986114"/>
            <a:ext cx="416294" cy="4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VK Compact Logo (2021-present).svg — Викицитатн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73" y="3979592"/>
            <a:ext cx="422816" cy="4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Организационный план</a:t>
            </a:r>
          </a:p>
        </p:txBody>
      </p:sp>
      <p:sp>
        <p:nvSpPr>
          <p:cNvPr id="7" name="Прямоугольник 17"/>
          <p:cNvSpPr>
            <a:spLocks/>
          </p:cNvSpPr>
          <p:nvPr/>
        </p:nvSpPr>
        <p:spPr bwMode="auto">
          <a:xfrm>
            <a:off x="4201765" y="1583722"/>
            <a:ext cx="2320925" cy="677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Генеральный директор «Дом книги»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ая соединительная линия 16"/>
          <p:cNvSpPr>
            <a:spLocks/>
          </p:cNvSpPr>
          <p:nvPr/>
        </p:nvSpPr>
        <p:spPr bwMode="auto">
          <a:xfrm>
            <a:off x="5224066" y="2303885"/>
            <a:ext cx="7937" cy="387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ая соединительная линия 12"/>
          <p:cNvSpPr>
            <a:spLocks/>
          </p:cNvSpPr>
          <p:nvPr/>
        </p:nvSpPr>
        <p:spPr bwMode="auto">
          <a:xfrm>
            <a:off x="3014266" y="2705522"/>
            <a:ext cx="5275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ая соединительная линия 13"/>
          <p:cNvSpPr>
            <a:spLocks/>
          </p:cNvSpPr>
          <p:nvPr/>
        </p:nvSpPr>
        <p:spPr bwMode="auto">
          <a:xfrm flipH="1">
            <a:off x="3047603" y="2699172"/>
            <a:ext cx="9525" cy="677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>
            <a:spLocks/>
          </p:cNvSpPr>
          <p:nvPr/>
        </p:nvSpPr>
        <p:spPr bwMode="auto">
          <a:xfrm>
            <a:off x="1485900" y="3437361"/>
            <a:ext cx="2520553" cy="4956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Маркетинговый отдел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ая соединительная линия 14"/>
          <p:cNvSpPr>
            <a:spLocks/>
          </p:cNvSpPr>
          <p:nvPr/>
        </p:nvSpPr>
        <p:spPr bwMode="auto">
          <a:xfrm>
            <a:off x="8289528" y="2718222"/>
            <a:ext cx="0" cy="136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ая соединительная линия 15"/>
          <p:cNvSpPr>
            <a:spLocks/>
          </p:cNvSpPr>
          <p:nvPr/>
        </p:nvSpPr>
        <p:spPr bwMode="auto">
          <a:xfrm>
            <a:off x="6130528" y="2700760"/>
            <a:ext cx="0" cy="72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9"/>
          <p:cNvSpPr>
            <a:spLocks/>
          </p:cNvSpPr>
          <p:nvPr/>
        </p:nvSpPr>
        <p:spPr bwMode="auto">
          <a:xfrm>
            <a:off x="7425928" y="4140622"/>
            <a:ext cx="1836836" cy="495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Отдел продаж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 11"/>
          <p:cNvSpPr>
            <a:spLocks/>
          </p:cNvSpPr>
          <p:nvPr/>
        </p:nvSpPr>
        <p:spPr bwMode="auto">
          <a:xfrm>
            <a:off x="5224066" y="3440535"/>
            <a:ext cx="1743075" cy="700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Книжный клуб «Мастер и Маргариты»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Прямая соединительная линия 8"/>
          <p:cNvSpPr>
            <a:spLocks/>
          </p:cNvSpPr>
          <p:nvPr/>
        </p:nvSpPr>
        <p:spPr bwMode="auto">
          <a:xfrm flipH="1">
            <a:off x="5878388" y="4140622"/>
            <a:ext cx="0" cy="20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7"/>
          <p:cNvSpPr>
            <a:spLocks/>
          </p:cNvSpPr>
          <p:nvPr/>
        </p:nvSpPr>
        <p:spPr bwMode="auto">
          <a:xfrm>
            <a:off x="4294212" y="4348585"/>
            <a:ext cx="2569741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Руководитель проекта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ая соединительная линия 4"/>
          <p:cNvSpPr>
            <a:spLocks/>
          </p:cNvSpPr>
          <p:nvPr/>
        </p:nvSpPr>
        <p:spPr bwMode="auto">
          <a:xfrm>
            <a:off x="5446340" y="4739111"/>
            <a:ext cx="17438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2"/>
          <p:cNvSpPr>
            <a:spLocks/>
          </p:cNvSpPr>
          <p:nvPr/>
        </p:nvSpPr>
        <p:spPr bwMode="auto">
          <a:xfrm>
            <a:off x="4454128" y="5353472"/>
            <a:ext cx="1752600" cy="682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Отдел организации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Прямоугольник 1"/>
          <p:cNvSpPr>
            <a:spLocks/>
          </p:cNvSpPr>
          <p:nvPr/>
        </p:nvSpPr>
        <p:spPr bwMode="auto">
          <a:xfrm>
            <a:off x="2358628" y="5599535"/>
            <a:ext cx="1647825" cy="322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Отдел СММ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Прямоугольник 3"/>
          <p:cNvSpPr>
            <a:spLocks/>
          </p:cNvSpPr>
          <p:nvPr/>
        </p:nvSpPr>
        <p:spPr bwMode="auto">
          <a:xfrm>
            <a:off x="6863953" y="5353472"/>
            <a:ext cx="1909763" cy="682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Отдел продвижения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ая соединительная линия 5"/>
          <p:cNvSpPr>
            <a:spLocks/>
          </p:cNvSpPr>
          <p:nvPr/>
        </p:nvSpPr>
        <p:spPr bwMode="auto">
          <a:xfrm>
            <a:off x="6654403" y="4754985"/>
            <a:ext cx="771525" cy="5937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ая соединительная линия 6"/>
          <p:cNvSpPr>
            <a:spLocks noChangeShapeType="1"/>
          </p:cNvSpPr>
          <p:nvPr/>
        </p:nvSpPr>
        <p:spPr bwMode="auto">
          <a:xfrm flipH="1">
            <a:off x="3749278" y="4739111"/>
            <a:ext cx="904974" cy="849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18"/>
          <p:cNvSpPr>
            <a:spLocks/>
          </p:cNvSpPr>
          <p:nvPr/>
        </p:nvSpPr>
        <p:spPr bwMode="auto">
          <a:xfrm>
            <a:off x="7283053" y="1949872"/>
            <a:ext cx="1490663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ФХО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Прямая соединительная линия 19"/>
          <p:cNvSpPr>
            <a:spLocks noChangeShapeType="1"/>
          </p:cNvSpPr>
          <p:nvPr/>
        </p:nvSpPr>
        <p:spPr bwMode="auto">
          <a:xfrm>
            <a:off x="6555978" y="1949872"/>
            <a:ext cx="7556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638028" y="1492672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2638028" y="1949872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756033" y="6389812"/>
            <a:ext cx="5646097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1600" dirty="0"/>
              <a:t>Организационная структура после запуска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629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574A1-C9DE-8CBA-F3CB-0580D7D9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ОБЯЗАННОСТИ СОТРУДНИКОВ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D92E728-1864-61A7-4767-9D04012CA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09585"/>
              </p:ext>
            </p:extLst>
          </p:nvPr>
        </p:nvGraphicFramePr>
        <p:xfrm>
          <a:off x="914162" y="1465524"/>
          <a:ext cx="10303092" cy="55304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34364">
                  <a:extLst>
                    <a:ext uri="{9D8B030D-6E8A-4147-A177-3AD203B41FA5}">
                      <a16:colId xmlns:a16="http://schemas.microsoft.com/office/drawing/2014/main" val="607615074"/>
                    </a:ext>
                  </a:extLst>
                </a:gridCol>
                <a:gridCol w="3434364">
                  <a:extLst>
                    <a:ext uri="{9D8B030D-6E8A-4147-A177-3AD203B41FA5}">
                      <a16:colId xmlns:a16="http://schemas.microsoft.com/office/drawing/2014/main" val="2336551425"/>
                    </a:ext>
                  </a:extLst>
                </a:gridCol>
                <a:gridCol w="3434364">
                  <a:extLst>
                    <a:ext uri="{9D8B030D-6E8A-4147-A177-3AD203B41FA5}">
                      <a16:colId xmlns:a16="http://schemas.microsoft.com/office/drawing/2014/main" val="1279823176"/>
                    </a:ext>
                  </a:extLst>
                </a:gridCol>
              </a:tblGrid>
              <a:tr h="632541">
                <a:tc>
                  <a:txBody>
                    <a:bodyPr/>
                    <a:lstStyle/>
                    <a:p>
                      <a:r>
                        <a:rPr lang="en-US" u="sng" dirty="0" err="1"/>
                        <a:t>Smm</a:t>
                      </a:r>
                      <a:r>
                        <a:rPr lang="en-US" u="sng" dirty="0"/>
                        <a:t>-</a:t>
                      </a:r>
                      <a:r>
                        <a:rPr lang="ru-RU" u="sng" dirty="0"/>
                        <a:t>менеджер</a:t>
                      </a:r>
                    </a:p>
                    <a:p>
                      <a:r>
                        <a:rPr lang="ru-RU" u="sng" dirty="0"/>
                        <a:t>(З/П 26000 РУБ)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/>
                        <a:t>Менеджер по организации мероприятий </a:t>
                      </a:r>
                    </a:p>
                    <a:p>
                      <a:r>
                        <a:rPr lang="ru-RU" u="sng" dirty="0"/>
                        <a:t>(З/П 26000 РУБ)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/>
                        <a:t>Менеджер по продвижению</a:t>
                      </a:r>
                    </a:p>
                    <a:p>
                      <a:r>
                        <a:rPr lang="ru-RU" u="sng" dirty="0"/>
                        <a:t>(З/П 26000 РУБ)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501299"/>
                  </a:ext>
                </a:extLst>
              </a:tr>
              <a:tr h="397597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Публикация контента по ведущим </a:t>
                      </a:r>
                      <a:r>
                        <a:rPr lang="ru-RU" sz="2000" u="sng" dirty="0" err="1"/>
                        <a:t>соц</a:t>
                      </a:r>
                      <a:r>
                        <a:rPr lang="ru-RU" sz="2000" u="sng" dirty="0"/>
                        <a:t> сетям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Общение с подписчиками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Сбор информации с помощью обратной связи от участников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Подготовка презентаций к встрече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Бронирование мест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Информирование участников о времени, дате и месте встречи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Контроль ресурсов и реквизитов для качественной организации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Анализ конкурентов и разработка стратегии продвижения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u="sng" dirty="0"/>
                        <a:t>Прослеживание и подготовка отчетности о результатах маркетинговых кампаний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872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5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1BB5D-694D-F1FC-C7C3-206DCA16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ФИНАНСОВЫЙ ПЛАН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9B7BD4-CB72-EC2B-148A-BE570C0DD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Постоянные расходы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D694AE-51CE-F2C4-2D55-2B21DF25E4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F721D5-C0E7-F6F6-1528-3194D8491D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Переменные расходы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9678DC-3DED-C98D-75BA-F3A8BAC2F94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D3350E0-D36B-8BEC-227B-6398317F0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361269"/>
              </p:ext>
            </p:extLst>
          </p:nvPr>
        </p:nvGraphicFramePr>
        <p:xfrm>
          <a:off x="549796" y="2873524"/>
          <a:ext cx="6429375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29340" imgH="3207808" progId="Word.Document.12">
                  <p:embed/>
                </p:oleObj>
              </mc:Choice>
              <mc:Fallback>
                <p:oleObj name="Document" r:id="rId2" imgW="6429340" imgH="3207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796" y="2873524"/>
                        <a:ext cx="6429375" cy="320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1F86E37-F19F-221C-9593-ADE3B8DD4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769716"/>
              </p:ext>
            </p:extLst>
          </p:nvPr>
        </p:nvGraphicFramePr>
        <p:xfrm>
          <a:off x="6213543" y="2996952"/>
          <a:ext cx="6107112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107567" imgH="2586360" progId="Word.Document.12">
                  <p:embed/>
                </p:oleObj>
              </mc:Choice>
              <mc:Fallback>
                <p:oleObj name="Document" r:id="rId4" imgW="6107567" imgH="2586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13543" y="2996952"/>
                        <a:ext cx="6107112" cy="258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5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74BDD9F-C6C3-DF19-B833-AA65FC062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556" y="897334"/>
            <a:ext cx="4973041" cy="512064"/>
          </a:xfrm>
        </p:spPr>
        <p:txBody>
          <a:bodyPr/>
          <a:lstStyle/>
          <a:p>
            <a:r>
              <a:rPr lang="ru-RU" dirty="0"/>
              <a:t>ПРОГНОЗ. УВЕЛИЧЕНИЯ ПРОДАЖ ЗА ГОД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E183B5-7EF5-A01B-FAA3-3AD0A1B52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7559" y="897334"/>
            <a:ext cx="4973041" cy="512064"/>
          </a:xfrm>
        </p:spPr>
        <p:txBody>
          <a:bodyPr/>
          <a:lstStyle/>
          <a:p>
            <a:r>
              <a:rPr lang="ru-RU" dirty="0"/>
              <a:t>ПРОГНОЗ. ВЫРУЧКИ ПРОЕКТА ЗА ГОД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43DBCF1-1127-C406-CAD1-C580991A51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543643"/>
              </p:ext>
            </p:extLst>
          </p:nvPr>
        </p:nvGraphicFramePr>
        <p:xfrm>
          <a:off x="565964" y="1853598"/>
          <a:ext cx="5345763" cy="437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88430" imgH="5390443" progId="Word.Document.12">
                  <p:embed/>
                </p:oleObj>
              </mc:Choice>
              <mc:Fallback>
                <p:oleObj name="Document" r:id="rId2" imgW="6588430" imgH="5390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5964" y="1853598"/>
                        <a:ext cx="5345763" cy="4374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8D37455-D2C4-6C28-B8AE-DCF5D9B9D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787219"/>
              </p:ext>
            </p:extLst>
          </p:nvPr>
        </p:nvGraphicFramePr>
        <p:xfrm>
          <a:off x="6222119" y="1772816"/>
          <a:ext cx="4624822" cy="440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545336" imgH="6235381" progId="Word.Document.12">
                  <p:embed/>
                </p:oleObj>
              </mc:Choice>
              <mc:Fallback>
                <p:oleObj name="Document" r:id="rId4" imgW="6545336" imgH="6235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2119" y="1772816"/>
                        <a:ext cx="4624822" cy="440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BD4F2BD-57D4-69D3-B2A2-CD5FE138D64F}"/>
              </a:ext>
            </a:extLst>
          </p:cNvPr>
          <p:cNvCxnSpPr/>
          <p:nvPr/>
        </p:nvCxnSpPr>
        <p:spPr>
          <a:xfrm>
            <a:off x="5911727" y="188640"/>
            <a:ext cx="0" cy="666936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594</TotalTime>
  <Words>833</Words>
  <Application>Microsoft Office PowerPoint</Application>
  <PresentationFormat>Произвольный</PresentationFormat>
  <Paragraphs>120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Презентация, посвященная началу учебного года</vt:lpstr>
      <vt:lpstr>Документ Microsoft Word</vt:lpstr>
      <vt:lpstr>Презентация PowerPoint</vt:lpstr>
      <vt:lpstr>Презентация PowerPoint</vt:lpstr>
      <vt:lpstr>Описание продукта</vt:lpstr>
      <vt:lpstr>Маркетинговый анализ, стратегия и сбыт продукта</vt:lpstr>
      <vt:lpstr>Производственный план</vt:lpstr>
      <vt:lpstr>Организационный план</vt:lpstr>
      <vt:lpstr>ОБЯЗАННОСТИ СОТРУДНИКОВ</vt:lpstr>
      <vt:lpstr>ФИНАНСОВЫЙ ПЛАН</vt:lpstr>
      <vt:lpstr>Презентация PowerPoint</vt:lpstr>
      <vt:lpstr>Презентация PowerPoint</vt:lpstr>
      <vt:lpstr>НАПРАВЛЕННОСТЬ, ЭФФЕКТИВНОСТЬ И КОНКУРЕНТОСПОСОБНОСТЬ СТАРТАП-ПРОЕКТА</vt:lpstr>
      <vt:lpstr>РИСКИ И ГАРАНТИИ</vt:lpstr>
      <vt:lpstr>СПАСИБО ЗА ВНИМАНИЕ!</vt:lpstr>
    </vt:vector>
  </TitlesOfParts>
  <Company>Vimpelcom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Назарян Ваагн Самвелович</dc:creator>
  <cp:lastModifiedBy>Vahagn Nazaryan</cp:lastModifiedBy>
  <cp:revision>15</cp:revision>
  <dcterms:created xsi:type="dcterms:W3CDTF">2024-07-03T07:24:27Z</dcterms:created>
  <dcterms:modified xsi:type="dcterms:W3CDTF">2024-07-03T21:12:05Z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